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7.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2.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95.xml" ContentType="application/vnd.openxmlformats-officedocument.presentationml.notesSlide+xml"/>
  <Override PartName="/ppt/charts/chart3.xml" ContentType="application/vnd.openxmlformats-officedocument.drawingml.chart+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tags/tag3.xml" ContentType="application/vnd.openxmlformats-officedocument.presentationml.tags+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652" r:id="rId2"/>
    <p:sldMasterId id="2147483653" r:id="rId3"/>
    <p:sldMasterId id="2147484065" r:id="rId4"/>
    <p:sldMasterId id="2147484444" r:id="rId5"/>
    <p:sldMasterId id="2147484844" r:id="rId6"/>
    <p:sldMasterId id="2147485143" r:id="rId7"/>
    <p:sldMasterId id="2147486096" r:id="rId8"/>
  </p:sldMasterIdLst>
  <p:notesMasterIdLst>
    <p:notesMasterId r:id="rId144"/>
  </p:notesMasterIdLst>
  <p:handoutMasterIdLst>
    <p:handoutMasterId r:id="rId145"/>
  </p:handoutMasterIdLst>
  <p:sldIdLst>
    <p:sldId id="1296" r:id="rId9"/>
    <p:sldId id="976" r:id="rId10"/>
    <p:sldId id="322" r:id="rId11"/>
    <p:sldId id="425" r:id="rId12"/>
    <p:sldId id="324" r:id="rId13"/>
    <p:sldId id="1381" r:id="rId14"/>
    <p:sldId id="1380" r:id="rId15"/>
    <p:sldId id="1383" r:id="rId16"/>
    <p:sldId id="1378" r:id="rId17"/>
    <p:sldId id="1393" r:id="rId18"/>
    <p:sldId id="1023" r:id="rId19"/>
    <p:sldId id="1482" r:id="rId20"/>
    <p:sldId id="1476" r:id="rId21"/>
    <p:sldId id="1475" r:id="rId22"/>
    <p:sldId id="1477" r:id="rId23"/>
    <p:sldId id="1478" r:id="rId24"/>
    <p:sldId id="1480" r:id="rId25"/>
    <p:sldId id="1483" r:id="rId26"/>
    <p:sldId id="1481" r:id="rId27"/>
    <p:sldId id="1388" r:id="rId28"/>
    <p:sldId id="1386" r:id="rId29"/>
    <p:sldId id="1387" r:id="rId30"/>
    <p:sldId id="1006" r:id="rId31"/>
    <p:sldId id="1007" r:id="rId32"/>
    <p:sldId id="1008" r:id="rId33"/>
    <p:sldId id="1473" r:id="rId34"/>
    <p:sldId id="1474" r:id="rId35"/>
    <p:sldId id="1472" r:id="rId36"/>
    <p:sldId id="1470" r:id="rId37"/>
    <p:sldId id="798" r:id="rId38"/>
    <p:sldId id="1391" r:id="rId39"/>
    <p:sldId id="1392" r:id="rId40"/>
    <p:sldId id="807" r:id="rId41"/>
    <p:sldId id="1399" r:id="rId42"/>
    <p:sldId id="1400" r:id="rId43"/>
    <p:sldId id="1401" r:id="rId44"/>
    <p:sldId id="1471" r:id="rId45"/>
    <p:sldId id="1441" r:id="rId46"/>
    <p:sldId id="1442" r:id="rId47"/>
    <p:sldId id="1403" r:id="rId48"/>
    <p:sldId id="1452" r:id="rId49"/>
    <p:sldId id="1428" r:id="rId50"/>
    <p:sldId id="1429" r:id="rId51"/>
    <p:sldId id="1466" r:id="rId52"/>
    <p:sldId id="1078" r:id="rId53"/>
    <p:sldId id="1022" r:id="rId54"/>
    <p:sldId id="1092" r:id="rId55"/>
    <p:sldId id="1021" r:id="rId56"/>
    <p:sldId id="821" r:id="rId57"/>
    <p:sldId id="1462" r:id="rId58"/>
    <p:sldId id="1456" r:id="rId59"/>
    <p:sldId id="344" r:id="rId60"/>
    <p:sldId id="1142" r:id="rId61"/>
    <p:sldId id="1143" r:id="rId62"/>
    <p:sldId id="1150" r:id="rId63"/>
    <p:sldId id="2079" r:id="rId64"/>
    <p:sldId id="2080" r:id="rId65"/>
    <p:sldId id="1285" r:id="rId66"/>
    <p:sldId id="1287" r:id="rId67"/>
    <p:sldId id="1288" r:id="rId68"/>
    <p:sldId id="2081" r:id="rId69"/>
    <p:sldId id="2082" r:id="rId70"/>
    <p:sldId id="1032" r:id="rId71"/>
    <p:sldId id="1292" r:id="rId72"/>
    <p:sldId id="1289" r:id="rId73"/>
    <p:sldId id="407" r:id="rId74"/>
    <p:sldId id="477" r:id="rId75"/>
    <p:sldId id="410" r:id="rId76"/>
    <p:sldId id="413" r:id="rId77"/>
    <p:sldId id="414" r:id="rId78"/>
    <p:sldId id="415" r:id="rId79"/>
    <p:sldId id="1185" r:id="rId80"/>
    <p:sldId id="1124" r:id="rId81"/>
    <p:sldId id="422" r:id="rId82"/>
    <p:sldId id="1188" r:id="rId83"/>
    <p:sldId id="1189" r:id="rId84"/>
    <p:sldId id="1190" r:id="rId85"/>
    <p:sldId id="1191" r:id="rId86"/>
    <p:sldId id="1193" r:id="rId87"/>
    <p:sldId id="1194" r:id="rId88"/>
    <p:sldId id="1195" r:id="rId89"/>
    <p:sldId id="1196" r:id="rId90"/>
    <p:sldId id="1197" r:id="rId91"/>
    <p:sldId id="418" r:id="rId92"/>
    <p:sldId id="419" r:id="rId93"/>
    <p:sldId id="1198" r:id="rId94"/>
    <p:sldId id="1199" r:id="rId95"/>
    <p:sldId id="1200" r:id="rId96"/>
    <p:sldId id="1201" r:id="rId97"/>
    <p:sldId id="1202" r:id="rId98"/>
    <p:sldId id="1203" r:id="rId99"/>
    <p:sldId id="1205" r:id="rId100"/>
    <p:sldId id="1206" r:id="rId101"/>
    <p:sldId id="1207" r:id="rId102"/>
    <p:sldId id="1208" r:id="rId103"/>
    <p:sldId id="1209" r:id="rId104"/>
    <p:sldId id="1210" r:id="rId105"/>
    <p:sldId id="1211" r:id="rId106"/>
    <p:sldId id="1212" r:id="rId107"/>
    <p:sldId id="1213" r:id="rId108"/>
    <p:sldId id="1214" r:id="rId109"/>
    <p:sldId id="1215" r:id="rId110"/>
    <p:sldId id="1218" r:id="rId111"/>
    <p:sldId id="1256" r:id="rId112"/>
    <p:sldId id="1257" r:id="rId113"/>
    <p:sldId id="1259" r:id="rId114"/>
    <p:sldId id="1260" r:id="rId115"/>
    <p:sldId id="1261" r:id="rId116"/>
    <p:sldId id="1264" r:id="rId117"/>
    <p:sldId id="1265" r:id="rId118"/>
    <p:sldId id="1457" r:id="rId119"/>
    <p:sldId id="1458" r:id="rId120"/>
    <p:sldId id="1267" r:id="rId121"/>
    <p:sldId id="1271" r:id="rId122"/>
    <p:sldId id="1219" r:id="rId123"/>
    <p:sldId id="1223" r:id="rId124"/>
    <p:sldId id="1224" r:id="rId125"/>
    <p:sldId id="1225" r:id="rId126"/>
    <p:sldId id="1226" r:id="rId127"/>
    <p:sldId id="404" r:id="rId128"/>
    <p:sldId id="321" r:id="rId129"/>
    <p:sldId id="290" r:id="rId130"/>
    <p:sldId id="291" r:id="rId131"/>
    <p:sldId id="292" r:id="rId132"/>
    <p:sldId id="293" r:id="rId133"/>
    <p:sldId id="294" r:id="rId134"/>
    <p:sldId id="295" r:id="rId135"/>
    <p:sldId id="296" r:id="rId136"/>
    <p:sldId id="297" r:id="rId137"/>
    <p:sldId id="298" r:id="rId138"/>
    <p:sldId id="299" r:id="rId139"/>
    <p:sldId id="300" r:id="rId140"/>
    <p:sldId id="303" r:id="rId141"/>
    <p:sldId id="304" r:id="rId142"/>
    <p:sldId id="803" r:id="rId143"/>
  </p:sldIdLst>
  <p:sldSz cx="9144000" cy="6858000" type="screen4x3"/>
  <p:notesSz cx="7102475" cy="10234613"/>
  <p:defaultTextStyle>
    <a:defPPr>
      <a:defRPr lang="da-DK"/>
    </a:defPPr>
    <a:lvl1pPr algn="l"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extLst>
    <p:ext uri="{521415D9-36F7-43E2-AB2F-B90AF26B5E84}">
      <p14:sectionLst xmlns:p14="http://schemas.microsoft.com/office/powerpoint/2010/main">
        <p14:section name="Standardsektion" id="{A13D6DBE-9DB7-4E5F-9A9C-DFDA12C344E3}">
          <p14:sldIdLst>
            <p14:sldId id="1296"/>
            <p14:sldId id="976"/>
            <p14:sldId id="322"/>
            <p14:sldId id="425"/>
            <p14:sldId id="324"/>
            <p14:sldId id="1381"/>
            <p14:sldId id="1380"/>
            <p14:sldId id="1383"/>
            <p14:sldId id="1378"/>
            <p14:sldId id="1393"/>
            <p14:sldId id="1023"/>
            <p14:sldId id="1482"/>
            <p14:sldId id="1476"/>
            <p14:sldId id="1475"/>
            <p14:sldId id="1477"/>
            <p14:sldId id="1478"/>
            <p14:sldId id="1480"/>
            <p14:sldId id="1483"/>
            <p14:sldId id="1481"/>
            <p14:sldId id="1388"/>
            <p14:sldId id="1386"/>
            <p14:sldId id="1387"/>
            <p14:sldId id="1006"/>
            <p14:sldId id="1007"/>
            <p14:sldId id="1008"/>
            <p14:sldId id="1473"/>
            <p14:sldId id="1474"/>
            <p14:sldId id="1472"/>
            <p14:sldId id="1470"/>
            <p14:sldId id="798"/>
            <p14:sldId id="1391"/>
            <p14:sldId id="1392"/>
            <p14:sldId id="807"/>
            <p14:sldId id="1399"/>
            <p14:sldId id="1400"/>
            <p14:sldId id="1401"/>
            <p14:sldId id="1471"/>
            <p14:sldId id="1441"/>
            <p14:sldId id="1442"/>
            <p14:sldId id="1403"/>
            <p14:sldId id="1452"/>
            <p14:sldId id="1428"/>
            <p14:sldId id="1429"/>
            <p14:sldId id="1466"/>
            <p14:sldId id="1078"/>
            <p14:sldId id="1022"/>
            <p14:sldId id="1092"/>
            <p14:sldId id="1021"/>
            <p14:sldId id="821"/>
            <p14:sldId id="1462"/>
            <p14:sldId id="1456"/>
            <p14:sldId id="344"/>
            <p14:sldId id="1142"/>
            <p14:sldId id="1143"/>
            <p14:sldId id="1150"/>
            <p14:sldId id="2079"/>
            <p14:sldId id="2080"/>
            <p14:sldId id="1285"/>
            <p14:sldId id="1287"/>
            <p14:sldId id="1288"/>
            <p14:sldId id="2081"/>
            <p14:sldId id="2082"/>
            <p14:sldId id="1032"/>
            <p14:sldId id="1292"/>
            <p14:sldId id="1289"/>
            <p14:sldId id="407"/>
            <p14:sldId id="477"/>
            <p14:sldId id="410"/>
            <p14:sldId id="413"/>
            <p14:sldId id="414"/>
            <p14:sldId id="415"/>
            <p14:sldId id="1185"/>
          </p14:sldIdLst>
        </p14:section>
        <p14:section name="Ikke-navngivet sektion" id="{3737F718-2008-41C1-870E-8844DDA2E302}">
          <p14:sldIdLst>
            <p14:sldId id="1124"/>
            <p14:sldId id="422"/>
            <p14:sldId id="1188"/>
            <p14:sldId id="1189"/>
            <p14:sldId id="1190"/>
            <p14:sldId id="1191"/>
            <p14:sldId id="1193"/>
            <p14:sldId id="1194"/>
            <p14:sldId id="1195"/>
            <p14:sldId id="1196"/>
            <p14:sldId id="1197"/>
            <p14:sldId id="418"/>
            <p14:sldId id="419"/>
            <p14:sldId id="1198"/>
            <p14:sldId id="1199"/>
            <p14:sldId id="1200"/>
            <p14:sldId id="1201"/>
            <p14:sldId id="1202"/>
            <p14:sldId id="1203"/>
            <p14:sldId id="1205"/>
            <p14:sldId id="1206"/>
            <p14:sldId id="1207"/>
            <p14:sldId id="1208"/>
            <p14:sldId id="1209"/>
            <p14:sldId id="1210"/>
            <p14:sldId id="1211"/>
            <p14:sldId id="1212"/>
            <p14:sldId id="1213"/>
            <p14:sldId id="1214"/>
            <p14:sldId id="1215"/>
            <p14:sldId id="1218"/>
            <p14:sldId id="1256"/>
            <p14:sldId id="1257"/>
            <p14:sldId id="1259"/>
            <p14:sldId id="1260"/>
            <p14:sldId id="1261"/>
            <p14:sldId id="1264"/>
            <p14:sldId id="1265"/>
            <p14:sldId id="1457"/>
            <p14:sldId id="1458"/>
            <p14:sldId id="1267"/>
            <p14:sldId id="1271"/>
            <p14:sldId id="1219"/>
            <p14:sldId id="1223"/>
            <p14:sldId id="1224"/>
            <p14:sldId id="1225"/>
            <p14:sldId id="1226"/>
            <p14:sldId id="404"/>
            <p14:sldId id="321"/>
            <p14:sldId id="290"/>
            <p14:sldId id="291"/>
            <p14:sldId id="292"/>
            <p14:sldId id="293"/>
            <p14:sldId id="294"/>
            <p14:sldId id="295"/>
            <p14:sldId id="296"/>
            <p14:sldId id="297"/>
            <p14:sldId id="298"/>
            <p14:sldId id="299"/>
            <p14:sldId id="300"/>
            <p14:sldId id="303"/>
            <p14:sldId id="304"/>
            <p14:sldId id="803"/>
          </p14:sldIdLst>
        </p14:section>
      </p14:sectionLst>
    </p:ext>
    <p:ext uri="{EFAFB233-063F-42B5-8137-9DF3F51BA10A}">
      <p15:sldGuideLst xmlns:p15="http://schemas.microsoft.com/office/powerpoint/2012/main">
        <p15:guide id="1" orient="horz" pos="1434">
          <p15:clr>
            <a:srgbClr val="A4A3A4"/>
          </p15:clr>
        </p15:guide>
        <p15:guide id="2" pos="38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99FF33"/>
    <a:srgbClr val="FF00FF"/>
    <a:srgbClr val="3399FF"/>
    <a:srgbClr val="000000"/>
    <a:srgbClr val="FF3300"/>
    <a:srgbClr val="333333"/>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sfarv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06799F8-075E-4A3A-A7F6-7FBC6576F1A4}" styleName="Format med tema 2 - dekorfärg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Format med tema 1 - dekorfärg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FECB4D8-DB02-4DC6-A0A2-4F2EBAE1DC90}" styleName="Mellanmörkt format 1 - Dekorfärg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47"/>
    <p:restoredTop sz="94655"/>
  </p:normalViewPr>
  <p:slideViewPr>
    <p:cSldViewPr showGuides="1">
      <p:cViewPr>
        <p:scale>
          <a:sx n="234" d="100"/>
          <a:sy n="234" d="100"/>
        </p:scale>
        <p:origin x="1296" y="-544"/>
      </p:cViewPr>
      <p:guideLst>
        <p:guide orient="horz" pos="1434"/>
        <p:guide pos="385"/>
      </p:guideLst>
    </p:cSldViewPr>
  </p:slideViewPr>
  <p:outlineViewPr>
    <p:cViewPr>
      <p:scale>
        <a:sx n="33" d="100"/>
        <a:sy n="33" d="100"/>
      </p:scale>
      <p:origin x="0" y="25640"/>
    </p:cViewPr>
  </p:outlineViewPr>
  <p:notesTextViewPr>
    <p:cViewPr>
      <p:scale>
        <a:sx n="100" d="100"/>
        <a:sy n="100" d="100"/>
      </p:scale>
      <p:origin x="0" y="0"/>
    </p:cViewPr>
  </p:notesTextViewPr>
  <p:sorterViewPr>
    <p:cViewPr>
      <p:scale>
        <a:sx n="66" d="100"/>
        <a:sy n="66" d="100"/>
      </p:scale>
      <p:origin x="0" y="330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slide" Target="slides/slide120.xml"/><Relationship Id="rId149" Type="http://schemas.openxmlformats.org/officeDocument/2006/relationships/tableStyles" Target="tableStyles.xml"/><Relationship Id="rId5" Type="http://schemas.openxmlformats.org/officeDocument/2006/relationships/slideMaster" Target="slideMasters/slideMaster5.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slide" Target="slides/slide126.xml"/><Relationship Id="rId139" Type="http://schemas.openxmlformats.org/officeDocument/2006/relationships/slide" Target="slides/slide131.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slide" Target="slides/slide12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slide" Target="slides/slide132.xml"/><Relationship Id="rId14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slide" Target="slides/slide122.xml"/><Relationship Id="rId135" Type="http://schemas.openxmlformats.org/officeDocument/2006/relationships/slide" Target="slides/slide127.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6" Type="http://schemas.openxmlformats.org/officeDocument/2006/relationships/slide" Target="slides/slide8.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notesMaster" Target="notesMasters/notesMaster1.xml"/><Relationship Id="rId90" Type="http://schemas.openxmlformats.org/officeDocument/2006/relationships/slide" Target="slides/slide82.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regneark.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regneark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regneark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951989026063103"/>
          <c:y val="8.3333333333333315E-2"/>
          <c:w val="0.51165980795610411"/>
          <c:h val="0.68611111111111112"/>
        </c:manualLayout>
      </c:layout>
      <c:scatterChart>
        <c:scatterStyle val="lineMarker"/>
        <c:varyColors val="0"/>
        <c:ser>
          <c:idx val="0"/>
          <c:order val="0"/>
          <c:tx>
            <c:strRef>
              <c:f>Sheet1!$A$2</c:f>
              <c:strCache>
                <c:ptCount val="1"/>
                <c:pt idx="0">
                  <c:v>Kirurgi</c:v>
                </c:pt>
              </c:strCache>
            </c:strRef>
          </c:tx>
          <c:spPr>
            <a:ln w="12698">
              <a:solidFill>
                <a:srgbClr val="00FF00"/>
              </a:solidFill>
              <a:prstDash val="solid"/>
            </a:ln>
          </c:spPr>
          <c:marker>
            <c:symbol val="none"/>
          </c:marker>
          <c:xVal>
            <c:numRef>
              <c:f>Sheet1!$B$1:$Q$1</c:f>
              <c:numCache>
                <c:formatCode>General</c:formatCode>
                <c:ptCount val="1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numCache>
            </c:numRef>
          </c:xVal>
          <c:yVal>
            <c:numRef>
              <c:f>Sheet1!$B$2:$Q$2</c:f>
              <c:numCache>
                <c:formatCode>0.00%</c:formatCode>
                <c:ptCount val="16"/>
                <c:pt idx="0">
                  <c:v>1</c:v>
                </c:pt>
                <c:pt idx="1">
                  <c:v>0.97699999999999998</c:v>
                </c:pt>
                <c:pt idx="2">
                  <c:v>0.91900000000000004</c:v>
                </c:pt>
                <c:pt idx="3">
                  <c:v>0.84599999999999997</c:v>
                </c:pt>
                <c:pt idx="4">
                  <c:v>0.78100000000000003</c:v>
                </c:pt>
                <c:pt idx="5">
                  <c:v>0.72899999999999998</c:v>
                </c:pt>
                <c:pt idx="6">
                  <c:v>0.67800000000000005</c:v>
                </c:pt>
                <c:pt idx="7">
                  <c:v>0.64100000000000001</c:v>
                </c:pt>
                <c:pt idx="8">
                  <c:v>0.60499999999999998</c:v>
                </c:pt>
                <c:pt idx="9">
                  <c:v>0.56799999999999995</c:v>
                </c:pt>
                <c:pt idx="10">
                  <c:v>0.53800000000000003</c:v>
                </c:pt>
                <c:pt idx="11">
                  <c:v>0.50900000000000001</c:v>
                </c:pt>
                <c:pt idx="12">
                  <c:v>0.495</c:v>
                </c:pt>
                <c:pt idx="13">
                  <c:v>0.47299999999999998</c:v>
                </c:pt>
                <c:pt idx="14">
                  <c:v>0.45100000000000001</c:v>
                </c:pt>
                <c:pt idx="15">
                  <c:v>0.436</c:v>
                </c:pt>
              </c:numCache>
            </c:numRef>
          </c:yVal>
          <c:smooth val="0"/>
          <c:extLst>
            <c:ext xmlns:c16="http://schemas.microsoft.com/office/drawing/2014/chart" uri="{C3380CC4-5D6E-409C-BE32-E72D297353CC}">
              <c16:uniqueId val="{00000000-31E1-2141-94F0-39E589079D74}"/>
            </c:ext>
          </c:extLst>
        </c:ser>
        <c:ser>
          <c:idx val="1"/>
          <c:order val="1"/>
          <c:tx>
            <c:strRef>
              <c:f>Sheet1!$A$3</c:f>
              <c:strCache>
                <c:ptCount val="1"/>
                <c:pt idx="0">
                  <c:v>CMF</c:v>
                </c:pt>
              </c:strCache>
            </c:strRef>
          </c:tx>
          <c:spPr>
            <a:ln w="12698">
              <a:solidFill>
                <a:srgbClr val="FF00FF"/>
              </a:solidFill>
              <a:prstDash val="solid"/>
            </a:ln>
          </c:spPr>
          <c:marker>
            <c:symbol val="none"/>
          </c:marker>
          <c:xVal>
            <c:numRef>
              <c:f>Sheet1!$B$1:$Q$1</c:f>
              <c:numCache>
                <c:formatCode>General</c:formatCode>
                <c:ptCount val="1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numCache>
            </c:numRef>
          </c:xVal>
          <c:yVal>
            <c:numRef>
              <c:f>Sheet1!$B$3:$Q$3</c:f>
              <c:numCache>
                <c:formatCode>0.00%</c:formatCode>
                <c:ptCount val="16"/>
                <c:pt idx="0">
                  <c:v>1</c:v>
                </c:pt>
                <c:pt idx="1">
                  <c:v>0.98499999999999999</c:v>
                </c:pt>
                <c:pt idx="2">
                  <c:v>0.94099999999999995</c:v>
                </c:pt>
                <c:pt idx="3">
                  <c:v>0.88300000000000001</c:v>
                </c:pt>
                <c:pt idx="4">
                  <c:v>0.83899999999999997</c:v>
                </c:pt>
                <c:pt idx="5">
                  <c:v>0.79500000000000004</c:v>
                </c:pt>
                <c:pt idx="6">
                  <c:v>0.76600000000000001</c:v>
                </c:pt>
                <c:pt idx="7">
                  <c:v>0.73</c:v>
                </c:pt>
                <c:pt idx="8">
                  <c:v>0.69299999999999995</c:v>
                </c:pt>
                <c:pt idx="9">
                  <c:v>0.67800000000000005</c:v>
                </c:pt>
                <c:pt idx="10">
                  <c:v>0.64200000000000002</c:v>
                </c:pt>
                <c:pt idx="11">
                  <c:v>0.628</c:v>
                </c:pt>
                <c:pt idx="12">
                  <c:v>0.61299999999999999</c:v>
                </c:pt>
                <c:pt idx="13">
                  <c:v>0.59799999999999998</c:v>
                </c:pt>
                <c:pt idx="14">
                  <c:v>0.56899999999999995</c:v>
                </c:pt>
                <c:pt idx="15">
                  <c:v>0.56899999999999995</c:v>
                </c:pt>
              </c:numCache>
            </c:numRef>
          </c:yVal>
          <c:smooth val="0"/>
          <c:extLst>
            <c:ext xmlns:c16="http://schemas.microsoft.com/office/drawing/2014/chart" uri="{C3380CC4-5D6E-409C-BE32-E72D297353CC}">
              <c16:uniqueId val="{00000001-31E1-2141-94F0-39E589079D74}"/>
            </c:ext>
          </c:extLst>
        </c:ser>
        <c:ser>
          <c:idx val="2"/>
          <c:order val="2"/>
          <c:tx>
            <c:strRef>
              <c:f>Sheet1!$A$4</c:f>
              <c:strCache>
                <c:ptCount val="1"/>
                <c:pt idx="0">
                  <c:v>CEF</c:v>
                </c:pt>
              </c:strCache>
            </c:strRef>
          </c:tx>
          <c:spPr>
            <a:ln w="12698">
              <a:solidFill>
                <a:srgbClr val="FF0000"/>
              </a:solidFill>
              <a:prstDash val="solid"/>
            </a:ln>
          </c:spPr>
          <c:marker>
            <c:symbol val="none"/>
          </c:marker>
          <c:xVal>
            <c:numRef>
              <c:f>Sheet1!$B$1:$Q$1</c:f>
              <c:numCache>
                <c:formatCode>General</c:formatCode>
                <c:ptCount val="1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numCache>
            </c:numRef>
          </c:xVal>
          <c:yVal>
            <c:numRef>
              <c:f>Sheet1!$B$4:$Q$4</c:f>
              <c:numCache>
                <c:formatCode>0.00%</c:formatCode>
                <c:ptCount val="16"/>
                <c:pt idx="0">
                  <c:v>1</c:v>
                </c:pt>
                <c:pt idx="1">
                  <c:v>0.98799999999999999</c:v>
                </c:pt>
                <c:pt idx="2">
                  <c:v>0.95099999999999996</c:v>
                </c:pt>
                <c:pt idx="3">
                  <c:v>0.90200000000000002</c:v>
                </c:pt>
                <c:pt idx="4">
                  <c:v>0.86599999999999999</c:v>
                </c:pt>
                <c:pt idx="5">
                  <c:v>0.82799999999999996</c:v>
                </c:pt>
                <c:pt idx="6">
                  <c:v>0.80300000000000005</c:v>
                </c:pt>
                <c:pt idx="7">
                  <c:v>0.77300000000000002</c:v>
                </c:pt>
                <c:pt idx="8">
                  <c:v>0.74199999999999999</c:v>
                </c:pt>
                <c:pt idx="9">
                  <c:v>0.73</c:v>
                </c:pt>
                <c:pt idx="10">
                  <c:v>0.69899999999999995</c:v>
                </c:pt>
                <c:pt idx="11">
                  <c:v>0.68700000000000006</c:v>
                </c:pt>
                <c:pt idx="12">
                  <c:v>0.67500000000000004</c:v>
                </c:pt>
                <c:pt idx="13">
                  <c:v>0.66200000000000003</c:v>
                </c:pt>
                <c:pt idx="14">
                  <c:v>0.63800000000000001</c:v>
                </c:pt>
                <c:pt idx="15">
                  <c:v>0.63800000000000001</c:v>
                </c:pt>
              </c:numCache>
            </c:numRef>
          </c:yVal>
          <c:smooth val="0"/>
          <c:extLst>
            <c:ext xmlns:c16="http://schemas.microsoft.com/office/drawing/2014/chart" uri="{C3380CC4-5D6E-409C-BE32-E72D297353CC}">
              <c16:uniqueId val="{00000002-31E1-2141-94F0-39E589079D74}"/>
            </c:ext>
          </c:extLst>
        </c:ser>
        <c:ser>
          <c:idx val="3"/>
          <c:order val="3"/>
          <c:tx>
            <c:strRef>
              <c:f>Sheet1!$A$5</c:f>
              <c:strCache>
                <c:ptCount val="1"/>
                <c:pt idx="0">
                  <c:v>EC + D</c:v>
                </c:pt>
              </c:strCache>
            </c:strRef>
          </c:tx>
          <c:spPr>
            <a:ln w="12698">
              <a:solidFill>
                <a:srgbClr val="FFFF00"/>
              </a:solidFill>
              <a:prstDash val="solid"/>
            </a:ln>
          </c:spPr>
          <c:marker>
            <c:symbol val="none"/>
          </c:marker>
          <c:xVal>
            <c:numRef>
              <c:f>Sheet1!$B$1:$Q$1</c:f>
              <c:numCache>
                <c:formatCode>General</c:formatCode>
                <c:ptCount val="1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numCache>
            </c:numRef>
          </c:xVal>
          <c:yVal>
            <c:numRef>
              <c:f>Sheet1!$B$5:$Q$5</c:f>
              <c:numCache>
                <c:formatCode>0.00%</c:formatCode>
                <c:ptCount val="16"/>
                <c:pt idx="0">
                  <c:v>1</c:v>
                </c:pt>
                <c:pt idx="1">
                  <c:v>0.98899999999999999</c:v>
                </c:pt>
                <c:pt idx="2">
                  <c:v>0.95699999999999996</c:v>
                </c:pt>
                <c:pt idx="3">
                  <c:v>0.91500000000000004</c:v>
                </c:pt>
                <c:pt idx="4">
                  <c:v>0.88300000000000001</c:v>
                </c:pt>
                <c:pt idx="5">
                  <c:v>0.85099999999999998</c:v>
                </c:pt>
                <c:pt idx="6">
                  <c:v>0.83</c:v>
                </c:pt>
                <c:pt idx="7">
                  <c:v>0.80300000000000005</c:v>
                </c:pt>
                <c:pt idx="8">
                  <c:v>0.77500000000000002</c:v>
                </c:pt>
                <c:pt idx="9">
                  <c:v>0.76500000000000001</c:v>
                </c:pt>
                <c:pt idx="10">
                  <c:v>0.73799999999999999</c:v>
                </c:pt>
                <c:pt idx="11">
                  <c:v>0.72699999999999998</c:v>
                </c:pt>
                <c:pt idx="12">
                  <c:v>0.71699999999999997</c:v>
                </c:pt>
                <c:pt idx="13">
                  <c:v>0.70599999999999996</c:v>
                </c:pt>
                <c:pt idx="14">
                  <c:v>0.68500000000000005</c:v>
                </c:pt>
                <c:pt idx="15">
                  <c:v>0.68500000000000005</c:v>
                </c:pt>
              </c:numCache>
            </c:numRef>
          </c:yVal>
          <c:smooth val="0"/>
          <c:extLst>
            <c:ext xmlns:c16="http://schemas.microsoft.com/office/drawing/2014/chart" uri="{C3380CC4-5D6E-409C-BE32-E72D297353CC}">
              <c16:uniqueId val="{00000003-31E1-2141-94F0-39E589079D74}"/>
            </c:ext>
          </c:extLst>
        </c:ser>
        <c:ser>
          <c:idx val="4"/>
          <c:order val="4"/>
          <c:tx>
            <c:strRef>
              <c:f>Sheet1!$A$6</c:f>
              <c:strCache>
                <c:ptCount val="1"/>
                <c:pt idx="0">
                  <c:v>Trastu</c:v>
                </c:pt>
              </c:strCache>
            </c:strRef>
          </c:tx>
          <c:spPr>
            <a:ln w="12698">
              <a:solidFill>
                <a:srgbClr val="3FB8CD"/>
              </a:solidFill>
              <a:prstDash val="solid"/>
            </a:ln>
          </c:spPr>
          <c:marker>
            <c:symbol val="none"/>
          </c:marker>
          <c:xVal>
            <c:numRef>
              <c:f>Sheet1!$B$1:$Q$1</c:f>
              <c:numCache>
                <c:formatCode>General</c:formatCode>
                <c:ptCount val="1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numCache>
            </c:numRef>
          </c:xVal>
          <c:yVal>
            <c:numRef>
              <c:f>Sheet1!$B$6:$Q$6</c:f>
              <c:numCache>
                <c:formatCode>0.00%</c:formatCode>
                <c:ptCount val="16"/>
                <c:pt idx="0">
                  <c:v>1</c:v>
                </c:pt>
                <c:pt idx="1">
                  <c:v>0.99299999999999999</c:v>
                </c:pt>
                <c:pt idx="2">
                  <c:v>0.97199999999999998</c:v>
                </c:pt>
                <c:pt idx="3">
                  <c:v>0.94399999999999995</c:v>
                </c:pt>
                <c:pt idx="4">
                  <c:v>0.92300000000000004</c:v>
                </c:pt>
                <c:pt idx="5">
                  <c:v>0.90200000000000002</c:v>
                </c:pt>
                <c:pt idx="6">
                  <c:v>0.88700000000000001</c:v>
                </c:pt>
                <c:pt idx="7">
                  <c:v>0.87</c:v>
                </c:pt>
                <c:pt idx="8">
                  <c:v>0.85199999999999998</c:v>
                </c:pt>
                <c:pt idx="9">
                  <c:v>0.84399999999999997</c:v>
                </c:pt>
                <c:pt idx="10">
                  <c:v>0.82699999999999996</c:v>
                </c:pt>
                <c:pt idx="11">
                  <c:v>0.82</c:v>
                </c:pt>
                <c:pt idx="12">
                  <c:v>0.81399999999999995</c:v>
                </c:pt>
                <c:pt idx="13">
                  <c:v>0.80600000000000005</c:v>
                </c:pt>
                <c:pt idx="14">
                  <c:v>0.79300000000000004</c:v>
                </c:pt>
                <c:pt idx="15">
                  <c:v>0.79300000000000004</c:v>
                </c:pt>
              </c:numCache>
            </c:numRef>
          </c:yVal>
          <c:smooth val="0"/>
          <c:extLst>
            <c:ext xmlns:c16="http://schemas.microsoft.com/office/drawing/2014/chart" uri="{C3380CC4-5D6E-409C-BE32-E72D297353CC}">
              <c16:uniqueId val="{00000004-31E1-2141-94F0-39E589079D74}"/>
            </c:ext>
          </c:extLst>
        </c:ser>
        <c:ser>
          <c:idx val="5"/>
          <c:order val="5"/>
          <c:tx>
            <c:strRef>
              <c:f>Sheet1!$A$7</c:f>
              <c:strCache>
                <c:ptCount val="1"/>
                <c:pt idx="0">
                  <c:v>Tam</c:v>
                </c:pt>
              </c:strCache>
            </c:strRef>
          </c:tx>
          <c:spPr>
            <a:ln w="12698">
              <a:solidFill>
                <a:srgbClr val="2A6FF9"/>
              </a:solidFill>
              <a:prstDash val="solid"/>
            </a:ln>
          </c:spPr>
          <c:marker>
            <c:symbol val="none"/>
          </c:marker>
          <c:xVal>
            <c:numRef>
              <c:f>Sheet1!$B$1:$Q$1</c:f>
              <c:numCache>
                <c:formatCode>General</c:formatCode>
                <c:ptCount val="1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numCache>
            </c:numRef>
          </c:xVal>
          <c:yVal>
            <c:numRef>
              <c:f>Sheet1!$B$7:$Q$7</c:f>
              <c:numCache>
                <c:formatCode>0.00%</c:formatCode>
                <c:ptCount val="16"/>
                <c:pt idx="0">
                  <c:v>1</c:v>
                </c:pt>
                <c:pt idx="1">
                  <c:v>0.995</c:v>
                </c:pt>
                <c:pt idx="2">
                  <c:v>0.98099999999999998</c:v>
                </c:pt>
                <c:pt idx="3">
                  <c:v>0.96099999999999997</c:v>
                </c:pt>
                <c:pt idx="4">
                  <c:v>0.94699999999999995</c:v>
                </c:pt>
                <c:pt idx="5">
                  <c:v>0.93400000000000005</c:v>
                </c:pt>
                <c:pt idx="6">
                  <c:v>0.92300000000000004</c:v>
                </c:pt>
                <c:pt idx="7">
                  <c:v>0.91100000000000003</c:v>
                </c:pt>
                <c:pt idx="8">
                  <c:v>0.89900000000000002</c:v>
                </c:pt>
                <c:pt idx="9">
                  <c:v>0.89500000000000002</c:v>
                </c:pt>
                <c:pt idx="10">
                  <c:v>0.88300000000000001</c:v>
                </c:pt>
                <c:pt idx="11">
                  <c:v>0.878</c:v>
                </c:pt>
                <c:pt idx="12">
                  <c:v>0.874</c:v>
                </c:pt>
                <c:pt idx="13">
                  <c:v>0.86799999999999999</c:v>
                </c:pt>
                <c:pt idx="14">
                  <c:v>0.85899999999999999</c:v>
                </c:pt>
                <c:pt idx="15">
                  <c:v>0.85899999999999999</c:v>
                </c:pt>
              </c:numCache>
            </c:numRef>
          </c:yVal>
          <c:smooth val="0"/>
          <c:extLst>
            <c:ext xmlns:c16="http://schemas.microsoft.com/office/drawing/2014/chart" uri="{C3380CC4-5D6E-409C-BE32-E72D297353CC}">
              <c16:uniqueId val="{00000005-31E1-2141-94F0-39E589079D74}"/>
            </c:ext>
          </c:extLst>
        </c:ser>
        <c:dLbls>
          <c:showLegendKey val="0"/>
          <c:showVal val="0"/>
          <c:showCatName val="0"/>
          <c:showSerName val="0"/>
          <c:showPercent val="0"/>
          <c:showBubbleSize val="0"/>
        </c:dLbls>
        <c:axId val="286300800"/>
        <c:axId val="286315264"/>
      </c:scatterChart>
      <c:valAx>
        <c:axId val="286300800"/>
        <c:scaling>
          <c:orientation val="minMax"/>
          <c:max val="15"/>
          <c:min val="0"/>
        </c:scaling>
        <c:delete val="0"/>
        <c:axPos val="b"/>
        <c:title>
          <c:tx>
            <c:rich>
              <a:bodyPr/>
              <a:lstStyle/>
              <a:p>
                <a:pPr>
                  <a:defRPr sz="2000" b="1" i="0" u="none" strike="noStrike" baseline="0">
                    <a:solidFill>
                      <a:srgbClr val="000000"/>
                    </a:solidFill>
                    <a:latin typeface="Calibri"/>
                    <a:ea typeface="Calibri"/>
                    <a:cs typeface="Calibri"/>
                  </a:defRPr>
                </a:pPr>
                <a:r>
                  <a:rPr lang="da-DK"/>
                  <a:t>År</a:t>
                </a:r>
              </a:p>
            </c:rich>
          </c:tx>
          <c:layout>
            <c:manualLayout>
              <c:xMode val="edge"/>
              <c:yMode val="edge"/>
              <c:x val="0.69416501618279314"/>
              <c:y val="0.73127742527329709"/>
            </c:manualLayout>
          </c:layout>
          <c:overlay val="0"/>
          <c:spPr>
            <a:noFill/>
            <a:ln w="25396">
              <a:noFill/>
            </a:ln>
          </c:spPr>
        </c:title>
        <c:numFmt formatCode="General" sourceLinked="1"/>
        <c:majorTickMark val="out"/>
        <c:minorTickMark val="none"/>
        <c:tickLblPos val="nextTo"/>
        <c:spPr>
          <a:ln w="3174">
            <a:solidFill>
              <a:srgbClr val="000000"/>
            </a:solidFill>
            <a:prstDash val="solid"/>
          </a:ln>
        </c:spPr>
        <c:txPr>
          <a:bodyPr rot="0" vert="horz"/>
          <a:lstStyle/>
          <a:p>
            <a:pPr>
              <a:defRPr sz="1105" b="1" i="0" u="none" strike="noStrike" baseline="0">
                <a:solidFill>
                  <a:srgbClr val="FFFFFF"/>
                </a:solidFill>
                <a:latin typeface="Tahoma"/>
                <a:ea typeface="Tahoma"/>
                <a:cs typeface="Tahoma"/>
              </a:defRPr>
            </a:pPr>
            <a:endParaRPr lang="da-DK"/>
          </a:p>
        </c:txPr>
        <c:crossAx val="286315264"/>
        <c:crossesAt val="0"/>
        <c:crossBetween val="midCat"/>
        <c:majorUnit val="1"/>
      </c:valAx>
      <c:valAx>
        <c:axId val="286315264"/>
        <c:scaling>
          <c:orientation val="minMax"/>
          <c:max val="1"/>
          <c:min val="0"/>
        </c:scaling>
        <c:delete val="0"/>
        <c:axPos val="l"/>
        <c:majorGridlines>
          <c:spPr>
            <a:ln w="12698">
              <a:solidFill>
                <a:srgbClr val="000000"/>
              </a:solidFill>
              <a:prstDash val="solid"/>
            </a:ln>
          </c:spPr>
        </c:majorGridlines>
        <c:title>
          <c:tx>
            <c:rich>
              <a:bodyPr/>
              <a:lstStyle/>
              <a:p>
                <a:pPr>
                  <a:defRPr sz="1305" b="1" i="0" u="none" strike="noStrike" baseline="0">
                    <a:solidFill>
                      <a:srgbClr val="000000"/>
                    </a:solidFill>
                    <a:latin typeface="Calibri"/>
                    <a:ea typeface="Calibri"/>
                    <a:cs typeface="Calibri"/>
                  </a:defRPr>
                </a:pPr>
                <a:r>
                  <a:rPr lang="da-DK"/>
                  <a:t>Overlevelse</a:t>
                </a:r>
              </a:p>
            </c:rich>
          </c:tx>
          <c:layout>
            <c:manualLayout>
              <c:xMode val="edge"/>
              <c:yMode val="edge"/>
              <c:x val="2.4144848074972223E-2"/>
              <c:y val="0.22466955890222462"/>
            </c:manualLayout>
          </c:layout>
          <c:overlay val="0"/>
          <c:spPr>
            <a:noFill/>
            <a:ln w="25396">
              <a:noFill/>
            </a:ln>
          </c:spPr>
        </c:title>
        <c:numFmt formatCode="0%" sourceLinked="0"/>
        <c:majorTickMark val="out"/>
        <c:minorTickMark val="none"/>
        <c:tickLblPos val="nextTo"/>
        <c:spPr>
          <a:ln w="3174">
            <a:solidFill>
              <a:srgbClr val="000000"/>
            </a:solidFill>
            <a:prstDash val="solid"/>
          </a:ln>
        </c:spPr>
        <c:txPr>
          <a:bodyPr rot="0" vert="horz"/>
          <a:lstStyle/>
          <a:p>
            <a:pPr>
              <a:defRPr sz="1105" b="1" i="0" u="none" strike="noStrike" baseline="0">
                <a:solidFill>
                  <a:srgbClr val="FFFFFF"/>
                </a:solidFill>
                <a:latin typeface="Tahoma"/>
                <a:ea typeface="Tahoma"/>
                <a:cs typeface="Tahoma"/>
              </a:defRPr>
            </a:pPr>
            <a:endParaRPr lang="da-DK"/>
          </a:p>
        </c:txPr>
        <c:crossAx val="286300800"/>
        <c:crosses val="autoZero"/>
        <c:crossBetween val="midCat"/>
        <c:majorUnit val="0.1"/>
        <c:minorUnit val="0.1"/>
      </c:valAx>
      <c:spPr>
        <a:solidFill>
          <a:srgbClr val="000000"/>
        </a:solidFill>
        <a:ln w="25396">
          <a:solidFill>
            <a:srgbClr val="808080"/>
          </a:solidFill>
          <a:prstDash val="solid"/>
        </a:ln>
      </c:spPr>
    </c:plotArea>
    <c:plotVisOnly val="1"/>
    <c:dispBlanksAs val="gap"/>
    <c:showDLblsOverMax val="0"/>
  </c:chart>
  <c:spPr>
    <a:noFill/>
    <a:ln>
      <a:noFill/>
    </a:ln>
  </c:spPr>
  <c:txPr>
    <a:bodyPr/>
    <a:lstStyle/>
    <a:p>
      <a:pPr>
        <a:defRPr sz="1080" b="1" i="0" u="none" strike="noStrike" baseline="0">
          <a:solidFill>
            <a:srgbClr val="000000"/>
          </a:solidFill>
          <a:latin typeface="Tahoma"/>
          <a:ea typeface="Tahoma"/>
          <a:cs typeface="Tahoma"/>
        </a:defRPr>
      </a:pPr>
      <a:endParaRPr lang="da-DK"/>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da-DK"/>
              <a:t>PFS</a:t>
            </a:r>
          </a:p>
        </c:rich>
      </c:tx>
      <c:overlay val="0"/>
      <c:spPr>
        <a:noFill/>
        <a:ln>
          <a:noFill/>
        </a:ln>
        <a:effectLst/>
      </c:spPr>
    </c:title>
    <c:autoTitleDeleted val="0"/>
    <c:plotArea>
      <c:layout/>
      <c:barChart>
        <c:barDir val="col"/>
        <c:grouping val="clustered"/>
        <c:varyColors val="0"/>
        <c:ser>
          <c:idx val="0"/>
          <c:order val="0"/>
          <c:tx>
            <c:strRef>
              <c:f>'Ark1'!$B$1</c:f>
              <c:strCache>
                <c:ptCount val="1"/>
                <c:pt idx="0">
                  <c:v>AI</c:v>
                </c:pt>
              </c:strCache>
            </c:strRef>
          </c:tx>
          <c:spPr>
            <a:solidFill>
              <a:srgbClr val="FFFF00">
                <a:alpha val="85000"/>
              </a:srgbClr>
            </a:solidFill>
            <a:ln w="9525" cap="flat" cmpd="sng" algn="ctr">
              <a:solidFill>
                <a:schemeClr val="lt1">
                  <a:alpha val="50000"/>
                </a:schemeClr>
              </a:solidFill>
              <a:round/>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da-DK"/>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'Ark1'!$A$2:$A$8</c:f>
              <c:strCache>
                <c:ptCount val="7"/>
                <c:pt idx="0">
                  <c:v>Paloma-1</c:v>
                </c:pt>
                <c:pt idx="1">
                  <c:v>Paloma-2</c:v>
                </c:pt>
                <c:pt idx="2">
                  <c:v>Monaleesa-2</c:v>
                </c:pt>
                <c:pt idx="3">
                  <c:v>Monarch-3</c:v>
                </c:pt>
                <c:pt idx="5">
                  <c:v>Paloma-3</c:v>
                </c:pt>
                <c:pt idx="6">
                  <c:v>Monarch-2</c:v>
                </c:pt>
              </c:strCache>
            </c:strRef>
          </c:cat>
          <c:val>
            <c:numRef>
              <c:f>'Ark1'!$B$2:$B$8</c:f>
              <c:numCache>
                <c:formatCode>General</c:formatCode>
                <c:ptCount val="7"/>
                <c:pt idx="0">
                  <c:v>10.199999999999999</c:v>
                </c:pt>
                <c:pt idx="1">
                  <c:v>14.5</c:v>
                </c:pt>
                <c:pt idx="2">
                  <c:v>14.7</c:v>
                </c:pt>
                <c:pt idx="3">
                  <c:v>14.7</c:v>
                </c:pt>
              </c:numCache>
            </c:numRef>
          </c:val>
          <c:extLst>
            <c:ext xmlns:c16="http://schemas.microsoft.com/office/drawing/2014/chart" uri="{C3380CC4-5D6E-409C-BE32-E72D297353CC}">
              <c16:uniqueId val="{00000000-C01E-104B-8DFC-7C8D9A700BAE}"/>
            </c:ext>
          </c:extLst>
        </c:ser>
        <c:ser>
          <c:idx val="1"/>
          <c:order val="1"/>
          <c:tx>
            <c:strRef>
              <c:f>'Ark1'!$C$1</c:f>
              <c:strCache>
                <c:ptCount val="1"/>
                <c:pt idx="0">
                  <c:v>CDK4/6 inhibitor</c:v>
                </c:pt>
              </c:strCache>
            </c:strRef>
          </c:tx>
          <c:spPr>
            <a:solidFill>
              <a:srgbClr val="8EFA00">
                <a:alpha val="85000"/>
              </a:srgbClr>
            </a:solidFill>
            <a:ln w="9525" cap="flat" cmpd="sng" algn="ctr">
              <a:solidFill>
                <a:schemeClr val="lt1">
                  <a:alpha val="50000"/>
                </a:schemeClr>
              </a:solidFill>
              <a:round/>
            </a:ln>
            <a:effectLst/>
          </c:spPr>
          <c:invertIfNegative val="0"/>
          <c:dLbls>
            <c:spPr>
              <a:solidFill>
                <a:schemeClr val="bg2"/>
              </a:solid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da-DK"/>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'Ark1'!$A$2:$A$8</c:f>
              <c:strCache>
                <c:ptCount val="7"/>
                <c:pt idx="0">
                  <c:v>Paloma-1</c:v>
                </c:pt>
                <c:pt idx="1">
                  <c:v>Paloma-2</c:v>
                </c:pt>
                <c:pt idx="2">
                  <c:v>Monaleesa-2</c:v>
                </c:pt>
                <c:pt idx="3">
                  <c:v>Monarch-3</c:v>
                </c:pt>
                <c:pt idx="5">
                  <c:v>Paloma-3</c:v>
                </c:pt>
                <c:pt idx="6">
                  <c:v>Monarch-2</c:v>
                </c:pt>
              </c:strCache>
            </c:strRef>
          </c:cat>
          <c:val>
            <c:numRef>
              <c:f>'Ark1'!$C$2:$C$8</c:f>
              <c:numCache>
                <c:formatCode>General</c:formatCode>
                <c:ptCount val="7"/>
                <c:pt idx="0">
                  <c:v>20.2</c:v>
                </c:pt>
                <c:pt idx="1">
                  <c:v>24.8</c:v>
                </c:pt>
                <c:pt idx="2">
                  <c:v>25</c:v>
                </c:pt>
                <c:pt idx="3" formatCode="0.0">
                  <c:v>25</c:v>
                </c:pt>
                <c:pt idx="5">
                  <c:v>9.5</c:v>
                </c:pt>
                <c:pt idx="6">
                  <c:v>16.399999999999999</c:v>
                </c:pt>
              </c:numCache>
            </c:numRef>
          </c:val>
          <c:extLst>
            <c:ext xmlns:c16="http://schemas.microsoft.com/office/drawing/2014/chart" uri="{C3380CC4-5D6E-409C-BE32-E72D297353CC}">
              <c16:uniqueId val="{00000001-C01E-104B-8DFC-7C8D9A700BAE}"/>
            </c:ext>
          </c:extLst>
        </c:ser>
        <c:ser>
          <c:idx val="2"/>
          <c:order val="2"/>
          <c:tx>
            <c:strRef>
              <c:f>'Ark1'!$D$1</c:f>
              <c:strCache>
                <c:ptCount val="1"/>
                <c:pt idx="0">
                  <c:v>Fulvestrant</c:v>
                </c:pt>
              </c:strCache>
            </c:strRef>
          </c:tx>
          <c:spPr>
            <a:solidFill>
              <a:srgbClr val="FF40FF">
                <a:alpha val="85000"/>
              </a:srgb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da-DK"/>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'Ark1'!$A$2:$A$8</c:f>
              <c:strCache>
                <c:ptCount val="7"/>
                <c:pt idx="0">
                  <c:v>Paloma-1</c:v>
                </c:pt>
                <c:pt idx="1">
                  <c:v>Paloma-2</c:v>
                </c:pt>
                <c:pt idx="2">
                  <c:v>Monaleesa-2</c:v>
                </c:pt>
                <c:pt idx="3">
                  <c:v>Monarch-3</c:v>
                </c:pt>
                <c:pt idx="5">
                  <c:v>Paloma-3</c:v>
                </c:pt>
                <c:pt idx="6">
                  <c:v>Monarch-2</c:v>
                </c:pt>
              </c:strCache>
            </c:strRef>
          </c:cat>
          <c:val>
            <c:numRef>
              <c:f>'Ark1'!$D$2:$D$8</c:f>
              <c:numCache>
                <c:formatCode>General</c:formatCode>
                <c:ptCount val="7"/>
                <c:pt idx="5">
                  <c:v>4.5999999999999996</c:v>
                </c:pt>
                <c:pt idx="6">
                  <c:v>9.3000000000000007</c:v>
                </c:pt>
              </c:numCache>
            </c:numRef>
          </c:val>
          <c:extLst>
            <c:ext xmlns:c16="http://schemas.microsoft.com/office/drawing/2014/chart" uri="{C3380CC4-5D6E-409C-BE32-E72D297353CC}">
              <c16:uniqueId val="{00000002-C01E-104B-8DFC-7C8D9A700BAE}"/>
            </c:ext>
          </c:extLst>
        </c:ser>
        <c:dLbls>
          <c:dLblPos val="inEnd"/>
          <c:showLegendKey val="0"/>
          <c:showVal val="1"/>
          <c:showCatName val="0"/>
          <c:showSerName val="0"/>
          <c:showPercent val="0"/>
          <c:showBubbleSize val="0"/>
        </c:dLbls>
        <c:gapWidth val="65"/>
        <c:axId val="489351808"/>
        <c:axId val="489185664"/>
      </c:barChart>
      <c:catAx>
        <c:axId val="48935180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da-DK"/>
          </a:p>
        </c:txPr>
        <c:crossAx val="489185664"/>
        <c:crosses val="autoZero"/>
        <c:auto val="1"/>
        <c:lblAlgn val="ctr"/>
        <c:lblOffset val="100"/>
        <c:noMultiLvlLbl val="0"/>
      </c:catAx>
      <c:valAx>
        <c:axId val="489185664"/>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489351808"/>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da-DK"/>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da-DK"/>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'Ark1'!$B$1</c:f>
              <c:strCache>
                <c:ptCount val="1"/>
                <c:pt idx="0">
                  <c:v>Paloma-2</c:v>
                </c:pt>
              </c:strCache>
            </c:strRef>
          </c:tx>
          <c:spPr>
            <a:solidFill>
              <a:srgbClr val="FFFF00">
                <a:alpha val="85000"/>
              </a:srgb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da-DK"/>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'Ark1'!$A$2:$A$7</c:f>
              <c:strCache>
                <c:ptCount val="5"/>
                <c:pt idx="0">
                  <c:v>Neutropenia</c:v>
                </c:pt>
                <c:pt idx="1">
                  <c:v>Fatique</c:v>
                </c:pt>
                <c:pt idx="2">
                  <c:v>Diarrhea</c:v>
                </c:pt>
                <c:pt idx="3">
                  <c:v>Nausea</c:v>
                </c:pt>
                <c:pt idx="4">
                  <c:v>Qtc-prolongation</c:v>
                </c:pt>
              </c:strCache>
            </c:strRef>
          </c:cat>
          <c:val>
            <c:numRef>
              <c:f>'Ark1'!$B$2:$B$7</c:f>
              <c:numCache>
                <c:formatCode>General</c:formatCode>
                <c:ptCount val="6"/>
                <c:pt idx="0">
                  <c:v>75.7</c:v>
                </c:pt>
                <c:pt idx="1">
                  <c:v>1.8</c:v>
                </c:pt>
                <c:pt idx="2">
                  <c:v>1.4</c:v>
                </c:pt>
                <c:pt idx="3">
                  <c:v>1</c:v>
                </c:pt>
                <c:pt idx="4">
                  <c:v>0</c:v>
                </c:pt>
                <c:pt idx="5">
                  <c:v>0</c:v>
                </c:pt>
              </c:numCache>
            </c:numRef>
          </c:val>
          <c:extLst>
            <c:ext xmlns:c16="http://schemas.microsoft.com/office/drawing/2014/chart" uri="{C3380CC4-5D6E-409C-BE32-E72D297353CC}">
              <c16:uniqueId val="{00000000-81DE-5748-9B82-33CE6105D0D4}"/>
            </c:ext>
          </c:extLst>
        </c:ser>
        <c:ser>
          <c:idx val="1"/>
          <c:order val="1"/>
          <c:tx>
            <c:strRef>
              <c:f>'Ark1'!$C$1</c:f>
              <c:strCache>
                <c:ptCount val="1"/>
                <c:pt idx="0">
                  <c:v>Monelessa-2</c:v>
                </c:pt>
              </c:strCache>
            </c:strRef>
          </c:tx>
          <c:spPr>
            <a:solidFill>
              <a:srgbClr val="92D050">
                <a:alpha val="85000"/>
              </a:srgb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da-DK"/>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'Ark1'!$A$2:$A$7</c:f>
              <c:strCache>
                <c:ptCount val="5"/>
                <c:pt idx="0">
                  <c:v>Neutropenia</c:v>
                </c:pt>
                <c:pt idx="1">
                  <c:v>Fatique</c:v>
                </c:pt>
                <c:pt idx="2">
                  <c:v>Diarrhea</c:v>
                </c:pt>
                <c:pt idx="3">
                  <c:v>Nausea</c:v>
                </c:pt>
                <c:pt idx="4">
                  <c:v>Qtc-prolongation</c:v>
                </c:pt>
              </c:strCache>
            </c:strRef>
          </c:cat>
          <c:val>
            <c:numRef>
              <c:f>'Ark1'!$C$2:$C$7</c:f>
              <c:numCache>
                <c:formatCode>General</c:formatCode>
                <c:ptCount val="6"/>
                <c:pt idx="0">
                  <c:v>59.3</c:v>
                </c:pt>
                <c:pt idx="1">
                  <c:v>2.4</c:v>
                </c:pt>
                <c:pt idx="2">
                  <c:v>1.2</c:v>
                </c:pt>
                <c:pt idx="3">
                  <c:v>2.4</c:v>
                </c:pt>
                <c:pt idx="4">
                  <c:v>3</c:v>
                </c:pt>
              </c:numCache>
            </c:numRef>
          </c:val>
          <c:extLst>
            <c:ext xmlns:c16="http://schemas.microsoft.com/office/drawing/2014/chart" uri="{C3380CC4-5D6E-409C-BE32-E72D297353CC}">
              <c16:uniqueId val="{00000001-81DE-5748-9B82-33CE6105D0D4}"/>
            </c:ext>
          </c:extLst>
        </c:ser>
        <c:ser>
          <c:idx val="2"/>
          <c:order val="2"/>
          <c:tx>
            <c:strRef>
              <c:f>'Ark1'!$D$1</c:f>
              <c:strCache>
                <c:ptCount val="1"/>
                <c:pt idx="0">
                  <c:v>Monarch-3</c:v>
                </c:pt>
              </c:strCache>
            </c:strRef>
          </c:tx>
          <c:spPr>
            <a:solidFill>
              <a:srgbClr val="FF40FF">
                <a:alpha val="85000"/>
              </a:srgb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da-DK"/>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'Ark1'!$A$2:$A$7</c:f>
              <c:strCache>
                <c:ptCount val="5"/>
                <c:pt idx="0">
                  <c:v>Neutropenia</c:v>
                </c:pt>
                <c:pt idx="1">
                  <c:v>Fatique</c:v>
                </c:pt>
                <c:pt idx="2">
                  <c:v>Diarrhea</c:v>
                </c:pt>
                <c:pt idx="3">
                  <c:v>Nausea</c:v>
                </c:pt>
                <c:pt idx="4">
                  <c:v>Qtc-prolongation</c:v>
                </c:pt>
              </c:strCache>
            </c:strRef>
          </c:cat>
          <c:val>
            <c:numRef>
              <c:f>'Ark1'!$D$2:$D$7</c:f>
              <c:numCache>
                <c:formatCode>General</c:formatCode>
                <c:ptCount val="6"/>
                <c:pt idx="0">
                  <c:v>21</c:v>
                </c:pt>
                <c:pt idx="1">
                  <c:v>1.8</c:v>
                </c:pt>
                <c:pt idx="2">
                  <c:v>9.5</c:v>
                </c:pt>
                <c:pt idx="3">
                  <c:v>1</c:v>
                </c:pt>
                <c:pt idx="4">
                  <c:v>0</c:v>
                </c:pt>
              </c:numCache>
            </c:numRef>
          </c:val>
          <c:extLst>
            <c:ext xmlns:c16="http://schemas.microsoft.com/office/drawing/2014/chart" uri="{C3380CC4-5D6E-409C-BE32-E72D297353CC}">
              <c16:uniqueId val="{00000002-81DE-5748-9B82-33CE6105D0D4}"/>
            </c:ext>
          </c:extLst>
        </c:ser>
        <c:dLbls>
          <c:dLblPos val="inEnd"/>
          <c:showLegendKey val="0"/>
          <c:showVal val="1"/>
          <c:showCatName val="0"/>
          <c:showSerName val="0"/>
          <c:showPercent val="0"/>
          <c:showBubbleSize val="0"/>
        </c:dLbls>
        <c:gapWidth val="65"/>
        <c:axId val="489906176"/>
        <c:axId val="489907712"/>
      </c:barChart>
      <c:catAx>
        <c:axId val="489906176"/>
        <c:scaling>
          <c:orientation val="minMax"/>
        </c:scaling>
        <c:delete val="0"/>
        <c:axPos val="b"/>
        <c:numFmt formatCode="General" sourceLinked="0"/>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da-DK"/>
          </a:p>
        </c:txPr>
        <c:crossAx val="489907712"/>
        <c:crosses val="autoZero"/>
        <c:auto val="1"/>
        <c:lblAlgn val="ctr"/>
        <c:lblOffset val="100"/>
        <c:noMultiLvlLbl val="0"/>
      </c:catAx>
      <c:valAx>
        <c:axId val="489907712"/>
        <c:scaling>
          <c:logBase val="10"/>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0"/>
        <c:majorTickMark val="none"/>
        <c:minorTickMark val="none"/>
        <c:tickLblPos val="nextTo"/>
        <c:crossAx val="48990617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da-DK"/>
          </a:p>
        </c:txPr>
      </c:legendEntry>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da-DK"/>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da-DK"/>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0.14923</cdr:x>
      <cdr:y>0.41786</cdr:y>
    </cdr:from>
    <cdr:to>
      <cdr:x>0.49116</cdr:x>
      <cdr:y>0.42142</cdr:y>
    </cdr:to>
    <cdr:sp macro="" textlink="">
      <cdr:nvSpPr>
        <cdr:cNvPr id="8" name="Lige forbindelse 7"/>
        <cdr:cNvSpPr/>
      </cdr:nvSpPr>
      <cdr:spPr bwMode="auto">
        <a:xfrm xmlns:a="http://schemas.openxmlformats.org/drawingml/2006/main" rot="10800000" flipV="1">
          <a:off x="1120697" y="1984765"/>
          <a:ext cx="2567835" cy="16884"/>
        </a:xfrm>
        <a:prstGeom xmlns:a="http://schemas.openxmlformats.org/drawingml/2006/main" prst="line">
          <a:avLst/>
        </a:prstGeom>
        <a:solidFill xmlns:a="http://schemas.openxmlformats.org/drawingml/2006/main">
          <a:schemeClr val="accent1"/>
        </a:solidFill>
        <a:ln xmlns:a="http://schemas.openxmlformats.org/drawingml/2006/main" w="25400" cap="flat" cmpd="sng" algn="ctr">
          <a:solidFill>
            <a:srgbClr val="FF0000"/>
          </a:solidFill>
          <a:prstDash val="solid"/>
          <a:round/>
          <a:headEnd type="none" w="med" len="med"/>
          <a:tailEnd type="none" w="med" len="med"/>
        </a:ln>
        <a:effectLst xmlns:a="http://schemas.openxmlformats.org/drawingml/2006/mai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p xmlns:a="http://schemas.openxmlformats.org/drawingml/2006/main">
          <a:endParaRPr lang="da-DK"/>
        </a:p>
      </cdr:txBody>
    </cdr:sp>
  </cdr:relSizeAnchor>
</c:userShapes>
</file>

<file path=ppt/drawings/drawing2.xml><?xml version="1.0" encoding="utf-8"?>
<c:userShapes xmlns:c="http://schemas.openxmlformats.org/drawingml/2006/chart">
  <cdr:relSizeAnchor xmlns:cdr="http://schemas.openxmlformats.org/drawingml/2006/chartDrawing">
    <cdr:from>
      <cdr:x>0.23649</cdr:x>
      <cdr:y>0.07695</cdr:y>
    </cdr:from>
    <cdr:to>
      <cdr:x>0.41737</cdr:x>
      <cdr:y>0.18915</cdr:y>
    </cdr:to>
    <cdr:sp macro="" textlink="">
      <cdr:nvSpPr>
        <cdr:cNvPr id="3" name="Tekstboks 7"/>
        <cdr:cNvSpPr txBox="1"/>
      </cdr:nvSpPr>
      <cdr:spPr>
        <a:xfrm xmlns:a="http://schemas.openxmlformats.org/drawingml/2006/main">
          <a:off x="1874168" y="316632"/>
          <a:ext cx="1433406" cy="461665"/>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a-DK" sz="1200" dirty="0" err="1">
              <a:solidFill>
                <a:schemeClr val="bg1"/>
              </a:solidFill>
            </a:rPr>
            <a:t>Relaps</a:t>
          </a:r>
          <a:r>
            <a:rPr lang="da-DK" sz="1200" dirty="0">
              <a:solidFill>
                <a:schemeClr val="bg1"/>
              </a:solidFill>
            </a:rPr>
            <a:t> &gt; 12 </a:t>
          </a:r>
          <a:r>
            <a:rPr lang="da-DK" sz="1200" dirty="0" err="1">
              <a:solidFill>
                <a:schemeClr val="bg1"/>
              </a:solidFill>
            </a:rPr>
            <a:t>mth</a:t>
          </a:r>
          <a:r>
            <a:rPr lang="da-DK" sz="1200" dirty="0">
              <a:solidFill>
                <a:schemeClr val="bg1"/>
              </a:solidFill>
            </a:rPr>
            <a:t> </a:t>
          </a:r>
          <a:r>
            <a:rPr lang="da-DK" sz="1200" dirty="0" err="1">
              <a:solidFill>
                <a:schemeClr val="bg1"/>
              </a:solidFill>
            </a:rPr>
            <a:t>after</a:t>
          </a:r>
          <a:r>
            <a:rPr lang="da-DK" sz="1200" dirty="0">
              <a:solidFill>
                <a:schemeClr val="bg1"/>
              </a:solidFill>
            </a:rPr>
            <a:t> </a:t>
          </a:r>
        </a:p>
        <a:p xmlns:a="http://schemas.openxmlformats.org/drawingml/2006/main">
          <a:pPr algn="ctr"/>
          <a:r>
            <a:rPr lang="da-DK" sz="1200" dirty="0" err="1">
              <a:solidFill>
                <a:schemeClr val="bg1"/>
              </a:solidFill>
            </a:rPr>
            <a:t>adj</a:t>
          </a:r>
          <a:r>
            <a:rPr lang="da-DK" sz="1200" dirty="0">
              <a:solidFill>
                <a:schemeClr val="bg1"/>
              </a:solidFill>
            </a:rPr>
            <a:t> </a:t>
          </a:r>
          <a:r>
            <a:rPr lang="da-DK" sz="1200" dirty="0" err="1">
              <a:solidFill>
                <a:schemeClr val="bg1"/>
              </a:solidFill>
            </a:rPr>
            <a:t>treatment</a:t>
          </a:r>
          <a:endParaRPr lang="da-DK" sz="1200" dirty="0">
            <a:solidFill>
              <a:schemeClr val="bg1"/>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5330"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Calibri" pitchFamily="-1" charset="0"/>
                <a:ea typeface="ＭＳ Ｐゴシック" pitchFamily="-1" charset="-128"/>
                <a:cs typeface="ＭＳ Ｐゴシック" pitchFamily="-1" charset="-128"/>
              </a:defRPr>
            </a:lvl1pPr>
          </a:lstStyle>
          <a:p>
            <a:pPr>
              <a:defRPr/>
            </a:pPr>
            <a:endParaRPr lang="da-DK"/>
          </a:p>
        </p:txBody>
      </p:sp>
      <p:sp>
        <p:nvSpPr>
          <p:cNvPr id="355331" name="Rectangle 3"/>
          <p:cNvSpPr>
            <a:spLocks noGrp="1" noChangeArrowheads="1"/>
          </p:cNvSpPr>
          <p:nvPr>
            <p:ph type="dt" sz="quarter" idx="1"/>
          </p:nvPr>
        </p:nvSpPr>
        <p:spPr bwMode="auto">
          <a:xfrm>
            <a:off x="4022725" y="0"/>
            <a:ext cx="3078163"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vl1pPr>
          </a:lstStyle>
          <a:p>
            <a:pPr>
              <a:defRPr/>
            </a:pPr>
            <a:fld id="{2FCCE98B-E11A-48B3-8CE5-11E44CCBC5DF}" type="datetime1">
              <a:rPr lang="da-DK" altLang="da-DK"/>
              <a:pPr>
                <a:defRPr/>
              </a:pPr>
              <a:t>13/09/2018</a:t>
            </a:fld>
            <a:endParaRPr lang="da-DK" altLang="da-DK"/>
          </a:p>
        </p:txBody>
      </p:sp>
      <p:sp>
        <p:nvSpPr>
          <p:cNvPr id="355332"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Calibri" pitchFamily="-1" charset="0"/>
                <a:ea typeface="ＭＳ Ｐゴシック" pitchFamily="-1" charset="-128"/>
                <a:cs typeface="ＭＳ Ｐゴシック" pitchFamily="-1" charset="-128"/>
              </a:defRPr>
            </a:lvl1pPr>
          </a:lstStyle>
          <a:p>
            <a:pPr>
              <a:defRPr/>
            </a:pPr>
            <a:endParaRPr lang="da-DK"/>
          </a:p>
        </p:txBody>
      </p:sp>
      <p:sp>
        <p:nvSpPr>
          <p:cNvPr id="355333" name="Rectangle 5"/>
          <p:cNvSpPr>
            <a:spLocks noGrp="1" noChangeArrowheads="1"/>
          </p:cNvSpPr>
          <p:nvPr>
            <p:ph type="sldNum" sz="quarter" idx="3"/>
          </p:nvPr>
        </p:nvSpPr>
        <p:spPr bwMode="auto">
          <a:xfrm>
            <a:off x="4022725" y="9721850"/>
            <a:ext cx="3078163"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vl1pPr>
          </a:lstStyle>
          <a:p>
            <a:pPr>
              <a:defRPr/>
            </a:pPr>
            <a:fld id="{8C17BF02-6038-4776-BCB2-626EEF3A629B}" type="slidenum">
              <a:rPr lang="da-DK" altLang="da-DK"/>
              <a:pPr>
                <a:defRPr/>
              </a:pPr>
              <a:t>‹nr.›</a:t>
            </a:fld>
            <a:endParaRPr lang="da-DK" altLang="da-DK"/>
          </a:p>
        </p:txBody>
      </p:sp>
    </p:spTree>
    <p:extLst>
      <p:ext uri="{BB962C8B-B14F-4D97-AF65-F5344CB8AC3E}">
        <p14:creationId xmlns:p14="http://schemas.microsoft.com/office/powerpoint/2010/main" val="28549814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66" tIns="49533" rIns="99066" bIns="49533" numCol="1" anchor="t" anchorCtr="0" compatLnSpc="1">
            <a:prstTxWarp prst="textNoShape">
              <a:avLst/>
            </a:prstTxWarp>
          </a:bodyPr>
          <a:lstStyle>
            <a:lvl1pPr defTabSz="990600">
              <a:defRPr sz="1300">
                <a:latin typeface="Arial" charset="0"/>
                <a:ea typeface="+mn-ea"/>
                <a:cs typeface="+mn-cs"/>
              </a:defRPr>
            </a:lvl1pPr>
          </a:lstStyle>
          <a:p>
            <a:pPr>
              <a:defRPr/>
            </a:pPr>
            <a:endParaRPr lang="da-DK"/>
          </a:p>
        </p:txBody>
      </p:sp>
      <p:sp>
        <p:nvSpPr>
          <p:cNvPr id="5123" name="Rectangle 3"/>
          <p:cNvSpPr>
            <a:spLocks noGrp="1" noChangeArrowheads="1"/>
          </p:cNvSpPr>
          <p:nvPr>
            <p:ph type="dt" idx="1"/>
          </p:nvPr>
        </p:nvSpPr>
        <p:spPr bwMode="auto">
          <a:xfrm>
            <a:off x="4022725" y="0"/>
            <a:ext cx="3078163" cy="511175"/>
          </a:xfrm>
          <a:prstGeom prst="rect">
            <a:avLst/>
          </a:prstGeom>
          <a:noFill/>
          <a:ln w="9525">
            <a:noFill/>
            <a:miter lim="800000"/>
            <a:headEnd/>
            <a:tailEnd/>
          </a:ln>
          <a:effectLst/>
        </p:spPr>
        <p:txBody>
          <a:bodyPr vert="horz" wrap="square" lIns="99066" tIns="49533" rIns="99066" bIns="49533" numCol="1" anchor="t" anchorCtr="0" compatLnSpc="1">
            <a:prstTxWarp prst="textNoShape">
              <a:avLst/>
            </a:prstTxWarp>
          </a:bodyPr>
          <a:lstStyle>
            <a:lvl1pPr algn="r" defTabSz="990600">
              <a:defRPr sz="1300">
                <a:latin typeface="Arial" charset="0"/>
                <a:ea typeface="+mn-ea"/>
                <a:cs typeface="+mn-cs"/>
              </a:defRPr>
            </a:lvl1pPr>
          </a:lstStyle>
          <a:p>
            <a:pPr>
              <a:defRPr/>
            </a:pPr>
            <a:endParaRPr lang="da-DK"/>
          </a:p>
        </p:txBody>
      </p:sp>
      <p:sp>
        <p:nvSpPr>
          <p:cNvPr id="206852" name="Rectangle 4"/>
          <p:cNvSpPr>
            <a:spLocks noGrp="1" noRot="1" noChangeAspect="1" noChangeArrowheads="1" noTextEdit="1"/>
          </p:cNvSpPr>
          <p:nvPr>
            <p:ph type="sldImg" idx="2"/>
          </p:nvPr>
        </p:nvSpPr>
        <p:spPr bwMode="auto">
          <a:xfrm>
            <a:off x="992188" y="768350"/>
            <a:ext cx="5118100" cy="383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709613" y="4860925"/>
            <a:ext cx="5683250" cy="4605338"/>
          </a:xfrm>
          <a:prstGeom prst="rect">
            <a:avLst/>
          </a:prstGeom>
          <a:noFill/>
          <a:ln w="9525">
            <a:noFill/>
            <a:miter lim="800000"/>
            <a:headEnd/>
            <a:tailEnd/>
          </a:ln>
          <a:effectLst/>
        </p:spPr>
        <p:txBody>
          <a:bodyPr vert="horz" wrap="square" lIns="99066" tIns="49533" rIns="99066" bIns="49533" numCol="1" anchor="t" anchorCtr="0" compatLnSpc="1">
            <a:prstTxWarp prst="textNoShape">
              <a:avLst/>
            </a:prstTxWarp>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5126" name="Rectangle 6"/>
          <p:cNvSpPr>
            <a:spLocks noGrp="1" noChangeArrowheads="1"/>
          </p:cNvSpPr>
          <p:nvPr>
            <p:ph type="ftr" sz="quarter" idx="4"/>
          </p:nvPr>
        </p:nvSpPr>
        <p:spPr bwMode="auto">
          <a:xfrm>
            <a:off x="0" y="9721850"/>
            <a:ext cx="3078163" cy="511175"/>
          </a:xfrm>
          <a:prstGeom prst="rect">
            <a:avLst/>
          </a:prstGeom>
          <a:noFill/>
          <a:ln w="9525">
            <a:noFill/>
            <a:miter lim="800000"/>
            <a:headEnd/>
            <a:tailEnd/>
          </a:ln>
          <a:effectLst/>
        </p:spPr>
        <p:txBody>
          <a:bodyPr vert="horz" wrap="square" lIns="99066" tIns="49533" rIns="99066" bIns="49533" numCol="1" anchor="b" anchorCtr="0" compatLnSpc="1">
            <a:prstTxWarp prst="textNoShape">
              <a:avLst/>
            </a:prstTxWarp>
          </a:bodyPr>
          <a:lstStyle>
            <a:lvl1pPr defTabSz="990600">
              <a:defRPr sz="1300">
                <a:latin typeface="Arial" charset="0"/>
                <a:ea typeface="+mn-ea"/>
                <a:cs typeface="+mn-cs"/>
              </a:defRPr>
            </a:lvl1pPr>
          </a:lstStyle>
          <a:p>
            <a:pPr>
              <a:defRPr/>
            </a:pPr>
            <a:endParaRPr lang="da-DK"/>
          </a:p>
        </p:txBody>
      </p:sp>
      <p:sp>
        <p:nvSpPr>
          <p:cNvPr id="5127" name="Rectangle 7"/>
          <p:cNvSpPr>
            <a:spLocks noGrp="1" noChangeArrowheads="1"/>
          </p:cNvSpPr>
          <p:nvPr>
            <p:ph type="sldNum" sz="quarter" idx="5"/>
          </p:nvPr>
        </p:nvSpPr>
        <p:spPr bwMode="auto">
          <a:xfrm>
            <a:off x="4022725" y="9721850"/>
            <a:ext cx="3078163" cy="511175"/>
          </a:xfrm>
          <a:prstGeom prst="rect">
            <a:avLst/>
          </a:prstGeom>
          <a:noFill/>
          <a:ln w="9525">
            <a:noFill/>
            <a:miter lim="800000"/>
            <a:headEnd/>
            <a:tailEnd/>
          </a:ln>
          <a:effectLst/>
        </p:spPr>
        <p:txBody>
          <a:bodyPr vert="horz" wrap="square" lIns="99066" tIns="49533" rIns="99066" bIns="49533" numCol="1" anchor="b" anchorCtr="0" compatLnSpc="1">
            <a:prstTxWarp prst="textNoShape">
              <a:avLst/>
            </a:prstTxWarp>
          </a:bodyPr>
          <a:lstStyle>
            <a:lvl1pPr algn="r" defTabSz="990600">
              <a:defRPr sz="1300" smtClean="0">
                <a:latin typeface="Arial" pitchFamily="34" charset="0"/>
              </a:defRPr>
            </a:lvl1pPr>
          </a:lstStyle>
          <a:p>
            <a:pPr>
              <a:defRPr/>
            </a:pPr>
            <a:fld id="{DB7D3A0E-C40D-46E1-801A-2EB158765C6A}" type="slidenum">
              <a:rPr lang="da-DK" altLang="da-DK"/>
              <a:pPr>
                <a:defRPr/>
              </a:pPr>
              <a:t>‹nr.›</a:t>
            </a:fld>
            <a:endParaRPr lang="da-DK" altLang="da-DK"/>
          </a:p>
        </p:txBody>
      </p:sp>
    </p:spTree>
    <p:extLst>
      <p:ext uri="{BB962C8B-B14F-4D97-AF65-F5344CB8AC3E}">
        <p14:creationId xmlns:p14="http://schemas.microsoft.com/office/powerpoint/2010/main" val="22529454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Rot="1" noChangeAspect="1" noChangeArrowheads="1" noTextEdit="1"/>
          </p:cNvSpPr>
          <p:nvPr>
            <p:ph type="sldImg"/>
          </p:nvPr>
        </p:nvSpPr>
        <p:spPr>
          <a:xfrm>
            <a:off x="917575" y="744538"/>
            <a:ext cx="4962525" cy="3722687"/>
          </a:xfrm>
          <a:ln/>
        </p:spPr>
      </p:sp>
      <p:sp>
        <p:nvSpPr>
          <p:cNvPr id="207875" name="Rectangle 3"/>
          <p:cNvSpPr>
            <a:spLocks noGrp="1" noChangeArrowheads="1"/>
          </p:cNvSpPr>
          <p:nvPr>
            <p:ph type="body" idx="1"/>
          </p:nvPr>
        </p:nvSpPr>
        <p:spPr>
          <a:xfrm>
            <a:off x="907066" y="4714653"/>
            <a:ext cx="4983544" cy="44667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latin typeface="Arial" pitchFamily="34" charset="0"/>
            </a:endParaRPr>
          </a:p>
        </p:txBody>
      </p:sp>
    </p:spTree>
    <p:extLst>
      <p:ext uri="{BB962C8B-B14F-4D97-AF65-F5344CB8AC3E}">
        <p14:creationId xmlns:p14="http://schemas.microsoft.com/office/powerpoint/2010/main" val="3486334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xfrm>
            <a:off x="993775" y="768350"/>
            <a:ext cx="5114925" cy="3836988"/>
          </a:xfrm>
          <a:ln/>
        </p:spPr>
      </p:sp>
      <p:sp>
        <p:nvSpPr>
          <p:cNvPr id="209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latin typeface="Times New Roman" pitchFamily="18" charset="0"/>
              <a:cs typeface="Times New Roman" pitchFamily="18" charset="0"/>
            </a:endParaRPr>
          </a:p>
        </p:txBody>
      </p:sp>
      <p:sp>
        <p:nvSpPr>
          <p:cNvPr id="209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spcBef>
                <a:spcPct val="30000"/>
              </a:spcBef>
              <a:defRPr sz="1200">
                <a:solidFill>
                  <a:schemeClr val="tx1"/>
                </a:solidFill>
                <a:latin typeface="Arial" pitchFamily="34" charset="0"/>
                <a:ea typeface="MS PGothic" pitchFamily="34" charset="-128"/>
              </a:defRPr>
            </a:lvl1pPr>
            <a:lvl2pPr marL="742950" indent="-285750" defTabSz="990600" eaLnBrk="0" hangingPunct="0">
              <a:spcBef>
                <a:spcPct val="30000"/>
              </a:spcBef>
              <a:defRPr sz="1200">
                <a:solidFill>
                  <a:schemeClr val="tx1"/>
                </a:solidFill>
                <a:latin typeface="Arial" pitchFamily="34" charset="0"/>
                <a:ea typeface="MS PGothic" pitchFamily="34" charset="-128"/>
              </a:defRPr>
            </a:lvl2pPr>
            <a:lvl3pPr marL="1143000" indent="-228600" defTabSz="990600" eaLnBrk="0" hangingPunct="0">
              <a:spcBef>
                <a:spcPct val="30000"/>
              </a:spcBef>
              <a:defRPr sz="1200">
                <a:solidFill>
                  <a:schemeClr val="tx1"/>
                </a:solidFill>
                <a:latin typeface="Arial" pitchFamily="34" charset="0"/>
                <a:ea typeface="MS PGothic" pitchFamily="34" charset="-128"/>
              </a:defRPr>
            </a:lvl3pPr>
            <a:lvl4pPr marL="1600200" indent="-228600" defTabSz="990600" eaLnBrk="0" hangingPunct="0">
              <a:spcBef>
                <a:spcPct val="30000"/>
              </a:spcBef>
              <a:defRPr sz="1200">
                <a:solidFill>
                  <a:schemeClr val="tx1"/>
                </a:solidFill>
                <a:latin typeface="Arial" pitchFamily="34" charset="0"/>
                <a:ea typeface="MS PGothic" pitchFamily="34" charset="-128"/>
              </a:defRPr>
            </a:lvl4pPr>
            <a:lvl5pPr marL="2057400" indent="-228600" defTabSz="990600" eaLnBrk="0" hangingPunct="0">
              <a:spcBef>
                <a:spcPct val="30000"/>
              </a:spcBef>
              <a:defRPr sz="1200">
                <a:solidFill>
                  <a:schemeClr val="tx1"/>
                </a:solidFill>
                <a:latin typeface="Arial" pitchFamily="34" charset="0"/>
                <a:ea typeface="MS PGothic" pitchFamily="34" charset="-128"/>
              </a:defRPr>
            </a:lvl5pPr>
            <a:lvl6pPr marL="2514600" indent="-228600" defTabSz="990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defTabSz="990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defTabSz="990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defTabSz="990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56C8CC32-056A-493D-8F89-27E32FB20DDD}" type="slidenum">
              <a:rPr lang="en-US" altLang="da-DK" sz="1300">
                <a:latin typeface="Times New Roman" pitchFamily="18" charset="0"/>
                <a:cs typeface="Times New Roman" pitchFamily="18" charset="0"/>
              </a:rPr>
              <a:pPr eaLnBrk="1" hangingPunct="1">
                <a:spcBef>
                  <a:spcPct val="0"/>
                </a:spcBef>
              </a:pPr>
              <a:t>11</a:t>
            </a:fld>
            <a:endParaRPr lang="en-US" altLang="da-DK" sz="1300">
              <a:latin typeface="Times New Roman" pitchFamily="18" charset="0"/>
              <a:cs typeface="Times New Roman" pitchFamily="18" charset="0"/>
            </a:endParaRPr>
          </a:p>
        </p:txBody>
      </p:sp>
    </p:spTree>
    <p:extLst>
      <p:ext uri="{BB962C8B-B14F-4D97-AF65-F5344CB8AC3E}">
        <p14:creationId xmlns:p14="http://schemas.microsoft.com/office/powerpoint/2010/main" val="411266115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804912" indent="-309582" eaLnBrk="0" hangingPunct="0">
              <a:defRPr>
                <a:solidFill>
                  <a:schemeClr val="tx1"/>
                </a:solidFill>
                <a:latin typeface="Arial" charset="0"/>
                <a:ea typeface="ＭＳ Ｐゴシック" charset="0"/>
              </a:defRPr>
            </a:lvl2pPr>
            <a:lvl3pPr marL="1238326" indent="-247665" eaLnBrk="0" hangingPunct="0">
              <a:defRPr>
                <a:solidFill>
                  <a:schemeClr val="tx1"/>
                </a:solidFill>
                <a:latin typeface="Arial" charset="0"/>
                <a:ea typeface="ＭＳ Ｐゴシック" charset="0"/>
              </a:defRPr>
            </a:lvl3pPr>
            <a:lvl4pPr marL="1733657" indent="-247665" eaLnBrk="0" hangingPunct="0">
              <a:defRPr>
                <a:solidFill>
                  <a:schemeClr val="tx1"/>
                </a:solidFill>
                <a:latin typeface="Arial" charset="0"/>
                <a:ea typeface="ＭＳ Ｐゴシック" charset="0"/>
              </a:defRPr>
            </a:lvl4pPr>
            <a:lvl5pPr marL="2228987" indent="-247665" eaLnBrk="0" hangingPunct="0">
              <a:defRPr>
                <a:solidFill>
                  <a:schemeClr val="tx1"/>
                </a:solidFill>
                <a:latin typeface="Arial" charset="0"/>
                <a:ea typeface="ＭＳ Ｐゴシック" charset="0"/>
              </a:defRPr>
            </a:lvl5pPr>
            <a:lvl6pPr marL="2724318" indent="-247665" eaLnBrk="0" fontAlgn="base" hangingPunct="0">
              <a:spcBef>
                <a:spcPct val="0"/>
              </a:spcBef>
              <a:spcAft>
                <a:spcPct val="0"/>
              </a:spcAft>
              <a:defRPr>
                <a:solidFill>
                  <a:schemeClr val="tx1"/>
                </a:solidFill>
                <a:latin typeface="Arial" charset="0"/>
                <a:ea typeface="ＭＳ Ｐゴシック" charset="0"/>
              </a:defRPr>
            </a:lvl6pPr>
            <a:lvl7pPr marL="3219648" indent="-247665" eaLnBrk="0" fontAlgn="base" hangingPunct="0">
              <a:spcBef>
                <a:spcPct val="0"/>
              </a:spcBef>
              <a:spcAft>
                <a:spcPct val="0"/>
              </a:spcAft>
              <a:defRPr>
                <a:solidFill>
                  <a:schemeClr val="tx1"/>
                </a:solidFill>
                <a:latin typeface="Arial" charset="0"/>
                <a:ea typeface="ＭＳ Ｐゴシック" charset="0"/>
              </a:defRPr>
            </a:lvl7pPr>
            <a:lvl8pPr marL="3714979" indent="-247665" eaLnBrk="0" fontAlgn="base" hangingPunct="0">
              <a:spcBef>
                <a:spcPct val="0"/>
              </a:spcBef>
              <a:spcAft>
                <a:spcPct val="0"/>
              </a:spcAft>
              <a:defRPr>
                <a:solidFill>
                  <a:schemeClr val="tx1"/>
                </a:solidFill>
                <a:latin typeface="Arial" charset="0"/>
                <a:ea typeface="ＭＳ Ｐゴシック" charset="0"/>
              </a:defRPr>
            </a:lvl8pPr>
            <a:lvl9pPr marL="4210309" indent="-247665" eaLnBrk="0" fontAlgn="base" hangingPunct="0">
              <a:spcBef>
                <a:spcPct val="0"/>
              </a:spcBef>
              <a:spcAft>
                <a:spcPct val="0"/>
              </a:spcAft>
              <a:defRPr>
                <a:solidFill>
                  <a:schemeClr val="tx1"/>
                </a:solidFill>
                <a:latin typeface="Arial" charset="0"/>
                <a:ea typeface="ＭＳ Ｐゴシック" charset="0"/>
              </a:defRPr>
            </a:lvl9pPr>
          </a:lstStyle>
          <a:p>
            <a:fld id="{8F488762-8136-1446-81D5-450279D04650}" type="slidenum">
              <a:rPr lang="en-GB">
                <a:solidFill>
                  <a:prstClr val="black"/>
                </a:solidFill>
              </a:rPr>
              <a:pPr/>
              <a:t>117</a:t>
            </a:fld>
            <a:endParaRPr lang="en-GB">
              <a:solidFill>
                <a:prstClr val="black"/>
              </a:solidFill>
            </a:endParaRPr>
          </a:p>
        </p:txBody>
      </p:sp>
      <p:sp>
        <p:nvSpPr>
          <p:cNvPr id="53251" name="Rectangle 2"/>
          <p:cNvSpPr>
            <a:spLocks noGrp="1" noRot="1" noChangeAspect="1" noChangeArrowheads="1" noTextEdit="1"/>
          </p:cNvSpPr>
          <p:nvPr>
            <p:ph type="sldImg"/>
          </p:nvPr>
        </p:nvSpPr>
        <p:spPr>
          <a:xfrm>
            <a:off x="1169988" y="895350"/>
            <a:ext cx="4768850" cy="3576638"/>
          </a:xfrm>
          <a:ln/>
        </p:spPr>
      </p:sp>
      <p:sp>
        <p:nvSpPr>
          <p:cNvPr id="53252" name="Rectangle 3"/>
          <p:cNvSpPr>
            <a:spLocks noGrp="1" noChangeArrowheads="1"/>
          </p:cNvSpPr>
          <p:nvPr>
            <p:ph type="body" idx="1"/>
          </p:nvPr>
        </p:nvSpPr>
        <p:spPr>
          <a:xfrm>
            <a:off x="1183746" y="4863219"/>
            <a:ext cx="4736628" cy="430884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0" tIns="0" rIns="0" bIns="0"/>
          <a:lstStyle/>
          <a:p>
            <a:pPr marL="185749" indent="-185749"/>
            <a:endParaRPr lang="en-US">
              <a:latin typeface="Calibri"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en-GB"/>
          </a:p>
        </p:txBody>
      </p:sp>
      <p:sp>
        <p:nvSpPr>
          <p:cNvPr id="4" name="Pladsholder til diasnummer 3"/>
          <p:cNvSpPr>
            <a:spLocks noGrp="1"/>
          </p:cNvSpPr>
          <p:nvPr>
            <p:ph type="sldNum" sz="quarter" idx="10"/>
          </p:nvPr>
        </p:nvSpPr>
        <p:spPr/>
        <p:txBody>
          <a:bodyPr/>
          <a:lstStyle/>
          <a:p>
            <a:fld id="{6162F868-C014-E049-BEBE-E2ECDDCF8F0C}" type="slidenum">
              <a:rPr lang="da-DK" smtClean="0"/>
              <a:t>118</a:t>
            </a:fld>
            <a:endParaRPr lang="da-DK"/>
          </a:p>
        </p:txBody>
      </p:sp>
    </p:spTree>
    <p:extLst>
      <p:ext uri="{BB962C8B-B14F-4D97-AF65-F5344CB8AC3E}">
        <p14:creationId xmlns:p14="http://schemas.microsoft.com/office/powerpoint/2010/main" val="380939096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en-GB"/>
          </a:p>
        </p:txBody>
      </p:sp>
      <p:sp>
        <p:nvSpPr>
          <p:cNvPr id="4" name="Pladsholder til diasnummer 3"/>
          <p:cNvSpPr>
            <a:spLocks noGrp="1"/>
          </p:cNvSpPr>
          <p:nvPr>
            <p:ph type="sldNum" sz="quarter" idx="10"/>
          </p:nvPr>
        </p:nvSpPr>
        <p:spPr/>
        <p:txBody>
          <a:bodyPr/>
          <a:lstStyle/>
          <a:p>
            <a:fld id="{6162F868-C014-E049-BEBE-E2ECDDCF8F0C}" type="slidenum">
              <a:rPr lang="da-DK" smtClean="0"/>
              <a:t>119</a:t>
            </a:fld>
            <a:endParaRPr lang="da-DK"/>
          </a:p>
        </p:txBody>
      </p:sp>
    </p:spTree>
    <p:extLst>
      <p:ext uri="{BB962C8B-B14F-4D97-AF65-F5344CB8AC3E}">
        <p14:creationId xmlns:p14="http://schemas.microsoft.com/office/powerpoint/2010/main" val="86056816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72077D2-64C1-9C4D-910D-5DD6ABEE0BAC}" type="slidenum">
              <a:rPr lang="da-DK" smtClean="0"/>
              <a:t>120</a:t>
            </a:fld>
            <a:endParaRPr lang="da-DK"/>
          </a:p>
        </p:txBody>
      </p:sp>
    </p:spTree>
    <p:extLst>
      <p:ext uri="{BB962C8B-B14F-4D97-AF65-F5344CB8AC3E}">
        <p14:creationId xmlns:p14="http://schemas.microsoft.com/office/powerpoint/2010/main" val="83444742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72077D2-64C1-9C4D-910D-5DD6ABEE0BAC}" type="slidenum">
              <a:rPr lang="da-DK" smtClean="0"/>
              <a:t>121</a:t>
            </a:fld>
            <a:endParaRPr lang="da-DK"/>
          </a:p>
        </p:txBody>
      </p:sp>
    </p:spTree>
    <p:extLst>
      <p:ext uri="{BB962C8B-B14F-4D97-AF65-F5344CB8AC3E}">
        <p14:creationId xmlns:p14="http://schemas.microsoft.com/office/powerpoint/2010/main" val="248306895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en-GB"/>
          </a:p>
        </p:txBody>
      </p:sp>
      <p:sp>
        <p:nvSpPr>
          <p:cNvPr id="4" name="Pladsholder til diasnummer 3"/>
          <p:cNvSpPr>
            <a:spLocks noGrp="1"/>
          </p:cNvSpPr>
          <p:nvPr>
            <p:ph type="sldNum" sz="quarter" idx="10"/>
          </p:nvPr>
        </p:nvSpPr>
        <p:spPr/>
        <p:txBody>
          <a:bodyPr/>
          <a:lstStyle/>
          <a:p>
            <a:fld id="{6162F868-C014-E049-BEBE-E2ECDDCF8F0C}" type="slidenum">
              <a:rPr lang="da-DK" smtClean="0"/>
              <a:t>122</a:t>
            </a:fld>
            <a:endParaRPr lang="da-DK"/>
          </a:p>
        </p:txBody>
      </p:sp>
    </p:spTree>
    <p:extLst>
      <p:ext uri="{BB962C8B-B14F-4D97-AF65-F5344CB8AC3E}">
        <p14:creationId xmlns:p14="http://schemas.microsoft.com/office/powerpoint/2010/main" val="337268564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564DC663-EC6F-4AA4-A194-86A46EFE0BDE}" type="slidenum">
              <a:rPr lang="da-DK" smtClean="0"/>
              <a:t>123</a:t>
            </a:fld>
            <a:endParaRPr lang="da-DK" dirty="0"/>
          </a:p>
        </p:txBody>
      </p:sp>
    </p:spTree>
    <p:extLst>
      <p:ext uri="{BB962C8B-B14F-4D97-AF65-F5344CB8AC3E}">
        <p14:creationId xmlns:p14="http://schemas.microsoft.com/office/powerpoint/2010/main" val="104340417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564DC663-EC6F-4AA4-A194-86A46EFE0BDE}" type="slidenum">
              <a:rPr lang="da-DK" smtClean="0"/>
              <a:t>124</a:t>
            </a:fld>
            <a:endParaRPr lang="da-DK" dirty="0"/>
          </a:p>
        </p:txBody>
      </p:sp>
    </p:spTree>
    <p:extLst>
      <p:ext uri="{BB962C8B-B14F-4D97-AF65-F5344CB8AC3E}">
        <p14:creationId xmlns:p14="http://schemas.microsoft.com/office/powerpoint/2010/main" val="99643830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564DC663-EC6F-4AA4-A194-86A46EFE0BDE}" type="slidenum">
              <a:rPr lang="da-DK" smtClean="0"/>
              <a:t>125</a:t>
            </a:fld>
            <a:endParaRPr lang="da-DK" dirty="0"/>
          </a:p>
        </p:txBody>
      </p:sp>
    </p:spTree>
    <p:extLst>
      <p:ext uri="{BB962C8B-B14F-4D97-AF65-F5344CB8AC3E}">
        <p14:creationId xmlns:p14="http://schemas.microsoft.com/office/powerpoint/2010/main" val="151599010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564DC663-EC6F-4AA4-A194-86A46EFE0BDE}" type="slidenum">
              <a:rPr lang="da-DK" smtClean="0"/>
              <a:t>126</a:t>
            </a:fld>
            <a:endParaRPr lang="da-DK" dirty="0"/>
          </a:p>
        </p:txBody>
      </p:sp>
    </p:spTree>
    <p:extLst>
      <p:ext uri="{BB962C8B-B14F-4D97-AF65-F5344CB8AC3E}">
        <p14:creationId xmlns:p14="http://schemas.microsoft.com/office/powerpoint/2010/main" val="1819462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02" eaLnBrk="0" hangingPunct="0">
              <a:spcBef>
                <a:spcPct val="30000"/>
              </a:spcBef>
              <a:defRPr sz="1200">
                <a:solidFill>
                  <a:schemeClr val="tx1"/>
                </a:solidFill>
                <a:latin typeface="Arial" pitchFamily="34" charset="0"/>
                <a:ea typeface="MS PGothic" pitchFamily="34" charset="-128"/>
              </a:defRPr>
            </a:lvl1pPr>
            <a:lvl2pPr marL="716650" indent="-275634" defTabSz="954002" eaLnBrk="0" hangingPunct="0">
              <a:spcBef>
                <a:spcPct val="30000"/>
              </a:spcBef>
              <a:defRPr sz="1200">
                <a:solidFill>
                  <a:schemeClr val="tx1"/>
                </a:solidFill>
                <a:latin typeface="Arial" pitchFamily="34" charset="0"/>
                <a:ea typeface="MS PGothic" pitchFamily="34" charset="-128"/>
              </a:defRPr>
            </a:lvl2pPr>
            <a:lvl3pPr marL="1102538" indent="-220508" defTabSz="954002" eaLnBrk="0" hangingPunct="0">
              <a:spcBef>
                <a:spcPct val="30000"/>
              </a:spcBef>
              <a:defRPr sz="1200">
                <a:solidFill>
                  <a:schemeClr val="tx1"/>
                </a:solidFill>
                <a:latin typeface="Arial" pitchFamily="34" charset="0"/>
                <a:ea typeface="MS PGothic" pitchFamily="34" charset="-128"/>
              </a:defRPr>
            </a:lvl3pPr>
            <a:lvl4pPr marL="1543553" indent="-220508" defTabSz="954002" eaLnBrk="0" hangingPunct="0">
              <a:spcBef>
                <a:spcPct val="30000"/>
              </a:spcBef>
              <a:defRPr sz="1200">
                <a:solidFill>
                  <a:schemeClr val="tx1"/>
                </a:solidFill>
                <a:latin typeface="Arial" pitchFamily="34" charset="0"/>
                <a:ea typeface="MS PGothic" pitchFamily="34" charset="-128"/>
              </a:defRPr>
            </a:lvl4pPr>
            <a:lvl5pPr marL="1984568" indent="-220508" defTabSz="954002" eaLnBrk="0" hangingPunct="0">
              <a:spcBef>
                <a:spcPct val="30000"/>
              </a:spcBef>
              <a:defRPr sz="1200">
                <a:solidFill>
                  <a:schemeClr val="tx1"/>
                </a:solidFill>
                <a:latin typeface="Arial" pitchFamily="34" charset="0"/>
                <a:ea typeface="MS PGothic" pitchFamily="34" charset="-128"/>
              </a:defRPr>
            </a:lvl5pPr>
            <a:lvl6pPr marL="2425583" indent="-220508" defTabSz="954002" eaLnBrk="0" fontAlgn="base" hangingPunct="0">
              <a:spcBef>
                <a:spcPct val="30000"/>
              </a:spcBef>
              <a:spcAft>
                <a:spcPct val="0"/>
              </a:spcAft>
              <a:defRPr sz="1200">
                <a:solidFill>
                  <a:schemeClr val="tx1"/>
                </a:solidFill>
                <a:latin typeface="Arial" pitchFamily="34" charset="0"/>
                <a:ea typeface="MS PGothic" pitchFamily="34" charset="-128"/>
              </a:defRPr>
            </a:lvl6pPr>
            <a:lvl7pPr marL="2866598" indent="-220508" defTabSz="954002" eaLnBrk="0" fontAlgn="base" hangingPunct="0">
              <a:spcBef>
                <a:spcPct val="30000"/>
              </a:spcBef>
              <a:spcAft>
                <a:spcPct val="0"/>
              </a:spcAft>
              <a:defRPr sz="1200">
                <a:solidFill>
                  <a:schemeClr val="tx1"/>
                </a:solidFill>
                <a:latin typeface="Arial" pitchFamily="34" charset="0"/>
                <a:ea typeface="MS PGothic" pitchFamily="34" charset="-128"/>
              </a:defRPr>
            </a:lvl7pPr>
            <a:lvl8pPr marL="3307613" indent="-220508" defTabSz="954002" eaLnBrk="0" fontAlgn="base" hangingPunct="0">
              <a:spcBef>
                <a:spcPct val="30000"/>
              </a:spcBef>
              <a:spcAft>
                <a:spcPct val="0"/>
              </a:spcAft>
              <a:defRPr sz="1200">
                <a:solidFill>
                  <a:schemeClr val="tx1"/>
                </a:solidFill>
                <a:latin typeface="Arial" pitchFamily="34" charset="0"/>
                <a:ea typeface="MS PGothic" pitchFamily="34" charset="-128"/>
              </a:defRPr>
            </a:lvl8pPr>
            <a:lvl9pPr marL="3748629" indent="-220508" defTabSz="954002"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9A41C94B-3AE8-450D-B8C6-E7AF70DC17B2}" type="slidenum">
              <a:rPr lang="da-DK" altLang="da-DK" sz="1300">
                <a:solidFill>
                  <a:srgbClr val="000000"/>
                </a:solidFill>
              </a:rPr>
              <a:pPr eaLnBrk="1" hangingPunct="1">
                <a:spcBef>
                  <a:spcPct val="0"/>
                </a:spcBef>
              </a:pPr>
              <a:t>13</a:t>
            </a:fld>
            <a:endParaRPr lang="da-DK" altLang="da-DK" sz="1300">
              <a:solidFill>
                <a:srgbClr val="000000"/>
              </a:solidFill>
            </a:endParaRPr>
          </a:p>
        </p:txBody>
      </p:sp>
      <p:sp>
        <p:nvSpPr>
          <p:cNvPr id="284675" name="Rectangle 2"/>
          <p:cNvSpPr>
            <a:spLocks noChangeArrowheads="1"/>
          </p:cNvSpPr>
          <p:nvPr/>
        </p:nvSpPr>
        <p:spPr bwMode="auto">
          <a:xfrm>
            <a:off x="3850091" y="12318"/>
            <a:ext cx="2947584" cy="463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191" tIns="44096" rIns="88191" bIns="44096" anchor="ctr"/>
          <a:lstStyle>
            <a:lvl1pPr eaLnBrk="0" hangingPunct="0">
              <a:spcBef>
                <a:spcPct val="30000"/>
              </a:spcBef>
              <a:defRPr sz="1200">
                <a:solidFill>
                  <a:schemeClr val="tx1"/>
                </a:solidFill>
                <a:latin typeface="Arial" pitchFamily="34" charset="0"/>
                <a:ea typeface="MS PGothic" pitchFamily="34" charset="-128"/>
              </a:defRPr>
            </a:lvl1pPr>
            <a:lvl2pPr marL="742950" indent="-285750" eaLnBrk="0" hangingPunct="0">
              <a:spcBef>
                <a:spcPct val="30000"/>
              </a:spcBef>
              <a:defRPr sz="1200">
                <a:solidFill>
                  <a:schemeClr val="tx1"/>
                </a:solidFill>
                <a:latin typeface="Arial" pitchFamily="34" charset="0"/>
                <a:ea typeface="MS PGothic" pitchFamily="34" charset="-128"/>
              </a:defRPr>
            </a:lvl2pPr>
            <a:lvl3pPr marL="1143000" indent="-228600" eaLnBrk="0" hangingPunct="0">
              <a:spcBef>
                <a:spcPct val="30000"/>
              </a:spcBef>
              <a:defRPr sz="1200">
                <a:solidFill>
                  <a:schemeClr val="tx1"/>
                </a:solidFill>
                <a:latin typeface="Arial" pitchFamily="34" charset="0"/>
                <a:ea typeface="MS PGothic" pitchFamily="34" charset="-128"/>
              </a:defRPr>
            </a:lvl3pPr>
            <a:lvl4pPr marL="1600200" indent="-228600" eaLnBrk="0" hangingPunct="0">
              <a:spcBef>
                <a:spcPct val="30000"/>
              </a:spcBef>
              <a:defRPr sz="1200">
                <a:solidFill>
                  <a:schemeClr val="tx1"/>
                </a:solidFill>
                <a:latin typeface="Arial" pitchFamily="34" charset="0"/>
                <a:ea typeface="MS PGothic" pitchFamily="34" charset="-128"/>
              </a:defRPr>
            </a:lvl4pPr>
            <a:lvl5pPr marL="2057400" indent="-228600" eaLnBrk="0" hangingPunct="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endParaRPr lang="sv-SE" altLang="da-DK" sz="1700">
              <a:solidFill>
                <a:srgbClr val="000000"/>
              </a:solidFill>
              <a:latin typeface="Calibri" pitchFamily="34" charset="0"/>
            </a:endParaRPr>
          </a:p>
        </p:txBody>
      </p:sp>
      <p:sp>
        <p:nvSpPr>
          <p:cNvPr id="284676" name="Rectangle 3"/>
          <p:cNvSpPr>
            <a:spLocks noChangeArrowheads="1"/>
          </p:cNvSpPr>
          <p:nvPr/>
        </p:nvSpPr>
        <p:spPr bwMode="auto">
          <a:xfrm>
            <a:off x="3850091" y="9449322"/>
            <a:ext cx="2947584" cy="463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906" tIns="0" rIns="19906" bIns="0" anchor="b"/>
          <a:lstStyle>
            <a:lvl1pPr defTabSz="796925" eaLnBrk="0" hangingPunct="0">
              <a:spcBef>
                <a:spcPct val="30000"/>
              </a:spcBef>
              <a:defRPr sz="1200">
                <a:solidFill>
                  <a:schemeClr val="tx1"/>
                </a:solidFill>
                <a:latin typeface="Arial" pitchFamily="34" charset="0"/>
                <a:ea typeface="MS PGothic" pitchFamily="34" charset="-128"/>
              </a:defRPr>
            </a:lvl1pPr>
            <a:lvl2pPr marL="742950" indent="-285750" defTabSz="796925" eaLnBrk="0" hangingPunct="0">
              <a:spcBef>
                <a:spcPct val="30000"/>
              </a:spcBef>
              <a:defRPr sz="1200">
                <a:solidFill>
                  <a:schemeClr val="tx1"/>
                </a:solidFill>
                <a:latin typeface="Arial" pitchFamily="34" charset="0"/>
                <a:ea typeface="MS PGothic" pitchFamily="34" charset="-128"/>
              </a:defRPr>
            </a:lvl2pPr>
            <a:lvl3pPr marL="1143000" indent="-228600" defTabSz="796925" eaLnBrk="0" hangingPunct="0">
              <a:spcBef>
                <a:spcPct val="30000"/>
              </a:spcBef>
              <a:defRPr sz="1200">
                <a:solidFill>
                  <a:schemeClr val="tx1"/>
                </a:solidFill>
                <a:latin typeface="Arial" pitchFamily="34" charset="0"/>
                <a:ea typeface="MS PGothic" pitchFamily="34" charset="-128"/>
              </a:defRPr>
            </a:lvl3pPr>
            <a:lvl4pPr marL="1600200" indent="-228600" defTabSz="796925" eaLnBrk="0" hangingPunct="0">
              <a:spcBef>
                <a:spcPct val="30000"/>
              </a:spcBef>
              <a:defRPr sz="1200">
                <a:solidFill>
                  <a:schemeClr val="tx1"/>
                </a:solidFill>
                <a:latin typeface="Arial" pitchFamily="34" charset="0"/>
                <a:ea typeface="MS PGothic" pitchFamily="34" charset="-128"/>
              </a:defRPr>
            </a:lvl4pPr>
            <a:lvl5pPr marL="2057400" indent="-228600" defTabSz="796925" eaLnBrk="0" hangingPunct="0">
              <a:spcBef>
                <a:spcPct val="30000"/>
              </a:spcBef>
              <a:defRPr sz="1200">
                <a:solidFill>
                  <a:schemeClr val="tx1"/>
                </a:solidFill>
                <a:latin typeface="Arial" pitchFamily="34" charset="0"/>
                <a:ea typeface="MS PGothic" pitchFamily="34" charset="-128"/>
              </a:defRPr>
            </a:lvl5pPr>
            <a:lvl6pPr marL="2514600" indent="-228600" defTabSz="796925"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defTabSz="796925"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defTabSz="796925"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defTabSz="796925"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algn="r">
              <a:spcBef>
                <a:spcPct val="0"/>
              </a:spcBef>
            </a:pPr>
            <a:r>
              <a:rPr lang="da-DK" altLang="da-DK" sz="1100" i="1">
                <a:solidFill>
                  <a:srgbClr val="000000"/>
                </a:solidFill>
                <a:latin typeface="Times New Roman" pitchFamily="18" charset="0"/>
              </a:rPr>
              <a:t>14</a:t>
            </a:r>
          </a:p>
        </p:txBody>
      </p:sp>
      <p:sp>
        <p:nvSpPr>
          <p:cNvPr id="284677" name="Rectangle 4"/>
          <p:cNvSpPr>
            <a:spLocks noChangeArrowheads="1"/>
          </p:cNvSpPr>
          <p:nvPr/>
        </p:nvSpPr>
        <p:spPr bwMode="auto">
          <a:xfrm>
            <a:off x="-1519" y="9449322"/>
            <a:ext cx="2946065" cy="463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191" tIns="44096" rIns="88191" bIns="44096" anchor="ctr"/>
          <a:lstStyle>
            <a:lvl1pPr eaLnBrk="0" hangingPunct="0">
              <a:spcBef>
                <a:spcPct val="30000"/>
              </a:spcBef>
              <a:defRPr sz="1200">
                <a:solidFill>
                  <a:schemeClr val="tx1"/>
                </a:solidFill>
                <a:latin typeface="Arial" pitchFamily="34" charset="0"/>
                <a:ea typeface="MS PGothic" pitchFamily="34" charset="-128"/>
              </a:defRPr>
            </a:lvl1pPr>
            <a:lvl2pPr marL="742950" indent="-285750" eaLnBrk="0" hangingPunct="0">
              <a:spcBef>
                <a:spcPct val="30000"/>
              </a:spcBef>
              <a:defRPr sz="1200">
                <a:solidFill>
                  <a:schemeClr val="tx1"/>
                </a:solidFill>
                <a:latin typeface="Arial" pitchFamily="34" charset="0"/>
                <a:ea typeface="MS PGothic" pitchFamily="34" charset="-128"/>
              </a:defRPr>
            </a:lvl2pPr>
            <a:lvl3pPr marL="1143000" indent="-228600" eaLnBrk="0" hangingPunct="0">
              <a:spcBef>
                <a:spcPct val="30000"/>
              </a:spcBef>
              <a:defRPr sz="1200">
                <a:solidFill>
                  <a:schemeClr val="tx1"/>
                </a:solidFill>
                <a:latin typeface="Arial" pitchFamily="34" charset="0"/>
                <a:ea typeface="MS PGothic" pitchFamily="34" charset="-128"/>
              </a:defRPr>
            </a:lvl3pPr>
            <a:lvl4pPr marL="1600200" indent="-228600" eaLnBrk="0" hangingPunct="0">
              <a:spcBef>
                <a:spcPct val="30000"/>
              </a:spcBef>
              <a:defRPr sz="1200">
                <a:solidFill>
                  <a:schemeClr val="tx1"/>
                </a:solidFill>
                <a:latin typeface="Arial" pitchFamily="34" charset="0"/>
                <a:ea typeface="MS PGothic" pitchFamily="34" charset="-128"/>
              </a:defRPr>
            </a:lvl4pPr>
            <a:lvl5pPr marL="2057400" indent="-228600" eaLnBrk="0" hangingPunct="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endParaRPr lang="sv-SE" altLang="da-DK" sz="1700">
              <a:solidFill>
                <a:srgbClr val="000000"/>
              </a:solidFill>
              <a:latin typeface="Calibri" pitchFamily="34" charset="0"/>
            </a:endParaRPr>
          </a:p>
        </p:txBody>
      </p:sp>
      <p:sp>
        <p:nvSpPr>
          <p:cNvPr id="284678" name="Rectangle 5"/>
          <p:cNvSpPr>
            <a:spLocks noChangeArrowheads="1"/>
          </p:cNvSpPr>
          <p:nvPr/>
        </p:nvSpPr>
        <p:spPr bwMode="auto">
          <a:xfrm>
            <a:off x="-1519" y="12318"/>
            <a:ext cx="2946065" cy="463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191" tIns="44096" rIns="88191" bIns="44096" anchor="ctr"/>
          <a:lstStyle>
            <a:lvl1pPr eaLnBrk="0" hangingPunct="0">
              <a:spcBef>
                <a:spcPct val="30000"/>
              </a:spcBef>
              <a:defRPr sz="1200">
                <a:solidFill>
                  <a:schemeClr val="tx1"/>
                </a:solidFill>
                <a:latin typeface="Arial" pitchFamily="34" charset="0"/>
                <a:ea typeface="MS PGothic" pitchFamily="34" charset="-128"/>
              </a:defRPr>
            </a:lvl1pPr>
            <a:lvl2pPr marL="742950" indent="-285750" eaLnBrk="0" hangingPunct="0">
              <a:spcBef>
                <a:spcPct val="30000"/>
              </a:spcBef>
              <a:defRPr sz="1200">
                <a:solidFill>
                  <a:schemeClr val="tx1"/>
                </a:solidFill>
                <a:latin typeface="Arial" pitchFamily="34" charset="0"/>
                <a:ea typeface="MS PGothic" pitchFamily="34" charset="-128"/>
              </a:defRPr>
            </a:lvl2pPr>
            <a:lvl3pPr marL="1143000" indent="-228600" eaLnBrk="0" hangingPunct="0">
              <a:spcBef>
                <a:spcPct val="30000"/>
              </a:spcBef>
              <a:defRPr sz="1200">
                <a:solidFill>
                  <a:schemeClr val="tx1"/>
                </a:solidFill>
                <a:latin typeface="Arial" pitchFamily="34" charset="0"/>
                <a:ea typeface="MS PGothic" pitchFamily="34" charset="-128"/>
              </a:defRPr>
            </a:lvl3pPr>
            <a:lvl4pPr marL="1600200" indent="-228600" eaLnBrk="0" hangingPunct="0">
              <a:spcBef>
                <a:spcPct val="30000"/>
              </a:spcBef>
              <a:defRPr sz="1200">
                <a:solidFill>
                  <a:schemeClr val="tx1"/>
                </a:solidFill>
                <a:latin typeface="Arial" pitchFamily="34" charset="0"/>
                <a:ea typeface="MS PGothic" pitchFamily="34" charset="-128"/>
              </a:defRPr>
            </a:lvl4pPr>
            <a:lvl5pPr marL="2057400" indent="-228600" eaLnBrk="0" hangingPunct="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endParaRPr lang="sv-SE" altLang="da-DK" sz="1700">
              <a:solidFill>
                <a:srgbClr val="000000"/>
              </a:solidFill>
              <a:latin typeface="Calibri" pitchFamily="34" charset="0"/>
            </a:endParaRPr>
          </a:p>
        </p:txBody>
      </p:sp>
      <p:sp>
        <p:nvSpPr>
          <p:cNvPr id="284679" name="Rectangle 6"/>
          <p:cNvSpPr>
            <a:spLocks noGrp="1" noChangeArrowheads="1"/>
          </p:cNvSpPr>
          <p:nvPr>
            <p:ph type="body" idx="1"/>
          </p:nvPr>
        </p:nvSpPr>
        <p:spPr>
          <a:xfrm>
            <a:off x="902508" y="4733130"/>
            <a:ext cx="4988102" cy="419884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553" tIns="48106" rIns="94553" bIns="48106"/>
          <a:lstStyle/>
          <a:p>
            <a:pPr eaLnBrk="1" hangingPunct="1"/>
            <a:r>
              <a:rPr lang="da-DK" altLang="da-DK">
                <a:latin typeface="Arial" pitchFamily="34" charset="0"/>
              </a:rPr>
              <a:t>The aromatase enzyme is found in peripheral tissues, such as muscle, fat and liver</a:t>
            </a:r>
          </a:p>
          <a:p>
            <a:pPr eaLnBrk="1" hangingPunct="1"/>
            <a:r>
              <a:rPr lang="da-DK" altLang="da-DK">
                <a:latin typeface="Arial" pitchFamily="34" charset="0"/>
              </a:rPr>
              <a:t>Aromatase is also found in breast tumour cells</a:t>
            </a:r>
          </a:p>
        </p:txBody>
      </p:sp>
      <p:sp>
        <p:nvSpPr>
          <p:cNvPr id="284680" name="Rectangle 7"/>
          <p:cNvSpPr>
            <a:spLocks noGrp="1" noRot="1" noChangeAspect="1" noChangeArrowheads="1" noTextEdit="1"/>
          </p:cNvSpPr>
          <p:nvPr>
            <p:ph type="sldImg"/>
          </p:nvPr>
        </p:nvSpPr>
        <p:spPr>
          <a:xfrm>
            <a:off x="1085850" y="869950"/>
            <a:ext cx="4625975" cy="3468688"/>
          </a:xfrm>
          <a:ln w="12700" cap="flat">
            <a:solidFill>
              <a:schemeClr val="tx1"/>
            </a:solidFill>
          </a:ln>
        </p:spPr>
      </p:sp>
    </p:spTree>
    <p:extLst>
      <p:ext uri="{BB962C8B-B14F-4D97-AF65-F5344CB8AC3E}">
        <p14:creationId xmlns:p14="http://schemas.microsoft.com/office/powerpoint/2010/main" val="197188507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564DC663-EC6F-4AA4-A194-86A46EFE0BDE}" type="slidenum">
              <a:rPr lang="da-DK" smtClean="0"/>
              <a:t>127</a:t>
            </a:fld>
            <a:endParaRPr lang="da-DK" dirty="0"/>
          </a:p>
        </p:txBody>
      </p:sp>
    </p:spTree>
    <p:extLst>
      <p:ext uri="{BB962C8B-B14F-4D97-AF65-F5344CB8AC3E}">
        <p14:creationId xmlns:p14="http://schemas.microsoft.com/office/powerpoint/2010/main" val="357857984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564DC663-EC6F-4AA4-A194-86A46EFE0BDE}" type="slidenum">
              <a:rPr lang="da-DK" smtClean="0"/>
              <a:t>128</a:t>
            </a:fld>
            <a:endParaRPr lang="da-DK" dirty="0"/>
          </a:p>
        </p:txBody>
      </p:sp>
    </p:spTree>
    <p:extLst>
      <p:ext uri="{BB962C8B-B14F-4D97-AF65-F5344CB8AC3E}">
        <p14:creationId xmlns:p14="http://schemas.microsoft.com/office/powerpoint/2010/main" val="297153405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564DC663-EC6F-4AA4-A194-86A46EFE0BDE}" type="slidenum">
              <a:rPr lang="da-DK" smtClean="0"/>
              <a:t>129</a:t>
            </a:fld>
            <a:endParaRPr lang="da-DK" dirty="0"/>
          </a:p>
        </p:txBody>
      </p:sp>
    </p:spTree>
    <p:extLst>
      <p:ext uri="{BB962C8B-B14F-4D97-AF65-F5344CB8AC3E}">
        <p14:creationId xmlns:p14="http://schemas.microsoft.com/office/powerpoint/2010/main" val="150169641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564DC663-EC6F-4AA4-A194-86A46EFE0BDE}" type="slidenum">
              <a:rPr lang="da-DK" smtClean="0"/>
              <a:t>130</a:t>
            </a:fld>
            <a:endParaRPr lang="da-DK" dirty="0"/>
          </a:p>
        </p:txBody>
      </p:sp>
    </p:spTree>
    <p:extLst>
      <p:ext uri="{BB962C8B-B14F-4D97-AF65-F5344CB8AC3E}">
        <p14:creationId xmlns:p14="http://schemas.microsoft.com/office/powerpoint/2010/main" val="309045660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564DC663-EC6F-4AA4-A194-86A46EFE0BDE}" type="slidenum">
              <a:rPr lang="da-DK" smtClean="0"/>
              <a:t>131</a:t>
            </a:fld>
            <a:endParaRPr lang="da-DK" dirty="0"/>
          </a:p>
        </p:txBody>
      </p:sp>
    </p:spTree>
    <p:extLst>
      <p:ext uri="{BB962C8B-B14F-4D97-AF65-F5344CB8AC3E}">
        <p14:creationId xmlns:p14="http://schemas.microsoft.com/office/powerpoint/2010/main" val="424905021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564DC663-EC6F-4AA4-A194-86A46EFE0BDE}" type="slidenum">
              <a:rPr lang="da-DK" smtClean="0"/>
              <a:t>132</a:t>
            </a:fld>
            <a:endParaRPr lang="da-DK" dirty="0"/>
          </a:p>
        </p:txBody>
      </p:sp>
    </p:spTree>
    <p:extLst>
      <p:ext uri="{BB962C8B-B14F-4D97-AF65-F5344CB8AC3E}">
        <p14:creationId xmlns:p14="http://schemas.microsoft.com/office/powerpoint/2010/main" val="270935976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564DC663-EC6F-4AA4-A194-86A46EFE0BDE}" type="slidenum">
              <a:rPr lang="da-DK" smtClean="0"/>
              <a:t>133</a:t>
            </a:fld>
            <a:endParaRPr lang="da-DK" dirty="0"/>
          </a:p>
        </p:txBody>
      </p:sp>
    </p:spTree>
    <p:extLst>
      <p:ext uri="{BB962C8B-B14F-4D97-AF65-F5344CB8AC3E}">
        <p14:creationId xmlns:p14="http://schemas.microsoft.com/office/powerpoint/2010/main" val="266687142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564DC663-EC6F-4AA4-A194-86A46EFE0BDE}" type="slidenum">
              <a:rPr lang="da-DK" smtClean="0"/>
              <a:t>134</a:t>
            </a:fld>
            <a:endParaRPr lang="da-DK" dirty="0"/>
          </a:p>
        </p:txBody>
      </p:sp>
    </p:spTree>
    <p:extLst>
      <p:ext uri="{BB962C8B-B14F-4D97-AF65-F5344CB8AC3E}">
        <p14:creationId xmlns:p14="http://schemas.microsoft.com/office/powerpoint/2010/main" val="375389600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Pladsholder til diasbillede 1"/>
          <p:cNvSpPr>
            <a:spLocks noGrp="1" noRot="1" noChangeAspect="1" noTextEdit="1"/>
          </p:cNvSpPr>
          <p:nvPr>
            <p:ph type="sldImg"/>
          </p:nvPr>
        </p:nvSpPr>
        <p:spPr>
          <a:xfrm>
            <a:off x="993775" y="768350"/>
            <a:ext cx="5114925" cy="3836988"/>
          </a:xfrm>
          <a:ln/>
        </p:spPr>
      </p:sp>
      <p:sp>
        <p:nvSpPr>
          <p:cNvPr id="371715"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latin typeface="Arial" pitchFamily="34" charset="0"/>
            </a:endParaRPr>
          </a:p>
        </p:txBody>
      </p:sp>
      <p:sp>
        <p:nvSpPr>
          <p:cNvPr id="371716"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Calibri" pitchFamily="34" charset="0"/>
                <a:ea typeface="MS PGothic" pitchFamily="34" charset="-128"/>
              </a:defRPr>
            </a:lvl1pPr>
            <a:lvl2pPr marL="742950" indent="-285750" defTabSz="990600" eaLnBrk="0" hangingPunct="0">
              <a:defRPr>
                <a:solidFill>
                  <a:schemeClr val="tx1"/>
                </a:solidFill>
                <a:latin typeface="Calibri" pitchFamily="34" charset="0"/>
                <a:ea typeface="MS PGothic" pitchFamily="34" charset="-128"/>
              </a:defRPr>
            </a:lvl2pPr>
            <a:lvl3pPr marL="1143000" indent="-228600" defTabSz="990600" eaLnBrk="0" hangingPunct="0">
              <a:defRPr>
                <a:solidFill>
                  <a:schemeClr val="tx1"/>
                </a:solidFill>
                <a:latin typeface="Calibri" pitchFamily="34" charset="0"/>
                <a:ea typeface="MS PGothic" pitchFamily="34" charset="-128"/>
              </a:defRPr>
            </a:lvl3pPr>
            <a:lvl4pPr marL="1600200" indent="-228600" defTabSz="990600" eaLnBrk="0" hangingPunct="0">
              <a:defRPr>
                <a:solidFill>
                  <a:schemeClr val="tx1"/>
                </a:solidFill>
                <a:latin typeface="Calibri" pitchFamily="34" charset="0"/>
                <a:ea typeface="MS PGothic" pitchFamily="34" charset="-128"/>
              </a:defRPr>
            </a:lvl4pPr>
            <a:lvl5pPr marL="2057400" indent="-228600" defTabSz="990600" eaLnBrk="0" hangingPunct="0">
              <a:defRPr>
                <a:solidFill>
                  <a:schemeClr val="tx1"/>
                </a:solidFill>
                <a:latin typeface="Calibri" pitchFamily="34" charset="0"/>
                <a:ea typeface="MS PGothic" pitchFamily="34" charset="-128"/>
              </a:defRPr>
            </a:lvl5pPr>
            <a:lvl6pPr marL="2514600" indent="-228600" defTabSz="990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990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990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990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77EC1F13-7520-4DC2-A46D-1359373E6188}" type="slidenum">
              <a:rPr lang="da-DK" altLang="da-DK">
                <a:latin typeface="Arial" pitchFamily="34" charset="0"/>
              </a:rPr>
              <a:pPr eaLnBrk="1" hangingPunct="1"/>
              <a:t>135</a:t>
            </a:fld>
            <a:endParaRPr lang="da-DK" altLang="da-DK">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Rot="1" noChangeAspect="1" noChangeArrowheads="1" noTextEdit="1"/>
          </p:cNvSpPr>
          <p:nvPr>
            <p:ph type="sldImg"/>
          </p:nvPr>
        </p:nvSpPr>
        <p:spPr>
          <a:xfrm>
            <a:off x="917575" y="744538"/>
            <a:ext cx="4962525" cy="3722687"/>
          </a:xfrm>
          <a:ln/>
        </p:spPr>
      </p:sp>
      <p:sp>
        <p:nvSpPr>
          <p:cNvPr id="288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da-DK">
                <a:latin typeface="Arial" pitchFamily="34" charset="0"/>
              </a:rPr>
              <a:t>The receptor has fore decade been regarded as a prognostic marker, buth it is now more ore less esthablished, tha the receptor mainly is a predictive marker.</a:t>
            </a:r>
          </a:p>
          <a:p>
            <a:r>
              <a:rPr lang="sv-SE" altLang="da-DK">
                <a:latin typeface="Arial" pitchFamily="34" charset="0"/>
              </a:rPr>
              <a:t>An ER-positive and nER-negative pateint has the same prognosises at the end of the day</a:t>
            </a:r>
          </a:p>
        </p:txBody>
      </p:sp>
    </p:spTree>
    <p:extLst>
      <p:ext uri="{BB962C8B-B14F-4D97-AF65-F5344CB8AC3E}">
        <p14:creationId xmlns:p14="http://schemas.microsoft.com/office/powerpoint/2010/main" val="792676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6000" eaLnBrk="0" hangingPunct="0">
              <a:spcBef>
                <a:spcPct val="30000"/>
              </a:spcBef>
              <a:defRPr sz="1200">
                <a:solidFill>
                  <a:schemeClr val="tx1"/>
                </a:solidFill>
                <a:latin typeface="Arial" pitchFamily="34" charset="0"/>
                <a:ea typeface="MS PGothic" pitchFamily="34" charset="-128"/>
              </a:defRPr>
            </a:lvl1pPr>
            <a:lvl2pPr marL="742950" indent="-285750" defTabSz="1016000" eaLnBrk="0" hangingPunct="0">
              <a:spcBef>
                <a:spcPct val="30000"/>
              </a:spcBef>
              <a:defRPr sz="1200">
                <a:solidFill>
                  <a:schemeClr val="tx1"/>
                </a:solidFill>
                <a:latin typeface="Arial" pitchFamily="34" charset="0"/>
                <a:ea typeface="MS PGothic" pitchFamily="34" charset="-128"/>
              </a:defRPr>
            </a:lvl2pPr>
            <a:lvl3pPr marL="1143000" indent="-228600" defTabSz="1016000" eaLnBrk="0" hangingPunct="0">
              <a:spcBef>
                <a:spcPct val="30000"/>
              </a:spcBef>
              <a:defRPr sz="1200">
                <a:solidFill>
                  <a:schemeClr val="tx1"/>
                </a:solidFill>
                <a:latin typeface="Arial" pitchFamily="34" charset="0"/>
                <a:ea typeface="MS PGothic" pitchFamily="34" charset="-128"/>
              </a:defRPr>
            </a:lvl3pPr>
            <a:lvl4pPr marL="1600200" indent="-228600" defTabSz="1016000" eaLnBrk="0" hangingPunct="0">
              <a:spcBef>
                <a:spcPct val="30000"/>
              </a:spcBef>
              <a:defRPr sz="1200">
                <a:solidFill>
                  <a:schemeClr val="tx1"/>
                </a:solidFill>
                <a:latin typeface="Arial" pitchFamily="34" charset="0"/>
                <a:ea typeface="MS PGothic" pitchFamily="34" charset="-128"/>
              </a:defRPr>
            </a:lvl4pPr>
            <a:lvl5pPr marL="2057400" indent="-228600" defTabSz="1016000" eaLnBrk="0" hangingPunct="0">
              <a:spcBef>
                <a:spcPct val="30000"/>
              </a:spcBef>
              <a:defRPr sz="1200">
                <a:solidFill>
                  <a:schemeClr val="tx1"/>
                </a:solidFill>
                <a:latin typeface="Arial" pitchFamily="34" charset="0"/>
                <a:ea typeface="MS PGothic" pitchFamily="34" charset="-128"/>
              </a:defRPr>
            </a:lvl5pPr>
            <a:lvl6pPr marL="2514600" indent="-228600" defTabSz="10160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defTabSz="10160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defTabSz="10160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defTabSz="10160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C4187971-4BE8-4E44-8F7F-9333510C3BE7}" type="slidenum">
              <a:rPr lang="en-US" altLang="da-DK" sz="1300">
                <a:solidFill>
                  <a:srgbClr val="000000"/>
                </a:solidFill>
              </a:rPr>
              <a:pPr eaLnBrk="1" hangingPunct="1">
                <a:spcBef>
                  <a:spcPct val="0"/>
                </a:spcBef>
              </a:pPr>
              <a:t>17</a:t>
            </a:fld>
            <a:endParaRPr lang="en-US" altLang="da-DK" sz="1300">
              <a:solidFill>
                <a:srgbClr val="000000"/>
              </a:solidFill>
            </a:endParaRPr>
          </a:p>
        </p:txBody>
      </p:sp>
      <p:sp>
        <p:nvSpPr>
          <p:cNvPr id="358403" name="Rectangle 5"/>
          <p:cNvSpPr>
            <a:spLocks noGrp="1" noRot="1" noChangeAspect="1" noChangeArrowheads="1" noTextEdit="1"/>
          </p:cNvSpPr>
          <p:nvPr>
            <p:ph type="sldImg"/>
          </p:nvPr>
        </p:nvSpPr>
        <p:spPr>
          <a:xfrm>
            <a:off x="993775" y="757238"/>
            <a:ext cx="5113338" cy="3836987"/>
          </a:xfrm>
          <a:ln/>
        </p:spPr>
      </p:sp>
      <p:sp>
        <p:nvSpPr>
          <p:cNvPr id="358404" name="Rectangle 6"/>
          <p:cNvSpPr>
            <a:spLocks noGrp="1" noChangeArrowheads="1"/>
          </p:cNvSpPr>
          <p:nvPr>
            <p:ph type="body" idx="1"/>
          </p:nvPr>
        </p:nvSpPr>
        <p:spPr>
          <a:xfrm>
            <a:off x="711200" y="4800600"/>
            <a:ext cx="5680075"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8923" rIns="97849" bIns="48923"/>
          <a:lstStyle/>
          <a:p>
            <a:pPr marL="296863" indent="-296863" eaLnBrk="1" hangingPunct="1">
              <a:lnSpc>
                <a:spcPct val="80000"/>
              </a:lnSpc>
              <a:buFontTx/>
              <a:buChar char="•"/>
            </a:pPr>
            <a:endParaRPr lang="en-GB" altLang="da-DK">
              <a:latin typeface="Arial" pitchFamily="34" charset="0"/>
            </a:endParaRPr>
          </a:p>
        </p:txBody>
      </p:sp>
    </p:spTree>
    <p:extLst>
      <p:ext uri="{BB962C8B-B14F-4D97-AF65-F5344CB8AC3E}">
        <p14:creationId xmlns:p14="http://schemas.microsoft.com/office/powerpoint/2010/main" val="636966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02" eaLnBrk="0" hangingPunct="0">
              <a:spcBef>
                <a:spcPct val="30000"/>
              </a:spcBef>
              <a:defRPr sz="1200">
                <a:solidFill>
                  <a:schemeClr val="tx1"/>
                </a:solidFill>
                <a:latin typeface="Arial" pitchFamily="34" charset="0"/>
                <a:ea typeface="MS PGothic" pitchFamily="34" charset="-128"/>
              </a:defRPr>
            </a:lvl1pPr>
            <a:lvl2pPr marL="715119" indent="-274104" defTabSz="954002" eaLnBrk="0" hangingPunct="0">
              <a:spcBef>
                <a:spcPct val="30000"/>
              </a:spcBef>
              <a:defRPr sz="1200">
                <a:solidFill>
                  <a:schemeClr val="tx1"/>
                </a:solidFill>
                <a:latin typeface="Arial" pitchFamily="34" charset="0"/>
                <a:ea typeface="MS PGothic" pitchFamily="34" charset="-128"/>
              </a:defRPr>
            </a:lvl2pPr>
            <a:lvl3pPr marL="1101007" indent="-218977" defTabSz="954002" eaLnBrk="0" hangingPunct="0">
              <a:spcBef>
                <a:spcPct val="30000"/>
              </a:spcBef>
              <a:defRPr sz="1200">
                <a:solidFill>
                  <a:schemeClr val="tx1"/>
                </a:solidFill>
                <a:latin typeface="Arial" pitchFamily="34" charset="0"/>
                <a:ea typeface="MS PGothic" pitchFamily="34" charset="-128"/>
              </a:defRPr>
            </a:lvl3pPr>
            <a:lvl4pPr marL="1542022" indent="-218977" defTabSz="954002" eaLnBrk="0" hangingPunct="0">
              <a:spcBef>
                <a:spcPct val="30000"/>
              </a:spcBef>
              <a:defRPr sz="1200">
                <a:solidFill>
                  <a:schemeClr val="tx1"/>
                </a:solidFill>
                <a:latin typeface="Arial" pitchFamily="34" charset="0"/>
                <a:ea typeface="MS PGothic" pitchFamily="34" charset="-128"/>
              </a:defRPr>
            </a:lvl4pPr>
            <a:lvl5pPr marL="1983037" indent="-218977" defTabSz="954002" eaLnBrk="0" hangingPunct="0">
              <a:spcBef>
                <a:spcPct val="30000"/>
              </a:spcBef>
              <a:defRPr sz="1200">
                <a:solidFill>
                  <a:schemeClr val="tx1"/>
                </a:solidFill>
                <a:latin typeface="Arial" pitchFamily="34" charset="0"/>
                <a:ea typeface="MS PGothic" pitchFamily="34" charset="-128"/>
              </a:defRPr>
            </a:lvl5pPr>
            <a:lvl6pPr marL="2424052" indent="-218977" defTabSz="954002" eaLnBrk="0" fontAlgn="base" hangingPunct="0">
              <a:spcBef>
                <a:spcPct val="30000"/>
              </a:spcBef>
              <a:spcAft>
                <a:spcPct val="0"/>
              </a:spcAft>
              <a:defRPr sz="1200">
                <a:solidFill>
                  <a:schemeClr val="tx1"/>
                </a:solidFill>
                <a:latin typeface="Arial" pitchFamily="34" charset="0"/>
                <a:ea typeface="MS PGothic" pitchFamily="34" charset="-128"/>
              </a:defRPr>
            </a:lvl6pPr>
            <a:lvl7pPr marL="2865067" indent="-218977" defTabSz="954002" eaLnBrk="0" fontAlgn="base" hangingPunct="0">
              <a:spcBef>
                <a:spcPct val="30000"/>
              </a:spcBef>
              <a:spcAft>
                <a:spcPct val="0"/>
              </a:spcAft>
              <a:defRPr sz="1200">
                <a:solidFill>
                  <a:schemeClr val="tx1"/>
                </a:solidFill>
                <a:latin typeface="Arial" pitchFamily="34" charset="0"/>
                <a:ea typeface="MS PGothic" pitchFamily="34" charset="-128"/>
              </a:defRPr>
            </a:lvl7pPr>
            <a:lvl8pPr marL="3306083" indent="-218977" defTabSz="954002" eaLnBrk="0" fontAlgn="base" hangingPunct="0">
              <a:spcBef>
                <a:spcPct val="30000"/>
              </a:spcBef>
              <a:spcAft>
                <a:spcPct val="0"/>
              </a:spcAft>
              <a:defRPr sz="1200">
                <a:solidFill>
                  <a:schemeClr val="tx1"/>
                </a:solidFill>
                <a:latin typeface="Arial" pitchFamily="34" charset="0"/>
                <a:ea typeface="MS PGothic" pitchFamily="34" charset="-128"/>
              </a:defRPr>
            </a:lvl8pPr>
            <a:lvl9pPr marL="3747098" indent="-218977" defTabSz="954002"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1EDB4D65-66B9-4619-A95C-095F542E0BE3}" type="slidenum">
              <a:rPr lang="da-DK" altLang="da-DK" sz="1300">
                <a:solidFill>
                  <a:srgbClr val="000000"/>
                </a:solidFill>
              </a:rPr>
              <a:pPr eaLnBrk="1" hangingPunct="1">
                <a:spcBef>
                  <a:spcPct val="0"/>
                </a:spcBef>
              </a:pPr>
              <a:t>20</a:t>
            </a:fld>
            <a:endParaRPr lang="da-DK" altLang="da-DK" sz="1300">
              <a:solidFill>
                <a:srgbClr val="000000"/>
              </a:solidFill>
            </a:endParaRPr>
          </a:p>
        </p:txBody>
      </p:sp>
      <p:sp>
        <p:nvSpPr>
          <p:cNvPr id="225283" name="Rectangle 2"/>
          <p:cNvSpPr>
            <a:spLocks noGrp="1" noRot="1" noChangeAspect="1" noChangeArrowheads="1" noTextEdit="1"/>
          </p:cNvSpPr>
          <p:nvPr>
            <p:ph type="sldImg"/>
          </p:nvPr>
        </p:nvSpPr>
        <p:spPr>
          <a:xfrm>
            <a:off x="917575" y="744538"/>
            <a:ext cx="4962525" cy="3722687"/>
          </a:xfrm>
          <a:ln/>
        </p:spPr>
      </p:sp>
      <p:sp>
        <p:nvSpPr>
          <p:cNvPr id="225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latin typeface="Arial" pitchFamily="34" charset="0"/>
            </a:endParaRPr>
          </a:p>
        </p:txBody>
      </p:sp>
    </p:spTree>
    <p:extLst>
      <p:ext uri="{BB962C8B-B14F-4D97-AF65-F5344CB8AC3E}">
        <p14:creationId xmlns:p14="http://schemas.microsoft.com/office/powerpoint/2010/main" val="2052226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533" eaLnBrk="0" hangingPunct="0">
              <a:spcBef>
                <a:spcPct val="30000"/>
              </a:spcBef>
              <a:defRPr sz="1200">
                <a:solidFill>
                  <a:schemeClr val="tx1"/>
                </a:solidFill>
                <a:latin typeface="Arial" pitchFamily="34" charset="0"/>
                <a:ea typeface="MS PGothic" pitchFamily="34" charset="-128"/>
              </a:defRPr>
            </a:lvl1pPr>
            <a:lvl2pPr marL="716650" indent="-275634" defTabSz="955533" eaLnBrk="0" hangingPunct="0">
              <a:spcBef>
                <a:spcPct val="30000"/>
              </a:spcBef>
              <a:defRPr sz="1200">
                <a:solidFill>
                  <a:schemeClr val="tx1"/>
                </a:solidFill>
                <a:latin typeface="Arial" pitchFamily="34" charset="0"/>
                <a:ea typeface="MS PGothic" pitchFamily="34" charset="-128"/>
              </a:defRPr>
            </a:lvl2pPr>
            <a:lvl3pPr marL="1102538" indent="-220508" defTabSz="955533" eaLnBrk="0" hangingPunct="0">
              <a:spcBef>
                <a:spcPct val="30000"/>
              </a:spcBef>
              <a:defRPr sz="1200">
                <a:solidFill>
                  <a:schemeClr val="tx1"/>
                </a:solidFill>
                <a:latin typeface="Arial" pitchFamily="34" charset="0"/>
                <a:ea typeface="MS PGothic" pitchFamily="34" charset="-128"/>
              </a:defRPr>
            </a:lvl3pPr>
            <a:lvl4pPr marL="1543553" indent="-220508" defTabSz="955533" eaLnBrk="0" hangingPunct="0">
              <a:spcBef>
                <a:spcPct val="30000"/>
              </a:spcBef>
              <a:defRPr sz="1200">
                <a:solidFill>
                  <a:schemeClr val="tx1"/>
                </a:solidFill>
                <a:latin typeface="Arial" pitchFamily="34" charset="0"/>
                <a:ea typeface="MS PGothic" pitchFamily="34" charset="-128"/>
              </a:defRPr>
            </a:lvl4pPr>
            <a:lvl5pPr marL="1984568" indent="-220508" defTabSz="955533" eaLnBrk="0" hangingPunct="0">
              <a:spcBef>
                <a:spcPct val="30000"/>
              </a:spcBef>
              <a:defRPr sz="1200">
                <a:solidFill>
                  <a:schemeClr val="tx1"/>
                </a:solidFill>
                <a:latin typeface="Arial" pitchFamily="34" charset="0"/>
                <a:ea typeface="MS PGothic" pitchFamily="34" charset="-128"/>
              </a:defRPr>
            </a:lvl5pPr>
            <a:lvl6pPr marL="2425583" indent="-220508" defTabSz="955533" eaLnBrk="0" fontAlgn="base" hangingPunct="0">
              <a:spcBef>
                <a:spcPct val="30000"/>
              </a:spcBef>
              <a:spcAft>
                <a:spcPct val="0"/>
              </a:spcAft>
              <a:defRPr sz="1200">
                <a:solidFill>
                  <a:schemeClr val="tx1"/>
                </a:solidFill>
                <a:latin typeface="Arial" pitchFamily="34" charset="0"/>
                <a:ea typeface="MS PGothic" pitchFamily="34" charset="-128"/>
              </a:defRPr>
            </a:lvl6pPr>
            <a:lvl7pPr marL="2866598" indent="-220508" defTabSz="955533" eaLnBrk="0" fontAlgn="base" hangingPunct="0">
              <a:spcBef>
                <a:spcPct val="30000"/>
              </a:spcBef>
              <a:spcAft>
                <a:spcPct val="0"/>
              </a:spcAft>
              <a:defRPr sz="1200">
                <a:solidFill>
                  <a:schemeClr val="tx1"/>
                </a:solidFill>
                <a:latin typeface="Arial" pitchFamily="34" charset="0"/>
                <a:ea typeface="MS PGothic" pitchFamily="34" charset="-128"/>
              </a:defRPr>
            </a:lvl7pPr>
            <a:lvl8pPr marL="3307613" indent="-220508" defTabSz="955533" eaLnBrk="0" fontAlgn="base" hangingPunct="0">
              <a:spcBef>
                <a:spcPct val="30000"/>
              </a:spcBef>
              <a:spcAft>
                <a:spcPct val="0"/>
              </a:spcAft>
              <a:defRPr sz="1200">
                <a:solidFill>
                  <a:schemeClr val="tx1"/>
                </a:solidFill>
                <a:latin typeface="Arial" pitchFamily="34" charset="0"/>
                <a:ea typeface="MS PGothic" pitchFamily="34" charset="-128"/>
              </a:defRPr>
            </a:lvl8pPr>
            <a:lvl9pPr marL="3748629" indent="-220508" defTabSz="955533"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D30CBA33-78B2-44B4-9E0A-FFD7DC78931B}" type="slidenum">
              <a:rPr lang="da-DK" altLang="da-DK" sz="1300"/>
              <a:pPr eaLnBrk="1" hangingPunct="1">
                <a:spcBef>
                  <a:spcPct val="0"/>
                </a:spcBef>
              </a:pPr>
              <a:t>21</a:t>
            </a:fld>
            <a:endParaRPr lang="da-DK" altLang="da-DK" sz="1300"/>
          </a:p>
        </p:txBody>
      </p:sp>
      <p:sp>
        <p:nvSpPr>
          <p:cNvPr id="223235" name="Rectangle 2"/>
          <p:cNvSpPr>
            <a:spLocks noGrp="1" noRot="1" noChangeAspect="1" noChangeArrowheads="1" noTextEdit="1"/>
          </p:cNvSpPr>
          <p:nvPr>
            <p:ph type="sldImg"/>
          </p:nvPr>
        </p:nvSpPr>
        <p:spPr>
          <a:xfrm>
            <a:off x="917575" y="744538"/>
            <a:ext cx="4962525" cy="3722687"/>
          </a:xfrm>
          <a:ln/>
        </p:spPr>
      </p:sp>
      <p:sp>
        <p:nvSpPr>
          <p:cNvPr id="223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latin typeface="Arial" pitchFamily="34" charset="0"/>
            </a:endParaRPr>
          </a:p>
        </p:txBody>
      </p:sp>
    </p:spTree>
    <p:extLst>
      <p:ext uri="{BB962C8B-B14F-4D97-AF65-F5344CB8AC3E}">
        <p14:creationId xmlns:p14="http://schemas.microsoft.com/office/powerpoint/2010/main" val="30323723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02" eaLnBrk="0" hangingPunct="0">
              <a:spcBef>
                <a:spcPct val="30000"/>
              </a:spcBef>
              <a:defRPr sz="1200">
                <a:solidFill>
                  <a:schemeClr val="tx1"/>
                </a:solidFill>
                <a:latin typeface="Arial" pitchFamily="34" charset="0"/>
                <a:ea typeface="MS PGothic" pitchFamily="34" charset="-128"/>
              </a:defRPr>
            </a:lvl1pPr>
            <a:lvl2pPr marL="715119" indent="-274104" defTabSz="954002" eaLnBrk="0" hangingPunct="0">
              <a:spcBef>
                <a:spcPct val="30000"/>
              </a:spcBef>
              <a:defRPr sz="1200">
                <a:solidFill>
                  <a:schemeClr val="tx1"/>
                </a:solidFill>
                <a:latin typeface="Arial" pitchFamily="34" charset="0"/>
                <a:ea typeface="MS PGothic" pitchFamily="34" charset="-128"/>
              </a:defRPr>
            </a:lvl2pPr>
            <a:lvl3pPr marL="1101007" indent="-218977" defTabSz="954002" eaLnBrk="0" hangingPunct="0">
              <a:spcBef>
                <a:spcPct val="30000"/>
              </a:spcBef>
              <a:defRPr sz="1200">
                <a:solidFill>
                  <a:schemeClr val="tx1"/>
                </a:solidFill>
                <a:latin typeface="Arial" pitchFamily="34" charset="0"/>
                <a:ea typeface="MS PGothic" pitchFamily="34" charset="-128"/>
              </a:defRPr>
            </a:lvl3pPr>
            <a:lvl4pPr marL="1542022" indent="-218977" defTabSz="954002" eaLnBrk="0" hangingPunct="0">
              <a:spcBef>
                <a:spcPct val="30000"/>
              </a:spcBef>
              <a:defRPr sz="1200">
                <a:solidFill>
                  <a:schemeClr val="tx1"/>
                </a:solidFill>
                <a:latin typeface="Arial" pitchFamily="34" charset="0"/>
                <a:ea typeface="MS PGothic" pitchFamily="34" charset="-128"/>
              </a:defRPr>
            </a:lvl4pPr>
            <a:lvl5pPr marL="1983037" indent="-218977" defTabSz="954002" eaLnBrk="0" hangingPunct="0">
              <a:spcBef>
                <a:spcPct val="30000"/>
              </a:spcBef>
              <a:defRPr sz="1200">
                <a:solidFill>
                  <a:schemeClr val="tx1"/>
                </a:solidFill>
                <a:latin typeface="Arial" pitchFamily="34" charset="0"/>
                <a:ea typeface="MS PGothic" pitchFamily="34" charset="-128"/>
              </a:defRPr>
            </a:lvl5pPr>
            <a:lvl6pPr marL="2424052" indent="-218977" defTabSz="954002" eaLnBrk="0" fontAlgn="base" hangingPunct="0">
              <a:spcBef>
                <a:spcPct val="30000"/>
              </a:spcBef>
              <a:spcAft>
                <a:spcPct val="0"/>
              </a:spcAft>
              <a:defRPr sz="1200">
                <a:solidFill>
                  <a:schemeClr val="tx1"/>
                </a:solidFill>
                <a:latin typeface="Arial" pitchFamily="34" charset="0"/>
                <a:ea typeface="MS PGothic" pitchFamily="34" charset="-128"/>
              </a:defRPr>
            </a:lvl6pPr>
            <a:lvl7pPr marL="2865067" indent="-218977" defTabSz="954002" eaLnBrk="0" fontAlgn="base" hangingPunct="0">
              <a:spcBef>
                <a:spcPct val="30000"/>
              </a:spcBef>
              <a:spcAft>
                <a:spcPct val="0"/>
              </a:spcAft>
              <a:defRPr sz="1200">
                <a:solidFill>
                  <a:schemeClr val="tx1"/>
                </a:solidFill>
                <a:latin typeface="Arial" pitchFamily="34" charset="0"/>
                <a:ea typeface="MS PGothic" pitchFamily="34" charset="-128"/>
              </a:defRPr>
            </a:lvl7pPr>
            <a:lvl8pPr marL="3306083" indent="-218977" defTabSz="954002" eaLnBrk="0" fontAlgn="base" hangingPunct="0">
              <a:spcBef>
                <a:spcPct val="30000"/>
              </a:spcBef>
              <a:spcAft>
                <a:spcPct val="0"/>
              </a:spcAft>
              <a:defRPr sz="1200">
                <a:solidFill>
                  <a:schemeClr val="tx1"/>
                </a:solidFill>
                <a:latin typeface="Arial" pitchFamily="34" charset="0"/>
                <a:ea typeface="MS PGothic" pitchFamily="34" charset="-128"/>
              </a:defRPr>
            </a:lvl8pPr>
            <a:lvl9pPr marL="3747098" indent="-218977" defTabSz="954002"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1CFADF83-6D04-4EE4-831F-183C2E48739E}" type="slidenum">
              <a:rPr lang="da-DK" altLang="da-DK" sz="1300">
                <a:solidFill>
                  <a:srgbClr val="000000"/>
                </a:solidFill>
              </a:rPr>
              <a:pPr eaLnBrk="1" hangingPunct="1">
                <a:spcBef>
                  <a:spcPct val="0"/>
                </a:spcBef>
              </a:pPr>
              <a:t>22</a:t>
            </a:fld>
            <a:endParaRPr lang="da-DK" altLang="da-DK" sz="1300">
              <a:solidFill>
                <a:srgbClr val="000000"/>
              </a:solidFill>
            </a:endParaRPr>
          </a:p>
        </p:txBody>
      </p:sp>
      <p:sp>
        <p:nvSpPr>
          <p:cNvPr id="224259" name="Rectangle 2"/>
          <p:cNvSpPr>
            <a:spLocks noGrp="1" noRot="1" noChangeAspect="1" noChangeArrowheads="1" noTextEdit="1"/>
          </p:cNvSpPr>
          <p:nvPr>
            <p:ph type="sldImg"/>
          </p:nvPr>
        </p:nvSpPr>
        <p:spPr>
          <a:xfrm>
            <a:off x="917575" y="744538"/>
            <a:ext cx="4962525" cy="3722687"/>
          </a:xfrm>
          <a:ln/>
        </p:spPr>
      </p:sp>
      <p:sp>
        <p:nvSpPr>
          <p:cNvPr id="224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latin typeface="Arial" pitchFamily="34" charset="0"/>
            </a:endParaRPr>
          </a:p>
        </p:txBody>
      </p:sp>
    </p:spTree>
    <p:extLst>
      <p:ext uri="{BB962C8B-B14F-4D97-AF65-F5344CB8AC3E}">
        <p14:creationId xmlns:p14="http://schemas.microsoft.com/office/powerpoint/2010/main" val="1541282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spcBef>
                <a:spcPct val="30000"/>
              </a:spcBef>
              <a:defRPr sz="1200">
                <a:solidFill>
                  <a:schemeClr val="tx1"/>
                </a:solidFill>
                <a:latin typeface="Arial" pitchFamily="34" charset="0"/>
                <a:ea typeface="MS PGothic" pitchFamily="34" charset="-128"/>
              </a:defRPr>
            </a:lvl1pPr>
            <a:lvl2pPr marL="742950" indent="-285750" defTabSz="990600" eaLnBrk="0" hangingPunct="0">
              <a:spcBef>
                <a:spcPct val="30000"/>
              </a:spcBef>
              <a:defRPr sz="1200">
                <a:solidFill>
                  <a:schemeClr val="tx1"/>
                </a:solidFill>
                <a:latin typeface="Arial" pitchFamily="34" charset="0"/>
                <a:ea typeface="MS PGothic" pitchFamily="34" charset="-128"/>
              </a:defRPr>
            </a:lvl2pPr>
            <a:lvl3pPr marL="1143000" indent="-228600" defTabSz="990600" eaLnBrk="0" hangingPunct="0">
              <a:spcBef>
                <a:spcPct val="30000"/>
              </a:spcBef>
              <a:defRPr sz="1200">
                <a:solidFill>
                  <a:schemeClr val="tx1"/>
                </a:solidFill>
                <a:latin typeface="Arial" pitchFamily="34" charset="0"/>
                <a:ea typeface="MS PGothic" pitchFamily="34" charset="-128"/>
              </a:defRPr>
            </a:lvl3pPr>
            <a:lvl4pPr marL="1600200" indent="-228600" defTabSz="990600" eaLnBrk="0" hangingPunct="0">
              <a:spcBef>
                <a:spcPct val="30000"/>
              </a:spcBef>
              <a:defRPr sz="1200">
                <a:solidFill>
                  <a:schemeClr val="tx1"/>
                </a:solidFill>
                <a:latin typeface="Arial" pitchFamily="34" charset="0"/>
                <a:ea typeface="MS PGothic" pitchFamily="34" charset="-128"/>
              </a:defRPr>
            </a:lvl4pPr>
            <a:lvl5pPr marL="2057400" indent="-228600" defTabSz="990600" eaLnBrk="0" hangingPunct="0">
              <a:spcBef>
                <a:spcPct val="30000"/>
              </a:spcBef>
              <a:defRPr sz="1200">
                <a:solidFill>
                  <a:schemeClr val="tx1"/>
                </a:solidFill>
                <a:latin typeface="Arial" pitchFamily="34" charset="0"/>
                <a:ea typeface="MS PGothic" pitchFamily="34" charset="-128"/>
              </a:defRPr>
            </a:lvl5pPr>
            <a:lvl6pPr marL="2514600" indent="-228600" defTabSz="990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defTabSz="990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defTabSz="990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defTabSz="990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1BBBBD24-744C-4986-942C-78CACDC36F7E}" type="slidenum">
              <a:rPr lang="da-DK" altLang="da-DK" sz="1300"/>
              <a:pPr eaLnBrk="1" hangingPunct="1">
                <a:spcBef>
                  <a:spcPct val="0"/>
                </a:spcBef>
              </a:pPr>
              <a:t>23</a:t>
            </a:fld>
            <a:endParaRPr lang="da-DK" altLang="da-DK" sz="1300"/>
          </a:p>
        </p:txBody>
      </p:sp>
      <p:sp>
        <p:nvSpPr>
          <p:cNvPr id="278531" name="Rectangle 1031"/>
          <p:cNvSpPr txBox="1">
            <a:spLocks noGrp="1" noChangeArrowheads="1"/>
          </p:cNvSpPr>
          <p:nvPr/>
        </p:nvSpPr>
        <p:spPr bwMode="auto">
          <a:xfrm>
            <a:off x="4024313" y="9723438"/>
            <a:ext cx="3078162"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66" tIns="49533" rIns="99066" bIns="49533" anchor="b"/>
          <a:lstStyle>
            <a:lvl1pPr eaLnBrk="0" hangingPunct="0">
              <a:spcBef>
                <a:spcPct val="30000"/>
              </a:spcBef>
              <a:defRPr sz="1200">
                <a:solidFill>
                  <a:schemeClr val="tx1"/>
                </a:solidFill>
                <a:latin typeface="Arial" pitchFamily="34" charset="0"/>
                <a:ea typeface="MS PGothic" pitchFamily="34" charset="-128"/>
              </a:defRPr>
            </a:lvl1pPr>
            <a:lvl2pPr marL="742950" indent="-285750" eaLnBrk="0" hangingPunct="0">
              <a:spcBef>
                <a:spcPct val="30000"/>
              </a:spcBef>
              <a:defRPr sz="1200">
                <a:solidFill>
                  <a:schemeClr val="tx1"/>
                </a:solidFill>
                <a:latin typeface="Arial" pitchFamily="34" charset="0"/>
                <a:ea typeface="MS PGothic" pitchFamily="34" charset="-128"/>
              </a:defRPr>
            </a:lvl2pPr>
            <a:lvl3pPr marL="1143000" indent="-228600" eaLnBrk="0" hangingPunct="0">
              <a:spcBef>
                <a:spcPct val="30000"/>
              </a:spcBef>
              <a:defRPr sz="1200">
                <a:solidFill>
                  <a:schemeClr val="tx1"/>
                </a:solidFill>
                <a:latin typeface="Arial" pitchFamily="34" charset="0"/>
                <a:ea typeface="MS PGothic" pitchFamily="34" charset="-128"/>
              </a:defRPr>
            </a:lvl3pPr>
            <a:lvl4pPr marL="1600200" indent="-228600" eaLnBrk="0" hangingPunct="0">
              <a:spcBef>
                <a:spcPct val="30000"/>
              </a:spcBef>
              <a:defRPr sz="1200">
                <a:solidFill>
                  <a:schemeClr val="tx1"/>
                </a:solidFill>
                <a:latin typeface="Arial" pitchFamily="34" charset="0"/>
                <a:ea typeface="MS PGothic" pitchFamily="34" charset="-128"/>
              </a:defRPr>
            </a:lvl4pPr>
            <a:lvl5pPr marL="2057400" indent="-228600" eaLnBrk="0" hangingPunct="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algn="r" eaLnBrk="1" hangingPunct="1">
              <a:spcBef>
                <a:spcPct val="0"/>
              </a:spcBef>
            </a:pPr>
            <a:fld id="{0BA92806-FAC1-4EBE-936D-43DD18F90A28}" type="slidenum">
              <a:rPr lang="da-DK" altLang="da-DK" sz="1300">
                <a:latin typeface="Trebuchet MS" pitchFamily="34" charset="0"/>
              </a:rPr>
              <a:pPr algn="r" eaLnBrk="1" hangingPunct="1">
                <a:spcBef>
                  <a:spcPct val="0"/>
                </a:spcBef>
              </a:pPr>
              <a:t>23</a:t>
            </a:fld>
            <a:endParaRPr lang="da-DK" altLang="da-DK" sz="1300">
              <a:latin typeface="Trebuchet MS" pitchFamily="34" charset="0"/>
            </a:endParaRPr>
          </a:p>
        </p:txBody>
      </p:sp>
      <p:sp>
        <p:nvSpPr>
          <p:cNvPr id="278532" name="Rectangle 2"/>
          <p:cNvSpPr>
            <a:spLocks noGrp="1" noRot="1" noChangeAspect="1" noChangeArrowheads="1" noTextEdit="1"/>
          </p:cNvSpPr>
          <p:nvPr>
            <p:ph type="sldImg"/>
          </p:nvPr>
        </p:nvSpPr>
        <p:spPr>
          <a:xfrm>
            <a:off x="993775" y="768350"/>
            <a:ext cx="5114925" cy="3836988"/>
          </a:xfrm>
          <a:ln/>
        </p:spPr>
      </p:sp>
      <p:sp>
        <p:nvSpPr>
          <p:cNvPr id="2785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latin typeface="Arial" pitchFamily="34" charset="0"/>
            </a:endParaRPr>
          </a:p>
        </p:txBody>
      </p:sp>
    </p:spTree>
    <p:extLst>
      <p:ext uri="{BB962C8B-B14F-4D97-AF65-F5344CB8AC3E}">
        <p14:creationId xmlns:p14="http://schemas.microsoft.com/office/powerpoint/2010/main" val="34610905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spcBef>
                <a:spcPct val="30000"/>
              </a:spcBef>
              <a:defRPr sz="1200">
                <a:solidFill>
                  <a:schemeClr val="tx1"/>
                </a:solidFill>
                <a:latin typeface="Arial" pitchFamily="34" charset="0"/>
                <a:ea typeface="MS PGothic" pitchFamily="34" charset="-128"/>
              </a:defRPr>
            </a:lvl1pPr>
            <a:lvl2pPr marL="742950" indent="-285750" defTabSz="990600" eaLnBrk="0" hangingPunct="0">
              <a:spcBef>
                <a:spcPct val="30000"/>
              </a:spcBef>
              <a:defRPr sz="1200">
                <a:solidFill>
                  <a:schemeClr val="tx1"/>
                </a:solidFill>
                <a:latin typeface="Arial" pitchFamily="34" charset="0"/>
                <a:ea typeface="MS PGothic" pitchFamily="34" charset="-128"/>
              </a:defRPr>
            </a:lvl2pPr>
            <a:lvl3pPr marL="1143000" indent="-228600" defTabSz="990600" eaLnBrk="0" hangingPunct="0">
              <a:spcBef>
                <a:spcPct val="30000"/>
              </a:spcBef>
              <a:defRPr sz="1200">
                <a:solidFill>
                  <a:schemeClr val="tx1"/>
                </a:solidFill>
                <a:latin typeface="Arial" pitchFamily="34" charset="0"/>
                <a:ea typeface="MS PGothic" pitchFamily="34" charset="-128"/>
              </a:defRPr>
            </a:lvl3pPr>
            <a:lvl4pPr marL="1600200" indent="-228600" defTabSz="990600" eaLnBrk="0" hangingPunct="0">
              <a:spcBef>
                <a:spcPct val="30000"/>
              </a:spcBef>
              <a:defRPr sz="1200">
                <a:solidFill>
                  <a:schemeClr val="tx1"/>
                </a:solidFill>
                <a:latin typeface="Arial" pitchFamily="34" charset="0"/>
                <a:ea typeface="MS PGothic" pitchFamily="34" charset="-128"/>
              </a:defRPr>
            </a:lvl4pPr>
            <a:lvl5pPr marL="2057400" indent="-228600" defTabSz="990600" eaLnBrk="0" hangingPunct="0">
              <a:spcBef>
                <a:spcPct val="30000"/>
              </a:spcBef>
              <a:defRPr sz="1200">
                <a:solidFill>
                  <a:schemeClr val="tx1"/>
                </a:solidFill>
                <a:latin typeface="Arial" pitchFamily="34" charset="0"/>
                <a:ea typeface="MS PGothic" pitchFamily="34" charset="-128"/>
              </a:defRPr>
            </a:lvl5pPr>
            <a:lvl6pPr marL="2514600" indent="-228600" defTabSz="990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defTabSz="990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defTabSz="990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defTabSz="990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1557996E-F863-462E-B21B-B35FEA2F6516}" type="slidenum">
              <a:rPr lang="da-DK" altLang="da-DK" sz="1300"/>
              <a:pPr eaLnBrk="1" hangingPunct="1">
                <a:spcBef>
                  <a:spcPct val="0"/>
                </a:spcBef>
              </a:pPr>
              <a:t>24</a:t>
            </a:fld>
            <a:endParaRPr lang="da-DK" altLang="da-DK" sz="1300"/>
          </a:p>
        </p:txBody>
      </p:sp>
      <p:sp>
        <p:nvSpPr>
          <p:cNvPr id="279555" name="Rectangle 2"/>
          <p:cNvSpPr>
            <a:spLocks noGrp="1" noRot="1" noChangeAspect="1" noChangeArrowheads="1" noTextEdit="1"/>
          </p:cNvSpPr>
          <p:nvPr>
            <p:ph type="sldImg"/>
          </p:nvPr>
        </p:nvSpPr>
        <p:spPr>
          <a:xfrm>
            <a:off x="993775" y="768350"/>
            <a:ext cx="5114925" cy="3836988"/>
          </a:xfrm>
          <a:ln/>
        </p:spPr>
      </p:sp>
      <p:sp>
        <p:nvSpPr>
          <p:cNvPr id="279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latin typeface="Arial" pitchFamily="34" charset="0"/>
            </a:endParaRPr>
          </a:p>
        </p:txBody>
      </p:sp>
    </p:spTree>
    <p:extLst>
      <p:ext uri="{BB962C8B-B14F-4D97-AF65-F5344CB8AC3E}">
        <p14:creationId xmlns:p14="http://schemas.microsoft.com/office/powerpoint/2010/main" val="31147514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spcBef>
                <a:spcPct val="30000"/>
              </a:spcBef>
              <a:defRPr sz="1200">
                <a:solidFill>
                  <a:schemeClr val="tx1"/>
                </a:solidFill>
                <a:latin typeface="Arial" pitchFamily="34" charset="0"/>
                <a:ea typeface="MS PGothic" pitchFamily="34" charset="-128"/>
              </a:defRPr>
            </a:lvl1pPr>
            <a:lvl2pPr marL="742950" indent="-285750" defTabSz="990600" eaLnBrk="0" hangingPunct="0">
              <a:spcBef>
                <a:spcPct val="30000"/>
              </a:spcBef>
              <a:defRPr sz="1200">
                <a:solidFill>
                  <a:schemeClr val="tx1"/>
                </a:solidFill>
                <a:latin typeface="Arial" pitchFamily="34" charset="0"/>
                <a:ea typeface="MS PGothic" pitchFamily="34" charset="-128"/>
              </a:defRPr>
            </a:lvl2pPr>
            <a:lvl3pPr marL="1143000" indent="-228600" defTabSz="990600" eaLnBrk="0" hangingPunct="0">
              <a:spcBef>
                <a:spcPct val="30000"/>
              </a:spcBef>
              <a:defRPr sz="1200">
                <a:solidFill>
                  <a:schemeClr val="tx1"/>
                </a:solidFill>
                <a:latin typeface="Arial" pitchFamily="34" charset="0"/>
                <a:ea typeface="MS PGothic" pitchFamily="34" charset="-128"/>
              </a:defRPr>
            </a:lvl3pPr>
            <a:lvl4pPr marL="1600200" indent="-228600" defTabSz="990600" eaLnBrk="0" hangingPunct="0">
              <a:spcBef>
                <a:spcPct val="30000"/>
              </a:spcBef>
              <a:defRPr sz="1200">
                <a:solidFill>
                  <a:schemeClr val="tx1"/>
                </a:solidFill>
                <a:latin typeface="Arial" pitchFamily="34" charset="0"/>
                <a:ea typeface="MS PGothic" pitchFamily="34" charset="-128"/>
              </a:defRPr>
            </a:lvl4pPr>
            <a:lvl5pPr marL="2057400" indent="-228600" defTabSz="990600" eaLnBrk="0" hangingPunct="0">
              <a:spcBef>
                <a:spcPct val="30000"/>
              </a:spcBef>
              <a:defRPr sz="1200">
                <a:solidFill>
                  <a:schemeClr val="tx1"/>
                </a:solidFill>
                <a:latin typeface="Arial" pitchFamily="34" charset="0"/>
                <a:ea typeface="MS PGothic" pitchFamily="34" charset="-128"/>
              </a:defRPr>
            </a:lvl5pPr>
            <a:lvl6pPr marL="2514600" indent="-228600" defTabSz="990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defTabSz="990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defTabSz="990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defTabSz="990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AA32BE52-9E48-4D57-A82F-0C0889D9763B}" type="slidenum">
              <a:rPr lang="da-DK" altLang="da-DK" sz="1300"/>
              <a:pPr eaLnBrk="1" hangingPunct="1">
                <a:spcBef>
                  <a:spcPct val="0"/>
                </a:spcBef>
              </a:pPr>
              <a:t>25</a:t>
            </a:fld>
            <a:endParaRPr lang="da-DK" altLang="da-DK" sz="1300"/>
          </a:p>
        </p:txBody>
      </p:sp>
      <p:sp>
        <p:nvSpPr>
          <p:cNvPr id="280579" name="Rectangle 2"/>
          <p:cNvSpPr>
            <a:spLocks noGrp="1" noRot="1" noChangeAspect="1" noChangeArrowheads="1" noTextEdit="1"/>
          </p:cNvSpPr>
          <p:nvPr>
            <p:ph type="sldImg"/>
          </p:nvPr>
        </p:nvSpPr>
        <p:spPr>
          <a:xfrm>
            <a:off x="993775" y="768350"/>
            <a:ext cx="5114925" cy="3836988"/>
          </a:xfrm>
          <a:ln/>
        </p:spPr>
      </p:sp>
      <p:sp>
        <p:nvSpPr>
          <p:cNvPr id="280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latin typeface="Arial" pitchFamily="34" charset="0"/>
            </a:endParaRPr>
          </a:p>
        </p:txBody>
      </p:sp>
    </p:spTree>
    <p:extLst>
      <p:ext uri="{BB962C8B-B14F-4D97-AF65-F5344CB8AC3E}">
        <p14:creationId xmlns:p14="http://schemas.microsoft.com/office/powerpoint/2010/main" val="3956715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Pladsholder til diasbillede 1"/>
          <p:cNvSpPr>
            <a:spLocks noGrp="1" noRot="1" noChangeAspect="1" noTextEdit="1"/>
          </p:cNvSpPr>
          <p:nvPr>
            <p:ph type="sldImg"/>
          </p:nvPr>
        </p:nvSpPr>
        <p:spPr>
          <a:xfrm>
            <a:off x="993775" y="768350"/>
            <a:ext cx="5114925" cy="3836988"/>
          </a:xfrm>
          <a:ln/>
        </p:spPr>
      </p:sp>
      <p:sp>
        <p:nvSpPr>
          <p:cNvPr id="215043"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latin typeface="Arial" pitchFamily="34" charset="0"/>
            </a:endParaRPr>
          </a:p>
        </p:txBody>
      </p:sp>
      <p:sp>
        <p:nvSpPr>
          <p:cNvPr id="215044"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Calibri" pitchFamily="34" charset="0"/>
                <a:ea typeface="MS PGothic" pitchFamily="34" charset="-128"/>
              </a:defRPr>
            </a:lvl1pPr>
            <a:lvl2pPr marL="742950" indent="-285750" defTabSz="990600" eaLnBrk="0" hangingPunct="0">
              <a:defRPr>
                <a:solidFill>
                  <a:schemeClr val="tx1"/>
                </a:solidFill>
                <a:latin typeface="Calibri" pitchFamily="34" charset="0"/>
                <a:ea typeface="MS PGothic" pitchFamily="34" charset="-128"/>
              </a:defRPr>
            </a:lvl2pPr>
            <a:lvl3pPr marL="1143000" indent="-228600" defTabSz="990600" eaLnBrk="0" hangingPunct="0">
              <a:defRPr>
                <a:solidFill>
                  <a:schemeClr val="tx1"/>
                </a:solidFill>
                <a:latin typeface="Calibri" pitchFamily="34" charset="0"/>
                <a:ea typeface="MS PGothic" pitchFamily="34" charset="-128"/>
              </a:defRPr>
            </a:lvl3pPr>
            <a:lvl4pPr marL="1600200" indent="-228600" defTabSz="990600" eaLnBrk="0" hangingPunct="0">
              <a:defRPr>
                <a:solidFill>
                  <a:schemeClr val="tx1"/>
                </a:solidFill>
                <a:latin typeface="Calibri" pitchFamily="34" charset="0"/>
                <a:ea typeface="MS PGothic" pitchFamily="34" charset="-128"/>
              </a:defRPr>
            </a:lvl4pPr>
            <a:lvl5pPr marL="2057400" indent="-228600" defTabSz="990600" eaLnBrk="0" hangingPunct="0">
              <a:defRPr>
                <a:solidFill>
                  <a:schemeClr val="tx1"/>
                </a:solidFill>
                <a:latin typeface="Calibri" pitchFamily="34" charset="0"/>
                <a:ea typeface="MS PGothic" pitchFamily="34" charset="-128"/>
              </a:defRPr>
            </a:lvl5pPr>
            <a:lvl6pPr marL="2514600" indent="-228600" defTabSz="990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990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990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990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C14C43BB-EEF9-4AE3-AA41-6CCE807C07A5}" type="slidenum">
              <a:rPr lang="da-DK" altLang="da-DK">
                <a:latin typeface="Arial" pitchFamily="34" charset="0"/>
              </a:rPr>
              <a:pPr eaLnBrk="1" hangingPunct="1"/>
              <a:t>2</a:t>
            </a:fld>
            <a:endParaRPr lang="da-DK" altLang="da-DK">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E9F7B9CE-B4AF-47F2-8162-9154300D7A3C}" type="slidenum">
              <a:rPr lang="da-DK" smtClean="0"/>
              <a:t>26</a:t>
            </a:fld>
            <a:endParaRPr lang="da-DK" dirty="0"/>
          </a:p>
        </p:txBody>
      </p:sp>
    </p:spTree>
    <p:extLst>
      <p:ext uri="{BB962C8B-B14F-4D97-AF65-F5344CB8AC3E}">
        <p14:creationId xmlns:p14="http://schemas.microsoft.com/office/powerpoint/2010/main" val="39612484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533" eaLnBrk="0" hangingPunct="0">
              <a:spcBef>
                <a:spcPct val="30000"/>
              </a:spcBef>
              <a:defRPr sz="1200">
                <a:solidFill>
                  <a:schemeClr val="tx1"/>
                </a:solidFill>
                <a:latin typeface="Arial" pitchFamily="34" charset="0"/>
                <a:ea typeface="MS PGothic" pitchFamily="34" charset="-128"/>
              </a:defRPr>
            </a:lvl1pPr>
            <a:lvl2pPr marL="716650" indent="-275634" defTabSz="955533" eaLnBrk="0" hangingPunct="0">
              <a:spcBef>
                <a:spcPct val="30000"/>
              </a:spcBef>
              <a:defRPr sz="1200">
                <a:solidFill>
                  <a:schemeClr val="tx1"/>
                </a:solidFill>
                <a:latin typeface="Arial" pitchFamily="34" charset="0"/>
                <a:ea typeface="MS PGothic" pitchFamily="34" charset="-128"/>
              </a:defRPr>
            </a:lvl2pPr>
            <a:lvl3pPr marL="1102538" indent="-220508" defTabSz="955533" eaLnBrk="0" hangingPunct="0">
              <a:spcBef>
                <a:spcPct val="30000"/>
              </a:spcBef>
              <a:defRPr sz="1200">
                <a:solidFill>
                  <a:schemeClr val="tx1"/>
                </a:solidFill>
                <a:latin typeface="Arial" pitchFamily="34" charset="0"/>
                <a:ea typeface="MS PGothic" pitchFamily="34" charset="-128"/>
              </a:defRPr>
            </a:lvl3pPr>
            <a:lvl4pPr marL="1543553" indent="-220508" defTabSz="955533" eaLnBrk="0" hangingPunct="0">
              <a:spcBef>
                <a:spcPct val="30000"/>
              </a:spcBef>
              <a:defRPr sz="1200">
                <a:solidFill>
                  <a:schemeClr val="tx1"/>
                </a:solidFill>
                <a:latin typeface="Arial" pitchFamily="34" charset="0"/>
                <a:ea typeface="MS PGothic" pitchFamily="34" charset="-128"/>
              </a:defRPr>
            </a:lvl4pPr>
            <a:lvl5pPr marL="1984568" indent="-220508" defTabSz="955533" eaLnBrk="0" hangingPunct="0">
              <a:spcBef>
                <a:spcPct val="30000"/>
              </a:spcBef>
              <a:defRPr sz="1200">
                <a:solidFill>
                  <a:schemeClr val="tx1"/>
                </a:solidFill>
                <a:latin typeface="Arial" pitchFamily="34" charset="0"/>
                <a:ea typeface="MS PGothic" pitchFamily="34" charset="-128"/>
              </a:defRPr>
            </a:lvl5pPr>
            <a:lvl6pPr marL="2425583" indent="-220508" defTabSz="955533" eaLnBrk="0" fontAlgn="base" hangingPunct="0">
              <a:spcBef>
                <a:spcPct val="30000"/>
              </a:spcBef>
              <a:spcAft>
                <a:spcPct val="0"/>
              </a:spcAft>
              <a:defRPr sz="1200">
                <a:solidFill>
                  <a:schemeClr val="tx1"/>
                </a:solidFill>
                <a:latin typeface="Arial" pitchFamily="34" charset="0"/>
                <a:ea typeface="MS PGothic" pitchFamily="34" charset="-128"/>
              </a:defRPr>
            </a:lvl6pPr>
            <a:lvl7pPr marL="2866598" indent="-220508" defTabSz="955533" eaLnBrk="0" fontAlgn="base" hangingPunct="0">
              <a:spcBef>
                <a:spcPct val="30000"/>
              </a:spcBef>
              <a:spcAft>
                <a:spcPct val="0"/>
              </a:spcAft>
              <a:defRPr sz="1200">
                <a:solidFill>
                  <a:schemeClr val="tx1"/>
                </a:solidFill>
                <a:latin typeface="Arial" pitchFamily="34" charset="0"/>
                <a:ea typeface="MS PGothic" pitchFamily="34" charset="-128"/>
              </a:defRPr>
            </a:lvl7pPr>
            <a:lvl8pPr marL="3307613" indent="-220508" defTabSz="955533" eaLnBrk="0" fontAlgn="base" hangingPunct="0">
              <a:spcBef>
                <a:spcPct val="30000"/>
              </a:spcBef>
              <a:spcAft>
                <a:spcPct val="0"/>
              </a:spcAft>
              <a:defRPr sz="1200">
                <a:solidFill>
                  <a:schemeClr val="tx1"/>
                </a:solidFill>
                <a:latin typeface="Arial" pitchFamily="34" charset="0"/>
                <a:ea typeface="MS PGothic" pitchFamily="34" charset="-128"/>
              </a:defRPr>
            </a:lvl8pPr>
            <a:lvl9pPr marL="3748629" indent="-220508" defTabSz="955533"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3819D18E-166E-4FEB-87EA-AA2094784286}" type="slidenum">
              <a:rPr lang="da-DK" altLang="da-DK" sz="1300">
                <a:solidFill>
                  <a:srgbClr val="000000"/>
                </a:solidFill>
              </a:rPr>
              <a:pPr eaLnBrk="1" hangingPunct="1">
                <a:spcBef>
                  <a:spcPct val="0"/>
                </a:spcBef>
              </a:pPr>
              <a:t>29</a:t>
            </a:fld>
            <a:endParaRPr lang="da-DK" altLang="da-DK" sz="1300">
              <a:solidFill>
                <a:srgbClr val="000000"/>
              </a:solidFill>
            </a:endParaRPr>
          </a:p>
        </p:txBody>
      </p:sp>
      <p:sp>
        <p:nvSpPr>
          <p:cNvPr id="362499" name="Rectangle 2"/>
          <p:cNvSpPr>
            <a:spLocks noGrp="1" noRot="1" noChangeAspect="1" noChangeArrowheads="1" noTextEdit="1"/>
          </p:cNvSpPr>
          <p:nvPr>
            <p:ph type="sldImg"/>
          </p:nvPr>
        </p:nvSpPr>
        <p:spPr>
          <a:xfrm>
            <a:off x="917575" y="744538"/>
            <a:ext cx="4962525" cy="3722687"/>
          </a:xfrm>
          <a:ln/>
        </p:spPr>
      </p:sp>
      <p:sp>
        <p:nvSpPr>
          <p:cNvPr id="362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altLang="da-DK">
              <a:latin typeface="Arial" pitchFamily="34" charset="0"/>
            </a:endParaRPr>
          </a:p>
        </p:txBody>
      </p:sp>
    </p:spTree>
    <p:extLst>
      <p:ext uri="{BB962C8B-B14F-4D97-AF65-F5344CB8AC3E}">
        <p14:creationId xmlns:p14="http://schemas.microsoft.com/office/powerpoint/2010/main" val="29664176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Rot="1" noChangeAspect="1" noChangeArrowheads="1" noTextEdit="1"/>
          </p:cNvSpPr>
          <p:nvPr>
            <p:ph type="sldImg"/>
          </p:nvPr>
        </p:nvSpPr>
        <p:spPr>
          <a:xfrm>
            <a:off x="993775" y="768350"/>
            <a:ext cx="5114925" cy="3836988"/>
          </a:xfrm>
          <a:ln/>
        </p:spPr>
      </p:sp>
      <p:sp>
        <p:nvSpPr>
          <p:cNvPr id="363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latin typeface="Arial" pitchFamily="34" charset="0"/>
            </a:endParaRPr>
          </a:p>
        </p:txBody>
      </p:sp>
    </p:spTree>
    <p:extLst>
      <p:ext uri="{BB962C8B-B14F-4D97-AF65-F5344CB8AC3E}">
        <p14:creationId xmlns:p14="http://schemas.microsoft.com/office/powerpoint/2010/main" val="4127067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Pladsholder til diasbillede 1"/>
          <p:cNvSpPr>
            <a:spLocks noGrp="1" noRot="1" noChangeAspect="1" noTextEdit="1"/>
          </p:cNvSpPr>
          <p:nvPr>
            <p:ph type="sldImg"/>
          </p:nvPr>
        </p:nvSpPr>
        <p:spPr>
          <a:xfrm>
            <a:off x="917575" y="744538"/>
            <a:ext cx="4962525" cy="3722687"/>
          </a:xfrm>
          <a:ln/>
        </p:spPr>
      </p:sp>
      <p:sp>
        <p:nvSpPr>
          <p:cNvPr id="281603"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latin typeface="Arial" pitchFamily="34" charset="0"/>
            </a:endParaRPr>
          </a:p>
        </p:txBody>
      </p:sp>
      <p:sp>
        <p:nvSpPr>
          <p:cNvPr id="281604"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533" eaLnBrk="0" hangingPunct="0">
              <a:defRPr>
                <a:solidFill>
                  <a:schemeClr val="tx1"/>
                </a:solidFill>
                <a:latin typeface="Calibri" pitchFamily="34" charset="0"/>
                <a:ea typeface="MS PGothic" pitchFamily="34" charset="-128"/>
              </a:defRPr>
            </a:lvl1pPr>
            <a:lvl2pPr marL="716650" indent="-275634" defTabSz="955533" eaLnBrk="0" hangingPunct="0">
              <a:defRPr>
                <a:solidFill>
                  <a:schemeClr val="tx1"/>
                </a:solidFill>
                <a:latin typeface="Calibri" pitchFamily="34" charset="0"/>
                <a:ea typeface="MS PGothic" pitchFamily="34" charset="-128"/>
              </a:defRPr>
            </a:lvl2pPr>
            <a:lvl3pPr marL="1102538" indent="-220508" defTabSz="955533" eaLnBrk="0" hangingPunct="0">
              <a:defRPr>
                <a:solidFill>
                  <a:schemeClr val="tx1"/>
                </a:solidFill>
                <a:latin typeface="Calibri" pitchFamily="34" charset="0"/>
                <a:ea typeface="MS PGothic" pitchFamily="34" charset="-128"/>
              </a:defRPr>
            </a:lvl3pPr>
            <a:lvl4pPr marL="1543553" indent="-220508" defTabSz="955533" eaLnBrk="0" hangingPunct="0">
              <a:defRPr>
                <a:solidFill>
                  <a:schemeClr val="tx1"/>
                </a:solidFill>
                <a:latin typeface="Calibri" pitchFamily="34" charset="0"/>
                <a:ea typeface="MS PGothic" pitchFamily="34" charset="-128"/>
              </a:defRPr>
            </a:lvl4pPr>
            <a:lvl5pPr marL="1984568" indent="-220508" defTabSz="955533" eaLnBrk="0" hangingPunct="0">
              <a:defRPr>
                <a:solidFill>
                  <a:schemeClr val="tx1"/>
                </a:solidFill>
                <a:latin typeface="Calibri" pitchFamily="34" charset="0"/>
                <a:ea typeface="MS PGothic" pitchFamily="34" charset="-128"/>
              </a:defRPr>
            </a:lvl5pPr>
            <a:lvl6pPr marL="2425583" indent="-220508" defTabSz="955533" eaLnBrk="0" fontAlgn="base" hangingPunct="0">
              <a:spcBef>
                <a:spcPct val="0"/>
              </a:spcBef>
              <a:spcAft>
                <a:spcPct val="0"/>
              </a:spcAft>
              <a:defRPr>
                <a:solidFill>
                  <a:schemeClr val="tx1"/>
                </a:solidFill>
                <a:latin typeface="Calibri" pitchFamily="34" charset="0"/>
                <a:ea typeface="MS PGothic" pitchFamily="34" charset="-128"/>
              </a:defRPr>
            </a:lvl6pPr>
            <a:lvl7pPr marL="2866598" indent="-220508" defTabSz="955533" eaLnBrk="0" fontAlgn="base" hangingPunct="0">
              <a:spcBef>
                <a:spcPct val="0"/>
              </a:spcBef>
              <a:spcAft>
                <a:spcPct val="0"/>
              </a:spcAft>
              <a:defRPr>
                <a:solidFill>
                  <a:schemeClr val="tx1"/>
                </a:solidFill>
                <a:latin typeface="Calibri" pitchFamily="34" charset="0"/>
                <a:ea typeface="MS PGothic" pitchFamily="34" charset="-128"/>
              </a:defRPr>
            </a:lvl7pPr>
            <a:lvl8pPr marL="3307613" indent="-220508" defTabSz="955533" eaLnBrk="0" fontAlgn="base" hangingPunct="0">
              <a:spcBef>
                <a:spcPct val="0"/>
              </a:spcBef>
              <a:spcAft>
                <a:spcPct val="0"/>
              </a:spcAft>
              <a:defRPr>
                <a:solidFill>
                  <a:schemeClr val="tx1"/>
                </a:solidFill>
                <a:latin typeface="Calibri" pitchFamily="34" charset="0"/>
                <a:ea typeface="MS PGothic" pitchFamily="34" charset="-128"/>
              </a:defRPr>
            </a:lvl8pPr>
            <a:lvl9pPr marL="3748629" indent="-220508" defTabSz="955533"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044F5D15-97DA-4CE4-8DD7-8BF4075EF72D}" type="slidenum">
              <a:rPr lang="da-DK" altLang="da-DK">
                <a:latin typeface="Arial" pitchFamily="34" charset="0"/>
              </a:rPr>
              <a:pPr eaLnBrk="1" hangingPunct="1"/>
              <a:t>31</a:t>
            </a:fld>
            <a:endParaRPr lang="da-DK" altLang="da-DK">
              <a:latin typeface="Arial" pitchFamily="34" charset="0"/>
            </a:endParaRPr>
          </a:p>
        </p:txBody>
      </p:sp>
    </p:spTree>
    <p:extLst>
      <p:ext uri="{BB962C8B-B14F-4D97-AF65-F5344CB8AC3E}">
        <p14:creationId xmlns:p14="http://schemas.microsoft.com/office/powerpoint/2010/main" val="20946807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02" eaLnBrk="0" hangingPunct="0">
              <a:spcBef>
                <a:spcPct val="30000"/>
              </a:spcBef>
              <a:defRPr sz="1200">
                <a:solidFill>
                  <a:schemeClr val="tx1"/>
                </a:solidFill>
                <a:latin typeface="Arial" pitchFamily="34" charset="0"/>
                <a:ea typeface="MS PGothic" pitchFamily="34" charset="-128"/>
              </a:defRPr>
            </a:lvl1pPr>
            <a:lvl2pPr marL="716650" indent="-275634" defTabSz="954002" eaLnBrk="0" hangingPunct="0">
              <a:spcBef>
                <a:spcPct val="30000"/>
              </a:spcBef>
              <a:defRPr sz="1200">
                <a:solidFill>
                  <a:schemeClr val="tx1"/>
                </a:solidFill>
                <a:latin typeface="Arial" pitchFamily="34" charset="0"/>
                <a:ea typeface="MS PGothic" pitchFamily="34" charset="-128"/>
              </a:defRPr>
            </a:lvl2pPr>
            <a:lvl3pPr marL="1102538" indent="-220508" defTabSz="954002" eaLnBrk="0" hangingPunct="0">
              <a:spcBef>
                <a:spcPct val="30000"/>
              </a:spcBef>
              <a:defRPr sz="1200">
                <a:solidFill>
                  <a:schemeClr val="tx1"/>
                </a:solidFill>
                <a:latin typeface="Arial" pitchFamily="34" charset="0"/>
                <a:ea typeface="MS PGothic" pitchFamily="34" charset="-128"/>
              </a:defRPr>
            </a:lvl3pPr>
            <a:lvl4pPr marL="1543553" indent="-220508" defTabSz="954002" eaLnBrk="0" hangingPunct="0">
              <a:spcBef>
                <a:spcPct val="30000"/>
              </a:spcBef>
              <a:defRPr sz="1200">
                <a:solidFill>
                  <a:schemeClr val="tx1"/>
                </a:solidFill>
                <a:latin typeface="Arial" pitchFamily="34" charset="0"/>
                <a:ea typeface="MS PGothic" pitchFamily="34" charset="-128"/>
              </a:defRPr>
            </a:lvl4pPr>
            <a:lvl5pPr marL="1984568" indent="-220508" defTabSz="954002" eaLnBrk="0" hangingPunct="0">
              <a:spcBef>
                <a:spcPct val="30000"/>
              </a:spcBef>
              <a:defRPr sz="1200">
                <a:solidFill>
                  <a:schemeClr val="tx1"/>
                </a:solidFill>
                <a:latin typeface="Arial" pitchFamily="34" charset="0"/>
                <a:ea typeface="MS PGothic" pitchFamily="34" charset="-128"/>
              </a:defRPr>
            </a:lvl5pPr>
            <a:lvl6pPr marL="2425583" indent="-220508" defTabSz="954002" eaLnBrk="0" fontAlgn="base" hangingPunct="0">
              <a:spcBef>
                <a:spcPct val="30000"/>
              </a:spcBef>
              <a:spcAft>
                <a:spcPct val="0"/>
              </a:spcAft>
              <a:defRPr sz="1200">
                <a:solidFill>
                  <a:schemeClr val="tx1"/>
                </a:solidFill>
                <a:latin typeface="Arial" pitchFamily="34" charset="0"/>
                <a:ea typeface="MS PGothic" pitchFamily="34" charset="-128"/>
              </a:defRPr>
            </a:lvl6pPr>
            <a:lvl7pPr marL="2866598" indent="-220508" defTabSz="954002" eaLnBrk="0" fontAlgn="base" hangingPunct="0">
              <a:spcBef>
                <a:spcPct val="30000"/>
              </a:spcBef>
              <a:spcAft>
                <a:spcPct val="0"/>
              </a:spcAft>
              <a:defRPr sz="1200">
                <a:solidFill>
                  <a:schemeClr val="tx1"/>
                </a:solidFill>
                <a:latin typeface="Arial" pitchFamily="34" charset="0"/>
                <a:ea typeface="MS PGothic" pitchFamily="34" charset="-128"/>
              </a:defRPr>
            </a:lvl7pPr>
            <a:lvl8pPr marL="3307613" indent="-220508" defTabSz="954002" eaLnBrk="0" fontAlgn="base" hangingPunct="0">
              <a:spcBef>
                <a:spcPct val="30000"/>
              </a:spcBef>
              <a:spcAft>
                <a:spcPct val="0"/>
              </a:spcAft>
              <a:defRPr sz="1200">
                <a:solidFill>
                  <a:schemeClr val="tx1"/>
                </a:solidFill>
                <a:latin typeface="Arial" pitchFamily="34" charset="0"/>
                <a:ea typeface="MS PGothic" pitchFamily="34" charset="-128"/>
              </a:defRPr>
            </a:lvl8pPr>
            <a:lvl9pPr marL="3748629" indent="-220508" defTabSz="954002"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0D99EE43-A8FA-44BC-A72E-1246E902ACBB}" type="slidenum">
              <a:rPr lang="da-DK" altLang="da-DK" sz="1300">
                <a:solidFill>
                  <a:srgbClr val="000000"/>
                </a:solidFill>
              </a:rPr>
              <a:pPr eaLnBrk="1" hangingPunct="1">
                <a:spcBef>
                  <a:spcPct val="0"/>
                </a:spcBef>
              </a:pPr>
              <a:t>32</a:t>
            </a:fld>
            <a:endParaRPr lang="da-DK" altLang="da-DK" sz="1300">
              <a:solidFill>
                <a:srgbClr val="000000"/>
              </a:solidFill>
            </a:endParaRPr>
          </a:p>
        </p:txBody>
      </p:sp>
      <p:sp>
        <p:nvSpPr>
          <p:cNvPr id="282627" name="Rectangle 2"/>
          <p:cNvSpPr>
            <a:spLocks noGrp="1" noRot="1" noChangeAspect="1" noChangeArrowheads="1" noTextEdit="1"/>
          </p:cNvSpPr>
          <p:nvPr>
            <p:ph type="sldImg"/>
          </p:nvPr>
        </p:nvSpPr>
        <p:spPr>
          <a:xfrm>
            <a:off x="917575" y="744538"/>
            <a:ext cx="4962525" cy="3722687"/>
          </a:xfrm>
          <a:ln/>
        </p:spPr>
      </p:sp>
      <p:sp>
        <p:nvSpPr>
          <p:cNvPr id="282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da-DK">
                <a:latin typeface="Arial" pitchFamily="34" charset="0"/>
              </a:rPr>
              <a:t>Breast cancer has been known for several thousand years. And that the disease had something to do with sex-hormones – estrogen, was obvious.</a:t>
            </a:r>
          </a:p>
          <a:p>
            <a:endParaRPr lang="en-GB" altLang="da-DK">
              <a:latin typeface="Arial" pitchFamily="34" charset="0"/>
            </a:endParaRPr>
          </a:p>
          <a:p>
            <a:r>
              <a:rPr lang="en-GB" altLang="da-DK">
                <a:latin typeface="Arial" pitchFamily="34" charset="0"/>
              </a:rPr>
              <a:t>Some of the known risk factors of developing the disease is young age at menarche..</a:t>
            </a:r>
          </a:p>
        </p:txBody>
      </p:sp>
    </p:spTree>
    <p:extLst>
      <p:ext uri="{BB962C8B-B14F-4D97-AF65-F5344CB8AC3E}">
        <p14:creationId xmlns:p14="http://schemas.microsoft.com/office/powerpoint/2010/main" val="36418885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013" eaLnBrk="0" hangingPunct="0">
              <a:spcBef>
                <a:spcPct val="30000"/>
              </a:spcBef>
              <a:defRPr sz="1200">
                <a:solidFill>
                  <a:schemeClr val="tx1"/>
                </a:solidFill>
                <a:latin typeface="Arial" pitchFamily="34" charset="0"/>
                <a:ea typeface="MS PGothic" pitchFamily="34" charset="-128"/>
              </a:defRPr>
            </a:lvl1pPr>
            <a:lvl2pPr marL="742950" indent="-285750" defTabSz="989013" eaLnBrk="0" hangingPunct="0">
              <a:spcBef>
                <a:spcPct val="30000"/>
              </a:spcBef>
              <a:defRPr sz="1200">
                <a:solidFill>
                  <a:schemeClr val="tx1"/>
                </a:solidFill>
                <a:latin typeface="Arial" pitchFamily="34" charset="0"/>
                <a:ea typeface="MS PGothic" pitchFamily="34" charset="-128"/>
              </a:defRPr>
            </a:lvl2pPr>
            <a:lvl3pPr marL="1143000" indent="-228600" defTabSz="989013" eaLnBrk="0" hangingPunct="0">
              <a:spcBef>
                <a:spcPct val="30000"/>
              </a:spcBef>
              <a:defRPr sz="1200">
                <a:solidFill>
                  <a:schemeClr val="tx1"/>
                </a:solidFill>
                <a:latin typeface="Arial" pitchFamily="34" charset="0"/>
                <a:ea typeface="MS PGothic" pitchFamily="34" charset="-128"/>
              </a:defRPr>
            </a:lvl3pPr>
            <a:lvl4pPr marL="1600200" indent="-228600" defTabSz="989013" eaLnBrk="0" hangingPunct="0">
              <a:spcBef>
                <a:spcPct val="30000"/>
              </a:spcBef>
              <a:defRPr sz="1200">
                <a:solidFill>
                  <a:schemeClr val="tx1"/>
                </a:solidFill>
                <a:latin typeface="Arial" pitchFamily="34" charset="0"/>
                <a:ea typeface="MS PGothic" pitchFamily="34" charset="-128"/>
              </a:defRPr>
            </a:lvl4pPr>
            <a:lvl5pPr marL="2057400" indent="-228600" defTabSz="989013" eaLnBrk="0" hangingPunct="0">
              <a:spcBef>
                <a:spcPct val="30000"/>
              </a:spcBef>
              <a:defRPr sz="1200">
                <a:solidFill>
                  <a:schemeClr val="tx1"/>
                </a:solidFill>
                <a:latin typeface="Arial" pitchFamily="34" charset="0"/>
                <a:ea typeface="MS PGothic" pitchFamily="34" charset="-128"/>
              </a:defRPr>
            </a:lvl5pPr>
            <a:lvl6pPr marL="2514600" indent="-228600" defTabSz="989013"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defTabSz="989013"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defTabSz="989013"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defTabSz="989013"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09110A8A-4364-4DDA-AECE-F2722F2CC903}" type="slidenum">
              <a:rPr lang="da-DK" altLang="da-DK" sz="1300"/>
              <a:pPr eaLnBrk="1" hangingPunct="1">
                <a:spcBef>
                  <a:spcPct val="0"/>
                </a:spcBef>
              </a:pPr>
              <a:t>33</a:t>
            </a:fld>
            <a:endParaRPr lang="da-DK" altLang="da-DK" sz="1300"/>
          </a:p>
        </p:txBody>
      </p:sp>
      <p:sp>
        <p:nvSpPr>
          <p:cNvPr id="285699" name="Rectangle 2"/>
          <p:cNvSpPr>
            <a:spLocks noGrp="1" noRot="1" noChangeAspect="1" noChangeArrowheads="1" noTextEdit="1"/>
          </p:cNvSpPr>
          <p:nvPr>
            <p:ph type="sldImg"/>
          </p:nvPr>
        </p:nvSpPr>
        <p:spPr>
          <a:xfrm>
            <a:off x="993775" y="768350"/>
            <a:ext cx="5114925" cy="3836988"/>
          </a:xfrm>
          <a:ln/>
        </p:spPr>
      </p:sp>
      <p:sp>
        <p:nvSpPr>
          <p:cNvPr id="285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da-DK">
              <a:latin typeface="Arial" pitchFamily="34" charset="0"/>
            </a:endParaRPr>
          </a:p>
        </p:txBody>
      </p:sp>
    </p:spTree>
    <p:extLst>
      <p:ext uri="{BB962C8B-B14F-4D97-AF65-F5344CB8AC3E}">
        <p14:creationId xmlns:p14="http://schemas.microsoft.com/office/powerpoint/2010/main" val="31629815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02" eaLnBrk="0" hangingPunct="0">
              <a:spcBef>
                <a:spcPct val="30000"/>
              </a:spcBef>
              <a:defRPr sz="1200">
                <a:solidFill>
                  <a:schemeClr val="tx1"/>
                </a:solidFill>
                <a:latin typeface="Arial" pitchFamily="34" charset="0"/>
                <a:ea typeface="MS PGothic" pitchFamily="34" charset="-128"/>
              </a:defRPr>
            </a:lvl1pPr>
            <a:lvl2pPr marL="716650" indent="-275634" defTabSz="954002" eaLnBrk="0" hangingPunct="0">
              <a:spcBef>
                <a:spcPct val="30000"/>
              </a:spcBef>
              <a:defRPr sz="1200">
                <a:solidFill>
                  <a:schemeClr val="tx1"/>
                </a:solidFill>
                <a:latin typeface="Arial" pitchFamily="34" charset="0"/>
                <a:ea typeface="MS PGothic" pitchFamily="34" charset="-128"/>
              </a:defRPr>
            </a:lvl2pPr>
            <a:lvl3pPr marL="1102538" indent="-220508" defTabSz="954002" eaLnBrk="0" hangingPunct="0">
              <a:spcBef>
                <a:spcPct val="30000"/>
              </a:spcBef>
              <a:defRPr sz="1200">
                <a:solidFill>
                  <a:schemeClr val="tx1"/>
                </a:solidFill>
                <a:latin typeface="Arial" pitchFamily="34" charset="0"/>
                <a:ea typeface="MS PGothic" pitchFamily="34" charset="-128"/>
              </a:defRPr>
            </a:lvl3pPr>
            <a:lvl4pPr marL="1543553" indent="-220508" defTabSz="954002" eaLnBrk="0" hangingPunct="0">
              <a:spcBef>
                <a:spcPct val="30000"/>
              </a:spcBef>
              <a:defRPr sz="1200">
                <a:solidFill>
                  <a:schemeClr val="tx1"/>
                </a:solidFill>
                <a:latin typeface="Arial" pitchFamily="34" charset="0"/>
                <a:ea typeface="MS PGothic" pitchFamily="34" charset="-128"/>
              </a:defRPr>
            </a:lvl4pPr>
            <a:lvl5pPr marL="1984568" indent="-220508" defTabSz="954002" eaLnBrk="0" hangingPunct="0">
              <a:spcBef>
                <a:spcPct val="30000"/>
              </a:spcBef>
              <a:defRPr sz="1200">
                <a:solidFill>
                  <a:schemeClr val="tx1"/>
                </a:solidFill>
                <a:latin typeface="Arial" pitchFamily="34" charset="0"/>
                <a:ea typeface="MS PGothic" pitchFamily="34" charset="-128"/>
              </a:defRPr>
            </a:lvl5pPr>
            <a:lvl6pPr marL="2425583" indent="-220508" defTabSz="954002" eaLnBrk="0" fontAlgn="base" hangingPunct="0">
              <a:spcBef>
                <a:spcPct val="30000"/>
              </a:spcBef>
              <a:spcAft>
                <a:spcPct val="0"/>
              </a:spcAft>
              <a:defRPr sz="1200">
                <a:solidFill>
                  <a:schemeClr val="tx1"/>
                </a:solidFill>
                <a:latin typeface="Arial" pitchFamily="34" charset="0"/>
                <a:ea typeface="MS PGothic" pitchFamily="34" charset="-128"/>
              </a:defRPr>
            </a:lvl6pPr>
            <a:lvl7pPr marL="2866598" indent="-220508" defTabSz="954002" eaLnBrk="0" fontAlgn="base" hangingPunct="0">
              <a:spcBef>
                <a:spcPct val="30000"/>
              </a:spcBef>
              <a:spcAft>
                <a:spcPct val="0"/>
              </a:spcAft>
              <a:defRPr sz="1200">
                <a:solidFill>
                  <a:schemeClr val="tx1"/>
                </a:solidFill>
                <a:latin typeface="Arial" pitchFamily="34" charset="0"/>
                <a:ea typeface="MS PGothic" pitchFamily="34" charset="-128"/>
              </a:defRPr>
            </a:lvl7pPr>
            <a:lvl8pPr marL="3307613" indent="-220508" defTabSz="954002" eaLnBrk="0" fontAlgn="base" hangingPunct="0">
              <a:spcBef>
                <a:spcPct val="30000"/>
              </a:spcBef>
              <a:spcAft>
                <a:spcPct val="0"/>
              </a:spcAft>
              <a:defRPr sz="1200">
                <a:solidFill>
                  <a:schemeClr val="tx1"/>
                </a:solidFill>
                <a:latin typeface="Arial" pitchFamily="34" charset="0"/>
                <a:ea typeface="MS PGothic" pitchFamily="34" charset="-128"/>
              </a:defRPr>
            </a:lvl8pPr>
            <a:lvl9pPr marL="3748629" indent="-220508" defTabSz="954002"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05FDA03A-D35E-46F1-9269-95742C8F9B72}" type="slidenum">
              <a:rPr lang="da-DK" altLang="da-DK" sz="1300"/>
              <a:pPr eaLnBrk="1" hangingPunct="1">
                <a:spcBef>
                  <a:spcPct val="0"/>
                </a:spcBef>
              </a:pPr>
              <a:t>34</a:t>
            </a:fld>
            <a:endParaRPr lang="da-DK" altLang="da-DK" sz="1300"/>
          </a:p>
        </p:txBody>
      </p:sp>
      <p:sp>
        <p:nvSpPr>
          <p:cNvPr id="292867" name="Rectangle 2"/>
          <p:cNvSpPr>
            <a:spLocks noGrp="1" noRot="1" noChangeAspect="1" noChangeArrowheads="1" noTextEdit="1"/>
          </p:cNvSpPr>
          <p:nvPr>
            <p:ph type="sldImg"/>
          </p:nvPr>
        </p:nvSpPr>
        <p:spPr>
          <a:xfrm>
            <a:off x="917575" y="744538"/>
            <a:ext cx="4962525" cy="3722687"/>
          </a:xfrm>
          <a:ln/>
        </p:spPr>
      </p:sp>
      <p:sp>
        <p:nvSpPr>
          <p:cNvPr id="292868" name="Rectangle 3"/>
          <p:cNvSpPr>
            <a:spLocks noGrp="1" noChangeArrowheads="1"/>
          </p:cNvSpPr>
          <p:nvPr>
            <p:ph type="body" idx="1"/>
          </p:nvPr>
        </p:nvSpPr>
        <p:spPr>
          <a:xfrm>
            <a:off x="907066" y="4714653"/>
            <a:ext cx="4983544" cy="44667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da-DK">
              <a:latin typeface="Arial" pitchFamily="34" charset="0"/>
            </a:endParaRPr>
          </a:p>
        </p:txBody>
      </p:sp>
    </p:spTree>
    <p:extLst>
      <p:ext uri="{BB962C8B-B14F-4D97-AF65-F5344CB8AC3E}">
        <p14:creationId xmlns:p14="http://schemas.microsoft.com/office/powerpoint/2010/main" val="25326727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Platshållare för bildobjekt 1"/>
          <p:cNvSpPr>
            <a:spLocks noGrp="1" noRot="1" noChangeAspect="1" noTextEdit="1"/>
          </p:cNvSpPr>
          <p:nvPr>
            <p:ph type="sldImg"/>
          </p:nvPr>
        </p:nvSpPr>
        <p:spPr>
          <a:xfrm>
            <a:off x="917575" y="744538"/>
            <a:ext cx="4962525" cy="3722687"/>
          </a:xfrm>
          <a:ln/>
        </p:spPr>
      </p:sp>
      <p:sp>
        <p:nvSpPr>
          <p:cNvPr id="293891" name="Platshållare för anteckninga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latin typeface="Arial" pitchFamily="34" charset="0"/>
            </a:endParaRPr>
          </a:p>
        </p:txBody>
      </p:sp>
      <p:sp>
        <p:nvSpPr>
          <p:cNvPr id="293892" name="Platshållare för bild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533" eaLnBrk="0" hangingPunct="0">
              <a:spcBef>
                <a:spcPct val="30000"/>
              </a:spcBef>
              <a:defRPr sz="1200">
                <a:solidFill>
                  <a:schemeClr val="tx1"/>
                </a:solidFill>
                <a:latin typeface="Arial" pitchFamily="34" charset="0"/>
                <a:ea typeface="MS PGothic" pitchFamily="34" charset="-128"/>
              </a:defRPr>
            </a:lvl1pPr>
            <a:lvl2pPr marL="716650" indent="-275634" defTabSz="955533" eaLnBrk="0" hangingPunct="0">
              <a:spcBef>
                <a:spcPct val="30000"/>
              </a:spcBef>
              <a:defRPr sz="1200">
                <a:solidFill>
                  <a:schemeClr val="tx1"/>
                </a:solidFill>
                <a:latin typeface="Arial" pitchFamily="34" charset="0"/>
                <a:ea typeface="MS PGothic" pitchFamily="34" charset="-128"/>
              </a:defRPr>
            </a:lvl2pPr>
            <a:lvl3pPr marL="1102538" indent="-220508" defTabSz="955533" eaLnBrk="0" hangingPunct="0">
              <a:spcBef>
                <a:spcPct val="30000"/>
              </a:spcBef>
              <a:defRPr sz="1200">
                <a:solidFill>
                  <a:schemeClr val="tx1"/>
                </a:solidFill>
                <a:latin typeface="Arial" pitchFamily="34" charset="0"/>
                <a:ea typeface="MS PGothic" pitchFamily="34" charset="-128"/>
              </a:defRPr>
            </a:lvl3pPr>
            <a:lvl4pPr marL="1543553" indent="-220508" defTabSz="955533" eaLnBrk="0" hangingPunct="0">
              <a:spcBef>
                <a:spcPct val="30000"/>
              </a:spcBef>
              <a:defRPr sz="1200">
                <a:solidFill>
                  <a:schemeClr val="tx1"/>
                </a:solidFill>
                <a:latin typeface="Arial" pitchFamily="34" charset="0"/>
                <a:ea typeface="MS PGothic" pitchFamily="34" charset="-128"/>
              </a:defRPr>
            </a:lvl4pPr>
            <a:lvl5pPr marL="1984568" indent="-220508" defTabSz="955533" eaLnBrk="0" hangingPunct="0">
              <a:spcBef>
                <a:spcPct val="30000"/>
              </a:spcBef>
              <a:defRPr sz="1200">
                <a:solidFill>
                  <a:schemeClr val="tx1"/>
                </a:solidFill>
                <a:latin typeface="Arial" pitchFamily="34" charset="0"/>
                <a:ea typeface="MS PGothic" pitchFamily="34" charset="-128"/>
              </a:defRPr>
            </a:lvl5pPr>
            <a:lvl6pPr marL="2425583" indent="-220508" defTabSz="955533" eaLnBrk="0" fontAlgn="base" hangingPunct="0">
              <a:spcBef>
                <a:spcPct val="30000"/>
              </a:spcBef>
              <a:spcAft>
                <a:spcPct val="0"/>
              </a:spcAft>
              <a:defRPr sz="1200">
                <a:solidFill>
                  <a:schemeClr val="tx1"/>
                </a:solidFill>
                <a:latin typeface="Arial" pitchFamily="34" charset="0"/>
                <a:ea typeface="MS PGothic" pitchFamily="34" charset="-128"/>
              </a:defRPr>
            </a:lvl6pPr>
            <a:lvl7pPr marL="2866598" indent="-220508" defTabSz="955533" eaLnBrk="0" fontAlgn="base" hangingPunct="0">
              <a:spcBef>
                <a:spcPct val="30000"/>
              </a:spcBef>
              <a:spcAft>
                <a:spcPct val="0"/>
              </a:spcAft>
              <a:defRPr sz="1200">
                <a:solidFill>
                  <a:schemeClr val="tx1"/>
                </a:solidFill>
                <a:latin typeface="Arial" pitchFamily="34" charset="0"/>
                <a:ea typeface="MS PGothic" pitchFamily="34" charset="-128"/>
              </a:defRPr>
            </a:lvl7pPr>
            <a:lvl8pPr marL="3307613" indent="-220508" defTabSz="955533" eaLnBrk="0" fontAlgn="base" hangingPunct="0">
              <a:spcBef>
                <a:spcPct val="30000"/>
              </a:spcBef>
              <a:spcAft>
                <a:spcPct val="0"/>
              </a:spcAft>
              <a:defRPr sz="1200">
                <a:solidFill>
                  <a:schemeClr val="tx1"/>
                </a:solidFill>
                <a:latin typeface="Arial" pitchFamily="34" charset="0"/>
                <a:ea typeface="MS PGothic" pitchFamily="34" charset="-128"/>
              </a:defRPr>
            </a:lvl8pPr>
            <a:lvl9pPr marL="3748629" indent="-220508" defTabSz="955533"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757A73B9-BE6B-48AC-BDE7-FFC78059E6AC}" type="slidenum">
              <a:rPr lang="da-DK" altLang="da-DK" sz="1300"/>
              <a:pPr eaLnBrk="1" hangingPunct="1">
                <a:spcBef>
                  <a:spcPct val="0"/>
                </a:spcBef>
              </a:pPr>
              <a:t>35</a:t>
            </a:fld>
            <a:endParaRPr lang="da-DK" altLang="da-DK" sz="1300"/>
          </a:p>
        </p:txBody>
      </p:sp>
    </p:spTree>
    <p:extLst>
      <p:ext uri="{BB962C8B-B14F-4D97-AF65-F5344CB8AC3E}">
        <p14:creationId xmlns:p14="http://schemas.microsoft.com/office/powerpoint/2010/main" val="33330818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02" eaLnBrk="0" hangingPunct="0">
              <a:spcBef>
                <a:spcPct val="30000"/>
              </a:spcBef>
              <a:defRPr sz="1200">
                <a:solidFill>
                  <a:schemeClr val="tx1"/>
                </a:solidFill>
                <a:latin typeface="Arial" pitchFamily="34" charset="0"/>
                <a:ea typeface="MS PGothic" pitchFamily="34" charset="-128"/>
              </a:defRPr>
            </a:lvl1pPr>
            <a:lvl2pPr marL="716650" indent="-275634" defTabSz="954002" eaLnBrk="0" hangingPunct="0">
              <a:spcBef>
                <a:spcPct val="30000"/>
              </a:spcBef>
              <a:defRPr sz="1200">
                <a:solidFill>
                  <a:schemeClr val="tx1"/>
                </a:solidFill>
                <a:latin typeface="Arial" pitchFamily="34" charset="0"/>
                <a:ea typeface="MS PGothic" pitchFamily="34" charset="-128"/>
              </a:defRPr>
            </a:lvl2pPr>
            <a:lvl3pPr marL="1102538" indent="-220508" defTabSz="954002" eaLnBrk="0" hangingPunct="0">
              <a:spcBef>
                <a:spcPct val="30000"/>
              </a:spcBef>
              <a:defRPr sz="1200">
                <a:solidFill>
                  <a:schemeClr val="tx1"/>
                </a:solidFill>
                <a:latin typeface="Arial" pitchFamily="34" charset="0"/>
                <a:ea typeface="MS PGothic" pitchFamily="34" charset="-128"/>
              </a:defRPr>
            </a:lvl3pPr>
            <a:lvl4pPr marL="1543553" indent="-220508" defTabSz="954002" eaLnBrk="0" hangingPunct="0">
              <a:spcBef>
                <a:spcPct val="30000"/>
              </a:spcBef>
              <a:defRPr sz="1200">
                <a:solidFill>
                  <a:schemeClr val="tx1"/>
                </a:solidFill>
                <a:latin typeface="Arial" pitchFamily="34" charset="0"/>
                <a:ea typeface="MS PGothic" pitchFamily="34" charset="-128"/>
              </a:defRPr>
            </a:lvl4pPr>
            <a:lvl5pPr marL="1984568" indent="-220508" defTabSz="954002" eaLnBrk="0" hangingPunct="0">
              <a:spcBef>
                <a:spcPct val="30000"/>
              </a:spcBef>
              <a:defRPr sz="1200">
                <a:solidFill>
                  <a:schemeClr val="tx1"/>
                </a:solidFill>
                <a:latin typeface="Arial" pitchFamily="34" charset="0"/>
                <a:ea typeface="MS PGothic" pitchFamily="34" charset="-128"/>
              </a:defRPr>
            </a:lvl5pPr>
            <a:lvl6pPr marL="2425583" indent="-220508" defTabSz="954002" eaLnBrk="0" fontAlgn="base" hangingPunct="0">
              <a:spcBef>
                <a:spcPct val="30000"/>
              </a:spcBef>
              <a:spcAft>
                <a:spcPct val="0"/>
              </a:spcAft>
              <a:defRPr sz="1200">
                <a:solidFill>
                  <a:schemeClr val="tx1"/>
                </a:solidFill>
                <a:latin typeface="Arial" pitchFamily="34" charset="0"/>
                <a:ea typeface="MS PGothic" pitchFamily="34" charset="-128"/>
              </a:defRPr>
            </a:lvl6pPr>
            <a:lvl7pPr marL="2866598" indent="-220508" defTabSz="954002" eaLnBrk="0" fontAlgn="base" hangingPunct="0">
              <a:spcBef>
                <a:spcPct val="30000"/>
              </a:spcBef>
              <a:spcAft>
                <a:spcPct val="0"/>
              </a:spcAft>
              <a:defRPr sz="1200">
                <a:solidFill>
                  <a:schemeClr val="tx1"/>
                </a:solidFill>
                <a:latin typeface="Arial" pitchFamily="34" charset="0"/>
                <a:ea typeface="MS PGothic" pitchFamily="34" charset="-128"/>
              </a:defRPr>
            </a:lvl7pPr>
            <a:lvl8pPr marL="3307613" indent="-220508" defTabSz="954002" eaLnBrk="0" fontAlgn="base" hangingPunct="0">
              <a:spcBef>
                <a:spcPct val="30000"/>
              </a:spcBef>
              <a:spcAft>
                <a:spcPct val="0"/>
              </a:spcAft>
              <a:defRPr sz="1200">
                <a:solidFill>
                  <a:schemeClr val="tx1"/>
                </a:solidFill>
                <a:latin typeface="Arial" pitchFamily="34" charset="0"/>
                <a:ea typeface="MS PGothic" pitchFamily="34" charset="-128"/>
              </a:defRPr>
            </a:lvl8pPr>
            <a:lvl9pPr marL="3748629" indent="-220508" defTabSz="954002"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9A0BE5AD-565B-42C5-91BC-86BBD812407F}" type="slidenum">
              <a:rPr lang="da-DK" altLang="da-DK" sz="1300"/>
              <a:pPr eaLnBrk="1" hangingPunct="1">
                <a:spcBef>
                  <a:spcPct val="0"/>
                </a:spcBef>
              </a:pPr>
              <a:t>36</a:t>
            </a:fld>
            <a:endParaRPr lang="da-DK" altLang="da-DK" sz="1300"/>
          </a:p>
        </p:txBody>
      </p:sp>
      <p:sp>
        <p:nvSpPr>
          <p:cNvPr id="294915" name="Rectangle 2"/>
          <p:cNvSpPr>
            <a:spLocks noGrp="1" noRot="1" noChangeAspect="1" noChangeArrowheads="1" noTextEdit="1"/>
          </p:cNvSpPr>
          <p:nvPr>
            <p:ph type="sldImg"/>
          </p:nvPr>
        </p:nvSpPr>
        <p:spPr>
          <a:xfrm>
            <a:off x="917575" y="744538"/>
            <a:ext cx="4962525" cy="3722687"/>
          </a:xfrm>
          <a:ln/>
        </p:spPr>
      </p:sp>
      <p:sp>
        <p:nvSpPr>
          <p:cNvPr id="294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da-DK">
              <a:latin typeface="Arial" pitchFamily="34" charset="0"/>
            </a:endParaRPr>
          </a:p>
        </p:txBody>
      </p:sp>
    </p:spTree>
    <p:extLst>
      <p:ext uri="{BB962C8B-B14F-4D97-AF65-F5344CB8AC3E}">
        <p14:creationId xmlns:p14="http://schemas.microsoft.com/office/powerpoint/2010/main" val="36060446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Pladsholder til diasbillede 1"/>
          <p:cNvSpPr>
            <a:spLocks noGrp="1" noRot="1" noChangeAspect="1" noTextEdit="1"/>
          </p:cNvSpPr>
          <p:nvPr>
            <p:ph type="sldImg"/>
          </p:nvPr>
        </p:nvSpPr>
        <p:spPr>
          <a:xfrm>
            <a:off x="917575" y="744538"/>
            <a:ext cx="4962525" cy="3722687"/>
          </a:xfrm>
          <a:ln/>
        </p:spPr>
      </p:sp>
      <p:sp>
        <p:nvSpPr>
          <p:cNvPr id="295939"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latin typeface="Arial" pitchFamily="34" charset="0"/>
            </a:endParaRPr>
          </a:p>
        </p:txBody>
      </p:sp>
      <p:sp>
        <p:nvSpPr>
          <p:cNvPr id="295940"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533" eaLnBrk="0" hangingPunct="0">
              <a:defRPr>
                <a:solidFill>
                  <a:schemeClr val="tx1"/>
                </a:solidFill>
                <a:latin typeface="Calibri" pitchFamily="34" charset="0"/>
                <a:ea typeface="MS PGothic" pitchFamily="34" charset="-128"/>
              </a:defRPr>
            </a:lvl1pPr>
            <a:lvl2pPr marL="716650" indent="-275634" defTabSz="955533" eaLnBrk="0" hangingPunct="0">
              <a:defRPr>
                <a:solidFill>
                  <a:schemeClr val="tx1"/>
                </a:solidFill>
                <a:latin typeface="Calibri" pitchFamily="34" charset="0"/>
                <a:ea typeface="MS PGothic" pitchFamily="34" charset="-128"/>
              </a:defRPr>
            </a:lvl2pPr>
            <a:lvl3pPr marL="1102538" indent="-220508" defTabSz="955533" eaLnBrk="0" hangingPunct="0">
              <a:defRPr>
                <a:solidFill>
                  <a:schemeClr val="tx1"/>
                </a:solidFill>
                <a:latin typeface="Calibri" pitchFamily="34" charset="0"/>
                <a:ea typeface="MS PGothic" pitchFamily="34" charset="-128"/>
              </a:defRPr>
            </a:lvl3pPr>
            <a:lvl4pPr marL="1543553" indent="-220508" defTabSz="955533" eaLnBrk="0" hangingPunct="0">
              <a:defRPr>
                <a:solidFill>
                  <a:schemeClr val="tx1"/>
                </a:solidFill>
                <a:latin typeface="Calibri" pitchFamily="34" charset="0"/>
                <a:ea typeface="MS PGothic" pitchFamily="34" charset="-128"/>
              </a:defRPr>
            </a:lvl4pPr>
            <a:lvl5pPr marL="1984568" indent="-220508" defTabSz="955533" eaLnBrk="0" hangingPunct="0">
              <a:defRPr>
                <a:solidFill>
                  <a:schemeClr val="tx1"/>
                </a:solidFill>
                <a:latin typeface="Calibri" pitchFamily="34" charset="0"/>
                <a:ea typeface="MS PGothic" pitchFamily="34" charset="-128"/>
              </a:defRPr>
            </a:lvl5pPr>
            <a:lvl6pPr marL="2425583" indent="-220508" defTabSz="955533" eaLnBrk="0" fontAlgn="base" hangingPunct="0">
              <a:spcBef>
                <a:spcPct val="0"/>
              </a:spcBef>
              <a:spcAft>
                <a:spcPct val="0"/>
              </a:spcAft>
              <a:defRPr>
                <a:solidFill>
                  <a:schemeClr val="tx1"/>
                </a:solidFill>
                <a:latin typeface="Calibri" pitchFamily="34" charset="0"/>
                <a:ea typeface="MS PGothic" pitchFamily="34" charset="-128"/>
              </a:defRPr>
            </a:lvl6pPr>
            <a:lvl7pPr marL="2866598" indent="-220508" defTabSz="955533" eaLnBrk="0" fontAlgn="base" hangingPunct="0">
              <a:spcBef>
                <a:spcPct val="0"/>
              </a:spcBef>
              <a:spcAft>
                <a:spcPct val="0"/>
              </a:spcAft>
              <a:defRPr>
                <a:solidFill>
                  <a:schemeClr val="tx1"/>
                </a:solidFill>
                <a:latin typeface="Calibri" pitchFamily="34" charset="0"/>
                <a:ea typeface="MS PGothic" pitchFamily="34" charset="-128"/>
              </a:defRPr>
            </a:lvl7pPr>
            <a:lvl8pPr marL="3307613" indent="-220508" defTabSz="955533" eaLnBrk="0" fontAlgn="base" hangingPunct="0">
              <a:spcBef>
                <a:spcPct val="0"/>
              </a:spcBef>
              <a:spcAft>
                <a:spcPct val="0"/>
              </a:spcAft>
              <a:defRPr>
                <a:solidFill>
                  <a:schemeClr val="tx1"/>
                </a:solidFill>
                <a:latin typeface="Calibri" pitchFamily="34" charset="0"/>
                <a:ea typeface="MS PGothic" pitchFamily="34" charset="-128"/>
              </a:defRPr>
            </a:lvl8pPr>
            <a:lvl9pPr marL="3748629" indent="-220508" defTabSz="955533"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75BF84D8-E01B-4C1C-B399-AF41AF9493FA}" type="slidenum">
              <a:rPr lang="da-DK" altLang="da-DK">
                <a:latin typeface="Arial" pitchFamily="34" charset="0"/>
              </a:rPr>
              <a:pPr eaLnBrk="1" hangingPunct="1"/>
              <a:t>40</a:t>
            </a:fld>
            <a:endParaRPr lang="da-DK" altLang="da-DK">
              <a:latin typeface="Arial" pitchFamily="34" charset="0"/>
            </a:endParaRPr>
          </a:p>
        </p:txBody>
      </p:sp>
    </p:spTree>
    <p:extLst>
      <p:ext uri="{BB962C8B-B14F-4D97-AF65-F5344CB8AC3E}">
        <p14:creationId xmlns:p14="http://schemas.microsoft.com/office/powerpoint/2010/main" val="329433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en-GB"/>
          </a:p>
        </p:txBody>
      </p:sp>
      <p:sp>
        <p:nvSpPr>
          <p:cNvPr id="4" name="Pladsholder til diasnummer 3"/>
          <p:cNvSpPr>
            <a:spLocks noGrp="1"/>
          </p:cNvSpPr>
          <p:nvPr>
            <p:ph type="sldNum" sz="quarter" idx="10"/>
          </p:nvPr>
        </p:nvSpPr>
        <p:spPr/>
        <p:txBody>
          <a:bodyPr/>
          <a:lstStyle/>
          <a:p>
            <a:fld id="{6162F868-C014-E049-BEBE-E2ECDDCF8F0C}" type="slidenum">
              <a:rPr lang="da-DK" smtClean="0"/>
              <a:t>3</a:t>
            </a:fld>
            <a:endParaRPr lang="da-DK"/>
          </a:p>
        </p:txBody>
      </p:sp>
    </p:spTree>
    <p:extLst>
      <p:ext uri="{BB962C8B-B14F-4D97-AF65-F5344CB8AC3E}">
        <p14:creationId xmlns:p14="http://schemas.microsoft.com/office/powerpoint/2010/main" val="1797151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Image Placeholder 1"/>
          <p:cNvSpPr>
            <a:spLocks noGrp="1" noRot="1" noChangeAspect="1" noTextEdit="1"/>
          </p:cNvSpPr>
          <p:nvPr>
            <p:ph type="sldImg"/>
          </p:nvPr>
        </p:nvSpPr>
        <p:spPr>
          <a:xfrm>
            <a:off x="993775" y="768350"/>
            <a:ext cx="5114925" cy="3836988"/>
          </a:xfrm>
          <a:ln/>
        </p:spPr>
      </p:sp>
      <p:sp>
        <p:nvSpPr>
          <p:cNvPr id="309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da-DK">
                <a:latin typeface="Calibri" pitchFamily="34" charset="0"/>
              </a:rPr>
              <a:t>Many breast tumors are "estrogen sensitive," meaning the hormone estrogen helps them to grow. Aromatase inhibitors (AIs) can help block the growth of these tumors by lowering the amount of estrogen in the body.</a:t>
            </a:r>
          </a:p>
          <a:p>
            <a:pPr eaLnBrk="1" hangingPunct="1"/>
            <a:r>
              <a:rPr lang="en-US" altLang="da-DK">
                <a:latin typeface="Calibri" pitchFamily="34" charset="0"/>
              </a:rPr>
              <a:t>Using a substance called aromatase, the ovaries and other tissues of the body produce estrogen. AIs do not block estrogen production by the ovaries, but they can block other tissues from making this hormone. That's why AIs are used mostly in women who have reached menopause, when the ovaries are no longer producing estrogen.</a:t>
            </a:r>
          </a:p>
          <a:p>
            <a:pPr eaLnBrk="1" hangingPunct="1"/>
            <a:r>
              <a:rPr lang="en-US" altLang="da-DK">
                <a:latin typeface="Calibri" pitchFamily="34" charset="0"/>
              </a:rPr>
              <a:t> </a:t>
            </a:r>
          </a:p>
          <a:p>
            <a:pPr eaLnBrk="1" hangingPunct="1"/>
            <a:r>
              <a:rPr lang="en-US" altLang="da-DK">
                <a:latin typeface="Calibri" pitchFamily="34" charset="0"/>
              </a:rPr>
              <a:t>Tamoxifen (Nolvadex®), also helps to prevent the growth of estrogen-sensitive breast tumors, but it works differently from AIs. Whereas AIs reduce the amount of estrogen in the body, tamoxifen blocks a tumor's ability to use estrogen.</a:t>
            </a:r>
          </a:p>
          <a:p>
            <a:pPr eaLnBrk="1" hangingPunct="1"/>
            <a:r>
              <a:rPr lang="en-US" altLang="da-DK">
                <a:latin typeface="Calibri" pitchFamily="34" charset="0"/>
              </a:rPr>
              <a:t> </a:t>
            </a:r>
          </a:p>
          <a:p>
            <a:pPr eaLnBrk="1" hangingPunct="1"/>
            <a:r>
              <a:rPr lang="en-US" altLang="da-DK">
                <a:latin typeface="Calibri" pitchFamily="34" charset="0"/>
              </a:rPr>
              <a:t>Currently, three AIs are approved by the U.S. Food and Drug Administration: anastrazole (Arimidex®), exemestane (Aromasin®), and letrozole (Femara®).</a:t>
            </a:r>
          </a:p>
          <a:p>
            <a:pPr eaLnBrk="1" hangingPunct="1">
              <a:spcBef>
                <a:spcPct val="0"/>
              </a:spcBef>
            </a:pPr>
            <a:endParaRPr lang="en-US" altLang="da-DK">
              <a:latin typeface="Calibri" pitchFamily="34" charset="0"/>
            </a:endParaRPr>
          </a:p>
        </p:txBody>
      </p:sp>
      <p:sp>
        <p:nvSpPr>
          <p:cNvPr id="309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013" eaLnBrk="0" hangingPunct="0">
              <a:spcBef>
                <a:spcPct val="30000"/>
              </a:spcBef>
              <a:defRPr sz="1200">
                <a:solidFill>
                  <a:schemeClr val="tx1"/>
                </a:solidFill>
                <a:latin typeface="Arial" pitchFamily="34" charset="0"/>
                <a:ea typeface="MS PGothic" pitchFamily="34" charset="-128"/>
              </a:defRPr>
            </a:lvl1pPr>
            <a:lvl2pPr marL="742950" indent="-285750" defTabSz="989013" eaLnBrk="0" hangingPunct="0">
              <a:spcBef>
                <a:spcPct val="30000"/>
              </a:spcBef>
              <a:defRPr sz="1200">
                <a:solidFill>
                  <a:schemeClr val="tx1"/>
                </a:solidFill>
                <a:latin typeface="Arial" pitchFamily="34" charset="0"/>
                <a:ea typeface="MS PGothic" pitchFamily="34" charset="-128"/>
              </a:defRPr>
            </a:lvl2pPr>
            <a:lvl3pPr marL="1143000" indent="-228600" defTabSz="989013" eaLnBrk="0" hangingPunct="0">
              <a:spcBef>
                <a:spcPct val="30000"/>
              </a:spcBef>
              <a:defRPr sz="1200">
                <a:solidFill>
                  <a:schemeClr val="tx1"/>
                </a:solidFill>
                <a:latin typeface="Arial" pitchFamily="34" charset="0"/>
                <a:ea typeface="MS PGothic" pitchFamily="34" charset="-128"/>
              </a:defRPr>
            </a:lvl3pPr>
            <a:lvl4pPr marL="1600200" indent="-228600" defTabSz="989013" eaLnBrk="0" hangingPunct="0">
              <a:spcBef>
                <a:spcPct val="30000"/>
              </a:spcBef>
              <a:defRPr sz="1200">
                <a:solidFill>
                  <a:schemeClr val="tx1"/>
                </a:solidFill>
                <a:latin typeface="Arial" pitchFamily="34" charset="0"/>
                <a:ea typeface="MS PGothic" pitchFamily="34" charset="-128"/>
              </a:defRPr>
            </a:lvl4pPr>
            <a:lvl5pPr marL="2057400" indent="-228600" defTabSz="989013" eaLnBrk="0" hangingPunct="0">
              <a:spcBef>
                <a:spcPct val="30000"/>
              </a:spcBef>
              <a:defRPr sz="1200">
                <a:solidFill>
                  <a:schemeClr val="tx1"/>
                </a:solidFill>
                <a:latin typeface="Arial" pitchFamily="34" charset="0"/>
                <a:ea typeface="MS PGothic" pitchFamily="34" charset="-128"/>
              </a:defRPr>
            </a:lvl5pPr>
            <a:lvl6pPr marL="2514600" indent="-228600" defTabSz="989013"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defTabSz="989013"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defTabSz="989013"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defTabSz="989013"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7DB75811-5EBD-4569-BEF6-72782435F8EA}" type="slidenum">
              <a:rPr lang="en-US" altLang="da-DK" sz="1300">
                <a:latin typeface="Calibri" pitchFamily="34" charset="0"/>
              </a:rPr>
              <a:pPr eaLnBrk="1" hangingPunct="1">
                <a:spcBef>
                  <a:spcPct val="0"/>
                </a:spcBef>
              </a:pPr>
              <a:t>45</a:t>
            </a:fld>
            <a:endParaRPr lang="en-US" altLang="da-DK" sz="1300">
              <a:latin typeface="Calibri" pitchFamily="34" charset="0"/>
            </a:endParaRPr>
          </a:p>
        </p:txBody>
      </p:sp>
    </p:spTree>
    <p:extLst>
      <p:ext uri="{BB962C8B-B14F-4D97-AF65-F5344CB8AC3E}">
        <p14:creationId xmlns:p14="http://schemas.microsoft.com/office/powerpoint/2010/main" val="35249107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Pladsholder til diasbillede 1"/>
          <p:cNvSpPr>
            <a:spLocks noGrp="1" noRot="1" noChangeAspect="1" noTextEdit="1"/>
          </p:cNvSpPr>
          <p:nvPr>
            <p:ph type="sldImg"/>
          </p:nvPr>
        </p:nvSpPr>
        <p:spPr>
          <a:xfrm>
            <a:off x="993775" y="768350"/>
            <a:ext cx="5114925" cy="3836988"/>
          </a:xfrm>
          <a:ln/>
        </p:spPr>
      </p:sp>
      <p:sp>
        <p:nvSpPr>
          <p:cNvPr id="313347"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latin typeface="Arial" pitchFamily="34" charset="0"/>
            </a:endParaRPr>
          </a:p>
        </p:txBody>
      </p:sp>
      <p:sp>
        <p:nvSpPr>
          <p:cNvPr id="313348"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Calibri" pitchFamily="34" charset="0"/>
                <a:ea typeface="MS PGothic" pitchFamily="34" charset="-128"/>
              </a:defRPr>
            </a:lvl1pPr>
            <a:lvl2pPr marL="742950" indent="-285750" defTabSz="990600" eaLnBrk="0" hangingPunct="0">
              <a:defRPr>
                <a:solidFill>
                  <a:schemeClr val="tx1"/>
                </a:solidFill>
                <a:latin typeface="Calibri" pitchFamily="34" charset="0"/>
                <a:ea typeface="MS PGothic" pitchFamily="34" charset="-128"/>
              </a:defRPr>
            </a:lvl2pPr>
            <a:lvl3pPr marL="1143000" indent="-228600" defTabSz="990600" eaLnBrk="0" hangingPunct="0">
              <a:defRPr>
                <a:solidFill>
                  <a:schemeClr val="tx1"/>
                </a:solidFill>
                <a:latin typeface="Calibri" pitchFamily="34" charset="0"/>
                <a:ea typeface="MS PGothic" pitchFamily="34" charset="-128"/>
              </a:defRPr>
            </a:lvl3pPr>
            <a:lvl4pPr marL="1600200" indent="-228600" defTabSz="990600" eaLnBrk="0" hangingPunct="0">
              <a:defRPr>
                <a:solidFill>
                  <a:schemeClr val="tx1"/>
                </a:solidFill>
                <a:latin typeface="Calibri" pitchFamily="34" charset="0"/>
                <a:ea typeface="MS PGothic" pitchFamily="34" charset="-128"/>
              </a:defRPr>
            </a:lvl4pPr>
            <a:lvl5pPr marL="2057400" indent="-228600" defTabSz="990600" eaLnBrk="0" hangingPunct="0">
              <a:defRPr>
                <a:solidFill>
                  <a:schemeClr val="tx1"/>
                </a:solidFill>
                <a:latin typeface="Calibri" pitchFamily="34" charset="0"/>
                <a:ea typeface="MS PGothic" pitchFamily="34" charset="-128"/>
              </a:defRPr>
            </a:lvl5pPr>
            <a:lvl6pPr marL="2514600" indent="-228600" defTabSz="990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990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990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990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1799EC45-456A-4AFB-BFDA-EC59420D0993}" type="slidenum">
              <a:rPr lang="da-DK" altLang="da-DK">
                <a:latin typeface="Arial" pitchFamily="34" charset="0"/>
              </a:rPr>
              <a:pPr eaLnBrk="1" hangingPunct="1"/>
              <a:t>46</a:t>
            </a:fld>
            <a:endParaRPr lang="da-DK" altLang="da-DK">
              <a:latin typeface="Arial" pitchFamily="34" charset="0"/>
            </a:endParaRPr>
          </a:p>
        </p:txBody>
      </p:sp>
    </p:spTree>
    <p:extLst>
      <p:ext uri="{BB962C8B-B14F-4D97-AF65-F5344CB8AC3E}">
        <p14:creationId xmlns:p14="http://schemas.microsoft.com/office/powerpoint/2010/main" val="15120812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Pladsholder til diasbillede 1"/>
          <p:cNvSpPr>
            <a:spLocks noGrp="1" noRot="1" noChangeAspect="1" noTextEdit="1"/>
          </p:cNvSpPr>
          <p:nvPr>
            <p:ph type="sldImg"/>
          </p:nvPr>
        </p:nvSpPr>
        <p:spPr>
          <a:xfrm>
            <a:off x="993775" y="768350"/>
            <a:ext cx="5114925" cy="3836988"/>
          </a:xfrm>
          <a:ln/>
        </p:spPr>
      </p:sp>
      <p:sp>
        <p:nvSpPr>
          <p:cNvPr id="311299"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latin typeface="Arial" pitchFamily="34" charset="0"/>
            </a:endParaRPr>
          </a:p>
        </p:txBody>
      </p:sp>
      <p:sp>
        <p:nvSpPr>
          <p:cNvPr id="311300"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Calibri" pitchFamily="34" charset="0"/>
                <a:ea typeface="MS PGothic" pitchFamily="34" charset="-128"/>
              </a:defRPr>
            </a:lvl1pPr>
            <a:lvl2pPr marL="742950" indent="-285750" defTabSz="990600" eaLnBrk="0" hangingPunct="0">
              <a:defRPr>
                <a:solidFill>
                  <a:schemeClr val="tx1"/>
                </a:solidFill>
                <a:latin typeface="Calibri" pitchFamily="34" charset="0"/>
                <a:ea typeface="MS PGothic" pitchFamily="34" charset="-128"/>
              </a:defRPr>
            </a:lvl2pPr>
            <a:lvl3pPr marL="1143000" indent="-228600" defTabSz="990600" eaLnBrk="0" hangingPunct="0">
              <a:defRPr>
                <a:solidFill>
                  <a:schemeClr val="tx1"/>
                </a:solidFill>
                <a:latin typeface="Calibri" pitchFamily="34" charset="0"/>
                <a:ea typeface="MS PGothic" pitchFamily="34" charset="-128"/>
              </a:defRPr>
            </a:lvl3pPr>
            <a:lvl4pPr marL="1600200" indent="-228600" defTabSz="990600" eaLnBrk="0" hangingPunct="0">
              <a:defRPr>
                <a:solidFill>
                  <a:schemeClr val="tx1"/>
                </a:solidFill>
                <a:latin typeface="Calibri" pitchFamily="34" charset="0"/>
                <a:ea typeface="MS PGothic" pitchFamily="34" charset="-128"/>
              </a:defRPr>
            </a:lvl4pPr>
            <a:lvl5pPr marL="2057400" indent="-228600" defTabSz="990600" eaLnBrk="0" hangingPunct="0">
              <a:defRPr>
                <a:solidFill>
                  <a:schemeClr val="tx1"/>
                </a:solidFill>
                <a:latin typeface="Calibri" pitchFamily="34" charset="0"/>
                <a:ea typeface="MS PGothic" pitchFamily="34" charset="-128"/>
              </a:defRPr>
            </a:lvl5pPr>
            <a:lvl6pPr marL="2514600" indent="-228600" defTabSz="990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990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990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990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8AE37E9C-F970-407B-B1C9-5E285F93BBCA}" type="slidenum">
              <a:rPr lang="da-DK" altLang="da-DK">
                <a:latin typeface="Arial" pitchFamily="34" charset="0"/>
              </a:rPr>
              <a:pPr eaLnBrk="1" hangingPunct="1"/>
              <a:t>47</a:t>
            </a:fld>
            <a:endParaRPr lang="da-DK" altLang="da-DK">
              <a:latin typeface="Arial" pitchFamily="34" charset="0"/>
            </a:endParaRPr>
          </a:p>
        </p:txBody>
      </p:sp>
    </p:spTree>
    <p:extLst>
      <p:ext uri="{BB962C8B-B14F-4D97-AF65-F5344CB8AC3E}">
        <p14:creationId xmlns:p14="http://schemas.microsoft.com/office/powerpoint/2010/main" val="922616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Pladsholder til diasbillede 1"/>
          <p:cNvSpPr>
            <a:spLocks noGrp="1" noRot="1" noChangeAspect="1" noTextEdit="1"/>
          </p:cNvSpPr>
          <p:nvPr>
            <p:ph type="sldImg"/>
          </p:nvPr>
        </p:nvSpPr>
        <p:spPr>
          <a:xfrm>
            <a:off x="993775" y="768350"/>
            <a:ext cx="5114925" cy="3836988"/>
          </a:xfrm>
          <a:ln/>
        </p:spPr>
      </p:sp>
      <p:sp>
        <p:nvSpPr>
          <p:cNvPr id="312323"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latin typeface="Arial" pitchFamily="34" charset="0"/>
            </a:endParaRPr>
          </a:p>
        </p:txBody>
      </p:sp>
      <p:sp>
        <p:nvSpPr>
          <p:cNvPr id="312324"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Calibri" pitchFamily="34" charset="0"/>
                <a:ea typeface="MS PGothic" pitchFamily="34" charset="-128"/>
              </a:defRPr>
            </a:lvl1pPr>
            <a:lvl2pPr marL="742950" indent="-285750" defTabSz="990600" eaLnBrk="0" hangingPunct="0">
              <a:defRPr>
                <a:solidFill>
                  <a:schemeClr val="tx1"/>
                </a:solidFill>
                <a:latin typeface="Calibri" pitchFamily="34" charset="0"/>
                <a:ea typeface="MS PGothic" pitchFamily="34" charset="-128"/>
              </a:defRPr>
            </a:lvl2pPr>
            <a:lvl3pPr marL="1143000" indent="-228600" defTabSz="990600" eaLnBrk="0" hangingPunct="0">
              <a:defRPr>
                <a:solidFill>
                  <a:schemeClr val="tx1"/>
                </a:solidFill>
                <a:latin typeface="Calibri" pitchFamily="34" charset="0"/>
                <a:ea typeface="MS PGothic" pitchFamily="34" charset="-128"/>
              </a:defRPr>
            </a:lvl3pPr>
            <a:lvl4pPr marL="1600200" indent="-228600" defTabSz="990600" eaLnBrk="0" hangingPunct="0">
              <a:defRPr>
                <a:solidFill>
                  <a:schemeClr val="tx1"/>
                </a:solidFill>
                <a:latin typeface="Calibri" pitchFamily="34" charset="0"/>
                <a:ea typeface="MS PGothic" pitchFamily="34" charset="-128"/>
              </a:defRPr>
            </a:lvl4pPr>
            <a:lvl5pPr marL="2057400" indent="-228600" defTabSz="990600" eaLnBrk="0" hangingPunct="0">
              <a:defRPr>
                <a:solidFill>
                  <a:schemeClr val="tx1"/>
                </a:solidFill>
                <a:latin typeface="Calibri" pitchFamily="34" charset="0"/>
                <a:ea typeface="MS PGothic" pitchFamily="34" charset="-128"/>
              </a:defRPr>
            </a:lvl5pPr>
            <a:lvl6pPr marL="2514600" indent="-228600" defTabSz="990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990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990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990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9E1629A7-B062-4CA4-865E-E676E43516B8}" type="slidenum">
              <a:rPr lang="da-DK" altLang="da-DK">
                <a:latin typeface="Arial" pitchFamily="34" charset="0"/>
              </a:rPr>
              <a:pPr eaLnBrk="1" hangingPunct="1"/>
              <a:t>48</a:t>
            </a:fld>
            <a:endParaRPr lang="da-DK" altLang="da-DK">
              <a:latin typeface="Arial" pitchFamily="34" charset="0"/>
            </a:endParaRPr>
          </a:p>
        </p:txBody>
      </p:sp>
    </p:spTree>
    <p:extLst>
      <p:ext uri="{BB962C8B-B14F-4D97-AF65-F5344CB8AC3E}">
        <p14:creationId xmlns:p14="http://schemas.microsoft.com/office/powerpoint/2010/main" val="27569618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Pladsholder til diasbillede 1"/>
          <p:cNvSpPr>
            <a:spLocks noGrp="1" noRot="1" noChangeAspect="1" noTextEdit="1"/>
          </p:cNvSpPr>
          <p:nvPr>
            <p:ph type="sldImg"/>
          </p:nvPr>
        </p:nvSpPr>
        <p:spPr>
          <a:xfrm>
            <a:off x="993775" y="768350"/>
            <a:ext cx="5114925" cy="3836988"/>
          </a:xfrm>
          <a:ln/>
        </p:spPr>
      </p:sp>
      <p:sp>
        <p:nvSpPr>
          <p:cNvPr id="314371"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latin typeface="Arial" pitchFamily="34" charset="0"/>
            </a:endParaRPr>
          </a:p>
        </p:txBody>
      </p:sp>
      <p:sp>
        <p:nvSpPr>
          <p:cNvPr id="314372"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Calibri" pitchFamily="34" charset="0"/>
                <a:ea typeface="MS PGothic" pitchFamily="34" charset="-128"/>
              </a:defRPr>
            </a:lvl1pPr>
            <a:lvl2pPr marL="742950" indent="-285750" defTabSz="990600" eaLnBrk="0" hangingPunct="0">
              <a:defRPr>
                <a:solidFill>
                  <a:schemeClr val="tx1"/>
                </a:solidFill>
                <a:latin typeface="Calibri" pitchFamily="34" charset="0"/>
                <a:ea typeface="MS PGothic" pitchFamily="34" charset="-128"/>
              </a:defRPr>
            </a:lvl2pPr>
            <a:lvl3pPr marL="1143000" indent="-228600" defTabSz="990600" eaLnBrk="0" hangingPunct="0">
              <a:defRPr>
                <a:solidFill>
                  <a:schemeClr val="tx1"/>
                </a:solidFill>
                <a:latin typeface="Calibri" pitchFamily="34" charset="0"/>
                <a:ea typeface="MS PGothic" pitchFamily="34" charset="-128"/>
              </a:defRPr>
            </a:lvl3pPr>
            <a:lvl4pPr marL="1600200" indent="-228600" defTabSz="990600" eaLnBrk="0" hangingPunct="0">
              <a:defRPr>
                <a:solidFill>
                  <a:schemeClr val="tx1"/>
                </a:solidFill>
                <a:latin typeface="Calibri" pitchFamily="34" charset="0"/>
                <a:ea typeface="MS PGothic" pitchFamily="34" charset="-128"/>
              </a:defRPr>
            </a:lvl4pPr>
            <a:lvl5pPr marL="2057400" indent="-228600" defTabSz="990600" eaLnBrk="0" hangingPunct="0">
              <a:defRPr>
                <a:solidFill>
                  <a:schemeClr val="tx1"/>
                </a:solidFill>
                <a:latin typeface="Calibri" pitchFamily="34" charset="0"/>
                <a:ea typeface="MS PGothic" pitchFamily="34" charset="-128"/>
              </a:defRPr>
            </a:lvl5pPr>
            <a:lvl6pPr marL="2514600" indent="-228600" defTabSz="990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990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990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990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F95F616A-E138-400A-A372-B4EEC31178EB}" type="slidenum">
              <a:rPr lang="da-DK" altLang="da-DK">
                <a:latin typeface="Arial" pitchFamily="34" charset="0"/>
              </a:rPr>
              <a:pPr eaLnBrk="1" hangingPunct="1"/>
              <a:t>49</a:t>
            </a:fld>
            <a:endParaRPr lang="da-DK" altLang="da-DK">
              <a:latin typeface="Arial" pitchFamily="34" charset="0"/>
            </a:endParaRPr>
          </a:p>
        </p:txBody>
      </p:sp>
    </p:spTree>
    <p:extLst>
      <p:ext uri="{BB962C8B-B14F-4D97-AF65-F5344CB8AC3E}">
        <p14:creationId xmlns:p14="http://schemas.microsoft.com/office/powerpoint/2010/main" val="26157872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17575" y="744538"/>
            <a:ext cx="4962525" cy="3722687"/>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pPr>
              <a:defRPr/>
            </a:pPr>
            <a:fld id="{13D50BE3-7B63-4F74-A846-78120FB61B94}" type="slidenum">
              <a:rPr lang="en-US" smtClean="0"/>
              <a:pPr>
                <a:defRPr/>
              </a:pPr>
              <a:t>50</a:t>
            </a:fld>
            <a:endParaRPr lang="en-US"/>
          </a:p>
        </p:txBody>
      </p:sp>
    </p:spTree>
    <p:extLst>
      <p:ext uri="{BB962C8B-B14F-4D97-AF65-F5344CB8AC3E}">
        <p14:creationId xmlns:p14="http://schemas.microsoft.com/office/powerpoint/2010/main" val="11021005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742950" y="835025"/>
            <a:ext cx="5553075" cy="4164013"/>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pPr>
              <a:defRPr/>
            </a:pPr>
            <a:fld id="{13D50BE3-7B63-4F74-A846-78120FB61B94}" type="slidenum">
              <a:rPr lang="en-US" smtClean="0">
                <a:solidFill>
                  <a:prstClr val="black"/>
                </a:solidFill>
                <a:latin typeface="Calibri"/>
              </a:rPr>
              <a:pPr>
                <a:defRPr/>
              </a:pPr>
              <a:t>51</a:t>
            </a:fld>
            <a:endParaRPr lang="en-US">
              <a:solidFill>
                <a:prstClr val="black"/>
              </a:solidFill>
              <a:latin typeface="Calibri"/>
            </a:endParaRPr>
          </a:p>
        </p:txBody>
      </p:sp>
    </p:spTree>
    <p:extLst>
      <p:ext uri="{BB962C8B-B14F-4D97-AF65-F5344CB8AC3E}">
        <p14:creationId xmlns:p14="http://schemas.microsoft.com/office/powerpoint/2010/main" val="9042312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72077D2-64C1-9C4D-910D-5DD6ABEE0BAC}" type="slidenum">
              <a:rPr lang="da-DK" smtClean="0"/>
              <a:t>52</a:t>
            </a:fld>
            <a:endParaRPr lang="da-DK"/>
          </a:p>
        </p:txBody>
      </p:sp>
    </p:spTree>
    <p:extLst>
      <p:ext uri="{BB962C8B-B14F-4D97-AF65-F5344CB8AC3E}">
        <p14:creationId xmlns:p14="http://schemas.microsoft.com/office/powerpoint/2010/main" val="20426613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spcBef>
                <a:spcPct val="30000"/>
              </a:spcBef>
              <a:defRPr sz="1200">
                <a:solidFill>
                  <a:schemeClr val="tx1"/>
                </a:solidFill>
                <a:latin typeface="Arial" pitchFamily="34" charset="0"/>
                <a:ea typeface="MS PGothic" pitchFamily="34" charset="-128"/>
              </a:defRPr>
            </a:lvl1pPr>
            <a:lvl2pPr marL="709613" indent="-273050" defTabSz="946150" eaLnBrk="0" hangingPunct="0">
              <a:spcBef>
                <a:spcPct val="30000"/>
              </a:spcBef>
              <a:defRPr sz="1200">
                <a:solidFill>
                  <a:schemeClr val="tx1"/>
                </a:solidFill>
                <a:latin typeface="Arial" pitchFamily="34" charset="0"/>
                <a:ea typeface="MS PGothic" pitchFamily="34" charset="-128"/>
              </a:defRPr>
            </a:lvl2pPr>
            <a:lvl3pPr marL="1092200" indent="-217488" defTabSz="946150" eaLnBrk="0" hangingPunct="0">
              <a:spcBef>
                <a:spcPct val="30000"/>
              </a:spcBef>
              <a:defRPr sz="1200">
                <a:solidFill>
                  <a:schemeClr val="tx1"/>
                </a:solidFill>
                <a:latin typeface="Arial" pitchFamily="34" charset="0"/>
                <a:ea typeface="MS PGothic" pitchFamily="34" charset="-128"/>
              </a:defRPr>
            </a:lvl3pPr>
            <a:lvl4pPr marL="1530350" indent="-217488" defTabSz="946150" eaLnBrk="0" hangingPunct="0">
              <a:spcBef>
                <a:spcPct val="30000"/>
              </a:spcBef>
              <a:defRPr sz="1200">
                <a:solidFill>
                  <a:schemeClr val="tx1"/>
                </a:solidFill>
                <a:latin typeface="Arial" pitchFamily="34" charset="0"/>
                <a:ea typeface="MS PGothic" pitchFamily="34" charset="-128"/>
              </a:defRPr>
            </a:lvl4pPr>
            <a:lvl5pPr marL="1966913" indent="-217488" defTabSz="946150" eaLnBrk="0" hangingPunct="0">
              <a:spcBef>
                <a:spcPct val="30000"/>
              </a:spcBef>
              <a:defRPr sz="1200">
                <a:solidFill>
                  <a:schemeClr val="tx1"/>
                </a:solidFill>
                <a:latin typeface="Arial" pitchFamily="34" charset="0"/>
                <a:ea typeface="MS PGothic" pitchFamily="34" charset="-128"/>
              </a:defRPr>
            </a:lvl5pPr>
            <a:lvl6pPr marL="2424113" indent="-217488" defTabSz="946150" eaLnBrk="0" fontAlgn="base" hangingPunct="0">
              <a:spcBef>
                <a:spcPct val="30000"/>
              </a:spcBef>
              <a:spcAft>
                <a:spcPct val="0"/>
              </a:spcAft>
              <a:defRPr sz="1200">
                <a:solidFill>
                  <a:schemeClr val="tx1"/>
                </a:solidFill>
                <a:latin typeface="Arial" pitchFamily="34" charset="0"/>
                <a:ea typeface="MS PGothic" pitchFamily="34" charset="-128"/>
              </a:defRPr>
            </a:lvl6pPr>
            <a:lvl7pPr marL="2881313" indent="-217488" defTabSz="946150" eaLnBrk="0" fontAlgn="base" hangingPunct="0">
              <a:spcBef>
                <a:spcPct val="30000"/>
              </a:spcBef>
              <a:spcAft>
                <a:spcPct val="0"/>
              </a:spcAft>
              <a:defRPr sz="1200">
                <a:solidFill>
                  <a:schemeClr val="tx1"/>
                </a:solidFill>
                <a:latin typeface="Arial" pitchFamily="34" charset="0"/>
                <a:ea typeface="MS PGothic" pitchFamily="34" charset="-128"/>
              </a:defRPr>
            </a:lvl7pPr>
            <a:lvl8pPr marL="3338513" indent="-217488" defTabSz="946150" eaLnBrk="0" fontAlgn="base" hangingPunct="0">
              <a:spcBef>
                <a:spcPct val="30000"/>
              </a:spcBef>
              <a:spcAft>
                <a:spcPct val="0"/>
              </a:spcAft>
              <a:defRPr sz="1200">
                <a:solidFill>
                  <a:schemeClr val="tx1"/>
                </a:solidFill>
                <a:latin typeface="Arial" pitchFamily="34" charset="0"/>
                <a:ea typeface="MS PGothic" pitchFamily="34" charset="-128"/>
              </a:defRPr>
            </a:lvl8pPr>
            <a:lvl9pPr marL="3795713" indent="-217488" defTabSz="94615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CA78AEE0-1B85-4605-A927-26F3C05F2FF1}" type="slidenum">
              <a:rPr lang="da-DK" altLang="da-DK"/>
              <a:pPr eaLnBrk="1" hangingPunct="1">
                <a:spcBef>
                  <a:spcPct val="0"/>
                </a:spcBef>
              </a:pPr>
              <a:t>53</a:t>
            </a:fld>
            <a:endParaRPr lang="da-DK" altLang="da-DK"/>
          </a:p>
        </p:txBody>
      </p:sp>
      <p:sp>
        <p:nvSpPr>
          <p:cNvPr id="239619" name="Rectangle 2"/>
          <p:cNvSpPr>
            <a:spLocks noGrp="1" noRot="1" noChangeAspect="1" noChangeArrowheads="1" noTextEdit="1"/>
          </p:cNvSpPr>
          <p:nvPr>
            <p:ph type="sldImg"/>
          </p:nvPr>
        </p:nvSpPr>
        <p:spPr>
          <a:xfrm>
            <a:off x="993775" y="768350"/>
            <a:ext cx="5114925" cy="3836988"/>
          </a:xfrm>
          <a:ln/>
        </p:spPr>
      </p:sp>
      <p:sp>
        <p:nvSpPr>
          <p:cNvPr id="239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da-DK">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spcBef>
                <a:spcPct val="30000"/>
              </a:spcBef>
              <a:defRPr sz="1200">
                <a:solidFill>
                  <a:schemeClr val="tx1"/>
                </a:solidFill>
                <a:latin typeface="Arial" pitchFamily="34" charset="0"/>
                <a:ea typeface="MS PGothic" pitchFamily="34" charset="-128"/>
              </a:defRPr>
            </a:lvl1pPr>
            <a:lvl2pPr marL="709613" indent="-273050" defTabSz="946150" eaLnBrk="0" hangingPunct="0">
              <a:spcBef>
                <a:spcPct val="30000"/>
              </a:spcBef>
              <a:defRPr sz="1200">
                <a:solidFill>
                  <a:schemeClr val="tx1"/>
                </a:solidFill>
                <a:latin typeface="Arial" pitchFamily="34" charset="0"/>
                <a:ea typeface="MS PGothic" pitchFamily="34" charset="-128"/>
              </a:defRPr>
            </a:lvl2pPr>
            <a:lvl3pPr marL="1092200" indent="-217488" defTabSz="946150" eaLnBrk="0" hangingPunct="0">
              <a:spcBef>
                <a:spcPct val="30000"/>
              </a:spcBef>
              <a:defRPr sz="1200">
                <a:solidFill>
                  <a:schemeClr val="tx1"/>
                </a:solidFill>
                <a:latin typeface="Arial" pitchFamily="34" charset="0"/>
                <a:ea typeface="MS PGothic" pitchFamily="34" charset="-128"/>
              </a:defRPr>
            </a:lvl3pPr>
            <a:lvl4pPr marL="1530350" indent="-217488" defTabSz="946150" eaLnBrk="0" hangingPunct="0">
              <a:spcBef>
                <a:spcPct val="30000"/>
              </a:spcBef>
              <a:defRPr sz="1200">
                <a:solidFill>
                  <a:schemeClr val="tx1"/>
                </a:solidFill>
                <a:latin typeface="Arial" pitchFamily="34" charset="0"/>
                <a:ea typeface="MS PGothic" pitchFamily="34" charset="-128"/>
              </a:defRPr>
            </a:lvl4pPr>
            <a:lvl5pPr marL="1966913" indent="-217488" defTabSz="946150" eaLnBrk="0" hangingPunct="0">
              <a:spcBef>
                <a:spcPct val="30000"/>
              </a:spcBef>
              <a:defRPr sz="1200">
                <a:solidFill>
                  <a:schemeClr val="tx1"/>
                </a:solidFill>
                <a:latin typeface="Arial" pitchFamily="34" charset="0"/>
                <a:ea typeface="MS PGothic" pitchFamily="34" charset="-128"/>
              </a:defRPr>
            </a:lvl5pPr>
            <a:lvl6pPr marL="2424113" indent="-217488" defTabSz="946150" eaLnBrk="0" fontAlgn="base" hangingPunct="0">
              <a:spcBef>
                <a:spcPct val="30000"/>
              </a:spcBef>
              <a:spcAft>
                <a:spcPct val="0"/>
              </a:spcAft>
              <a:defRPr sz="1200">
                <a:solidFill>
                  <a:schemeClr val="tx1"/>
                </a:solidFill>
                <a:latin typeface="Arial" pitchFamily="34" charset="0"/>
                <a:ea typeface="MS PGothic" pitchFamily="34" charset="-128"/>
              </a:defRPr>
            </a:lvl6pPr>
            <a:lvl7pPr marL="2881313" indent="-217488" defTabSz="946150" eaLnBrk="0" fontAlgn="base" hangingPunct="0">
              <a:spcBef>
                <a:spcPct val="30000"/>
              </a:spcBef>
              <a:spcAft>
                <a:spcPct val="0"/>
              </a:spcAft>
              <a:defRPr sz="1200">
                <a:solidFill>
                  <a:schemeClr val="tx1"/>
                </a:solidFill>
                <a:latin typeface="Arial" pitchFamily="34" charset="0"/>
                <a:ea typeface="MS PGothic" pitchFamily="34" charset="-128"/>
              </a:defRPr>
            </a:lvl7pPr>
            <a:lvl8pPr marL="3338513" indent="-217488" defTabSz="946150" eaLnBrk="0" fontAlgn="base" hangingPunct="0">
              <a:spcBef>
                <a:spcPct val="30000"/>
              </a:spcBef>
              <a:spcAft>
                <a:spcPct val="0"/>
              </a:spcAft>
              <a:defRPr sz="1200">
                <a:solidFill>
                  <a:schemeClr val="tx1"/>
                </a:solidFill>
                <a:latin typeface="Arial" pitchFamily="34" charset="0"/>
                <a:ea typeface="MS PGothic" pitchFamily="34" charset="-128"/>
              </a:defRPr>
            </a:lvl8pPr>
            <a:lvl9pPr marL="3795713" indent="-217488" defTabSz="94615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B6FFCEA0-3FEF-4764-AD42-C6DEE5070E4E}" type="slidenum">
              <a:rPr lang="en-US" altLang="da-DK">
                <a:solidFill>
                  <a:srgbClr val="000000"/>
                </a:solidFill>
              </a:rPr>
              <a:pPr eaLnBrk="1" hangingPunct="1">
                <a:spcBef>
                  <a:spcPct val="0"/>
                </a:spcBef>
              </a:pPr>
              <a:t>54</a:t>
            </a:fld>
            <a:endParaRPr lang="en-US" altLang="da-DK">
              <a:solidFill>
                <a:srgbClr val="000000"/>
              </a:solidFill>
            </a:endParaRPr>
          </a:p>
        </p:txBody>
      </p:sp>
      <p:sp>
        <p:nvSpPr>
          <p:cNvPr id="240643" name="Rectangle 2"/>
          <p:cNvSpPr>
            <a:spLocks noGrp="1" noRot="1" noChangeAspect="1" noChangeArrowheads="1" noTextEdit="1"/>
          </p:cNvSpPr>
          <p:nvPr>
            <p:ph type="sldImg"/>
          </p:nvPr>
        </p:nvSpPr>
        <p:spPr>
          <a:xfrm>
            <a:off x="993775" y="768350"/>
            <a:ext cx="5114925" cy="3836988"/>
          </a:xfrm>
          <a:ln/>
        </p:spPr>
      </p:sp>
      <p:sp>
        <p:nvSpPr>
          <p:cNvPr id="240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a-ES" altLang="da-DK">
                <a:latin typeface="Arial" pitchFamily="34" charset="0"/>
              </a:rPr>
              <a:t>During the last decade, at least five ‘</a:t>
            </a:r>
            <a:r>
              <a:rPr lang="ca-ES" altLang="ja-JP">
                <a:latin typeface="Arial" pitchFamily="34" charset="0"/>
              </a:rPr>
              <a:t>intrinsic</a:t>
            </a:r>
            <a:r>
              <a:rPr lang="ca-ES" altLang="da-DK">
                <a:latin typeface="Arial" pitchFamily="34" charset="0"/>
              </a:rPr>
              <a:t>’</a:t>
            </a:r>
            <a:r>
              <a:rPr lang="ca-ES" altLang="ja-JP">
                <a:latin typeface="Arial" pitchFamily="34" charset="0"/>
              </a:rPr>
              <a:t> molecular subtypes for human breast cancer have been identified. </a:t>
            </a:r>
          </a:p>
          <a:p>
            <a:r>
              <a:rPr lang="ca-ES" altLang="da-DK">
                <a:latin typeface="Arial" pitchFamily="34" charset="0"/>
              </a:rPr>
              <a:t>We and many other groups have studied on these subtypes, demonstrating their differences in incidence, survival, and responses to treatments.</a:t>
            </a:r>
          </a:p>
          <a:p>
            <a:r>
              <a:rPr lang="ca-ES" altLang="da-DK">
                <a:latin typeface="Arial" pitchFamily="34" charset="0"/>
              </a:rPr>
              <a:t>Shown here is a kaplan meier curves of these intrinsic subtypes</a:t>
            </a:r>
          </a:p>
          <a:p>
            <a:r>
              <a:rPr lang="ca-ES" altLang="da-DK">
                <a:latin typeface="Arial" pitchFamily="34" charset="0"/>
              </a:rPr>
              <a:t>A quick review is that Luminal A subtype is associated with better outcome when compared to other subtypes such as HER2-E and basal like subtypes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72077D2-64C1-9C4D-910D-5DD6ABEE0BAC}" type="slidenum">
              <a:rPr lang="da-DK" smtClean="0"/>
              <a:t>5</a:t>
            </a:fld>
            <a:endParaRPr lang="da-DK"/>
          </a:p>
        </p:txBody>
      </p:sp>
    </p:spTree>
    <p:extLst>
      <p:ext uri="{BB962C8B-B14F-4D97-AF65-F5344CB8AC3E}">
        <p14:creationId xmlns:p14="http://schemas.microsoft.com/office/powerpoint/2010/main" val="15827434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Pladsholder til diasbillede 1"/>
          <p:cNvSpPr>
            <a:spLocks noGrp="1" noRot="1" noChangeAspect="1" noTextEdit="1"/>
          </p:cNvSpPr>
          <p:nvPr>
            <p:ph type="sldImg"/>
          </p:nvPr>
        </p:nvSpPr>
        <p:spPr>
          <a:xfrm>
            <a:off x="993775" y="768350"/>
            <a:ext cx="5114925" cy="3836988"/>
          </a:xfrm>
          <a:ln/>
        </p:spPr>
      </p:sp>
      <p:sp>
        <p:nvSpPr>
          <p:cNvPr id="247811"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latin typeface="Arial" pitchFamily="34" charset="0"/>
            </a:endParaRPr>
          </a:p>
        </p:txBody>
      </p:sp>
      <p:sp>
        <p:nvSpPr>
          <p:cNvPr id="247812"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Calibri" pitchFamily="34" charset="0"/>
                <a:ea typeface="MS PGothic" pitchFamily="34" charset="-128"/>
              </a:defRPr>
            </a:lvl1pPr>
            <a:lvl2pPr marL="742950" indent="-285750" defTabSz="990600" eaLnBrk="0" hangingPunct="0">
              <a:defRPr>
                <a:solidFill>
                  <a:schemeClr val="tx1"/>
                </a:solidFill>
                <a:latin typeface="Calibri" pitchFamily="34" charset="0"/>
                <a:ea typeface="MS PGothic" pitchFamily="34" charset="-128"/>
              </a:defRPr>
            </a:lvl2pPr>
            <a:lvl3pPr marL="1143000" indent="-228600" defTabSz="990600" eaLnBrk="0" hangingPunct="0">
              <a:defRPr>
                <a:solidFill>
                  <a:schemeClr val="tx1"/>
                </a:solidFill>
                <a:latin typeface="Calibri" pitchFamily="34" charset="0"/>
                <a:ea typeface="MS PGothic" pitchFamily="34" charset="-128"/>
              </a:defRPr>
            </a:lvl3pPr>
            <a:lvl4pPr marL="1600200" indent="-228600" defTabSz="990600" eaLnBrk="0" hangingPunct="0">
              <a:defRPr>
                <a:solidFill>
                  <a:schemeClr val="tx1"/>
                </a:solidFill>
                <a:latin typeface="Calibri" pitchFamily="34" charset="0"/>
                <a:ea typeface="MS PGothic" pitchFamily="34" charset="-128"/>
              </a:defRPr>
            </a:lvl4pPr>
            <a:lvl5pPr marL="2057400" indent="-228600" defTabSz="990600" eaLnBrk="0" hangingPunct="0">
              <a:defRPr>
                <a:solidFill>
                  <a:schemeClr val="tx1"/>
                </a:solidFill>
                <a:latin typeface="Calibri" pitchFamily="34" charset="0"/>
                <a:ea typeface="MS PGothic" pitchFamily="34" charset="-128"/>
              </a:defRPr>
            </a:lvl5pPr>
            <a:lvl6pPr marL="2514600" indent="-228600" defTabSz="990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990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990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990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698AE32B-C52B-4E60-94E2-64D8E64B9001}" type="slidenum">
              <a:rPr lang="da-DK" altLang="da-DK">
                <a:latin typeface="Arial" pitchFamily="34" charset="0"/>
              </a:rPr>
              <a:pPr eaLnBrk="1" hangingPunct="1"/>
              <a:t>55</a:t>
            </a:fld>
            <a:endParaRPr lang="da-DK" altLang="da-DK">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93775" y="768350"/>
            <a:ext cx="5114925" cy="3836988"/>
          </a:xfrm>
        </p:spPr>
      </p:sp>
      <p:sp>
        <p:nvSpPr>
          <p:cNvPr id="3" name="Marcador de notas 2"/>
          <p:cNvSpPr>
            <a:spLocks noGrp="1"/>
          </p:cNvSpPr>
          <p:nvPr>
            <p:ph type="body" idx="1"/>
          </p:nvPr>
        </p:nvSpPr>
        <p:spPr/>
        <p:txBody>
          <a:bodyPr/>
          <a:lstStyle/>
          <a:p>
            <a:endParaRPr lang="es-ES_tradnl"/>
          </a:p>
        </p:txBody>
      </p:sp>
      <p:sp>
        <p:nvSpPr>
          <p:cNvPr id="4" name="Marcador de número de diapositiva 3"/>
          <p:cNvSpPr>
            <a:spLocks noGrp="1"/>
          </p:cNvSpPr>
          <p:nvPr>
            <p:ph type="sldNum" sz="quarter" idx="10"/>
          </p:nvPr>
        </p:nvSpPr>
        <p:spPr/>
        <p:txBody>
          <a:bodyPr/>
          <a:lstStyle/>
          <a:p>
            <a:fld id="{05E2FD24-D4D4-42E1-B1BE-5527980732AA}" type="slidenum">
              <a:rPr lang="en-US" smtClean="0"/>
              <a:t>56</a:t>
            </a:fld>
            <a:endParaRPr lang="en-US"/>
          </a:p>
        </p:txBody>
      </p:sp>
    </p:spTree>
    <p:extLst>
      <p:ext uri="{BB962C8B-B14F-4D97-AF65-F5344CB8AC3E}">
        <p14:creationId xmlns:p14="http://schemas.microsoft.com/office/powerpoint/2010/main" val="8203213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93775" y="768350"/>
            <a:ext cx="5114925" cy="3836988"/>
          </a:xfrm>
        </p:spPr>
      </p:sp>
      <p:sp>
        <p:nvSpPr>
          <p:cNvPr id="3" name="Marcador de notas 2"/>
          <p:cNvSpPr>
            <a:spLocks noGrp="1"/>
          </p:cNvSpPr>
          <p:nvPr>
            <p:ph type="body" idx="1"/>
          </p:nvPr>
        </p:nvSpPr>
        <p:spPr/>
        <p:txBody>
          <a:bodyPr/>
          <a:lstStyle/>
          <a:p>
            <a:endParaRPr lang="es-ES_tradnl"/>
          </a:p>
        </p:txBody>
      </p:sp>
      <p:sp>
        <p:nvSpPr>
          <p:cNvPr id="4" name="Marcador de número de diapositiva 3"/>
          <p:cNvSpPr>
            <a:spLocks noGrp="1"/>
          </p:cNvSpPr>
          <p:nvPr>
            <p:ph type="sldNum" sz="quarter" idx="10"/>
          </p:nvPr>
        </p:nvSpPr>
        <p:spPr/>
        <p:txBody>
          <a:bodyPr/>
          <a:lstStyle/>
          <a:p>
            <a:fld id="{05E2FD24-D4D4-42E1-B1BE-5527980732AA}" type="slidenum">
              <a:rPr lang="en-US" smtClean="0"/>
              <a:t>57</a:t>
            </a:fld>
            <a:endParaRPr lang="en-US"/>
          </a:p>
        </p:txBody>
      </p:sp>
    </p:spTree>
    <p:extLst>
      <p:ext uri="{BB962C8B-B14F-4D97-AF65-F5344CB8AC3E}">
        <p14:creationId xmlns:p14="http://schemas.microsoft.com/office/powerpoint/2010/main" val="22953903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pPr>
              <a:defRPr/>
            </a:pPr>
            <a:fld id="{DB7D3A0E-C40D-46E1-801A-2EB158765C6A}" type="slidenum">
              <a:rPr lang="da-DK" altLang="da-DK" smtClean="0"/>
              <a:pPr>
                <a:defRPr/>
              </a:pPr>
              <a:t>58</a:t>
            </a:fld>
            <a:endParaRPr lang="da-DK" altLang="da-DK"/>
          </a:p>
        </p:txBody>
      </p:sp>
    </p:spTree>
    <p:extLst>
      <p:ext uri="{BB962C8B-B14F-4D97-AF65-F5344CB8AC3E}">
        <p14:creationId xmlns:p14="http://schemas.microsoft.com/office/powerpoint/2010/main" val="583155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pPr>
              <a:defRPr/>
            </a:pPr>
            <a:fld id="{DB7D3A0E-C40D-46E1-801A-2EB158765C6A}" type="slidenum">
              <a:rPr lang="da-DK" altLang="da-DK" smtClean="0"/>
              <a:pPr>
                <a:defRPr/>
              </a:pPr>
              <a:t>59</a:t>
            </a:fld>
            <a:endParaRPr lang="da-DK" altLang="da-DK"/>
          </a:p>
        </p:txBody>
      </p:sp>
    </p:spTree>
    <p:extLst>
      <p:ext uri="{BB962C8B-B14F-4D97-AF65-F5344CB8AC3E}">
        <p14:creationId xmlns:p14="http://schemas.microsoft.com/office/powerpoint/2010/main" val="19074158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pPr>
              <a:defRPr/>
            </a:pPr>
            <a:fld id="{DB7D3A0E-C40D-46E1-801A-2EB158765C6A}" type="slidenum">
              <a:rPr lang="da-DK" altLang="da-DK" smtClean="0"/>
              <a:pPr>
                <a:defRPr/>
              </a:pPr>
              <a:t>60</a:t>
            </a:fld>
            <a:endParaRPr lang="da-DK" altLang="da-DK"/>
          </a:p>
        </p:txBody>
      </p:sp>
    </p:spTree>
    <p:extLst>
      <p:ext uri="{BB962C8B-B14F-4D97-AF65-F5344CB8AC3E}">
        <p14:creationId xmlns:p14="http://schemas.microsoft.com/office/powerpoint/2010/main" val="15250103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a:defRPr/>
            </a:pPr>
            <a:fld id="{DB7D3A0E-C40D-46E1-801A-2EB158765C6A}" type="slidenum">
              <a:rPr lang="da-DK" altLang="da-DK" smtClean="0"/>
              <a:pPr>
                <a:defRPr/>
              </a:pPr>
              <a:t>61</a:t>
            </a:fld>
            <a:endParaRPr lang="da-DK" altLang="da-DK"/>
          </a:p>
        </p:txBody>
      </p:sp>
    </p:spTree>
    <p:extLst>
      <p:ext uri="{BB962C8B-B14F-4D97-AF65-F5344CB8AC3E}">
        <p14:creationId xmlns:p14="http://schemas.microsoft.com/office/powerpoint/2010/main" val="16490421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6000" eaLnBrk="0" hangingPunct="0">
              <a:spcBef>
                <a:spcPct val="30000"/>
              </a:spcBef>
              <a:defRPr sz="1200">
                <a:solidFill>
                  <a:schemeClr val="tx1"/>
                </a:solidFill>
                <a:latin typeface="Arial" pitchFamily="34" charset="0"/>
                <a:ea typeface="MS PGothic" pitchFamily="34" charset="-128"/>
              </a:defRPr>
            </a:lvl1pPr>
            <a:lvl2pPr marL="742950" indent="-285750" defTabSz="1016000" eaLnBrk="0" hangingPunct="0">
              <a:spcBef>
                <a:spcPct val="30000"/>
              </a:spcBef>
              <a:defRPr sz="1200">
                <a:solidFill>
                  <a:schemeClr val="tx1"/>
                </a:solidFill>
                <a:latin typeface="Arial" pitchFamily="34" charset="0"/>
                <a:ea typeface="MS PGothic" pitchFamily="34" charset="-128"/>
              </a:defRPr>
            </a:lvl2pPr>
            <a:lvl3pPr marL="1143000" indent="-228600" defTabSz="1016000" eaLnBrk="0" hangingPunct="0">
              <a:spcBef>
                <a:spcPct val="30000"/>
              </a:spcBef>
              <a:defRPr sz="1200">
                <a:solidFill>
                  <a:schemeClr val="tx1"/>
                </a:solidFill>
                <a:latin typeface="Arial" pitchFamily="34" charset="0"/>
                <a:ea typeface="MS PGothic" pitchFamily="34" charset="-128"/>
              </a:defRPr>
            </a:lvl3pPr>
            <a:lvl4pPr marL="1600200" indent="-228600" defTabSz="1016000" eaLnBrk="0" hangingPunct="0">
              <a:spcBef>
                <a:spcPct val="30000"/>
              </a:spcBef>
              <a:defRPr sz="1200">
                <a:solidFill>
                  <a:schemeClr val="tx1"/>
                </a:solidFill>
                <a:latin typeface="Arial" pitchFamily="34" charset="0"/>
                <a:ea typeface="MS PGothic" pitchFamily="34" charset="-128"/>
              </a:defRPr>
            </a:lvl4pPr>
            <a:lvl5pPr marL="2057400" indent="-228600" defTabSz="1016000" eaLnBrk="0" hangingPunct="0">
              <a:spcBef>
                <a:spcPct val="30000"/>
              </a:spcBef>
              <a:defRPr sz="1200">
                <a:solidFill>
                  <a:schemeClr val="tx1"/>
                </a:solidFill>
                <a:latin typeface="Arial" pitchFamily="34" charset="0"/>
                <a:ea typeface="MS PGothic" pitchFamily="34" charset="-128"/>
              </a:defRPr>
            </a:lvl5pPr>
            <a:lvl6pPr marL="2514600" indent="-228600" defTabSz="10160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defTabSz="10160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defTabSz="10160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defTabSz="10160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1FF70F97-B39D-427C-A72E-498639B3328F}" type="slidenum">
              <a:rPr lang="en-US" altLang="da-DK" sz="1300">
                <a:solidFill>
                  <a:srgbClr val="000000"/>
                </a:solidFill>
              </a:rPr>
              <a:pPr eaLnBrk="1" hangingPunct="1">
                <a:spcBef>
                  <a:spcPct val="0"/>
                </a:spcBef>
              </a:pPr>
              <a:t>63</a:t>
            </a:fld>
            <a:endParaRPr lang="en-US" altLang="da-DK" sz="1300">
              <a:solidFill>
                <a:srgbClr val="000000"/>
              </a:solidFill>
            </a:endParaRPr>
          </a:p>
        </p:txBody>
      </p:sp>
      <p:sp>
        <p:nvSpPr>
          <p:cNvPr id="359427" name="Rectangle 7"/>
          <p:cNvSpPr txBox="1">
            <a:spLocks noGrp="1" noChangeArrowheads="1"/>
          </p:cNvSpPr>
          <p:nvPr/>
        </p:nvSpPr>
        <p:spPr bwMode="auto">
          <a:xfrm>
            <a:off x="4024313" y="9720263"/>
            <a:ext cx="30781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855" tIns="48926" rIns="97855" bIns="48926" anchor="b"/>
          <a:lstStyle>
            <a:lvl1pPr defTabSz="896938" eaLnBrk="0" hangingPunct="0">
              <a:spcBef>
                <a:spcPct val="30000"/>
              </a:spcBef>
              <a:defRPr sz="1200">
                <a:solidFill>
                  <a:schemeClr val="tx1"/>
                </a:solidFill>
                <a:latin typeface="Arial" pitchFamily="34" charset="0"/>
                <a:ea typeface="MS PGothic" pitchFamily="34" charset="-128"/>
              </a:defRPr>
            </a:lvl1pPr>
            <a:lvl2pPr marL="742950" indent="-285750" defTabSz="896938" eaLnBrk="0" hangingPunct="0">
              <a:spcBef>
                <a:spcPct val="30000"/>
              </a:spcBef>
              <a:defRPr sz="1200">
                <a:solidFill>
                  <a:schemeClr val="tx1"/>
                </a:solidFill>
                <a:latin typeface="Arial" pitchFamily="34" charset="0"/>
                <a:ea typeface="MS PGothic" pitchFamily="34" charset="-128"/>
              </a:defRPr>
            </a:lvl2pPr>
            <a:lvl3pPr marL="1143000" indent="-228600" defTabSz="896938" eaLnBrk="0" hangingPunct="0">
              <a:spcBef>
                <a:spcPct val="30000"/>
              </a:spcBef>
              <a:defRPr sz="1200">
                <a:solidFill>
                  <a:schemeClr val="tx1"/>
                </a:solidFill>
                <a:latin typeface="Arial" pitchFamily="34" charset="0"/>
                <a:ea typeface="MS PGothic" pitchFamily="34" charset="-128"/>
              </a:defRPr>
            </a:lvl3pPr>
            <a:lvl4pPr marL="1600200" indent="-228600" defTabSz="896938" eaLnBrk="0" hangingPunct="0">
              <a:spcBef>
                <a:spcPct val="30000"/>
              </a:spcBef>
              <a:defRPr sz="1200">
                <a:solidFill>
                  <a:schemeClr val="tx1"/>
                </a:solidFill>
                <a:latin typeface="Arial" pitchFamily="34" charset="0"/>
                <a:ea typeface="MS PGothic" pitchFamily="34" charset="-128"/>
              </a:defRPr>
            </a:lvl4pPr>
            <a:lvl5pPr marL="2057400" indent="-228600" defTabSz="896938" eaLnBrk="0" hangingPunct="0">
              <a:spcBef>
                <a:spcPct val="30000"/>
              </a:spcBef>
              <a:defRPr sz="1200">
                <a:solidFill>
                  <a:schemeClr val="tx1"/>
                </a:solidFill>
                <a:latin typeface="Arial" pitchFamily="34" charset="0"/>
                <a:ea typeface="MS PGothic" pitchFamily="34" charset="-128"/>
              </a:defRPr>
            </a:lvl5pPr>
            <a:lvl6pPr marL="2514600" indent="-228600" defTabSz="896938"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defTabSz="896938"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defTabSz="896938"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defTabSz="896938"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algn="r">
              <a:spcBef>
                <a:spcPct val="0"/>
              </a:spcBef>
            </a:pPr>
            <a:endParaRPr lang="en-GB" altLang="da-DK">
              <a:solidFill>
                <a:srgbClr val="000000"/>
              </a:solidFill>
            </a:endParaRPr>
          </a:p>
        </p:txBody>
      </p:sp>
      <p:sp>
        <p:nvSpPr>
          <p:cNvPr id="359428" name="Rectangle 7"/>
          <p:cNvSpPr>
            <a:spLocks noGrp="1" noRot="1" noChangeAspect="1" noChangeArrowheads="1" noTextEdit="1"/>
          </p:cNvSpPr>
          <p:nvPr>
            <p:ph type="sldImg"/>
          </p:nvPr>
        </p:nvSpPr>
        <p:spPr>
          <a:xfrm>
            <a:off x="998538" y="768350"/>
            <a:ext cx="5113337" cy="3835400"/>
          </a:xfrm>
          <a:ln/>
        </p:spPr>
      </p:sp>
      <p:sp>
        <p:nvSpPr>
          <p:cNvPr id="359429" name="Rectangle 8"/>
          <p:cNvSpPr>
            <a:spLocks noGrp="1" noChangeArrowheads="1"/>
          </p:cNvSpPr>
          <p:nvPr>
            <p:ph type="body" idx="1"/>
          </p:nvPr>
        </p:nvSpPr>
        <p:spPr>
          <a:xfrm>
            <a:off x="711200" y="4800600"/>
            <a:ext cx="5680075"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8926" rIns="97855" bIns="48926"/>
          <a:lstStyle/>
          <a:p>
            <a:pPr marL="249238" indent="-249238">
              <a:lnSpc>
                <a:spcPct val="80000"/>
              </a:lnSpc>
              <a:buFontTx/>
              <a:buAutoNum type="arabicPeriod"/>
            </a:pPr>
            <a:endParaRPr lang="en-US" altLang="da-DK">
              <a:latin typeface="Arial" pitchFamily="34" charset="0"/>
            </a:endParaRPr>
          </a:p>
        </p:txBody>
      </p:sp>
    </p:spTree>
    <p:extLst>
      <p:ext uri="{BB962C8B-B14F-4D97-AF65-F5344CB8AC3E}">
        <p14:creationId xmlns:p14="http://schemas.microsoft.com/office/powerpoint/2010/main" val="25105599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pPr>
              <a:defRPr/>
            </a:pPr>
            <a:fld id="{DB7D3A0E-C40D-46E1-801A-2EB158765C6A}" type="slidenum">
              <a:rPr lang="da-DK" altLang="da-DK" smtClean="0"/>
              <a:pPr>
                <a:defRPr/>
              </a:pPr>
              <a:t>64</a:t>
            </a:fld>
            <a:endParaRPr lang="da-DK" altLang="da-DK"/>
          </a:p>
        </p:txBody>
      </p:sp>
    </p:spTree>
    <p:extLst>
      <p:ext uri="{BB962C8B-B14F-4D97-AF65-F5344CB8AC3E}">
        <p14:creationId xmlns:p14="http://schemas.microsoft.com/office/powerpoint/2010/main" val="38271947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72077D2-64C1-9C4D-910D-5DD6ABEE0BAC}" type="slidenum">
              <a:rPr lang="da-DK" smtClean="0"/>
              <a:t>65</a:t>
            </a:fld>
            <a:endParaRPr lang="da-DK"/>
          </a:p>
        </p:txBody>
      </p:sp>
    </p:spTree>
    <p:extLst>
      <p:ext uri="{BB962C8B-B14F-4D97-AF65-F5344CB8AC3E}">
        <p14:creationId xmlns:p14="http://schemas.microsoft.com/office/powerpoint/2010/main" val="2238378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Rot="1" noChangeAspect="1" noChangeArrowheads="1" noTextEdit="1"/>
          </p:cNvSpPr>
          <p:nvPr>
            <p:ph type="sldImg"/>
          </p:nvPr>
        </p:nvSpPr>
        <p:spPr>
          <a:xfrm>
            <a:off x="917575" y="744538"/>
            <a:ext cx="4962525" cy="3722687"/>
          </a:xfrm>
          <a:ln/>
        </p:spPr>
      </p:sp>
      <p:sp>
        <p:nvSpPr>
          <p:cNvPr id="217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latin typeface="Arial" pitchFamily="34" charset="0"/>
            </a:endParaRPr>
          </a:p>
        </p:txBody>
      </p:sp>
    </p:spTree>
    <p:extLst>
      <p:ext uri="{BB962C8B-B14F-4D97-AF65-F5344CB8AC3E}">
        <p14:creationId xmlns:p14="http://schemas.microsoft.com/office/powerpoint/2010/main" val="34706381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72077D2-64C1-9C4D-910D-5DD6ABEE0BAC}" type="slidenum">
              <a:rPr lang="da-DK" smtClean="0"/>
              <a:t>66</a:t>
            </a:fld>
            <a:endParaRPr lang="da-DK"/>
          </a:p>
        </p:txBody>
      </p:sp>
    </p:spTree>
    <p:extLst>
      <p:ext uri="{BB962C8B-B14F-4D97-AF65-F5344CB8AC3E}">
        <p14:creationId xmlns:p14="http://schemas.microsoft.com/office/powerpoint/2010/main" val="20090033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72077D2-64C1-9C4D-910D-5DD6ABEE0BAC}" type="slidenum">
              <a:rPr lang="da-DK" smtClean="0"/>
              <a:t>68</a:t>
            </a:fld>
            <a:endParaRPr lang="da-DK"/>
          </a:p>
        </p:txBody>
      </p:sp>
    </p:spTree>
    <p:extLst>
      <p:ext uri="{BB962C8B-B14F-4D97-AF65-F5344CB8AC3E}">
        <p14:creationId xmlns:p14="http://schemas.microsoft.com/office/powerpoint/2010/main" val="26764194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0004A45-D5A6-834B-B421-B777EF073290}" type="slidenum">
              <a:rPr lang="en-US"/>
              <a:pPr/>
              <a:t>69</a:t>
            </a:fld>
            <a:endParaRPr lang="en-US"/>
          </a:p>
        </p:txBody>
      </p:sp>
      <p:sp>
        <p:nvSpPr>
          <p:cNvPr id="7169"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7170" name="Text Box 2"/>
          <p:cNvSpPr txBox="1">
            <a:spLocks noGrp="1" noChangeArrowheads="1"/>
          </p:cNvSpPr>
          <p:nvPr>
            <p:ph type="body" idx="1"/>
          </p:nvPr>
        </p:nvSpPr>
        <p:spPr bwMode="auto">
          <a:xfrm>
            <a:off x="686360" y="4342535"/>
            <a:ext cx="5486681" cy="4114511"/>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da-DK"/>
          </a:p>
        </p:txBody>
      </p:sp>
    </p:spTree>
    <p:extLst>
      <p:ext uri="{BB962C8B-B14F-4D97-AF65-F5344CB8AC3E}">
        <p14:creationId xmlns:p14="http://schemas.microsoft.com/office/powerpoint/2010/main" val="23085267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580B021-62D1-4646-A3C4-16DD0952CD31}" type="slidenum">
              <a:rPr lang="en-US"/>
              <a:pPr/>
              <a:t>70</a:t>
            </a:fld>
            <a:endParaRPr lang="en-US"/>
          </a:p>
        </p:txBody>
      </p:sp>
      <p:sp>
        <p:nvSpPr>
          <p:cNvPr id="8193"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8194" name="Text Box 2"/>
          <p:cNvSpPr txBox="1">
            <a:spLocks noGrp="1" noChangeArrowheads="1"/>
          </p:cNvSpPr>
          <p:nvPr>
            <p:ph type="body" idx="1"/>
          </p:nvPr>
        </p:nvSpPr>
        <p:spPr bwMode="auto">
          <a:xfrm>
            <a:off x="686361" y="4342535"/>
            <a:ext cx="5485279" cy="1355147"/>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7124" rIns="0" bIns="0"/>
          <a:lstStyle>
            <a:lvl1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9pPr>
          </a:lstStyle>
          <a:p>
            <a:pPr marL="193749" indent="-192324">
              <a:lnSpc>
                <a:spcPct val="93000"/>
              </a:lnSpc>
              <a:spcBef>
                <a:spcPct val="0"/>
              </a:spcBef>
            </a:pPr>
            <a:r>
              <a:rPr lang="en-US" sz="800">
                <a:latin typeface="Arial" charset="0"/>
                <a:cs typeface="IPAMincho" charset="0"/>
              </a:rPr>
              <a:t>Recurrence by site and breast cancer mortality in 24 trials of bisphosphonate versus no bisphosphonate (control)</a:t>
            </a:r>
          </a:p>
          <a:p>
            <a:pPr marL="193749" indent="-192324">
              <a:lnSpc>
                <a:spcPct val="93000"/>
              </a:lnSpc>
              <a:spcBef>
                <a:spcPct val="0"/>
              </a:spcBef>
            </a:pPr>
            <a:endParaRPr lang="en-US" sz="1800">
              <a:latin typeface="Arial" charset="0"/>
              <a:cs typeface="IPAMincho" charset="0"/>
            </a:endParaRPr>
          </a:p>
          <a:p>
            <a:pPr marL="193749" indent="-192324">
              <a:lnSpc>
                <a:spcPct val="93000"/>
              </a:lnSpc>
              <a:spcBef>
                <a:spcPct val="0"/>
              </a:spcBef>
            </a:pPr>
            <a:r>
              <a:rPr lang="en-US" sz="800">
                <a:latin typeface="Arial" charset="0"/>
                <a:cs typeface="IPAMincho" charset="0"/>
              </a:rPr>
              <a:t>Kaplan-Meier graphs showing effects of treatment allocation on 10-year outcomes in all 18 766 patients. (A) Any recurrence. (B) Distant recurrence. (C) Bone recurrence. (D) Breast cancer mortality. O–E=observed minus expected. V=variance of O–E. RR=rate ratio (exp[{O–E}/V]). Error bars are SE.</a:t>
            </a:r>
          </a:p>
          <a:p>
            <a:pPr marL="193749" indent="-192324">
              <a:lnSpc>
                <a:spcPct val="93000"/>
              </a:lnSpc>
              <a:spcBef>
                <a:spcPct val="0"/>
              </a:spcBef>
            </a:pPr>
            <a:endParaRPr lang="en-US" sz="1800">
              <a:latin typeface="Arial" charset="0"/>
              <a:cs typeface="IPAMincho" charset="0"/>
            </a:endParaRPr>
          </a:p>
          <a:p>
            <a:pPr marL="193749" indent="-192324">
              <a:lnSpc>
                <a:spcPct val="93000"/>
              </a:lnSpc>
              <a:spcBef>
                <a:spcPct val="0"/>
              </a:spcBef>
            </a:pPr>
            <a:endParaRPr lang="en-US" sz="1800">
              <a:latin typeface="Arial" charset="0"/>
              <a:cs typeface="IPAMincho" charset="0"/>
            </a:endParaRPr>
          </a:p>
          <a:p>
            <a:pPr marL="193749" indent="-192324">
              <a:lnSpc>
                <a:spcPct val="93000"/>
              </a:lnSpc>
              <a:spcBef>
                <a:spcPct val="0"/>
              </a:spcBef>
            </a:pPr>
            <a:endParaRPr lang="en-US" sz="800">
              <a:latin typeface="Arial" charset="0"/>
              <a:cs typeface="IPAMincho" charset="0"/>
            </a:endParaRPr>
          </a:p>
        </p:txBody>
      </p:sp>
    </p:spTree>
    <p:extLst>
      <p:ext uri="{BB962C8B-B14F-4D97-AF65-F5344CB8AC3E}">
        <p14:creationId xmlns:p14="http://schemas.microsoft.com/office/powerpoint/2010/main" val="14471769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6FB34B57-062F-6549-AD15-14ABA03B4859}" type="slidenum">
              <a:rPr lang="en-US"/>
              <a:pPr/>
              <a:t>71</a:t>
            </a:fld>
            <a:endParaRPr lang="en-US"/>
          </a:p>
        </p:txBody>
      </p:sp>
      <p:sp>
        <p:nvSpPr>
          <p:cNvPr id="10241"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0242" name="Text Box 2"/>
          <p:cNvSpPr txBox="1">
            <a:spLocks noGrp="1" noChangeArrowheads="1"/>
          </p:cNvSpPr>
          <p:nvPr>
            <p:ph type="body" idx="1"/>
          </p:nvPr>
        </p:nvSpPr>
        <p:spPr bwMode="auto">
          <a:xfrm>
            <a:off x="686361" y="4342535"/>
            <a:ext cx="5485279" cy="158894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7124" rIns="0" bIns="0"/>
          <a:lstStyle>
            <a:lvl1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9pPr>
          </a:lstStyle>
          <a:p>
            <a:pPr marL="193749" indent="-192324">
              <a:lnSpc>
                <a:spcPct val="93000"/>
              </a:lnSpc>
              <a:spcBef>
                <a:spcPct val="0"/>
              </a:spcBef>
            </a:pPr>
            <a:r>
              <a:rPr lang="en-US" sz="800">
                <a:latin typeface="Arial" charset="0"/>
                <a:cs typeface="IPAMincho" charset="0"/>
              </a:rPr>
              <a:t>Main outcomes in premenopausal (excluding perimenopausal) and in postmenopausal women in trials of bisphosphonate versus no bisphosphonate (control)</a:t>
            </a:r>
          </a:p>
          <a:p>
            <a:pPr marL="193749" indent="-192324">
              <a:lnSpc>
                <a:spcPct val="93000"/>
              </a:lnSpc>
              <a:spcBef>
                <a:spcPct val="0"/>
              </a:spcBef>
            </a:pPr>
            <a:endParaRPr lang="en-US" sz="1800">
              <a:latin typeface="Arial" charset="0"/>
              <a:cs typeface="IPAMincho" charset="0"/>
            </a:endParaRPr>
          </a:p>
          <a:p>
            <a:pPr marL="193749" indent="-192324">
              <a:lnSpc>
                <a:spcPct val="93000"/>
              </a:lnSpc>
              <a:spcBef>
                <a:spcPct val="0"/>
              </a:spcBef>
            </a:pPr>
            <a:r>
              <a:rPr lang="en-US" sz="800">
                <a:latin typeface="Arial" charset="0"/>
                <a:cs typeface="IPAMincho" charset="0"/>
              </a:rPr>
              <a:t>Kaplan-Meier graphs showing the effects of treatment allocation on 10-year breast cancer outcomes. (A) Premenopausal and (B) postmenopausal bone recurrence. (C) Premenopausal and (D) postmenopausal distant recurrence outside the bone. (E) Premenopausal and (F) postmenopausal breast cancer mortality. O-E=observed minus expected. V=variance of O–E. RR=rate ratio (exp[{O–E}/V]). Error bars are SE.</a:t>
            </a:r>
          </a:p>
          <a:p>
            <a:pPr marL="193749" indent="-192324">
              <a:lnSpc>
                <a:spcPct val="93000"/>
              </a:lnSpc>
              <a:spcBef>
                <a:spcPct val="0"/>
              </a:spcBef>
            </a:pPr>
            <a:endParaRPr lang="en-US" sz="1800">
              <a:latin typeface="Arial" charset="0"/>
              <a:cs typeface="IPAMincho" charset="0"/>
            </a:endParaRPr>
          </a:p>
          <a:p>
            <a:pPr marL="193749" indent="-192324">
              <a:lnSpc>
                <a:spcPct val="93000"/>
              </a:lnSpc>
              <a:spcBef>
                <a:spcPct val="0"/>
              </a:spcBef>
            </a:pPr>
            <a:endParaRPr lang="en-US" sz="1800">
              <a:latin typeface="Arial" charset="0"/>
              <a:cs typeface="IPAMincho" charset="0"/>
            </a:endParaRPr>
          </a:p>
          <a:p>
            <a:pPr marL="193749" indent="-192324">
              <a:lnSpc>
                <a:spcPct val="93000"/>
              </a:lnSpc>
              <a:spcBef>
                <a:spcPct val="0"/>
              </a:spcBef>
            </a:pPr>
            <a:endParaRPr lang="en-US" sz="800">
              <a:latin typeface="Arial" charset="0"/>
              <a:cs typeface="IPAMincho" charset="0"/>
            </a:endParaRPr>
          </a:p>
        </p:txBody>
      </p:sp>
    </p:spTree>
    <p:extLst>
      <p:ext uri="{BB962C8B-B14F-4D97-AF65-F5344CB8AC3E}">
        <p14:creationId xmlns:p14="http://schemas.microsoft.com/office/powerpoint/2010/main" val="34858349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Pladsholder til diasbillede 1"/>
          <p:cNvSpPr>
            <a:spLocks noGrp="1" noRot="1" noChangeAspect="1" noTextEdit="1"/>
          </p:cNvSpPr>
          <p:nvPr>
            <p:ph type="sldImg"/>
          </p:nvPr>
        </p:nvSpPr>
        <p:spPr>
          <a:xfrm>
            <a:off x="993775" y="768350"/>
            <a:ext cx="5114925" cy="3836988"/>
          </a:xfrm>
          <a:ln/>
        </p:spPr>
      </p:sp>
      <p:sp>
        <p:nvSpPr>
          <p:cNvPr id="277507"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latin typeface="Arial" pitchFamily="34" charset="0"/>
            </a:endParaRPr>
          </a:p>
        </p:txBody>
      </p:sp>
      <p:sp>
        <p:nvSpPr>
          <p:cNvPr id="277508"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Calibri" pitchFamily="34" charset="0"/>
                <a:ea typeface="MS PGothic" pitchFamily="34" charset="-128"/>
              </a:defRPr>
            </a:lvl1pPr>
            <a:lvl2pPr marL="742950" indent="-285750" defTabSz="990600" eaLnBrk="0" hangingPunct="0">
              <a:defRPr>
                <a:solidFill>
                  <a:schemeClr val="tx1"/>
                </a:solidFill>
                <a:latin typeface="Calibri" pitchFamily="34" charset="0"/>
                <a:ea typeface="MS PGothic" pitchFamily="34" charset="-128"/>
              </a:defRPr>
            </a:lvl2pPr>
            <a:lvl3pPr marL="1143000" indent="-228600" defTabSz="990600" eaLnBrk="0" hangingPunct="0">
              <a:defRPr>
                <a:solidFill>
                  <a:schemeClr val="tx1"/>
                </a:solidFill>
                <a:latin typeface="Calibri" pitchFamily="34" charset="0"/>
                <a:ea typeface="MS PGothic" pitchFamily="34" charset="-128"/>
              </a:defRPr>
            </a:lvl3pPr>
            <a:lvl4pPr marL="1600200" indent="-228600" defTabSz="990600" eaLnBrk="0" hangingPunct="0">
              <a:defRPr>
                <a:solidFill>
                  <a:schemeClr val="tx1"/>
                </a:solidFill>
                <a:latin typeface="Calibri" pitchFamily="34" charset="0"/>
                <a:ea typeface="MS PGothic" pitchFamily="34" charset="-128"/>
              </a:defRPr>
            </a:lvl4pPr>
            <a:lvl5pPr marL="2057400" indent="-228600" defTabSz="990600" eaLnBrk="0" hangingPunct="0">
              <a:defRPr>
                <a:solidFill>
                  <a:schemeClr val="tx1"/>
                </a:solidFill>
                <a:latin typeface="Calibri" pitchFamily="34" charset="0"/>
                <a:ea typeface="MS PGothic" pitchFamily="34" charset="-128"/>
              </a:defRPr>
            </a:lvl5pPr>
            <a:lvl6pPr marL="2514600" indent="-228600" defTabSz="990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990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990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990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589220D5-0405-4787-BBE2-CB56D51CF447}" type="slidenum">
              <a:rPr lang="da-DK" altLang="da-DK">
                <a:latin typeface="Arial" pitchFamily="34" charset="0"/>
              </a:rPr>
              <a:pPr eaLnBrk="1" hangingPunct="1"/>
              <a:t>72</a:t>
            </a:fld>
            <a:endParaRPr lang="da-DK" altLang="da-DK">
              <a:latin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Pladsholder til diasbillede 1"/>
          <p:cNvSpPr>
            <a:spLocks noGrp="1" noRot="1" noChangeAspect="1" noTextEdit="1"/>
          </p:cNvSpPr>
          <p:nvPr>
            <p:ph type="sldImg"/>
          </p:nvPr>
        </p:nvSpPr>
        <p:spPr>
          <a:xfrm>
            <a:off x="993775" y="768350"/>
            <a:ext cx="5114925" cy="3836988"/>
          </a:xfrm>
          <a:ln/>
        </p:spPr>
      </p:sp>
      <p:sp>
        <p:nvSpPr>
          <p:cNvPr id="364547"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dirty="0">
              <a:latin typeface="Arial" pitchFamily="34" charset="0"/>
            </a:endParaRPr>
          </a:p>
        </p:txBody>
      </p:sp>
      <p:sp>
        <p:nvSpPr>
          <p:cNvPr id="364548"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Calibri" pitchFamily="34" charset="0"/>
                <a:ea typeface="MS PGothic" pitchFamily="34" charset="-128"/>
              </a:defRPr>
            </a:lvl1pPr>
            <a:lvl2pPr marL="742950" indent="-285750" defTabSz="990600" eaLnBrk="0" hangingPunct="0">
              <a:defRPr>
                <a:solidFill>
                  <a:schemeClr val="tx1"/>
                </a:solidFill>
                <a:latin typeface="Calibri" pitchFamily="34" charset="0"/>
                <a:ea typeface="MS PGothic" pitchFamily="34" charset="-128"/>
              </a:defRPr>
            </a:lvl2pPr>
            <a:lvl3pPr marL="1143000" indent="-228600" defTabSz="990600" eaLnBrk="0" hangingPunct="0">
              <a:defRPr>
                <a:solidFill>
                  <a:schemeClr val="tx1"/>
                </a:solidFill>
                <a:latin typeface="Calibri" pitchFamily="34" charset="0"/>
                <a:ea typeface="MS PGothic" pitchFamily="34" charset="-128"/>
              </a:defRPr>
            </a:lvl3pPr>
            <a:lvl4pPr marL="1600200" indent="-228600" defTabSz="990600" eaLnBrk="0" hangingPunct="0">
              <a:defRPr>
                <a:solidFill>
                  <a:schemeClr val="tx1"/>
                </a:solidFill>
                <a:latin typeface="Calibri" pitchFamily="34" charset="0"/>
                <a:ea typeface="MS PGothic" pitchFamily="34" charset="-128"/>
              </a:defRPr>
            </a:lvl4pPr>
            <a:lvl5pPr marL="2057400" indent="-228600" defTabSz="990600" eaLnBrk="0" hangingPunct="0">
              <a:defRPr>
                <a:solidFill>
                  <a:schemeClr val="tx1"/>
                </a:solidFill>
                <a:latin typeface="Calibri" pitchFamily="34" charset="0"/>
                <a:ea typeface="MS PGothic" pitchFamily="34" charset="-128"/>
              </a:defRPr>
            </a:lvl5pPr>
            <a:lvl6pPr marL="2514600" indent="-228600" defTabSz="990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990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990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990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AD7B16FB-632B-4A07-ADD5-EFE239BE56FD}" type="slidenum">
              <a:rPr lang="da-DK" altLang="da-DK">
                <a:latin typeface="Arial" pitchFamily="34" charset="0"/>
              </a:rPr>
              <a:pPr eaLnBrk="1" hangingPunct="1"/>
              <a:t>73</a:t>
            </a:fld>
            <a:endParaRPr lang="da-DK" altLang="da-DK">
              <a:latin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9771EB-1C62-4175-B8E2-AFEE27FBA618}" type="slidenum">
              <a:rPr lang="da-DK" altLang="da-DK"/>
              <a:pPr/>
              <a:t>74</a:t>
            </a:fld>
            <a:endParaRPr lang="da-DK" altLang="da-DK"/>
          </a:p>
        </p:txBody>
      </p:sp>
      <p:sp>
        <p:nvSpPr>
          <p:cNvPr id="326658" name="Rectangle 2"/>
          <p:cNvSpPr>
            <a:spLocks noGrp="1" noRot="1" noChangeAspect="1" noChangeArrowheads="1" noTextEdit="1"/>
          </p:cNvSpPr>
          <p:nvPr>
            <p:ph type="sldImg"/>
          </p:nvPr>
        </p:nvSpPr>
        <p:spPr>
          <a:xfrm>
            <a:off x="1152525" y="692150"/>
            <a:ext cx="4556125" cy="3416300"/>
          </a:xfrm>
          <a:ln/>
        </p:spPr>
      </p:sp>
      <p:sp>
        <p:nvSpPr>
          <p:cNvPr id="326659" name="Rectangle 3"/>
          <p:cNvSpPr>
            <a:spLocks noGrp="1" noChangeArrowheads="1"/>
          </p:cNvSpPr>
          <p:nvPr>
            <p:ph type="body" idx="1"/>
          </p:nvPr>
        </p:nvSpPr>
        <p:spPr>
          <a:xfrm>
            <a:off x="912813" y="4344988"/>
            <a:ext cx="5032375" cy="4113212"/>
          </a:xfrm>
        </p:spPr>
        <p:txBody>
          <a:bodyPr lIns="89950" tIns="44975" rIns="89950" bIns="44975"/>
          <a:lstStyle/>
          <a:p>
            <a:r>
              <a:rPr lang="en-US" altLang="da-DK" b="1"/>
              <a:t>32. Breast Cancer: Sites of Distant Metastases</a:t>
            </a:r>
          </a:p>
          <a:p>
            <a:r>
              <a:rPr lang="en-US" altLang="da-DK"/>
              <a:t>The most common initial sites of metastases are the skin and soft tissues of the chest wall and axilla or supraclavicular area (local-regional recurrence) and bone. The next most common sites of the first metastatic presentation are lung and liver; the central nervous system is an uncommon site of first metastasis. </a:t>
            </a:r>
          </a:p>
        </p:txBody>
      </p:sp>
    </p:spTree>
    <p:extLst>
      <p:ext uri="{BB962C8B-B14F-4D97-AF65-F5344CB8AC3E}">
        <p14:creationId xmlns:p14="http://schemas.microsoft.com/office/powerpoint/2010/main" val="37512754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en-GB"/>
          </a:p>
        </p:txBody>
      </p:sp>
      <p:sp>
        <p:nvSpPr>
          <p:cNvPr id="4" name="Pladsholder til diasnummer 3"/>
          <p:cNvSpPr>
            <a:spLocks noGrp="1"/>
          </p:cNvSpPr>
          <p:nvPr>
            <p:ph type="sldNum" sz="quarter" idx="10"/>
          </p:nvPr>
        </p:nvSpPr>
        <p:spPr/>
        <p:txBody>
          <a:bodyPr/>
          <a:lstStyle/>
          <a:p>
            <a:fld id="{6162F868-C014-E049-BEBE-E2ECDDCF8F0C}" type="slidenum">
              <a:rPr lang="da-DK" smtClean="0"/>
              <a:t>75</a:t>
            </a:fld>
            <a:endParaRPr lang="da-DK"/>
          </a:p>
        </p:txBody>
      </p:sp>
    </p:spTree>
    <p:extLst>
      <p:ext uri="{BB962C8B-B14F-4D97-AF65-F5344CB8AC3E}">
        <p14:creationId xmlns:p14="http://schemas.microsoft.com/office/powerpoint/2010/main" val="35992739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en-GB"/>
          </a:p>
        </p:txBody>
      </p:sp>
      <p:sp>
        <p:nvSpPr>
          <p:cNvPr id="4" name="Pladsholder til diasnummer 3"/>
          <p:cNvSpPr>
            <a:spLocks noGrp="1"/>
          </p:cNvSpPr>
          <p:nvPr>
            <p:ph type="sldNum" sz="quarter" idx="10"/>
          </p:nvPr>
        </p:nvSpPr>
        <p:spPr/>
        <p:txBody>
          <a:bodyPr/>
          <a:lstStyle/>
          <a:p>
            <a:fld id="{6162F868-C014-E049-BEBE-E2ECDDCF8F0C}" type="slidenum">
              <a:rPr lang="da-DK" smtClean="0"/>
              <a:t>76</a:t>
            </a:fld>
            <a:endParaRPr lang="da-DK"/>
          </a:p>
        </p:txBody>
      </p:sp>
    </p:spTree>
    <p:extLst>
      <p:ext uri="{BB962C8B-B14F-4D97-AF65-F5344CB8AC3E}">
        <p14:creationId xmlns:p14="http://schemas.microsoft.com/office/powerpoint/2010/main" val="3433806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Rot="1" noChangeAspect="1" noChangeArrowheads="1" noTextEdit="1"/>
          </p:cNvSpPr>
          <p:nvPr>
            <p:ph type="sldImg"/>
          </p:nvPr>
        </p:nvSpPr>
        <p:spPr>
          <a:xfrm>
            <a:off x="917575" y="744538"/>
            <a:ext cx="4962525" cy="3722687"/>
          </a:xfrm>
          <a:ln/>
        </p:spPr>
      </p:sp>
      <p:sp>
        <p:nvSpPr>
          <p:cNvPr id="216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latin typeface="Arial" pitchFamily="34" charset="0"/>
            </a:endParaRPr>
          </a:p>
        </p:txBody>
      </p:sp>
    </p:spTree>
    <p:extLst>
      <p:ext uri="{BB962C8B-B14F-4D97-AF65-F5344CB8AC3E}">
        <p14:creationId xmlns:p14="http://schemas.microsoft.com/office/powerpoint/2010/main" val="20475668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en-GB"/>
          </a:p>
        </p:txBody>
      </p:sp>
      <p:sp>
        <p:nvSpPr>
          <p:cNvPr id="4" name="Pladsholder til diasnummer 3"/>
          <p:cNvSpPr>
            <a:spLocks noGrp="1"/>
          </p:cNvSpPr>
          <p:nvPr>
            <p:ph type="sldNum" sz="quarter" idx="10"/>
          </p:nvPr>
        </p:nvSpPr>
        <p:spPr/>
        <p:txBody>
          <a:bodyPr/>
          <a:lstStyle/>
          <a:p>
            <a:fld id="{6162F868-C014-E049-BEBE-E2ECDDCF8F0C}" type="slidenum">
              <a:rPr lang="da-DK" smtClean="0"/>
              <a:t>77</a:t>
            </a:fld>
            <a:endParaRPr lang="da-DK"/>
          </a:p>
        </p:txBody>
      </p:sp>
    </p:spTree>
    <p:extLst>
      <p:ext uri="{BB962C8B-B14F-4D97-AF65-F5344CB8AC3E}">
        <p14:creationId xmlns:p14="http://schemas.microsoft.com/office/powerpoint/2010/main" val="24050866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93775" y="768350"/>
            <a:ext cx="5114925" cy="3836988"/>
          </a:xfrm>
        </p:spPr>
      </p:sp>
      <p:sp>
        <p:nvSpPr>
          <p:cNvPr id="3" name="Platshållare för anteckningar 2"/>
          <p:cNvSpPr>
            <a:spLocks noGrp="1"/>
          </p:cNvSpPr>
          <p:nvPr>
            <p:ph type="body" idx="1"/>
          </p:nvPr>
        </p:nvSpPr>
        <p:spPr/>
        <p:txBody>
          <a:bodyPr/>
          <a:lstStyle/>
          <a:p>
            <a:endParaRPr lang="da-DK" dirty="0"/>
          </a:p>
        </p:txBody>
      </p:sp>
      <p:sp>
        <p:nvSpPr>
          <p:cNvPr id="4" name="Platshållare för bildnummer 3"/>
          <p:cNvSpPr>
            <a:spLocks noGrp="1"/>
          </p:cNvSpPr>
          <p:nvPr>
            <p:ph type="sldNum" sz="quarter" idx="10"/>
          </p:nvPr>
        </p:nvSpPr>
        <p:spPr/>
        <p:txBody>
          <a:bodyPr/>
          <a:lstStyle/>
          <a:p>
            <a:fld id="{6162F868-C014-E049-BEBE-E2ECDDCF8F0C}" type="slidenum">
              <a:rPr lang="da-DK" smtClean="0"/>
              <a:t>78</a:t>
            </a:fld>
            <a:endParaRPr lang="da-DK"/>
          </a:p>
        </p:txBody>
      </p:sp>
    </p:spTree>
    <p:extLst>
      <p:ext uri="{BB962C8B-B14F-4D97-AF65-F5344CB8AC3E}">
        <p14:creationId xmlns:p14="http://schemas.microsoft.com/office/powerpoint/2010/main" val="27541190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en-GB"/>
          </a:p>
        </p:txBody>
      </p:sp>
      <p:sp>
        <p:nvSpPr>
          <p:cNvPr id="4" name="Pladsholder til diasnummer 3"/>
          <p:cNvSpPr>
            <a:spLocks noGrp="1"/>
          </p:cNvSpPr>
          <p:nvPr>
            <p:ph type="sldNum" sz="quarter" idx="10"/>
          </p:nvPr>
        </p:nvSpPr>
        <p:spPr/>
        <p:txBody>
          <a:bodyPr/>
          <a:lstStyle/>
          <a:p>
            <a:fld id="{6162F868-C014-E049-BEBE-E2ECDDCF8F0C}" type="slidenum">
              <a:rPr lang="da-DK" smtClean="0"/>
              <a:t>79</a:t>
            </a:fld>
            <a:endParaRPr lang="da-DK"/>
          </a:p>
        </p:txBody>
      </p:sp>
    </p:spTree>
    <p:extLst>
      <p:ext uri="{BB962C8B-B14F-4D97-AF65-F5344CB8AC3E}">
        <p14:creationId xmlns:p14="http://schemas.microsoft.com/office/powerpoint/2010/main" val="13861464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en-GB"/>
          </a:p>
        </p:txBody>
      </p:sp>
      <p:sp>
        <p:nvSpPr>
          <p:cNvPr id="4" name="Pladsholder til diasnummer 3"/>
          <p:cNvSpPr>
            <a:spLocks noGrp="1"/>
          </p:cNvSpPr>
          <p:nvPr>
            <p:ph type="sldNum" sz="quarter" idx="10"/>
          </p:nvPr>
        </p:nvSpPr>
        <p:spPr/>
        <p:txBody>
          <a:bodyPr/>
          <a:lstStyle/>
          <a:p>
            <a:fld id="{6162F868-C014-E049-BEBE-E2ECDDCF8F0C}" type="slidenum">
              <a:rPr lang="da-DK" smtClean="0"/>
              <a:t>80</a:t>
            </a:fld>
            <a:endParaRPr lang="da-DK"/>
          </a:p>
        </p:txBody>
      </p:sp>
    </p:spTree>
    <p:extLst>
      <p:ext uri="{BB962C8B-B14F-4D97-AF65-F5344CB8AC3E}">
        <p14:creationId xmlns:p14="http://schemas.microsoft.com/office/powerpoint/2010/main" val="23618861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en-GB"/>
          </a:p>
        </p:txBody>
      </p:sp>
      <p:sp>
        <p:nvSpPr>
          <p:cNvPr id="4" name="Pladsholder til diasnummer 3"/>
          <p:cNvSpPr>
            <a:spLocks noGrp="1"/>
          </p:cNvSpPr>
          <p:nvPr>
            <p:ph type="sldNum" sz="quarter" idx="10"/>
          </p:nvPr>
        </p:nvSpPr>
        <p:spPr/>
        <p:txBody>
          <a:bodyPr/>
          <a:lstStyle/>
          <a:p>
            <a:fld id="{6162F868-C014-E049-BEBE-E2ECDDCF8F0C}" type="slidenum">
              <a:rPr lang="da-DK" smtClean="0"/>
              <a:t>81</a:t>
            </a:fld>
            <a:endParaRPr lang="da-DK"/>
          </a:p>
        </p:txBody>
      </p:sp>
    </p:spTree>
    <p:extLst>
      <p:ext uri="{BB962C8B-B14F-4D97-AF65-F5344CB8AC3E}">
        <p14:creationId xmlns:p14="http://schemas.microsoft.com/office/powerpoint/2010/main" val="28241856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en-GB"/>
          </a:p>
        </p:txBody>
      </p:sp>
      <p:sp>
        <p:nvSpPr>
          <p:cNvPr id="4" name="Pladsholder til diasnummer 3"/>
          <p:cNvSpPr>
            <a:spLocks noGrp="1"/>
          </p:cNvSpPr>
          <p:nvPr>
            <p:ph type="sldNum" sz="quarter" idx="10"/>
          </p:nvPr>
        </p:nvSpPr>
        <p:spPr/>
        <p:txBody>
          <a:bodyPr/>
          <a:lstStyle/>
          <a:p>
            <a:fld id="{6162F868-C014-E049-BEBE-E2ECDDCF8F0C}" type="slidenum">
              <a:rPr lang="da-DK" smtClean="0"/>
              <a:t>82</a:t>
            </a:fld>
            <a:endParaRPr lang="da-DK"/>
          </a:p>
        </p:txBody>
      </p:sp>
    </p:spTree>
    <p:extLst>
      <p:ext uri="{BB962C8B-B14F-4D97-AF65-F5344CB8AC3E}">
        <p14:creationId xmlns:p14="http://schemas.microsoft.com/office/powerpoint/2010/main" val="32067151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en-GB"/>
          </a:p>
        </p:txBody>
      </p:sp>
      <p:sp>
        <p:nvSpPr>
          <p:cNvPr id="4" name="Pladsholder til diasnummer 3"/>
          <p:cNvSpPr>
            <a:spLocks noGrp="1"/>
          </p:cNvSpPr>
          <p:nvPr>
            <p:ph type="sldNum" sz="quarter" idx="10"/>
          </p:nvPr>
        </p:nvSpPr>
        <p:spPr/>
        <p:txBody>
          <a:bodyPr/>
          <a:lstStyle/>
          <a:p>
            <a:fld id="{6162F868-C014-E049-BEBE-E2ECDDCF8F0C}" type="slidenum">
              <a:rPr lang="da-DK" smtClean="0"/>
              <a:t>83</a:t>
            </a:fld>
            <a:endParaRPr lang="da-DK"/>
          </a:p>
        </p:txBody>
      </p:sp>
    </p:spTree>
    <p:extLst>
      <p:ext uri="{BB962C8B-B14F-4D97-AF65-F5344CB8AC3E}">
        <p14:creationId xmlns:p14="http://schemas.microsoft.com/office/powerpoint/2010/main" val="150753922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72077D2-64C1-9C4D-910D-5DD6ABEE0BAC}" type="slidenum">
              <a:rPr lang="da-DK" smtClean="0"/>
              <a:t>84</a:t>
            </a:fld>
            <a:endParaRPr lang="da-DK"/>
          </a:p>
        </p:txBody>
      </p:sp>
    </p:spTree>
    <p:extLst>
      <p:ext uri="{BB962C8B-B14F-4D97-AF65-F5344CB8AC3E}">
        <p14:creationId xmlns:p14="http://schemas.microsoft.com/office/powerpoint/2010/main" val="27380628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en-GB"/>
          </a:p>
        </p:txBody>
      </p:sp>
      <p:sp>
        <p:nvSpPr>
          <p:cNvPr id="4" name="Pladsholder til diasnummer 3"/>
          <p:cNvSpPr>
            <a:spLocks noGrp="1"/>
          </p:cNvSpPr>
          <p:nvPr>
            <p:ph type="sldNum" sz="quarter" idx="10"/>
          </p:nvPr>
        </p:nvSpPr>
        <p:spPr/>
        <p:txBody>
          <a:bodyPr/>
          <a:lstStyle/>
          <a:p>
            <a:fld id="{6162F868-C014-E049-BEBE-E2ECDDCF8F0C}" type="slidenum">
              <a:rPr lang="da-DK" smtClean="0"/>
              <a:t>85</a:t>
            </a:fld>
            <a:endParaRPr lang="da-DK"/>
          </a:p>
        </p:txBody>
      </p:sp>
    </p:spTree>
    <p:extLst>
      <p:ext uri="{BB962C8B-B14F-4D97-AF65-F5344CB8AC3E}">
        <p14:creationId xmlns:p14="http://schemas.microsoft.com/office/powerpoint/2010/main" val="30195164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en-GB"/>
          </a:p>
        </p:txBody>
      </p:sp>
      <p:sp>
        <p:nvSpPr>
          <p:cNvPr id="4" name="Pladsholder til diasnummer 3"/>
          <p:cNvSpPr>
            <a:spLocks noGrp="1"/>
          </p:cNvSpPr>
          <p:nvPr>
            <p:ph type="sldNum" sz="quarter" idx="10"/>
          </p:nvPr>
        </p:nvSpPr>
        <p:spPr/>
        <p:txBody>
          <a:bodyPr/>
          <a:lstStyle/>
          <a:p>
            <a:fld id="{6162F868-C014-E049-BEBE-E2ECDDCF8F0C}" type="slidenum">
              <a:rPr lang="da-DK" smtClean="0"/>
              <a:t>86</a:t>
            </a:fld>
            <a:endParaRPr lang="da-DK"/>
          </a:p>
        </p:txBody>
      </p:sp>
    </p:spTree>
    <p:extLst>
      <p:ext uri="{BB962C8B-B14F-4D97-AF65-F5344CB8AC3E}">
        <p14:creationId xmlns:p14="http://schemas.microsoft.com/office/powerpoint/2010/main" val="2109789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xfrm>
            <a:off x="917575" y="744538"/>
            <a:ext cx="4962525" cy="3722687"/>
          </a:xfrm>
          <a:ln/>
        </p:spPr>
      </p:sp>
      <p:sp>
        <p:nvSpPr>
          <p:cNvPr id="220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latin typeface="Arial" pitchFamily="34" charset="0"/>
            </a:endParaRPr>
          </a:p>
        </p:txBody>
      </p:sp>
    </p:spTree>
    <p:extLst>
      <p:ext uri="{BB962C8B-B14F-4D97-AF65-F5344CB8AC3E}">
        <p14:creationId xmlns:p14="http://schemas.microsoft.com/office/powerpoint/2010/main" val="331318122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en-GB"/>
          </a:p>
        </p:txBody>
      </p:sp>
      <p:sp>
        <p:nvSpPr>
          <p:cNvPr id="4" name="Pladsholder til diasnummer 3"/>
          <p:cNvSpPr>
            <a:spLocks noGrp="1"/>
          </p:cNvSpPr>
          <p:nvPr>
            <p:ph type="sldNum" sz="quarter" idx="10"/>
          </p:nvPr>
        </p:nvSpPr>
        <p:spPr/>
        <p:txBody>
          <a:bodyPr/>
          <a:lstStyle/>
          <a:p>
            <a:fld id="{6162F868-C014-E049-BEBE-E2ECDDCF8F0C}" type="slidenum">
              <a:rPr lang="da-DK" smtClean="0"/>
              <a:t>87</a:t>
            </a:fld>
            <a:endParaRPr lang="da-DK"/>
          </a:p>
        </p:txBody>
      </p:sp>
    </p:spTree>
    <p:extLst>
      <p:ext uri="{BB962C8B-B14F-4D97-AF65-F5344CB8AC3E}">
        <p14:creationId xmlns:p14="http://schemas.microsoft.com/office/powerpoint/2010/main" val="422109623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en-GB"/>
          </a:p>
        </p:txBody>
      </p:sp>
      <p:sp>
        <p:nvSpPr>
          <p:cNvPr id="4" name="Pladsholder til diasnummer 3"/>
          <p:cNvSpPr>
            <a:spLocks noGrp="1"/>
          </p:cNvSpPr>
          <p:nvPr>
            <p:ph type="sldNum" sz="quarter" idx="10"/>
          </p:nvPr>
        </p:nvSpPr>
        <p:spPr/>
        <p:txBody>
          <a:bodyPr/>
          <a:lstStyle/>
          <a:p>
            <a:fld id="{6162F868-C014-E049-BEBE-E2ECDDCF8F0C}" type="slidenum">
              <a:rPr lang="da-DK" smtClean="0"/>
              <a:t>88</a:t>
            </a:fld>
            <a:endParaRPr lang="da-DK"/>
          </a:p>
        </p:txBody>
      </p:sp>
    </p:spTree>
    <p:extLst>
      <p:ext uri="{BB962C8B-B14F-4D97-AF65-F5344CB8AC3E}">
        <p14:creationId xmlns:p14="http://schemas.microsoft.com/office/powerpoint/2010/main" val="18636891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en-GB"/>
          </a:p>
        </p:txBody>
      </p:sp>
      <p:sp>
        <p:nvSpPr>
          <p:cNvPr id="4" name="Pladsholder til diasnummer 3"/>
          <p:cNvSpPr>
            <a:spLocks noGrp="1"/>
          </p:cNvSpPr>
          <p:nvPr>
            <p:ph type="sldNum" sz="quarter" idx="10"/>
          </p:nvPr>
        </p:nvSpPr>
        <p:spPr/>
        <p:txBody>
          <a:bodyPr/>
          <a:lstStyle/>
          <a:p>
            <a:fld id="{6162F868-C014-E049-BEBE-E2ECDDCF8F0C}" type="slidenum">
              <a:rPr lang="da-DK" smtClean="0"/>
              <a:t>89</a:t>
            </a:fld>
            <a:endParaRPr lang="da-DK"/>
          </a:p>
        </p:txBody>
      </p:sp>
    </p:spTree>
    <p:extLst>
      <p:ext uri="{BB962C8B-B14F-4D97-AF65-F5344CB8AC3E}">
        <p14:creationId xmlns:p14="http://schemas.microsoft.com/office/powerpoint/2010/main" val="216889512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en-GB"/>
          </a:p>
        </p:txBody>
      </p:sp>
      <p:sp>
        <p:nvSpPr>
          <p:cNvPr id="4" name="Pladsholder til diasnummer 3"/>
          <p:cNvSpPr>
            <a:spLocks noGrp="1"/>
          </p:cNvSpPr>
          <p:nvPr>
            <p:ph type="sldNum" sz="quarter" idx="10"/>
          </p:nvPr>
        </p:nvSpPr>
        <p:spPr/>
        <p:txBody>
          <a:bodyPr/>
          <a:lstStyle/>
          <a:p>
            <a:fld id="{6162F868-C014-E049-BEBE-E2ECDDCF8F0C}" type="slidenum">
              <a:rPr lang="da-DK" smtClean="0"/>
              <a:t>90</a:t>
            </a:fld>
            <a:endParaRPr lang="da-DK"/>
          </a:p>
        </p:txBody>
      </p:sp>
    </p:spTree>
    <p:extLst>
      <p:ext uri="{BB962C8B-B14F-4D97-AF65-F5344CB8AC3E}">
        <p14:creationId xmlns:p14="http://schemas.microsoft.com/office/powerpoint/2010/main" val="222778933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en-GB"/>
          </a:p>
        </p:txBody>
      </p:sp>
      <p:sp>
        <p:nvSpPr>
          <p:cNvPr id="4" name="Pladsholder til diasnummer 3"/>
          <p:cNvSpPr>
            <a:spLocks noGrp="1"/>
          </p:cNvSpPr>
          <p:nvPr>
            <p:ph type="sldNum" sz="quarter" idx="10"/>
          </p:nvPr>
        </p:nvSpPr>
        <p:spPr/>
        <p:txBody>
          <a:bodyPr/>
          <a:lstStyle/>
          <a:p>
            <a:fld id="{6162F868-C014-E049-BEBE-E2ECDDCF8F0C}" type="slidenum">
              <a:rPr lang="da-DK" smtClean="0"/>
              <a:t>91</a:t>
            </a:fld>
            <a:endParaRPr lang="da-DK"/>
          </a:p>
        </p:txBody>
      </p:sp>
    </p:spTree>
    <p:extLst>
      <p:ext uri="{BB962C8B-B14F-4D97-AF65-F5344CB8AC3E}">
        <p14:creationId xmlns:p14="http://schemas.microsoft.com/office/powerpoint/2010/main" val="10237201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C43BB3-3852-4678-89A8-E8C0B0F317CF}" type="slidenum">
              <a:rPr lang="da-DK" altLang="da-DK"/>
              <a:pPr/>
              <a:t>92</a:t>
            </a:fld>
            <a:endParaRPr lang="da-DK" altLang="da-DK"/>
          </a:p>
        </p:txBody>
      </p:sp>
      <p:sp>
        <p:nvSpPr>
          <p:cNvPr id="336898" name="Rectangle 2"/>
          <p:cNvSpPr>
            <a:spLocks noGrp="1" noRot="1" noChangeAspect="1" noChangeArrowheads="1" noTextEdit="1"/>
          </p:cNvSpPr>
          <p:nvPr>
            <p:ph type="sldImg"/>
          </p:nvPr>
        </p:nvSpPr>
        <p:spPr>
          <a:xfrm>
            <a:off x="993775" y="768350"/>
            <a:ext cx="5114925" cy="3836988"/>
          </a:xfrm>
          <a:ln/>
        </p:spPr>
      </p:sp>
      <p:sp>
        <p:nvSpPr>
          <p:cNvPr id="336899" name="Rectangle 3"/>
          <p:cNvSpPr>
            <a:spLocks noGrp="1" noChangeArrowheads="1"/>
          </p:cNvSpPr>
          <p:nvPr>
            <p:ph type="body" idx="1"/>
          </p:nvPr>
        </p:nvSpPr>
        <p:spPr>
          <a:xfrm>
            <a:off x="710248" y="4861441"/>
            <a:ext cx="5681980" cy="4605576"/>
          </a:xfrm>
        </p:spPr>
        <p:txBody>
          <a:bodyPr/>
          <a:lstStyle/>
          <a:p>
            <a:endParaRPr lang="da-DK" altLang="da-DK"/>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D625A2-71AD-42E5-A222-F6F1C4C73FD6}" type="slidenum">
              <a:rPr lang="da-DK" altLang="da-DK"/>
              <a:pPr/>
              <a:t>93</a:t>
            </a:fld>
            <a:endParaRPr lang="da-DK" altLang="da-DK"/>
          </a:p>
        </p:txBody>
      </p:sp>
      <p:sp>
        <p:nvSpPr>
          <p:cNvPr id="340994" name="Rectangle 2"/>
          <p:cNvSpPr>
            <a:spLocks noGrp="1" noRot="1" noChangeAspect="1" noChangeArrowheads="1" noTextEdit="1"/>
          </p:cNvSpPr>
          <p:nvPr>
            <p:ph type="sldImg"/>
          </p:nvPr>
        </p:nvSpPr>
        <p:spPr>
          <a:xfrm>
            <a:off x="993775" y="768350"/>
            <a:ext cx="5114925" cy="3836988"/>
          </a:xfrm>
          <a:ln/>
        </p:spPr>
      </p:sp>
      <p:sp>
        <p:nvSpPr>
          <p:cNvPr id="340995" name="Rectangle 3"/>
          <p:cNvSpPr>
            <a:spLocks noGrp="1" noChangeArrowheads="1"/>
          </p:cNvSpPr>
          <p:nvPr>
            <p:ph type="body" idx="1"/>
          </p:nvPr>
        </p:nvSpPr>
        <p:spPr>
          <a:xfrm>
            <a:off x="710248" y="4861441"/>
            <a:ext cx="5681980" cy="4605576"/>
          </a:xfrm>
        </p:spPr>
        <p:txBody>
          <a:bodyPr/>
          <a:lstStyle/>
          <a:p>
            <a:endParaRPr lang="da-DK" altLang="da-DK"/>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93CA69-C79B-408D-8B48-9E3A78CDD975}" type="slidenum">
              <a:rPr lang="da-DK" altLang="da-DK"/>
              <a:pPr/>
              <a:t>94</a:t>
            </a:fld>
            <a:endParaRPr lang="da-DK" altLang="da-DK"/>
          </a:p>
        </p:txBody>
      </p:sp>
      <p:sp>
        <p:nvSpPr>
          <p:cNvPr id="345090" name="Rectangle 2"/>
          <p:cNvSpPr>
            <a:spLocks noGrp="1" noRot="1" noChangeAspect="1" noChangeArrowheads="1" noTextEdit="1"/>
          </p:cNvSpPr>
          <p:nvPr>
            <p:ph type="sldImg"/>
          </p:nvPr>
        </p:nvSpPr>
        <p:spPr>
          <a:xfrm>
            <a:off x="993775" y="768350"/>
            <a:ext cx="5114925" cy="3836988"/>
          </a:xfrm>
          <a:ln/>
        </p:spPr>
      </p:sp>
      <p:sp>
        <p:nvSpPr>
          <p:cNvPr id="345091" name="Rectangle 3"/>
          <p:cNvSpPr>
            <a:spLocks noGrp="1" noChangeArrowheads="1"/>
          </p:cNvSpPr>
          <p:nvPr>
            <p:ph type="body" idx="1"/>
          </p:nvPr>
        </p:nvSpPr>
        <p:spPr>
          <a:xfrm>
            <a:off x="710248" y="4861441"/>
            <a:ext cx="5681980" cy="4605576"/>
          </a:xfrm>
        </p:spPr>
        <p:txBody>
          <a:bodyPr/>
          <a:lstStyle/>
          <a:p>
            <a:endParaRPr lang="da-DK" altLang="da-DK"/>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1320D-570F-49F1-A1B3-7C8020768547}" type="slidenum">
              <a:rPr lang="da-DK" altLang="da-DK"/>
              <a:pPr/>
              <a:t>95</a:t>
            </a:fld>
            <a:endParaRPr lang="da-DK" altLang="da-DK"/>
          </a:p>
        </p:txBody>
      </p:sp>
      <p:sp>
        <p:nvSpPr>
          <p:cNvPr id="347138" name="Rectangle 2"/>
          <p:cNvSpPr>
            <a:spLocks noGrp="1" noRot="1" noChangeAspect="1" noChangeArrowheads="1" noTextEdit="1"/>
          </p:cNvSpPr>
          <p:nvPr>
            <p:ph type="sldImg"/>
          </p:nvPr>
        </p:nvSpPr>
        <p:spPr>
          <a:xfrm>
            <a:off x="993775" y="768350"/>
            <a:ext cx="5114925" cy="3836988"/>
          </a:xfrm>
          <a:ln/>
        </p:spPr>
      </p:sp>
      <p:sp>
        <p:nvSpPr>
          <p:cNvPr id="347139" name="Rectangle 3"/>
          <p:cNvSpPr>
            <a:spLocks noGrp="1" noChangeArrowheads="1"/>
          </p:cNvSpPr>
          <p:nvPr>
            <p:ph type="body" idx="1"/>
          </p:nvPr>
        </p:nvSpPr>
        <p:spPr>
          <a:xfrm>
            <a:off x="710248" y="4861441"/>
            <a:ext cx="5681980" cy="4605576"/>
          </a:xfrm>
        </p:spPr>
        <p:txBody>
          <a:bodyPr/>
          <a:lstStyle/>
          <a:p>
            <a:endParaRPr lang="da-DK" altLang="da-DK"/>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en-GB"/>
          </a:p>
        </p:txBody>
      </p:sp>
      <p:sp>
        <p:nvSpPr>
          <p:cNvPr id="4" name="Pladsholder til diasnummer 3"/>
          <p:cNvSpPr>
            <a:spLocks noGrp="1"/>
          </p:cNvSpPr>
          <p:nvPr>
            <p:ph type="sldNum" sz="quarter" idx="10"/>
          </p:nvPr>
        </p:nvSpPr>
        <p:spPr/>
        <p:txBody>
          <a:bodyPr/>
          <a:lstStyle/>
          <a:p>
            <a:fld id="{6162F868-C014-E049-BEBE-E2ECDDCF8F0C}" type="slidenum">
              <a:rPr lang="da-DK" smtClean="0"/>
              <a:t>96</a:t>
            </a:fld>
            <a:endParaRPr lang="da-DK"/>
          </a:p>
        </p:txBody>
      </p:sp>
    </p:spTree>
    <p:extLst>
      <p:ext uri="{BB962C8B-B14F-4D97-AF65-F5344CB8AC3E}">
        <p14:creationId xmlns:p14="http://schemas.microsoft.com/office/powerpoint/2010/main" val="2541922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Pladsholder til diasbillede 1"/>
          <p:cNvSpPr>
            <a:spLocks noGrp="1" noRot="1" noChangeAspect="1" noTextEdit="1"/>
          </p:cNvSpPr>
          <p:nvPr>
            <p:ph type="sldImg"/>
          </p:nvPr>
        </p:nvSpPr>
        <p:spPr>
          <a:xfrm>
            <a:off x="917575" y="744538"/>
            <a:ext cx="4962525" cy="3722687"/>
          </a:xfrm>
          <a:ln/>
        </p:spPr>
      </p:sp>
      <p:sp>
        <p:nvSpPr>
          <p:cNvPr id="208899"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altLang="da-DK">
                <a:latin typeface="Arial" pitchFamily="34" charset="0"/>
              </a:rPr>
              <a:t>Mens den er helt op til 90% i fx UK og USA (89%)- hver fjerde kræfttilfælde i dk er brystkræft </a:t>
            </a:r>
          </a:p>
        </p:txBody>
      </p:sp>
    </p:spTree>
    <p:extLst>
      <p:ext uri="{BB962C8B-B14F-4D97-AF65-F5344CB8AC3E}">
        <p14:creationId xmlns:p14="http://schemas.microsoft.com/office/powerpoint/2010/main" val="42710951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en-GB"/>
          </a:p>
        </p:txBody>
      </p:sp>
      <p:sp>
        <p:nvSpPr>
          <p:cNvPr id="4" name="Pladsholder til diasnummer 3"/>
          <p:cNvSpPr>
            <a:spLocks noGrp="1"/>
          </p:cNvSpPr>
          <p:nvPr>
            <p:ph type="sldNum" sz="quarter" idx="10"/>
          </p:nvPr>
        </p:nvSpPr>
        <p:spPr/>
        <p:txBody>
          <a:bodyPr/>
          <a:lstStyle/>
          <a:p>
            <a:fld id="{6162F868-C014-E049-BEBE-E2ECDDCF8F0C}" type="slidenum">
              <a:rPr lang="da-DK" smtClean="0"/>
              <a:t>97</a:t>
            </a:fld>
            <a:endParaRPr lang="da-DK"/>
          </a:p>
        </p:txBody>
      </p:sp>
    </p:spTree>
    <p:extLst>
      <p:ext uri="{BB962C8B-B14F-4D97-AF65-F5344CB8AC3E}">
        <p14:creationId xmlns:p14="http://schemas.microsoft.com/office/powerpoint/2010/main" val="324275800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en-GB"/>
          </a:p>
        </p:txBody>
      </p:sp>
      <p:sp>
        <p:nvSpPr>
          <p:cNvPr id="4" name="Pladsholder til diasnummer 3"/>
          <p:cNvSpPr>
            <a:spLocks noGrp="1"/>
          </p:cNvSpPr>
          <p:nvPr>
            <p:ph type="sldNum" sz="quarter" idx="10"/>
          </p:nvPr>
        </p:nvSpPr>
        <p:spPr/>
        <p:txBody>
          <a:bodyPr/>
          <a:lstStyle/>
          <a:p>
            <a:fld id="{6162F868-C014-E049-BEBE-E2ECDDCF8F0C}" type="slidenum">
              <a:rPr lang="da-DK" smtClean="0"/>
              <a:t>98</a:t>
            </a:fld>
            <a:endParaRPr lang="da-DK"/>
          </a:p>
        </p:txBody>
      </p:sp>
    </p:spTree>
    <p:extLst>
      <p:ext uri="{BB962C8B-B14F-4D97-AF65-F5344CB8AC3E}">
        <p14:creationId xmlns:p14="http://schemas.microsoft.com/office/powerpoint/2010/main" val="107058327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8D43EC-143A-462F-B5D8-80362AC303F5}" type="slidenum">
              <a:rPr lang="da-DK" altLang="da-DK"/>
              <a:pPr/>
              <a:t>99</a:t>
            </a:fld>
            <a:endParaRPr lang="da-DK" altLang="da-DK"/>
          </a:p>
        </p:txBody>
      </p:sp>
      <p:sp>
        <p:nvSpPr>
          <p:cNvPr id="359426" name="Rectangle 2"/>
          <p:cNvSpPr>
            <a:spLocks noGrp="1" noRot="1" noChangeAspect="1" noChangeArrowheads="1" noTextEdit="1"/>
          </p:cNvSpPr>
          <p:nvPr>
            <p:ph type="sldImg"/>
          </p:nvPr>
        </p:nvSpPr>
        <p:spPr>
          <a:xfrm>
            <a:off x="993775" y="768350"/>
            <a:ext cx="5114925" cy="3836988"/>
          </a:xfrm>
          <a:ln/>
        </p:spPr>
      </p:sp>
      <p:sp>
        <p:nvSpPr>
          <p:cNvPr id="359427" name="Rectangle 3"/>
          <p:cNvSpPr>
            <a:spLocks noGrp="1" noChangeArrowheads="1"/>
          </p:cNvSpPr>
          <p:nvPr>
            <p:ph type="body" idx="1"/>
          </p:nvPr>
        </p:nvSpPr>
        <p:spPr>
          <a:xfrm>
            <a:off x="710248" y="4861441"/>
            <a:ext cx="5681980" cy="4605576"/>
          </a:xfrm>
        </p:spPr>
        <p:txBody>
          <a:bodyPr/>
          <a:lstStyle/>
          <a:p>
            <a:endParaRPr lang="da-DK" altLang="da-DK"/>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B069E7-6572-4B48-ACCC-8E243F6077F4}" type="slidenum">
              <a:rPr lang="da-DK" altLang="da-DK"/>
              <a:pPr/>
              <a:t>100</a:t>
            </a:fld>
            <a:endParaRPr lang="da-DK" altLang="da-DK"/>
          </a:p>
        </p:txBody>
      </p:sp>
      <p:sp>
        <p:nvSpPr>
          <p:cNvPr id="365570" name="Rectangle 2"/>
          <p:cNvSpPr>
            <a:spLocks noGrp="1" noRot="1" noChangeAspect="1" noChangeArrowheads="1" noTextEdit="1"/>
          </p:cNvSpPr>
          <p:nvPr>
            <p:ph type="sldImg"/>
          </p:nvPr>
        </p:nvSpPr>
        <p:spPr>
          <a:xfrm>
            <a:off x="993775" y="768350"/>
            <a:ext cx="5114925" cy="3836988"/>
          </a:xfrm>
          <a:ln/>
        </p:spPr>
      </p:sp>
      <p:sp>
        <p:nvSpPr>
          <p:cNvPr id="365571" name="Rectangle 3"/>
          <p:cNvSpPr>
            <a:spLocks noGrp="1" noChangeArrowheads="1"/>
          </p:cNvSpPr>
          <p:nvPr>
            <p:ph type="body" idx="1"/>
          </p:nvPr>
        </p:nvSpPr>
        <p:spPr>
          <a:xfrm>
            <a:off x="710248" y="4861441"/>
            <a:ext cx="5681980" cy="4605576"/>
          </a:xfrm>
        </p:spPr>
        <p:txBody>
          <a:bodyPr/>
          <a:lstStyle/>
          <a:p>
            <a:endParaRPr lang="da-DK" altLang="da-DK"/>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en-GB"/>
          </a:p>
        </p:txBody>
      </p:sp>
      <p:sp>
        <p:nvSpPr>
          <p:cNvPr id="4" name="Pladsholder til diasnummer 3"/>
          <p:cNvSpPr>
            <a:spLocks noGrp="1"/>
          </p:cNvSpPr>
          <p:nvPr>
            <p:ph type="sldNum" sz="quarter" idx="10"/>
          </p:nvPr>
        </p:nvSpPr>
        <p:spPr/>
        <p:txBody>
          <a:bodyPr/>
          <a:lstStyle/>
          <a:p>
            <a:fld id="{6162F868-C014-E049-BEBE-E2ECDDCF8F0C}" type="slidenum">
              <a:rPr lang="da-DK" smtClean="0"/>
              <a:t>101</a:t>
            </a:fld>
            <a:endParaRPr lang="da-DK"/>
          </a:p>
        </p:txBody>
      </p:sp>
    </p:spTree>
    <p:extLst>
      <p:ext uri="{BB962C8B-B14F-4D97-AF65-F5344CB8AC3E}">
        <p14:creationId xmlns:p14="http://schemas.microsoft.com/office/powerpoint/2010/main" val="255494654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en-GB"/>
          </a:p>
        </p:txBody>
      </p:sp>
      <p:sp>
        <p:nvSpPr>
          <p:cNvPr id="4" name="Pladsholder til diasnummer 3"/>
          <p:cNvSpPr>
            <a:spLocks noGrp="1"/>
          </p:cNvSpPr>
          <p:nvPr>
            <p:ph type="sldNum" sz="quarter" idx="10"/>
          </p:nvPr>
        </p:nvSpPr>
        <p:spPr/>
        <p:txBody>
          <a:bodyPr/>
          <a:lstStyle/>
          <a:p>
            <a:fld id="{6162F868-C014-E049-BEBE-E2ECDDCF8F0C}" type="slidenum">
              <a:rPr lang="da-DK" smtClean="0"/>
              <a:t>102</a:t>
            </a:fld>
            <a:endParaRPr lang="da-DK"/>
          </a:p>
        </p:txBody>
      </p:sp>
    </p:spTree>
    <p:extLst>
      <p:ext uri="{BB962C8B-B14F-4D97-AF65-F5344CB8AC3E}">
        <p14:creationId xmlns:p14="http://schemas.microsoft.com/office/powerpoint/2010/main" val="352571213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44E7A2DA-AF58-4863-A243-FF2A437784F9}" type="slidenum">
              <a:rPr lang="da-DK" smtClean="0"/>
              <a:t>103</a:t>
            </a:fld>
            <a:endParaRPr lang="da-DK" dirty="0"/>
          </a:p>
        </p:txBody>
      </p:sp>
    </p:spTree>
    <p:extLst>
      <p:ext uri="{BB962C8B-B14F-4D97-AF65-F5344CB8AC3E}">
        <p14:creationId xmlns:p14="http://schemas.microsoft.com/office/powerpoint/2010/main" val="328225285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en-GB"/>
          </a:p>
        </p:txBody>
      </p:sp>
      <p:sp>
        <p:nvSpPr>
          <p:cNvPr id="4" name="Pladsholder til diasnummer 3"/>
          <p:cNvSpPr>
            <a:spLocks noGrp="1"/>
          </p:cNvSpPr>
          <p:nvPr>
            <p:ph type="sldNum" sz="quarter" idx="10"/>
          </p:nvPr>
        </p:nvSpPr>
        <p:spPr/>
        <p:txBody>
          <a:bodyPr/>
          <a:lstStyle/>
          <a:p>
            <a:fld id="{6162F868-C014-E049-BEBE-E2ECDDCF8F0C}" type="slidenum">
              <a:rPr lang="da-DK" smtClean="0"/>
              <a:t>104</a:t>
            </a:fld>
            <a:endParaRPr lang="da-DK"/>
          </a:p>
        </p:txBody>
      </p:sp>
    </p:spTree>
    <p:extLst>
      <p:ext uri="{BB962C8B-B14F-4D97-AF65-F5344CB8AC3E}">
        <p14:creationId xmlns:p14="http://schemas.microsoft.com/office/powerpoint/2010/main" val="262476691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en-GB"/>
          </a:p>
        </p:txBody>
      </p:sp>
      <p:sp>
        <p:nvSpPr>
          <p:cNvPr id="4" name="Pladsholder til diasnummer 3"/>
          <p:cNvSpPr>
            <a:spLocks noGrp="1"/>
          </p:cNvSpPr>
          <p:nvPr>
            <p:ph type="sldNum" sz="quarter" idx="10"/>
          </p:nvPr>
        </p:nvSpPr>
        <p:spPr/>
        <p:txBody>
          <a:bodyPr/>
          <a:lstStyle/>
          <a:p>
            <a:fld id="{6162F868-C014-E049-BEBE-E2ECDDCF8F0C}" type="slidenum">
              <a:rPr lang="da-DK" smtClean="0"/>
              <a:t>105</a:t>
            </a:fld>
            <a:endParaRPr lang="da-DK"/>
          </a:p>
        </p:txBody>
      </p:sp>
    </p:spTree>
    <p:extLst>
      <p:ext uri="{BB962C8B-B14F-4D97-AF65-F5344CB8AC3E}">
        <p14:creationId xmlns:p14="http://schemas.microsoft.com/office/powerpoint/2010/main" val="267876602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pPr>
              <a:defRPr/>
            </a:pPr>
            <a:fld id="{DB7D3A0E-C40D-46E1-801A-2EB158765C6A}" type="slidenum">
              <a:rPr lang="da-DK" altLang="da-DK" smtClean="0"/>
              <a:pPr>
                <a:defRPr/>
              </a:pPr>
              <a:t>106</a:t>
            </a:fld>
            <a:endParaRPr lang="da-DK" altLang="da-DK"/>
          </a:p>
        </p:txBody>
      </p:sp>
    </p:spTree>
    <p:extLst>
      <p:ext uri="{BB962C8B-B14F-4D97-AF65-F5344CB8AC3E}">
        <p14:creationId xmlns:p14="http://schemas.microsoft.com/office/powerpoint/2010/main" val="3734972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533" eaLnBrk="0" hangingPunct="0">
              <a:spcBef>
                <a:spcPct val="30000"/>
              </a:spcBef>
              <a:defRPr sz="1200">
                <a:solidFill>
                  <a:schemeClr val="tx1"/>
                </a:solidFill>
                <a:latin typeface="Arial" pitchFamily="34" charset="0"/>
                <a:ea typeface="MS PGothic" pitchFamily="34" charset="-128"/>
              </a:defRPr>
            </a:lvl1pPr>
            <a:lvl2pPr marL="716650" indent="-275634" defTabSz="955533" eaLnBrk="0" hangingPunct="0">
              <a:spcBef>
                <a:spcPct val="30000"/>
              </a:spcBef>
              <a:defRPr sz="1200">
                <a:solidFill>
                  <a:schemeClr val="tx1"/>
                </a:solidFill>
                <a:latin typeface="Arial" pitchFamily="34" charset="0"/>
                <a:ea typeface="MS PGothic" pitchFamily="34" charset="-128"/>
              </a:defRPr>
            </a:lvl2pPr>
            <a:lvl3pPr marL="1102538" indent="-220508" defTabSz="955533" eaLnBrk="0" hangingPunct="0">
              <a:spcBef>
                <a:spcPct val="30000"/>
              </a:spcBef>
              <a:defRPr sz="1200">
                <a:solidFill>
                  <a:schemeClr val="tx1"/>
                </a:solidFill>
                <a:latin typeface="Arial" pitchFamily="34" charset="0"/>
                <a:ea typeface="MS PGothic" pitchFamily="34" charset="-128"/>
              </a:defRPr>
            </a:lvl3pPr>
            <a:lvl4pPr marL="1543553" indent="-220508" defTabSz="955533" eaLnBrk="0" hangingPunct="0">
              <a:spcBef>
                <a:spcPct val="30000"/>
              </a:spcBef>
              <a:defRPr sz="1200">
                <a:solidFill>
                  <a:schemeClr val="tx1"/>
                </a:solidFill>
                <a:latin typeface="Arial" pitchFamily="34" charset="0"/>
                <a:ea typeface="MS PGothic" pitchFamily="34" charset="-128"/>
              </a:defRPr>
            </a:lvl4pPr>
            <a:lvl5pPr marL="1984568" indent="-220508" defTabSz="955533" eaLnBrk="0" hangingPunct="0">
              <a:spcBef>
                <a:spcPct val="30000"/>
              </a:spcBef>
              <a:defRPr sz="1200">
                <a:solidFill>
                  <a:schemeClr val="tx1"/>
                </a:solidFill>
                <a:latin typeface="Arial" pitchFamily="34" charset="0"/>
                <a:ea typeface="MS PGothic" pitchFamily="34" charset="-128"/>
              </a:defRPr>
            </a:lvl5pPr>
            <a:lvl6pPr marL="2425583" indent="-220508" defTabSz="955533" eaLnBrk="0" fontAlgn="base" hangingPunct="0">
              <a:spcBef>
                <a:spcPct val="30000"/>
              </a:spcBef>
              <a:spcAft>
                <a:spcPct val="0"/>
              </a:spcAft>
              <a:defRPr sz="1200">
                <a:solidFill>
                  <a:schemeClr val="tx1"/>
                </a:solidFill>
                <a:latin typeface="Arial" pitchFamily="34" charset="0"/>
                <a:ea typeface="MS PGothic" pitchFamily="34" charset="-128"/>
              </a:defRPr>
            </a:lvl6pPr>
            <a:lvl7pPr marL="2866598" indent="-220508" defTabSz="955533" eaLnBrk="0" fontAlgn="base" hangingPunct="0">
              <a:spcBef>
                <a:spcPct val="30000"/>
              </a:spcBef>
              <a:spcAft>
                <a:spcPct val="0"/>
              </a:spcAft>
              <a:defRPr sz="1200">
                <a:solidFill>
                  <a:schemeClr val="tx1"/>
                </a:solidFill>
                <a:latin typeface="Arial" pitchFamily="34" charset="0"/>
                <a:ea typeface="MS PGothic" pitchFamily="34" charset="-128"/>
              </a:defRPr>
            </a:lvl7pPr>
            <a:lvl8pPr marL="3307613" indent="-220508" defTabSz="955533" eaLnBrk="0" fontAlgn="base" hangingPunct="0">
              <a:spcBef>
                <a:spcPct val="30000"/>
              </a:spcBef>
              <a:spcAft>
                <a:spcPct val="0"/>
              </a:spcAft>
              <a:defRPr sz="1200">
                <a:solidFill>
                  <a:schemeClr val="tx1"/>
                </a:solidFill>
                <a:latin typeface="Arial" pitchFamily="34" charset="0"/>
                <a:ea typeface="MS PGothic" pitchFamily="34" charset="-128"/>
              </a:defRPr>
            </a:lvl8pPr>
            <a:lvl9pPr marL="3748629" indent="-220508" defTabSz="955533"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82C7B1A1-0371-4E69-8AB4-CB2955C5C1E4}" type="slidenum">
              <a:rPr lang="da-DK" altLang="da-DK" sz="1300">
                <a:solidFill>
                  <a:srgbClr val="000000"/>
                </a:solidFill>
              </a:rPr>
              <a:pPr eaLnBrk="1" hangingPunct="1">
                <a:spcBef>
                  <a:spcPct val="0"/>
                </a:spcBef>
              </a:pPr>
              <a:t>10</a:t>
            </a:fld>
            <a:endParaRPr lang="da-DK" altLang="da-DK" sz="1300">
              <a:solidFill>
                <a:srgbClr val="000000"/>
              </a:solidFill>
            </a:endParaRPr>
          </a:p>
        </p:txBody>
      </p:sp>
      <p:sp>
        <p:nvSpPr>
          <p:cNvPr id="283651" name="Rectangle 2"/>
          <p:cNvSpPr>
            <a:spLocks noGrp="1" noRot="1" noChangeAspect="1" noChangeArrowheads="1" noTextEdit="1"/>
          </p:cNvSpPr>
          <p:nvPr>
            <p:ph type="sldImg"/>
          </p:nvPr>
        </p:nvSpPr>
        <p:spPr>
          <a:xfrm>
            <a:off x="917575" y="744538"/>
            <a:ext cx="4962525" cy="3722687"/>
          </a:xfrm>
          <a:ln/>
        </p:spPr>
      </p:sp>
      <p:sp>
        <p:nvSpPr>
          <p:cNvPr id="283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latin typeface="Arial" pitchFamily="34" charset="0"/>
            </a:endParaRPr>
          </a:p>
        </p:txBody>
      </p:sp>
    </p:spTree>
    <p:extLst>
      <p:ext uri="{BB962C8B-B14F-4D97-AF65-F5344CB8AC3E}">
        <p14:creationId xmlns:p14="http://schemas.microsoft.com/office/powerpoint/2010/main" val="416382618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pPr>
              <a:defRPr/>
            </a:pPr>
            <a:fld id="{DB7D3A0E-C40D-46E1-801A-2EB158765C6A}" type="slidenum">
              <a:rPr lang="da-DK" altLang="da-DK" smtClean="0"/>
              <a:pPr>
                <a:defRPr/>
              </a:pPr>
              <a:t>107</a:t>
            </a:fld>
            <a:endParaRPr lang="da-DK" altLang="da-DK"/>
          </a:p>
        </p:txBody>
      </p:sp>
    </p:spTree>
    <p:extLst>
      <p:ext uri="{BB962C8B-B14F-4D97-AF65-F5344CB8AC3E}">
        <p14:creationId xmlns:p14="http://schemas.microsoft.com/office/powerpoint/2010/main" val="405565836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pPr>
              <a:defRPr/>
            </a:pPr>
            <a:fld id="{DB7D3A0E-C40D-46E1-801A-2EB158765C6A}" type="slidenum">
              <a:rPr lang="da-DK" altLang="da-DK" smtClean="0"/>
              <a:pPr>
                <a:defRPr/>
              </a:pPr>
              <a:t>108</a:t>
            </a:fld>
            <a:endParaRPr lang="da-DK" altLang="da-DK"/>
          </a:p>
        </p:txBody>
      </p:sp>
    </p:spTree>
    <p:extLst>
      <p:ext uri="{BB962C8B-B14F-4D97-AF65-F5344CB8AC3E}">
        <p14:creationId xmlns:p14="http://schemas.microsoft.com/office/powerpoint/2010/main" val="162217448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5CAE7168-D68C-4785-BF80-686C5EAD9BE3}" type="slidenum">
              <a:rPr lang="en-US" smtClean="0"/>
              <a:pPr/>
              <a:t>109</a:t>
            </a:fld>
            <a:endParaRPr lang="en-US" dirty="0"/>
          </a:p>
        </p:txBody>
      </p:sp>
    </p:spTree>
    <p:extLst>
      <p:ext uri="{BB962C8B-B14F-4D97-AF65-F5344CB8AC3E}">
        <p14:creationId xmlns:p14="http://schemas.microsoft.com/office/powerpoint/2010/main" val="12933431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93775" y="768350"/>
            <a:ext cx="5114925" cy="3836988"/>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pPr>
              <a:defRPr/>
            </a:pPr>
            <a:fld id="{13D50BE3-7B63-4F74-A846-78120FB61B94}" type="slidenum">
              <a:rPr lang="en-US" smtClean="0">
                <a:solidFill>
                  <a:prstClr val="black"/>
                </a:solidFill>
                <a:latin typeface="Calibri"/>
              </a:rPr>
              <a:pPr>
                <a:defRPr/>
              </a:pPr>
              <a:t>110</a:t>
            </a:fld>
            <a:endParaRPr lang="en-US" dirty="0">
              <a:solidFill>
                <a:prstClr val="black"/>
              </a:solidFill>
              <a:latin typeface="Calibri"/>
            </a:endParaRPr>
          </a:p>
        </p:txBody>
      </p:sp>
    </p:spTree>
    <p:extLst>
      <p:ext uri="{BB962C8B-B14F-4D97-AF65-F5344CB8AC3E}">
        <p14:creationId xmlns:p14="http://schemas.microsoft.com/office/powerpoint/2010/main" val="11380060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17575" y="744538"/>
            <a:ext cx="4962525" cy="3722687"/>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57A5B680-7BC3-4FEC-82CA-B0CF3D293CFC}" type="slidenum">
              <a:rPr lang="da-DK" smtClean="0"/>
              <a:t>111</a:t>
            </a:fld>
            <a:endParaRPr lang="da-DK"/>
          </a:p>
        </p:txBody>
      </p:sp>
    </p:spTree>
    <p:extLst>
      <p:ext uri="{BB962C8B-B14F-4D97-AF65-F5344CB8AC3E}">
        <p14:creationId xmlns:p14="http://schemas.microsoft.com/office/powerpoint/2010/main" val="109541537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17575" y="744538"/>
            <a:ext cx="4962525" cy="3722687"/>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6FDB5582-695B-4D20-A7FA-A1221985FAC0}" type="slidenum">
              <a:rPr lang="da-DK" smtClean="0"/>
              <a:t>112</a:t>
            </a:fld>
            <a:endParaRPr lang="da-DK"/>
          </a:p>
        </p:txBody>
      </p:sp>
    </p:spTree>
    <p:extLst>
      <p:ext uri="{BB962C8B-B14F-4D97-AF65-F5344CB8AC3E}">
        <p14:creationId xmlns:p14="http://schemas.microsoft.com/office/powerpoint/2010/main" val="170145967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746125"/>
            <a:ext cx="5121275" cy="3841750"/>
          </a:xfrm>
        </p:spPr>
      </p:sp>
      <p:sp>
        <p:nvSpPr>
          <p:cNvPr id="3" name="Notes Placeholder 2"/>
          <p:cNvSpPr>
            <a:spLocks noGrp="1"/>
          </p:cNvSpPr>
          <p:nvPr>
            <p:ph type="body" idx="1"/>
          </p:nvPr>
        </p:nvSpPr>
        <p:spPr>
          <a:xfrm>
            <a:off x="1183749" y="4632024"/>
            <a:ext cx="5069520" cy="4605576"/>
          </a:xfrm>
        </p:spPr>
        <p:txBody>
          <a:bodyPr/>
          <a:lstStyle/>
          <a:p>
            <a:pPr>
              <a:spcBef>
                <a:spcPts val="426"/>
              </a:spcBef>
            </a:pPr>
            <a:r>
              <a:rPr lang="en-US" sz="1100" b="1" cap="all" dirty="0">
                <a:latin typeface="Arial" panose="020B0604020202020204" pitchFamily="34" charset="0"/>
                <a:cs typeface="Arial" panose="020B0604020202020204" pitchFamily="34" charset="0"/>
              </a:rPr>
              <a:t>PALOMA-2: Preplanned Subgroup Analyses for pfs</a:t>
            </a:r>
            <a:endParaRPr lang="en-US" sz="1100" dirty="0">
              <a:latin typeface="Arial" panose="020B0604020202020204" pitchFamily="34" charset="0"/>
              <a:cs typeface="Arial" panose="020B0604020202020204" pitchFamily="34" charset="0"/>
            </a:endParaRPr>
          </a:p>
          <a:p>
            <a:pPr marL="182233" indent="-182233">
              <a:spcBef>
                <a:spcPts val="426"/>
              </a:spcBef>
              <a:buFont typeface="Arial" panose="020B0604020202020204" pitchFamily="34" charset="0"/>
              <a:buChar char="•"/>
            </a:pPr>
            <a:r>
              <a:rPr lang="en-US" sz="1100" dirty="0">
                <a:latin typeface="Arial" panose="020B0604020202020204" pitchFamily="34" charset="0"/>
                <a:cs typeface="Arial" panose="020B0604020202020204" pitchFamily="34" charset="0"/>
              </a:rPr>
              <a:t>Consistent results were observed across patient subgroups of disease site, disease-free interval, and prior therapy</a:t>
            </a:r>
            <a:r>
              <a:rPr lang="en-US" sz="1100" baseline="30000" dirty="0">
                <a:latin typeface="Arial" panose="020B0604020202020204" pitchFamily="34" charset="0"/>
                <a:cs typeface="Arial" panose="020B0604020202020204" pitchFamily="34" charset="0"/>
              </a:rPr>
              <a:t>1,2</a:t>
            </a:r>
          </a:p>
          <a:p>
            <a:pPr marL="185607" indent="-175483">
              <a:spcBef>
                <a:spcPts val="426"/>
              </a:spcBef>
              <a:buFont typeface="Arial" panose="020B0604020202020204" pitchFamily="34" charset="0"/>
              <a:buChar char="•"/>
            </a:pPr>
            <a:r>
              <a:rPr lang="en-US" sz="1100" dirty="0">
                <a:latin typeface="Arial" panose="020B0604020202020204" pitchFamily="34" charset="0"/>
                <a:cs typeface="Arial" panose="020B0604020202020204" pitchFamily="34" charset="0"/>
              </a:rPr>
              <a:t>The graph depicts preplanned subgroup analyses from the overall trial population in PALOMA-2</a:t>
            </a:r>
            <a:r>
              <a:rPr lang="en-US" sz="1100" baseline="30000" dirty="0">
                <a:latin typeface="Arial" panose="020B0604020202020204" pitchFamily="34" charset="0"/>
                <a:cs typeface="Arial" panose="020B0604020202020204" pitchFamily="34" charset="0"/>
              </a:rPr>
              <a:t>1</a:t>
            </a:r>
            <a:endParaRPr lang="en-US" sz="1100" dirty="0">
              <a:latin typeface="Arial" panose="020B0604020202020204" pitchFamily="34" charset="0"/>
              <a:cs typeface="Arial" panose="020B0604020202020204" pitchFamily="34" charset="0"/>
            </a:endParaRPr>
          </a:p>
          <a:p>
            <a:pPr marL="185607" indent="-175483">
              <a:spcBef>
                <a:spcPts val="426"/>
              </a:spcBef>
              <a:buFont typeface="Arial" panose="020B0604020202020204" pitchFamily="34" charset="0"/>
              <a:buChar char="•"/>
            </a:pPr>
            <a:r>
              <a:rPr lang="en-US" sz="1100" dirty="0">
                <a:latin typeface="Arial" panose="020B0604020202020204" pitchFamily="34" charset="0"/>
                <a:cs typeface="Arial" panose="020B0604020202020204" pitchFamily="34" charset="0"/>
              </a:rPr>
              <a:t>Small patient numbers can be a limitation of subgroup analyses</a:t>
            </a:r>
          </a:p>
          <a:p>
            <a:pPr marL="185607" indent="-175483">
              <a:spcBef>
                <a:spcPts val="426"/>
              </a:spcBef>
              <a:buFont typeface="Arial" panose="020B0604020202020204" pitchFamily="34" charset="0"/>
              <a:buChar char="•"/>
            </a:pPr>
            <a:r>
              <a:rPr lang="en-US" sz="1100" dirty="0">
                <a:latin typeface="Arial" panose="020B0604020202020204" pitchFamily="34" charset="0"/>
                <a:cs typeface="Arial" panose="020B0604020202020204" pitchFamily="34" charset="0"/>
              </a:rPr>
              <a:t>These analyses are not intended to demonstrate efficacy in particular subgroups</a:t>
            </a:r>
          </a:p>
          <a:p>
            <a:endParaRPr lang="en-US" sz="1100" dirty="0">
              <a:latin typeface="Arial" panose="020B0604020202020204" pitchFamily="34" charset="0"/>
              <a:cs typeface="Arial" panose="020B0604020202020204" pitchFamily="34" charset="0"/>
            </a:endParaRPr>
          </a:p>
          <a:p>
            <a:pPr lvl="0"/>
            <a:r>
              <a:rPr lang="en-US" sz="1100" b="1" dirty="0">
                <a:latin typeface="Arial" panose="020B0604020202020204" pitchFamily="34" charset="0"/>
                <a:cs typeface="Arial" panose="020B0604020202020204" pitchFamily="34" charset="0"/>
              </a:rPr>
              <a:t>REFERENCE</a:t>
            </a:r>
          </a:p>
          <a:p>
            <a:pPr marL="252040" indent="-252040">
              <a:buFont typeface="+mj-lt"/>
              <a:buAutoNum type="arabicPeriod"/>
            </a:pPr>
            <a:r>
              <a:rPr lang="en-US" sz="1100" dirty="0">
                <a:latin typeface="Arial" pitchFamily="34" charset="0"/>
                <a:cs typeface="Arial" pitchFamily="34" charset="0"/>
              </a:rPr>
              <a:t>Finn RS, Martin M, </a:t>
            </a:r>
            <a:r>
              <a:rPr lang="en-US" sz="1100" dirty="0" err="1">
                <a:latin typeface="Arial" pitchFamily="34" charset="0"/>
                <a:cs typeface="Arial" pitchFamily="34" charset="0"/>
              </a:rPr>
              <a:t>Rugo</a:t>
            </a:r>
            <a:r>
              <a:rPr lang="en-US" sz="1100" dirty="0">
                <a:latin typeface="Arial" pitchFamily="34" charset="0"/>
                <a:cs typeface="Arial" pitchFamily="34" charset="0"/>
              </a:rPr>
              <a:t> HS, et al. Palbociclib and </a:t>
            </a:r>
            <a:r>
              <a:rPr lang="en-US" sz="1100" dirty="0" err="1">
                <a:latin typeface="Arial" pitchFamily="34" charset="0"/>
                <a:cs typeface="Arial" pitchFamily="34" charset="0"/>
              </a:rPr>
              <a:t>letrozole</a:t>
            </a:r>
            <a:r>
              <a:rPr lang="en-US" sz="1100" dirty="0">
                <a:latin typeface="Arial" pitchFamily="34" charset="0"/>
                <a:cs typeface="Arial" pitchFamily="34" charset="0"/>
              </a:rPr>
              <a:t> in advanced breast cancer. </a:t>
            </a:r>
            <a:r>
              <a:rPr lang="en-US" sz="1100" i="1" dirty="0">
                <a:latin typeface="Arial" pitchFamily="34" charset="0"/>
                <a:cs typeface="Arial" pitchFamily="34" charset="0"/>
              </a:rPr>
              <a:t>N </a:t>
            </a:r>
            <a:r>
              <a:rPr lang="en-US" sz="1100" i="1" dirty="0" err="1">
                <a:latin typeface="Arial" pitchFamily="34" charset="0"/>
                <a:cs typeface="Arial" pitchFamily="34" charset="0"/>
              </a:rPr>
              <a:t>Engl</a:t>
            </a:r>
            <a:r>
              <a:rPr lang="en-US" sz="1100" i="1" dirty="0">
                <a:latin typeface="Arial" pitchFamily="34" charset="0"/>
                <a:cs typeface="Arial" pitchFamily="34" charset="0"/>
              </a:rPr>
              <a:t> J Med</a:t>
            </a:r>
            <a:r>
              <a:rPr lang="en-US" sz="1100" dirty="0">
                <a:latin typeface="Arial" pitchFamily="34" charset="0"/>
                <a:cs typeface="Arial" pitchFamily="34" charset="0"/>
              </a:rPr>
              <a:t>. 2016;375(20):1925-1936.</a:t>
            </a:r>
          </a:p>
          <a:p>
            <a:pPr marL="252040" indent="-252040">
              <a:buFont typeface="+mj-lt"/>
              <a:buAutoNum type="arabicPeriod"/>
            </a:pPr>
            <a:r>
              <a:rPr lang="en-US" sz="1100" dirty="0">
                <a:latin typeface="Arial" pitchFamily="34" charset="0"/>
                <a:cs typeface="Arial" pitchFamily="34" charset="0"/>
              </a:rPr>
              <a:t>Data on file. Top Line Report: Protocol A5481008. New York, NY: Pfizer </a:t>
            </a:r>
            <a:r>
              <a:rPr lang="en-US" sz="1100" dirty="0" err="1">
                <a:latin typeface="Arial" pitchFamily="34" charset="0"/>
                <a:cs typeface="Arial" pitchFamily="34" charset="0"/>
              </a:rPr>
              <a:t>Inc</a:t>
            </a:r>
            <a:r>
              <a:rPr lang="en-US" sz="1100" dirty="0">
                <a:latin typeface="Arial" pitchFamily="34" charset="0"/>
                <a:cs typeface="Arial" pitchFamily="34" charset="0"/>
              </a:rPr>
              <a:t>; 2016. </a:t>
            </a:r>
          </a:p>
          <a:p>
            <a:pPr marL="252040" indent="-252040">
              <a:buFont typeface="+mj-lt"/>
              <a:buAutoNum type="arabicPeriod"/>
            </a:pPr>
            <a:endParaRPr lang="da-DK" sz="1100" dirty="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454DE6C6-36BF-465D-80E5-842E34686C45}" type="slidenum">
              <a:rPr lang="en-US">
                <a:solidFill>
                  <a:prstClr val="black"/>
                </a:solidFill>
              </a:rPr>
              <a:pPr/>
              <a:t>113</a:t>
            </a:fld>
            <a:endParaRPr lang="en-US" dirty="0">
              <a:solidFill>
                <a:prstClr val="black"/>
              </a:solidFill>
            </a:endParaRPr>
          </a:p>
        </p:txBody>
      </p:sp>
      <p:sp>
        <p:nvSpPr>
          <p:cNvPr id="20" name="Footer Placeholder 11"/>
          <p:cNvSpPr>
            <a:spLocks noGrp="1"/>
          </p:cNvSpPr>
          <p:nvPr>
            <p:ph type="ftr" sz="quarter" idx="4"/>
          </p:nvPr>
        </p:nvSpPr>
        <p:spPr>
          <a:xfrm>
            <a:off x="0" y="9737709"/>
            <a:ext cx="6692993" cy="512605"/>
          </a:xfrm>
        </p:spPr>
        <p:txBody>
          <a:bodyPr/>
          <a:lstStyle/>
          <a:p>
            <a:r>
              <a:rPr lang="en-US" dirty="0">
                <a:solidFill>
                  <a:prstClr val="black"/>
                </a:solidFill>
              </a:rPr>
              <a:t>Please see full Prescribing Information available at this presentation or at www.IbranceHCP.com</a:t>
            </a:r>
          </a:p>
        </p:txBody>
      </p:sp>
    </p:spTree>
    <p:extLst>
      <p:ext uri="{BB962C8B-B14F-4D97-AF65-F5344CB8AC3E}">
        <p14:creationId xmlns:p14="http://schemas.microsoft.com/office/powerpoint/2010/main" val="312774284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3AF09B-61E7-45FC-8174-A826D298E3E0}" type="slidenum">
              <a:rPr lang="da-DK" altLang="da-DK"/>
              <a:pPr/>
              <a:t>114</a:t>
            </a:fld>
            <a:endParaRPr lang="da-DK" altLang="da-DK"/>
          </a:p>
        </p:txBody>
      </p:sp>
      <p:sp>
        <p:nvSpPr>
          <p:cNvPr id="357378" name="Rectangle 2"/>
          <p:cNvSpPr>
            <a:spLocks noGrp="1" noRot="1" noChangeAspect="1" noChangeArrowheads="1" noTextEdit="1"/>
          </p:cNvSpPr>
          <p:nvPr>
            <p:ph type="sldImg"/>
          </p:nvPr>
        </p:nvSpPr>
        <p:spPr>
          <a:xfrm>
            <a:off x="993775" y="768350"/>
            <a:ext cx="5114925" cy="3836988"/>
          </a:xfrm>
          <a:ln/>
        </p:spPr>
      </p:sp>
      <p:sp>
        <p:nvSpPr>
          <p:cNvPr id="357379" name="Rectangle 3"/>
          <p:cNvSpPr>
            <a:spLocks noGrp="1" noChangeArrowheads="1"/>
          </p:cNvSpPr>
          <p:nvPr>
            <p:ph type="body" idx="1"/>
          </p:nvPr>
        </p:nvSpPr>
        <p:spPr/>
        <p:txBody>
          <a:bodyPr/>
          <a:lstStyle/>
          <a:p>
            <a:endParaRPr lang="da-DK" altLang="da-DK"/>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471" eaLnBrk="0" hangingPunct="0">
              <a:defRPr sz="2400">
                <a:solidFill>
                  <a:schemeClr val="tx1"/>
                </a:solidFill>
                <a:latin typeface="Calibri" charset="0"/>
                <a:ea typeface="ＭＳ Ｐゴシック" charset="0"/>
                <a:cs typeface="ＭＳ Ｐゴシック" charset="0"/>
              </a:defRPr>
            </a:lvl1pPr>
            <a:lvl2pPr marL="742854" indent="-285713" defTabSz="990471" eaLnBrk="0" hangingPunct="0">
              <a:defRPr sz="2400">
                <a:solidFill>
                  <a:schemeClr val="tx1"/>
                </a:solidFill>
                <a:latin typeface="Calibri" charset="0"/>
                <a:ea typeface="ＭＳ Ｐゴシック" charset="0"/>
              </a:defRPr>
            </a:lvl2pPr>
            <a:lvl3pPr marL="1142852" indent="-228570" defTabSz="990471" eaLnBrk="0" hangingPunct="0">
              <a:defRPr sz="2400">
                <a:solidFill>
                  <a:schemeClr val="tx1"/>
                </a:solidFill>
                <a:latin typeface="Calibri" charset="0"/>
                <a:ea typeface="ＭＳ Ｐゴシック" charset="0"/>
              </a:defRPr>
            </a:lvl3pPr>
            <a:lvl4pPr marL="1599992" indent="-228570" defTabSz="990471" eaLnBrk="0" hangingPunct="0">
              <a:defRPr sz="2400">
                <a:solidFill>
                  <a:schemeClr val="tx1"/>
                </a:solidFill>
                <a:latin typeface="Calibri" charset="0"/>
                <a:ea typeface="ＭＳ Ｐゴシック" charset="0"/>
              </a:defRPr>
            </a:lvl4pPr>
            <a:lvl5pPr marL="2057132" indent="-228570" defTabSz="990471" eaLnBrk="0" hangingPunct="0">
              <a:defRPr sz="2400">
                <a:solidFill>
                  <a:schemeClr val="tx1"/>
                </a:solidFill>
                <a:latin typeface="Calibri" charset="0"/>
                <a:ea typeface="ＭＳ Ｐゴシック" charset="0"/>
              </a:defRPr>
            </a:lvl5pPr>
            <a:lvl6pPr marL="2514272" indent="-228570" defTabSz="990471" eaLnBrk="0" fontAlgn="base" hangingPunct="0">
              <a:spcBef>
                <a:spcPct val="0"/>
              </a:spcBef>
              <a:spcAft>
                <a:spcPct val="0"/>
              </a:spcAft>
              <a:defRPr sz="2400">
                <a:solidFill>
                  <a:schemeClr val="tx1"/>
                </a:solidFill>
                <a:latin typeface="Calibri" charset="0"/>
                <a:ea typeface="ＭＳ Ｐゴシック" charset="0"/>
              </a:defRPr>
            </a:lvl6pPr>
            <a:lvl7pPr marL="2971413" indent="-228570" defTabSz="990471" eaLnBrk="0" fontAlgn="base" hangingPunct="0">
              <a:spcBef>
                <a:spcPct val="0"/>
              </a:spcBef>
              <a:spcAft>
                <a:spcPct val="0"/>
              </a:spcAft>
              <a:defRPr sz="2400">
                <a:solidFill>
                  <a:schemeClr val="tx1"/>
                </a:solidFill>
                <a:latin typeface="Calibri" charset="0"/>
                <a:ea typeface="ＭＳ Ｐゴシック" charset="0"/>
              </a:defRPr>
            </a:lvl7pPr>
            <a:lvl8pPr marL="3428554" indent="-228570" defTabSz="990471" eaLnBrk="0" fontAlgn="base" hangingPunct="0">
              <a:spcBef>
                <a:spcPct val="0"/>
              </a:spcBef>
              <a:spcAft>
                <a:spcPct val="0"/>
              </a:spcAft>
              <a:defRPr sz="2400">
                <a:solidFill>
                  <a:schemeClr val="tx1"/>
                </a:solidFill>
                <a:latin typeface="Calibri" charset="0"/>
                <a:ea typeface="ＭＳ Ｐゴシック" charset="0"/>
              </a:defRPr>
            </a:lvl8pPr>
            <a:lvl9pPr marL="3885694" indent="-228570" defTabSz="990471"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EA1BC08A-E5B4-684E-B6A5-B490680882F0}" type="slidenum">
              <a:rPr lang="da-DK" sz="1300">
                <a:latin typeface="Arial" charset="0"/>
              </a:rPr>
              <a:pPr eaLnBrk="1" hangingPunct="1"/>
              <a:t>115</a:t>
            </a:fld>
            <a:endParaRPr lang="da-DK" sz="1300">
              <a:latin typeface="Arial" charset="0"/>
            </a:endParaRPr>
          </a:p>
        </p:txBody>
      </p:sp>
      <p:sp>
        <p:nvSpPr>
          <p:cNvPr id="250882" name="Rectangle 2"/>
          <p:cNvSpPr>
            <a:spLocks noGrp="1" noRot="1" noChangeAspect="1" noChangeArrowheads="1" noTextEdit="1"/>
          </p:cNvSpPr>
          <p:nvPr>
            <p:ph type="sldImg"/>
          </p:nvPr>
        </p:nvSpPr>
        <p:spPr>
          <a:xfrm>
            <a:off x="993775" y="768350"/>
            <a:ext cx="5114925" cy="3836988"/>
          </a:xfrm>
          <a:ln/>
        </p:spPr>
      </p:sp>
      <p:sp>
        <p:nvSpPr>
          <p:cNvPr id="250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da-DK">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5867" eaLnBrk="0" hangingPunct="0">
              <a:defRPr sz="2400">
                <a:solidFill>
                  <a:schemeClr val="tx1"/>
                </a:solidFill>
                <a:latin typeface="Calibri" charset="0"/>
                <a:ea typeface="ＭＳ Ｐゴシック" charset="0"/>
                <a:cs typeface="ＭＳ Ｐゴシック" charset="0"/>
              </a:defRPr>
            </a:lvl1pPr>
            <a:lvl2pPr marL="742854" indent="-285713" defTabSz="1015867" eaLnBrk="0" hangingPunct="0">
              <a:defRPr sz="2400">
                <a:solidFill>
                  <a:schemeClr val="tx1"/>
                </a:solidFill>
                <a:latin typeface="Calibri" charset="0"/>
                <a:ea typeface="ＭＳ Ｐゴシック" charset="0"/>
              </a:defRPr>
            </a:lvl2pPr>
            <a:lvl3pPr marL="1142852" indent="-228570" defTabSz="1015867" eaLnBrk="0" hangingPunct="0">
              <a:defRPr sz="2400">
                <a:solidFill>
                  <a:schemeClr val="tx1"/>
                </a:solidFill>
                <a:latin typeface="Calibri" charset="0"/>
                <a:ea typeface="ＭＳ Ｐゴシック" charset="0"/>
              </a:defRPr>
            </a:lvl3pPr>
            <a:lvl4pPr marL="1599992" indent="-228570" defTabSz="1015867" eaLnBrk="0" hangingPunct="0">
              <a:defRPr sz="2400">
                <a:solidFill>
                  <a:schemeClr val="tx1"/>
                </a:solidFill>
                <a:latin typeface="Calibri" charset="0"/>
                <a:ea typeface="ＭＳ Ｐゴシック" charset="0"/>
              </a:defRPr>
            </a:lvl4pPr>
            <a:lvl5pPr marL="2057132" indent="-228570" defTabSz="1015867" eaLnBrk="0" hangingPunct="0">
              <a:defRPr sz="2400">
                <a:solidFill>
                  <a:schemeClr val="tx1"/>
                </a:solidFill>
                <a:latin typeface="Calibri" charset="0"/>
                <a:ea typeface="ＭＳ Ｐゴシック" charset="0"/>
              </a:defRPr>
            </a:lvl5pPr>
            <a:lvl6pPr marL="2514272" indent="-228570" defTabSz="1015867" eaLnBrk="0" fontAlgn="base" hangingPunct="0">
              <a:spcBef>
                <a:spcPct val="0"/>
              </a:spcBef>
              <a:spcAft>
                <a:spcPct val="0"/>
              </a:spcAft>
              <a:defRPr sz="2400">
                <a:solidFill>
                  <a:schemeClr val="tx1"/>
                </a:solidFill>
                <a:latin typeface="Calibri" charset="0"/>
                <a:ea typeface="ＭＳ Ｐゴシック" charset="0"/>
              </a:defRPr>
            </a:lvl6pPr>
            <a:lvl7pPr marL="2971413" indent="-228570" defTabSz="1015867" eaLnBrk="0" fontAlgn="base" hangingPunct="0">
              <a:spcBef>
                <a:spcPct val="0"/>
              </a:spcBef>
              <a:spcAft>
                <a:spcPct val="0"/>
              </a:spcAft>
              <a:defRPr sz="2400">
                <a:solidFill>
                  <a:schemeClr val="tx1"/>
                </a:solidFill>
                <a:latin typeface="Calibri" charset="0"/>
                <a:ea typeface="ＭＳ Ｐゴシック" charset="0"/>
              </a:defRPr>
            </a:lvl7pPr>
            <a:lvl8pPr marL="3428554" indent="-228570" defTabSz="1015867" eaLnBrk="0" fontAlgn="base" hangingPunct="0">
              <a:spcBef>
                <a:spcPct val="0"/>
              </a:spcBef>
              <a:spcAft>
                <a:spcPct val="0"/>
              </a:spcAft>
              <a:defRPr sz="2400">
                <a:solidFill>
                  <a:schemeClr val="tx1"/>
                </a:solidFill>
                <a:latin typeface="Calibri" charset="0"/>
                <a:ea typeface="ＭＳ Ｐゴシック" charset="0"/>
              </a:defRPr>
            </a:lvl8pPr>
            <a:lvl9pPr marL="3885694" indent="-228570" defTabSz="1015867"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24023E0D-A88E-F34D-AB54-D6E14D1E0CC8}" type="slidenum">
              <a:rPr lang="en-US" sz="1300">
                <a:solidFill>
                  <a:srgbClr val="000000"/>
                </a:solidFill>
                <a:latin typeface="Arial" charset="0"/>
              </a:rPr>
              <a:pPr eaLnBrk="1" hangingPunct="1"/>
              <a:t>116</a:t>
            </a:fld>
            <a:endParaRPr lang="en-US" sz="1300">
              <a:solidFill>
                <a:srgbClr val="000000"/>
              </a:solidFill>
              <a:latin typeface="Arial" charset="0"/>
            </a:endParaRPr>
          </a:p>
        </p:txBody>
      </p:sp>
      <p:sp>
        <p:nvSpPr>
          <p:cNvPr id="279554" name="Rectangle 7"/>
          <p:cNvSpPr txBox="1">
            <a:spLocks noGrp="1" noChangeArrowheads="1"/>
          </p:cNvSpPr>
          <p:nvPr/>
        </p:nvSpPr>
        <p:spPr bwMode="auto">
          <a:xfrm>
            <a:off x="4024313" y="9720263"/>
            <a:ext cx="30781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842" tIns="48920" rIns="97842" bIns="48920" anchor="b"/>
          <a:lstStyle>
            <a:lvl1pPr defTabSz="896938" eaLnBrk="0" hangingPunct="0">
              <a:defRPr sz="2400">
                <a:solidFill>
                  <a:schemeClr val="tx1"/>
                </a:solidFill>
                <a:latin typeface="Calibri" charset="0"/>
                <a:ea typeface="ＭＳ Ｐゴシック" charset="0"/>
                <a:cs typeface="ＭＳ Ｐゴシック" charset="0"/>
              </a:defRPr>
            </a:lvl1pPr>
            <a:lvl2pPr marL="742950" indent="-285750" defTabSz="896938" eaLnBrk="0" hangingPunct="0">
              <a:defRPr sz="2400">
                <a:solidFill>
                  <a:schemeClr val="tx1"/>
                </a:solidFill>
                <a:latin typeface="Calibri" charset="0"/>
                <a:ea typeface="ＭＳ Ｐゴシック" charset="0"/>
              </a:defRPr>
            </a:lvl2pPr>
            <a:lvl3pPr marL="1143000" indent="-228600" defTabSz="896938" eaLnBrk="0" hangingPunct="0">
              <a:defRPr sz="2400">
                <a:solidFill>
                  <a:schemeClr val="tx1"/>
                </a:solidFill>
                <a:latin typeface="Calibri" charset="0"/>
                <a:ea typeface="ＭＳ Ｐゴシック" charset="0"/>
              </a:defRPr>
            </a:lvl3pPr>
            <a:lvl4pPr marL="1600200" indent="-228600" defTabSz="896938" eaLnBrk="0" hangingPunct="0">
              <a:defRPr sz="2400">
                <a:solidFill>
                  <a:schemeClr val="tx1"/>
                </a:solidFill>
                <a:latin typeface="Calibri" charset="0"/>
                <a:ea typeface="ＭＳ Ｐゴシック" charset="0"/>
              </a:defRPr>
            </a:lvl4pPr>
            <a:lvl5pPr marL="2057400" indent="-228600" defTabSz="896938" eaLnBrk="0" hangingPunct="0">
              <a:defRPr sz="2400">
                <a:solidFill>
                  <a:schemeClr val="tx1"/>
                </a:solidFill>
                <a:latin typeface="Calibri" charset="0"/>
                <a:ea typeface="ＭＳ Ｐゴシック" charset="0"/>
              </a:defRPr>
            </a:lvl5pPr>
            <a:lvl6pPr marL="2514600" indent="-228600" defTabSz="8969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8969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8969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896938" eaLnBrk="0" fontAlgn="base" hangingPunct="0">
              <a:spcBef>
                <a:spcPct val="0"/>
              </a:spcBef>
              <a:spcAft>
                <a:spcPct val="0"/>
              </a:spcAft>
              <a:defRPr sz="2400">
                <a:solidFill>
                  <a:schemeClr val="tx1"/>
                </a:solidFill>
                <a:latin typeface="Calibri" charset="0"/>
                <a:ea typeface="ＭＳ Ｐゴシック" charset="0"/>
              </a:defRPr>
            </a:lvl9pPr>
          </a:lstStyle>
          <a:p>
            <a:pPr algn="r"/>
            <a:endParaRPr lang="en-GB" sz="1200">
              <a:solidFill>
                <a:srgbClr val="000000"/>
              </a:solidFill>
              <a:latin typeface="Arial" charset="0"/>
              <a:cs typeface="MS PGothic" charset="0"/>
            </a:endParaRPr>
          </a:p>
        </p:txBody>
      </p:sp>
      <p:sp>
        <p:nvSpPr>
          <p:cNvPr id="279555" name="Rectangle 7"/>
          <p:cNvSpPr>
            <a:spLocks noGrp="1" noRot="1" noChangeAspect="1" noChangeArrowheads="1" noTextEdit="1"/>
          </p:cNvSpPr>
          <p:nvPr>
            <p:ph type="sldImg"/>
          </p:nvPr>
        </p:nvSpPr>
        <p:spPr>
          <a:xfrm>
            <a:off x="998538" y="768350"/>
            <a:ext cx="5111750" cy="3835400"/>
          </a:xfrm>
          <a:ln/>
        </p:spPr>
      </p:sp>
      <p:sp>
        <p:nvSpPr>
          <p:cNvPr id="279556" name="Rectangle 8"/>
          <p:cNvSpPr>
            <a:spLocks noGrp="1" noChangeArrowheads="1"/>
          </p:cNvSpPr>
          <p:nvPr>
            <p:ph type="body" idx="1"/>
          </p:nvPr>
        </p:nvSpPr>
        <p:spPr>
          <a:xfrm>
            <a:off x="711201" y="4800601"/>
            <a:ext cx="5680075"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0" tIns="48920" rIns="97842" bIns="48920"/>
          <a:lstStyle/>
          <a:p>
            <a:pPr marL="249206" indent="-249206">
              <a:lnSpc>
                <a:spcPct val="80000"/>
              </a:lnSpc>
              <a:buFontTx/>
              <a:buAutoNum type="arabicPeriod"/>
            </a:pPr>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5.xml"/><Relationship Id="rId1" Type="http://schemas.openxmlformats.org/officeDocument/2006/relationships/themeOverride" Target="../theme/themeOverride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5.xml"/><Relationship Id="rId1" Type="http://schemas.openxmlformats.org/officeDocument/2006/relationships/themeOverride" Target="../theme/themeOverride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5.xml"/><Relationship Id="rId1" Type="http://schemas.openxmlformats.org/officeDocument/2006/relationships/themeOverride" Target="../theme/themeOverride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5.xml"/><Relationship Id="rId1" Type="http://schemas.openxmlformats.org/officeDocument/2006/relationships/themeOverride" Target="../theme/themeOverride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5.xml"/><Relationship Id="rId1" Type="http://schemas.openxmlformats.org/officeDocument/2006/relationships/themeOverride" Target="../theme/themeOverride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5.xml"/><Relationship Id="rId1" Type="http://schemas.openxmlformats.org/officeDocument/2006/relationships/themeOverride" Target="../theme/themeOverride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5.xml"/><Relationship Id="rId1" Type="http://schemas.openxmlformats.org/officeDocument/2006/relationships/themeOverride" Target="../theme/themeOverride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5.xml"/><Relationship Id="rId1" Type="http://schemas.openxmlformats.org/officeDocument/2006/relationships/themeOverride" Target="../theme/themeOverride8.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5.xml"/><Relationship Id="rId1" Type="http://schemas.openxmlformats.org/officeDocument/2006/relationships/themeOverride" Target="../theme/themeOverride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a:t>Klik for at redigere i masteren</a:t>
            </a:r>
          </a:p>
        </p:txBody>
      </p:sp>
      <p:sp>
        <p:nvSpPr>
          <p:cNvPr id="3" name="U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a:t>Klik for at redigere undertiteltypografien i masteren</a:t>
            </a:r>
          </a:p>
        </p:txBody>
      </p:sp>
      <p:sp>
        <p:nvSpPr>
          <p:cNvPr id="4" name="Rectangle 21"/>
          <p:cNvSpPr>
            <a:spLocks noGrp="1" noChangeArrowheads="1"/>
          </p:cNvSpPr>
          <p:nvPr>
            <p:ph type="dt" sz="half" idx="10"/>
          </p:nvPr>
        </p:nvSpPr>
        <p:spPr>
          <a:ln/>
        </p:spPr>
        <p:txBody>
          <a:bodyPr/>
          <a:lstStyle>
            <a:lvl1pPr>
              <a:defRPr/>
            </a:lvl1pPr>
          </a:lstStyle>
          <a:p>
            <a:pPr>
              <a:defRPr/>
            </a:pPr>
            <a:endParaRPr lang="da-DK"/>
          </a:p>
        </p:txBody>
      </p:sp>
      <p:sp>
        <p:nvSpPr>
          <p:cNvPr id="5" name="Rectangle 22"/>
          <p:cNvSpPr>
            <a:spLocks noGrp="1" noChangeArrowheads="1"/>
          </p:cNvSpPr>
          <p:nvPr>
            <p:ph type="sldNum" sz="quarter" idx="11"/>
          </p:nvPr>
        </p:nvSpPr>
        <p:spPr>
          <a:ln/>
        </p:spPr>
        <p:txBody>
          <a:bodyPr/>
          <a:lstStyle>
            <a:lvl1pPr>
              <a:defRPr/>
            </a:lvl1pPr>
          </a:lstStyle>
          <a:p>
            <a:pPr>
              <a:defRPr/>
            </a:pPr>
            <a:fld id="{86D26DA7-F447-4F12-94E4-41AAE3C1C878}" type="slidenum">
              <a:rPr lang="da-DK" altLang="da-DK"/>
              <a:pPr>
                <a:defRPr/>
              </a:pPr>
              <a:t>‹nr.›</a:t>
            </a:fld>
            <a:endParaRPr lang="da-DK" altLang="da-DK"/>
          </a:p>
        </p:txBody>
      </p:sp>
      <p:sp>
        <p:nvSpPr>
          <p:cNvPr id="6"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1520933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lodret titel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Rectangle 21"/>
          <p:cNvSpPr>
            <a:spLocks noGrp="1" noChangeArrowheads="1"/>
          </p:cNvSpPr>
          <p:nvPr>
            <p:ph type="dt" sz="half" idx="10"/>
          </p:nvPr>
        </p:nvSpPr>
        <p:spPr>
          <a:ln/>
        </p:spPr>
        <p:txBody>
          <a:bodyPr/>
          <a:lstStyle>
            <a:lvl1pPr>
              <a:defRPr/>
            </a:lvl1pPr>
          </a:lstStyle>
          <a:p>
            <a:pPr>
              <a:defRPr/>
            </a:pPr>
            <a:endParaRPr lang="da-DK"/>
          </a:p>
        </p:txBody>
      </p:sp>
      <p:sp>
        <p:nvSpPr>
          <p:cNvPr id="5" name="Rectangle 22"/>
          <p:cNvSpPr>
            <a:spLocks noGrp="1" noChangeArrowheads="1"/>
          </p:cNvSpPr>
          <p:nvPr>
            <p:ph type="sldNum" sz="quarter" idx="11"/>
          </p:nvPr>
        </p:nvSpPr>
        <p:spPr>
          <a:ln/>
        </p:spPr>
        <p:txBody>
          <a:bodyPr/>
          <a:lstStyle>
            <a:lvl1pPr>
              <a:defRPr/>
            </a:lvl1pPr>
          </a:lstStyle>
          <a:p>
            <a:pPr>
              <a:defRPr/>
            </a:pPr>
            <a:fld id="{4CE91198-25FA-4901-97C0-1FE3486150BD}" type="slidenum">
              <a:rPr lang="da-DK" altLang="da-DK"/>
              <a:pPr>
                <a:defRPr/>
              </a:pPr>
              <a:t>‹nr.›</a:t>
            </a:fld>
            <a:endParaRPr lang="da-DK" altLang="da-DK"/>
          </a:p>
        </p:txBody>
      </p:sp>
      <p:sp>
        <p:nvSpPr>
          <p:cNvPr id="6"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184256076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bl" preserve="1">
  <p:cSld name="Titel og tabel">
    <p:spTree>
      <p:nvGrpSpPr>
        <p:cNvPr id="1" name=""/>
        <p:cNvGrpSpPr/>
        <p:nvPr/>
      </p:nvGrpSpPr>
      <p:grpSpPr>
        <a:xfrm>
          <a:off x="0" y="0"/>
          <a:ext cx="0" cy="0"/>
          <a:chOff x="0" y="0"/>
          <a:chExt cx="0" cy="0"/>
        </a:xfrm>
      </p:grpSpPr>
      <p:sp>
        <p:nvSpPr>
          <p:cNvPr id="2" name="Titel 1"/>
          <p:cNvSpPr>
            <a:spLocks noGrp="1"/>
          </p:cNvSpPr>
          <p:nvPr>
            <p:ph type="title"/>
          </p:nvPr>
        </p:nvSpPr>
        <p:spPr>
          <a:xfrm>
            <a:off x="685800" y="400050"/>
            <a:ext cx="7772400" cy="1143000"/>
          </a:xfrm>
        </p:spPr>
        <p:txBody>
          <a:bodyPr/>
          <a:lstStyle/>
          <a:p>
            <a:r>
              <a:rPr lang="da-DK"/>
              <a:t>Klik for at redigere i masteren</a:t>
            </a:r>
          </a:p>
        </p:txBody>
      </p:sp>
      <p:sp>
        <p:nvSpPr>
          <p:cNvPr id="3" name="Pladsholder til tabel 2"/>
          <p:cNvSpPr>
            <a:spLocks noGrp="1"/>
          </p:cNvSpPr>
          <p:nvPr>
            <p:ph type="tbl" idx="1"/>
          </p:nvPr>
        </p:nvSpPr>
        <p:spPr>
          <a:xfrm>
            <a:off x="685800" y="1771650"/>
            <a:ext cx="7772400" cy="4114800"/>
          </a:xfrm>
        </p:spPr>
        <p:txBody>
          <a:bodyPr/>
          <a:lstStyle/>
          <a:p>
            <a:pPr lvl="0"/>
            <a:endParaRPr lang="da-DK" noProof="0"/>
          </a:p>
        </p:txBody>
      </p:sp>
      <p:sp>
        <p:nvSpPr>
          <p:cNvPr id="4" name="Rectangle 21"/>
          <p:cNvSpPr>
            <a:spLocks noGrp="1" noChangeArrowheads="1"/>
          </p:cNvSpPr>
          <p:nvPr>
            <p:ph type="dt" sz="half" idx="10"/>
          </p:nvPr>
        </p:nvSpPr>
        <p:spPr>
          <a:ln/>
        </p:spPr>
        <p:txBody>
          <a:bodyPr/>
          <a:lstStyle>
            <a:lvl1pPr>
              <a:defRPr/>
            </a:lvl1pPr>
          </a:lstStyle>
          <a:p>
            <a:pPr>
              <a:defRPr/>
            </a:pPr>
            <a:endParaRPr lang="da-DK"/>
          </a:p>
        </p:txBody>
      </p:sp>
      <p:sp>
        <p:nvSpPr>
          <p:cNvPr id="5" name="Rectangle 22"/>
          <p:cNvSpPr>
            <a:spLocks noGrp="1" noChangeArrowheads="1"/>
          </p:cNvSpPr>
          <p:nvPr>
            <p:ph type="sldNum" sz="quarter" idx="11"/>
          </p:nvPr>
        </p:nvSpPr>
        <p:spPr>
          <a:ln/>
        </p:spPr>
        <p:txBody>
          <a:bodyPr/>
          <a:lstStyle>
            <a:lvl1pPr>
              <a:defRPr/>
            </a:lvl1pPr>
          </a:lstStyle>
          <a:p>
            <a:pPr>
              <a:defRPr/>
            </a:pPr>
            <a:fld id="{09681180-231B-473B-BC95-8408DF6ADF0B}" type="slidenum">
              <a:rPr lang="da-DK" altLang="da-DK"/>
              <a:pPr>
                <a:defRPr/>
              </a:pPr>
              <a:t>‹nr.›</a:t>
            </a:fld>
            <a:endParaRPr lang="da-DK" altLang="da-DK"/>
          </a:p>
        </p:txBody>
      </p:sp>
      <p:sp>
        <p:nvSpPr>
          <p:cNvPr id="6"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17854675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AndObj" preserve="1">
  <p:cSld name="Titel, tekst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685800" y="400050"/>
            <a:ext cx="7772400" cy="1143000"/>
          </a:xfrm>
        </p:spPr>
        <p:txBody>
          <a:bodyPr/>
          <a:lstStyle/>
          <a:p>
            <a:r>
              <a:rPr lang="da-DK"/>
              <a:t>Klik for at redigere i masteren</a:t>
            </a:r>
          </a:p>
        </p:txBody>
      </p:sp>
      <p:sp>
        <p:nvSpPr>
          <p:cNvPr id="3" name="Pladsholder til tekst 2"/>
          <p:cNvSpPr>
            <a:spLocks noGrp="1"/>
          </p:cNvSpPr>
          <p:nvPr>
            <p:ph type="body" sz="half" idx="1"/>
          </p:nvPr>
        </p:nvSpPr>
        <p:spPr>
          <a:xfrm>
            <a:off x="685800" y="1771650"/>
            <a:ext cx="3810000" cy="41148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48200" y="1771650"/>
            <a:ext cx="3810000" cy="41148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Rectangle 21"/>
          <p:cNvSpPr>
            <a:spLocks noGrp="1" noChangeArrowheads="1"/>
          </p:cNvSpPr>
          <p:nvPr>
            <p:ph type="dt" sz="half" idx="10"/>
          </p:nvPr>
        </p:nvSpPr>
        <p:spPr>
          <a:ln/>
        </p:spPr>
        <p:txBody>
          <a:bodyPr/>
          <a:lstStyle>
            <a:lvl1pPr>
              <a:defRPr/>
            </a:lvl1pPr>
          </a:lstStyle>
          <a:p>
            <a:pPr>
              <a:defRPr/>
            </a:pPr>
            <a:endParaRPr lang="da-DK"/>
          </a:p>
        </p:txBody>
      </p:sp>
      <p:sp>
        <p:nvSpPr>
          <p:cNvPr id="6" name="Rectangle 22"/>
          <p:cNvSpPr>
            <a:spLocks noGrp="1" noChangeArrowheads="1"/>
          </p:cNvSpPr>
          <p:nvPr>
            <p:ph type="sldNum" sz="quarter" idx="11"/>
          </p:nvPr>
        </p:nvSpPr>
        <p:spPr>
          <a:ln/>
        </p:spPr>
        <p:txBody>
          <a:bodyPr/>
          <a:lstStyle>
            <a:lvl1pPr>
              <a:defRPr/>
            </a:lvl1pPr>
          </a:lstStyle>
          <a:p>
            <a:pPr>
              <a:defRPr/>
            </a:pPr>
            <a:fld id="{F9FA2962-160D-4638-9AAB-5FE32D4B1D17}" type="slidenum">
              <a:rPr lang="da-DK" altLang="da-DK"/>
              <a:pPr>
                <a:defRPr/>
              </a:pPr>
              <a:t>‹nr.›</a:t>
            </a:fld>
            <a:endParaRPr lang="da-DK" altLang="da-DK"/>
          </a:p>
        </p:txBody>
      </p:sp>
      <p:sp>
        <p:nvSpPr>
          <p:cNvPr id="7"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94728538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dgm" preserve="1">
  <p:cSld name="Titel og diagram eller organisationsdiagram">
    <p:spTree>
      <p:nvGrpSpPr>
        <p:cNvPr id="1" name=""/>
        <p:cNvGrpSpPr/>
        <p:nvPr/>
      </p:nvGrpSpPr>
      <p:grpSpPr>
        <a:xfrm>
          <a:off x="0" y="0"/>
          <a:ext cx="0" cy="0"/>
          <a:chOff x="0" y="0"/>
          <a:chExt cx="0" cy="0"/>
        </a:xfrm>
      </p:grpSpPr>
      <p:sp>
        <p:nvSpPr>
          <p:cNvPr id="2" name="Titel 1"/>
          <p:cNvSpPr>
            <a:spLocks noGrp="1"/>
          </p:cNvSpPr>
          <p:nvPr>
            <p:ph type="title"/>
          </p:nvPr>
        </p:nvSpPr>
        <p:spPr>
          <a:xfrm>
            <a:off x="685800" y="400050"/>
            <a:ext cx="7772400" cy="1143000"/>
          </a:xfrm>
        </p:spPr>
        <p:txBody>
          <a:bodyPr/>
          <a:lstStyle/>
          <a:p>
            <a:r>
              <a:rPr lang="da-DK"/>
              <a:t>Klik for at redigere i masteren</a:t>
            </a:r>
          </a:p>
        </p:txBody>
      </p:sp>
      <p:sp>
        <p:nvSpPr>
          <p:cNvPr id="3" name="Pladsholder til SmartArt 2"/>
          <p:cNvSpPr>
            <a:spLocks noGrp="1"/>
          </p:cNvSpPr>
          <p:nvPr>
            <p:ph type="dgm" idx="1"/>
          </p:nvPr>
        </p:nvSpPr>
        <p:spPr>
          <a:xfrm>
            <a:off x="685800" y="1771650"/>
            <a:ext cx="7772400" cy="4114800"/>
          </a:xfrm>
        </p:spPr>
        <p:txBody>
          <a:bodyPr/>
          <a:lstStyle/>
          <a:p>
            <a:pPr lvl="0"/>
            <a:endParaRPr lang="da-DK" noProof="0"/>
          </a:p>
        </p:txBody>
      </p:sp>
      <p:sp>
        <p:nvSpPr>
          <p:cNvPr id="4" name="Rectangle 21"/>
          <p:cNvSpPr>
            <a:spLocks noGrp="1" noChangeArrowheads="1"/>
          </p:cNvSpPr>
          <p:nvPr>
            <p:ph type="dt" sz="half" idx="10"/>
          </p:nvPr>
        </p:nvSpPr>
        <p:spPr>
          <a:ln/>
        </p:spPr>
        <p:txBody>
          <a:bodyPr/>
          <a:lstStyle>
            <a:lvl1pPr>
              <a:defRPr/>
            </a:lvl1pPr>
          </a:lstStyle>
          <a:p>
            <a:pPr>
              <a:defRPr/>
            </a:pPr>
            <a:endParaRPr lang="da-DK"/>
          </a:p>
        </p:txBody>
      </p:sp>
      <p:sp>
        <p:nvSpPr>
          <p:cNvPr id="5" name="Rectangle 22"/>
          <p:cNvSpPr>
            <a:spLocks noGrp="1" noChangeArrowheads="1"/>
          </p:cNvSpPr>
          <p:nvPr>
            <p:ph type="sldNum" sz="quarter" idx="11"/>
          </p:nvPr>
        </p:nvSpPr>
        <p:spPr>
          <a:ln/>
        </p:spPr>
        <p:txBody>
          <a:bodyPr/>
          <a:lstStyle>
            <a:lvl1pPr>
              <a:defRPr/>
            </a:lvl1pPr>
          </a:lstStyle>
          <a:p>
            <a:pPr>
              <a:defRPr/>
            </a:pPr>
            <a:fld id="{A66334B3-8E79-4635-9F7A-0B2D086572EB}" type="slidenum">
              <a:rPr lang="da-DK" altLang="da-DK"/>
              <a:pPr>
                <a:defRPr/>
              </a:pPr>
              <a:t>‹nr.›</a:t>
            </a:fld>
            <a:endParaRPr lang="da-DK" altLang="da-DK"/>
          </a:p>
        </p:txBody>
      </p:sp>
      <p:sp>
        <p:nvSpPr>
          <p:cNvPr id="6"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393476370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objOnly" preserve="1">
  <p:cSld name="Indhold">
    <p:spTree>
      <p:nvGrpSpPr>
        <p:cNvPr id="1" name=""/>
        <p:cNvGrpSpPr/>
        <p:nvPr/>
      </p:nvGrpSpPr>
      <p:grpSpPr>
        <a:xfrm>
          <a:off x="0" y="0"/>
          <a:ext cx="0" cy="0"/>
          <a:chOff x="0" y="0"/>
          <a:chExt cx="0" cy="0"/>
        </a:xfrm>
      </p:grpSpPr>
      <p:sp>
        <p:nvSpPr>
          <p:cNvPr id="2" name="Pladsholder til indhold 1"/>
          <p:cNvSpPr>
            <a:spLocks noGrp="1"/>
          </p:cNvSpPr>
          <p:nvPr>
            <p:ph/>
          </p:nvPr>
        </p:nvSpPr>
        <p:spPr>
          <a:xfrm>
            <a:off x="685800" y="400050"/>
            <a:ext cx="7772400" cy="54864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3" name="Rectangle 21"/>
          <p:cNvSpPr>
            <a:spLocks noGrp="1" noChangeArrowheads="1"/>
          </p:cNvSpPr>
          <p:nvPr>
            <p:ph type="dt" sz="half" idx="10"/>
          </p:nvPr>
        </p:nvSpPr>
        <p:spPr>
          <a:ln/>
        </p:spPr>
        <p:txBody>
          <a:bodyPr/>
          <a:lstStyle>
            <a:lvl1pPr>
              <a:defRPr/>
            </a:lvl1pPr>
          </a:lstStyle>
          <a:p>
            <a:pPr>
              <a:defRPr/>
            </a:pPr>
            <a:endParaRPr lang="da-DK"/>
          </a:p>
        </p:txBody>
      </p:sp>
      <p:sp>
        <p:nvSpPr>
          <p:cNvPr id="4" name="Rectangle 22"/>
          <p:cNvSpPr>
            <a:spLocks noGrp="1" noChangeArrowheads="1"/>
          </p:cNvSpPr>
          <p:nvPr>
            <p:ph type="sldNum" sz="quarter" idx="11"/>
          </p:nvPr>
        </p:nvSpPr>
        <p:spPr>
          <a:ln/>
        </p:spPr>
        <p:txBody>
          <a:bodyPr/>
          <a:lstStyle>
            <a:lvl1pPr>
              <a:defRPr/>
            </a:lvl1pPr>
          </a:lstStyle>
          <a:p>
            <a:pPr>
              <a:defRPr/>
            </a:pPr>
            <a:fld id="{C5539178-BE15-4E82-AF74-09F26BBFF24F}" type="slidenum">
              <a:rPr lang="da-DK" altLang="da-DK"/>
              <a:pPr>
                <a:defRPr/>
              </a:pPr>
              <a:t>‹nr.›</a:t>
            </a:fld>
            <a:endParaRPr lang="da-DK" altLang="da-DK"/>
          </a:p>
        </p:txBody>
      </p:sp>
      <p:sp>
        <p:nvSpPr>
          <p:cNvPr id="5"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276436188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5" name="Text Placeholder 10"/>
          <p:cNvSpPr>
            <a:spLocks noGrp="1"/>
          </p:cNvSpPr>
          <p:nvPr>
            <p:ph type="body" sz="quarter" idx="10"/>
          </p:nvPr>
        </p:nvSpPr>
        <p:spPr>
          <a:xfrm>
            <a:off x="395288" y="6621077"/>
            <a:ext cx="1689565" cy="138499"/>
          </a:xfrm>
        </p:spPr>
        <p:txBody>
          <a:bodyPr wrap="none" lIns="0" tIns="0" rIns="0" bIns="0" anchor="b">
            <a:spAutoFit/>
          </a:bodyPr>
          <a:lstStyle>
            <a:lvl1pPr marL="0" indent="0">
              <a:lnSpc>
                <a:spcPct val="90000"/>
              </a:lnSpc>
              <a:spcBef>
                <a:spcPts val="0"/>
              </a:spcBef>
              <a:spcAft>
                <a:spcPts val="0"/>
              </a:spcAft>
              <a:buNone/>
              <a:defRPr lang="en-US" sz="1000" dirty="0" smtClean="0">
                <a:solidFill>
                  <a:schemeClr val="tx1"/>
                </a:solidFill>
                <a:latin typeface="+mn-lt"/>
                <a:ea typeface="+mn-ea"/>
                <a:cs typeface="+mn-cs"/>
              </a:defRPr>
            </a:lvl1pPr>
            <a:lvl2pPr>
              <a:defRPr lang="en-US" sz="1000" dirty="0" smtClean="0">
                <a:solidFill>
                  <a:schemeClr val="tx1"/>
                </a:solidFill>
                <a:latin typeface="+mn-lt"/>
                <a:ea typeface="+mn-ea"/>
                <a:cs typeface="+mn-cs"/>
              </a:defRPr>
            </a:lvl2pPr>
            <a:lvl3pPr>
              <a:defRPr lang="en-US" sz="1000" dirty="0" smtClean="0">
                <a:solidFill>
                  <a:schemeClr val="tx1"/>
                </a:solidFill>
                <a:latin typeface="+mn-lt"/>
                <a:ea typeface="+mn-ea"/>
                <a:cs typeface="+mn-cs"/>
              </a:defRPr>
            </a:lvl3pPr>
            <a:lvl4pPr>
              <a:defRPr lang="en-US" sz="1000" dirty="0" smtClean="0">
                <a:solidFill>
                  <a:schemeClr val="tx1"/>
                </a:solidFill>
                <a:latin typeface="+mn-lt"/>
                <a:ea typeface="+mn-ea"/>
                <a:cs typeface="+mn-cs"/>
              </a:defRPr>
            </a:lvl4pPr>
            <a:lvl5pPr>
              <a:defRPr lang="en-GB" sz="1000" dirty="0">
                <a:solidFill>
                  <a:schemeClr val="tx1"/>
                </a:solidFill>
                <a:latin typeface="+mn-lt"/>
                <a:ea typeface="+mn-ea"/>
                <a:cs typeface="+mn-cs"/>
              </a:defRPr>
            </a:lvl5pPr>
          </a:lstStyle>
          <a:p>
            <a:pPr lvl="0"/>
            <a:r>
              <a:rPr lang="en-US" dirty="0"/>
              <a:t>Click to edit Master text styles</a:t>
            </a:r>
            <a:endParaRPr lang="en-GB" dirty="0"/>
          </a:p>
        </p:txBody>
      </p:sp>
      <p:sp>
        <p:nvSpPr>
          <p:cNvPr id="6" name="Text Placeholder 12"/>
          <p:cNvSpPr>
            <a:spLocks noGrp="1"/>
          </p:cNvSpPr>
          <p:nvPr>
            <p:ph type="body" sz="quarter" idx="11"/>
          </p:nvPr>
        </p:nvSpPr>
        <p:spPr>
          <a:xfrm>
            <a:off x="7094903" y="6621077"/>
            <a:ext cx="1689565" cy="138499"/>
          </a:xfrm>
        </p:spPr>
        <p:txBody>
          <a:bodyPr wrap="none" lIns="0" tIns="0" rIns="0" bIns="0" anchor="b">
            <a:spAutoFit/>
          </a:bodyPr>
          <a:lstStyle>
            <a:lvl1pPr marL="0" indent="0" algn="r">
              <a:lnSpc>
                <a:spcPct val="90000"/>
              </a:lnSpc>
              <a:spcBef>
                <a:spcPts val="0"/>
              </a:spcBef>
              <a:spcAft>
                <a:spcPts val="0"/>
              </a:spcAft>
              <a:buNone/>
              <a:defRPr lang="en-US" sz="1000" dirty="0" smtClean="0">
                <a:solidFill>
                  <a:schemeClr val="tx1"/>
                </a:solidFill>
                <a:latin typeface="+mn-lt"/>
                <a:ea typeface="+mn-ea"/>
                <a:cs typeface="+mn-cs"/>
              </a:defRPr>
            </a:lvl1pPr>
          </a:lstStyle>
          <a:p>
            <a:pPr lvl="0"/>
            <a:r>
              <a:rPr lang="en-US" dirty="0"/>
              <a:t>Click to edit Master text styles</a:t>
            </a:r>
            <a:endParaRPr lang="en-GB" dirty="0"/>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2299231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4" name="shpTitleLine"/>
          <p:cNvSpPr>
            <a:spLocks noChangeShapeType="1"/>
          </p:cNvSpPr>
          <p:nvPr/>
        </p:nvSpPr>
        <p:spPr bwMode="auto">
          <a:xfrm>
            <a:off x="0" y="1738313"/>
            <a:ext cx="816133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a-DK"/>
          </a:p>
        </p:txBody>
      </p:sp>
      <p:pic>
        <p:nvPicPr>
          <p:cNvPr id="5" name="shpLogoPicBright" descr="RoLo_sRGB_Blu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black">
          <a:xfrm>
            <a:off x="7993063" y="177800"/>
            <a:ext cx="904875"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hpLogoBackground"/>
          <p:cNvSpPr>
            <a:spLocks noChangeArrowheads="1"/>
          </p:cNvSpPr>
          <p:nvPr/>
        </p:nvSpPr>
        <p:spPr bwMode="white">
          <a:xfrm>
            <a:off x="7829550" y="115888"/>
            <a:ext cx="1062038" cy="865187"/>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spcBef>
                <a:spcPct val="50000"/>
              </a:spcBef>
              <a:defRPr/>
            </a:pPr>
            <a:endParaRPr lang="de-CH" altLang="da-DK" sz="1800">
              <a:solidFill>
                <a:srgbClr val="FFFFFF"/>
              </a:solidFill>
              <a:latin typeface="Imago" charset="0"/>
            </a:endParaRPr>
          </a:p>
        </p:txBody>
      </p:sp>
      <p:pic>
        <p:nvPicPr>
          <p:cNvPr id="7" name="shpLogoPicDark" descr="RoLo_Neu_sRGB_White"/>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black">
          <a:xfrm>
            <a:off x="7993063" y="177800"/>
            <a:ext cx="904875"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30" name="shpPlaceholderMain"/>
          <p:cNvSpPr>
            <a:spLocks noGrp="1" noChangeArrowheads="1"/>
          </p:cNvSpPr>
          <p:nvPr>
            <p:ph type="subTitle" idx="1"/>
          </p:nvPr>
        </p:nvSpPr>
        <p:spPr>
          <a:xfrm>
            <a:off x="4635795" y="2324100"/>
            <a:ext cx="4124030" cy="1427163"/>
          </a:xfrm>
        </p:spPr>
        <p:txBody>
          <a:bodyPr/>
          <a:lstStyle>
            <a:lvl1pPr marL="0" indent="0">
              <a:buFontTx/>
              <a:buNone/>
              <a:defRPr sz="3300" b="1" i="1" baseline="0">
                <a:latin typeface="Arial" pitchFamily="34" charset="0"/>
              </a:defRPr>
            </a:lvl1pPr>
          </a:lstStyle>
          <a:p>
            <a:pPr lvl="0"/>
            <a:r>
              <a:rPr lang="fr-CH" noProof="0" dirty="0"/>
              <a:t>Click to </a:t>
            </a:r>
            <a:r>
              <a:rPr lang="fr-CH" noProof="0" dirty="0" err="1"/>
              <a:t>edit</a:t>
            </a:r>
            <a:r>
              <a:rPr lang="fr-CH" noProof="0" dirty="0"/>
              <a:t> Master </a:t>
            </a:r>
            <a:r>
              <a:rPr lang="fr-CH" noProof="0" dirty="0" err="1"/>
              <a:t>subtitle</a:t>
            </a:r>
            <a:r>
              <a:rPr lang="fr-CH" noProof="0" dirty="0"/>
              <a:t> style</a:t>
            </a:r>
          </a:p>
        </p:txBody>
      </p:sp>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91082269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10"/>
          <p:cNvSpPr>
            <a:spLocks noGrp="1"/>
          </p:cNvSpPr>
          <p:nvPr>
            <p:ph type="body" sz="quarter" idx="10"/>
          </p:nvPr>
        </p:nvSpPr>
        <p:spPr>
          <a:xfrm>
            <a:off x="395288" y="6621077"/>
            <a:ext cx="1689565" cy="138499"/>
          </a:xfrm>
        </p:spPr>
        <p:txBody>
          <a:bodyPr wrap="none" lIns="0" tIns="0" rIns="0" bIns="0" anchor="b">
            <a:spAutoFit/>
          </a:bodyPr>
          <a:lstStyle>
            <a:lvl1pPr marL="0" indent="0">
              <a:lnSpc>
                <a:spcPct val="90000"/>
              </a:lnSpc>
              <a:spcBef>
                <a:spcPts val="0"/>
              </a:spcBef>
              <a:spcAft>
                <a:spcPts val="0"/>
              </a:spcAft>
              <a:buNone/>
              <a:defRPr lang="en-US" sz="1000" dirty="0" smtClean="0">
                <a:solidFill>
                  <a:schemeClr val="tx1"/>
                </a:solidFill>
                <a:latin typeface="+mn-lt"/>
                <a:ea typeface="+mn-ea"/>
                <a:cs typeface="+mn-cs"/>
              </a:defRPr>
            </a:lvl1pPr>
            <a:lvl2pPr>
              <a:defRPr lang="en-US" sz="1000" dirty="0" smtClean="0">
                <a:solidFill>
                  <a:schemeClr val="tx1"/>
                </a:solidFill>
                <a:latin typeface="+mn-lt"/>
                <a:ea typeface="+mn-ea"/>
                <a:cs typeface="+mn-cs"/>
              </a:defRPr>
            </a:lvl2pPr>
            <a:lvl3pPr>
              <a:defRPr lang="en-US" sz="1000" dirty="0" smtClean="0">
                <a:solidFill>
                  <a:schemeClr val="tx1"/>
                </a:solidFill>
                <a:latin typeface="+mn-lt"/>
                <a:ea typeface="+mn-ea"/>
                <a:cs typeface="+mn-cs"/>
              </a:defRPr>
            </a:lvl3pPr>
            <a:lvl4pPr>
              <a:defRPr lang="en-US" sz="1000" dirty="0" smtClean="0">
                <a:solidFill>
                  <a:schemeClr val="tx1"/>
                </a:solidFill>
                <a:latin typeface="+mn-lt"/>
                <a:ea typeface="+mn-ea"/>
                <a:cs typeface="+mn-cs"/>
              </a:defRPr>
            </a:lvl4pPr>
            <a:lvl5pPr>
              <a:defRPr lang="en-GB" sz="1000" dirty="0">
                <a:solidFill>
                  <a:schemeClr val="tx1"/>
                </a:solidFill>
                <a:latin typeface="+mn-lt"/>
                <a:ea typeface="+mn-ea"/>
                <a:cs typeface="+mn-cs"/>
              </a:defRPr>
            </a:lvl5pPr>
          </a:lstStyle>
          <a:p>
            <a:pPr lvl="0"/>
            <a:r>
              <a:rPr lang="en-US" dirty="0"/>
              <a:t>Click to edit Master text styles</a:t>
            </a:r>
            <a:endParaRPr lang="en-GB" dirty="0"/>
          </a:p>
        </p:txBody>
      </p:sp>
      <p:sp>
        <p:nvSpPr>
          <p:cNvPr id="13" name="Text Placeholder 12"/>
          <p:cNvSpPr>
            <a:spLocks noGrp="1"/>
          </p:cNvSpPr>
          <p:nvPr>
            <p:ph type="body" sz="quarter" idx="11"/>
          </p:nvPr>
        </p:nvSpPr>
        <p:spPr>
          <a:xfrm>
            <a:off x="7094903" y="6621077"/>
            <a:ext cx="1689565" cy="138499"/>
          </a:xfrm>
        </p:spPr>
        <p:txBody>
          <a:bodyPr wrap="none" lIns="0" tIns="0" rIns="0" bIns="0" anchor="b">
            <a:spAutoFit/>
          </a:bodyPr>
          <a:lstStyle>
            <a:lvl1pPr marL="0" indent="0" algn="r">
              <a:lnSpc>
                <a:spcPct val="90000"/>
              </a:lnSpc>
              <a:spcBef>
                <a:spcPts val="0"/>
              </a:spcBef>
              <a:spcAft>
                <a:spcPts val="0"/>
              </a:spcAft>
              <a:buNone/>
              <a:defRPr lang="en-US" sz="1000" dirty="0" smtClean="0">
                <a:solidFill>
                  <a:schemeClr val="tx1"/>
                </a:solidFill>
                <a:latin typeface="+mn-lt"/>
                <a:ea typeface="+mn-ea"/>
                <a:cs typeface="+mn-cs"/>
              </a:defRPr>
            </a:lvl1pPr>
          </a:lstStyle>
          <a:p>
            <a:pPr lvl="0"/>
            <a:r>
              <a:rPr lang="en-US" dirty="0"/>
              <a:t>Click to edit Master text styles</a:t>
            </a:r>
            <a:endParaRPr lang="en-GB" dirty="0"/>
          </a:p>
        </p:txBody>
      </p:sp>
      <p:sp>
        <p:nvSpPr>
          <p:cNvPr id="4" name="Title 3"/>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51638618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da-DK"/>
              <a:t>Klicka här för att ändra format</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Klicka här för att ändra format på underrubrik i bakgrunden</a:t>
            </a:r>
            <a:endParaRPr lang="en-US"/>
          </a:p>
        </p:txBody>
      </p:sp>
      <p:sp>
        <p:nvSpPr>
          <p:cNvPr id="4" name="Date Placeholder 3"/>
          <p:cNvSpPr>
            <a:spLocks noGrp="1"/>
          </p:cNvSpPr>
          <p:nvPr>
            <p:ph type="dt" sz="half" idx="10"/>
          </p:nvPr>
        </p:nvSpPr>
        <p:spPr/>
        <p:txBody>
          <a:bodyPr/>
          <a:lstStyle/>
          <a:p>
            <a:fld id="{2E80EA18-88ED-F24B-A389-DF3A770C3C3B}" type="datetimeFigureOut">
              <a:rPr lang="sv-SE" smtClean="0">
                <a:solidFill>
                  <a:prstClr val="white">
                    <a:tint val="75000"/>
                  </a:prstClr>
                </a:solidFill>
              </a:rPr>
              <a:pPr/>
              <a:t>2018-09-13</a:t>
            </a:fld>
            <a:endParaRPr lang="da-DK">
              <a:solidFill>
                <a:prstClr val="white">
                  <a:tint val="75000"/>
                </a:prstClr>
              </a:solidFill>
            </a:endParaRPr>
          </a:p>
        </p:txBody>
      </p:sp>
      <p:sp>
        <p:nvSpPr>
          <p:cNvPr id="5" name="Footer Placeholder 4"/>
          <p:cNvSpPr>
            <a:spLocks noGrp="1"/>
          </p:cNvSpPr>
          <p:nvPr>
            <p:ph type="ftr" sz="quarter" idx="11"/>
          </p:nvPr>
        </p:nvSpPr>
        <p:spPr/>
        <p:txBody>
          <a:bodyPr/>
          <a:lstStyle/>
          <a:p>
            <a:endParaRPr lang="da-DK">
              <a:solidFill>
                <a:prstClr val="white">
                  <a:tint val="75000"/>
                </a:prstClr>
              </a:solidFill>
            </a:endParaRPr>
          </a:p>
        </p:txBody>
      </p:sp>
      <p:sp>
        <p:nvSpPr>
          <p:cNvPr id="6" name="Slide Number Placeholder 5"/>
          <p:cNvSpPr>
            <a:spLocks noGrp="1"/>
          </p:cNvSpPr>
          <p:nvPr>
            <p:ph type="sldNum" sz="quarter" idx="12"/>
          </p:nvPr>
        </p:nvSpPr>
        <p:spPr/>
        <p:txBody>
          <a:bodyPr/>
          <a:lstStyle/>
          <a:p>
            <a:fld id="{B3E37A40-71AB-F042-8784-BE724197B9C3}" type="slidenum">
              <a:rPr lang="da-DK" smtClean="0">
                <a:solidFill>
                  <a:prstClr val="white">
                    <a:tint val="75000"/>
                  </a:prstClr>
                </a:solidFill>
              </a:rPr>
              <a:pPr/>
              <a:t>‹nr.›</a:t>
            </a:fld>
            <a:endParaRPr lang="da-DK">
              <a:solidFill>
                <a:prstClr val="white">
                  <a:tint val="75000"/>
                </a:prstClr>
              </a:solidFill>
            </a:endParaRPr>
          </a:p>
        </p:txBody>
      </p:sp>
    </p:spTree>
    <p:extLst>
      <p:ext uri="{BB962C8B-B14F-4D97-AF65-F5344CB8AC3E}">
        <p14:creationId xmlns:p14="http://schemas.microsoft.com/office/powerpoint/2010/main" val="147209323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Klicka här för att ändra format</a:t>
            </a:r>
            <a:endParaRPr lang="en-US"/>
          </a:p>
        </p:txBody>
      </p:sp>
      <p:sp>
        <p:nvSpPr>
          <p:cNvPr id="3" name="Content Placeholder 2"/>
          <p:cNvSpPr>
            <a:spLocks noGrp="1"/>
          </p:cNvSpPr>
          <p:nvPr>
            <p:ph idx="1"/>
          </p:nvPr>
        </p:nvSpPr>
        <p:spPr/>
        <p:txBody>
          <a:bodyPr/>
          <a:lstStyle/>
          <a:p>
            <a:pPr lvl="0"/>
            <a:r>
              <a:rPr lang="da-DK"/>
              <a:t>Klicka här för att ändra format på bakgrundstexten</a:t>
            </a:r>
          </a:p>
          <a:p>
            <a:pPr lvl="1"/>
            <a:r>
              <a:rPr lang="da-DK"/>
              <a:t>Nivå två</a:t>
            </a:r>
          </a:p>
          <a:p>
            <a:pPr lvl="2"/>
            <a:r>
              <a:rPr lang="da-DK"/>
              <a:t>Nivå tre</a:t>
            </a:r>
          </a:p>
          <a:p>
            <a:pPr lvl="3"/>
            <a:r>
              <a:rPr lang="da-DK"/>
              <a:t>Nivå fyra</a:t>
            </a:r>
          </a:p>
          <a:p>
            <a:pPr lvl="4"/>
            <a:r>
              <a:rPr lang="da-DK"/>
              <a:t>Nivå fem</a:t>
            </a:r>
            <a:endParaRPr lang="en-US"/>
          </a:p>
        </p:txBody>
      </p:sp>
      <p:sp>
        <p:nvSpPr>
          <p:cNvPr id="4" name="Date Placeholder 3"/>
          <p:cNvSpPr>
            <a:spLocks noGrp="1"/>
          </p:cNvSpPr>
          <p:nvPr>
            <p:ph type="dt" sz="half" idx="10"/>
          </p:nvPr>
        </p:nvSpPr>
        <p:spPr/>
        <p:txBody>
          <a:bodyPr/>
          <a:lstStyle/>
          <a:p>
            <a:fld id="{2E80EA18-88ED-F24B-A389-DF3A770C3C3B}" type="datetimeFigureOut">
              <a:rPr lang="sv-SE" smtClean="0">
                <a:solidFill>
                  <a:prstClr val="white">
                    <a:tint val="75000"/>
                  </a:prstClr>
                </a:solidFill>
              </a:rPr>
              <a:pPr/>
              <a:t>2018-09-13</a:t>
            </a:fld>
            <a:endParaRPr lang="da-DK">
              <a:solidFill>
                <a:prstClr val="white">
                  <a:tint val="75000"/>
                </a:prstClr>
              </a:solidFill>
            </a:endParaRPr>
          </a:p>
        </p:txBody>
      </p:sp>
      <p:sp>
        <p:nvSpPr>
          <p:cNvPr id="5" name="Footer Placeholder 4"/>
          <p:cNvSpPr>
            <a:spLocks noGrp="1"/>
          </p:cNvSpPr>
          <p:nvPr>
            <p:ph type="ftr" sz="quarter" idx="11"/>
          </p:nvPr>
        </p:nvSpPr>
        <p:spPr/>
        <p:txBody>
          <a:bodyPr/>
          <a:lstStyle/>
          <a:p>
            <a:endParaRPr lang="da-DK">
              <a:solidFill>
                <a:prstClr val="white">
                  <a:tint val="75000"/>
                </a:prstClr>
              </a:solidFill>
            </a:endParaRPr>
          </a:p>
        </p:txBody>
      </p:sp>
      <p:sp>
        <p:nvSpPr>
          <p:cNvPr id="6" name="Slide Number Placeholder 5"/>
          <p:cNvSpPr>
            <a:spLocks noGrp="1"/>
          </p:cNvSpPr>
          <p:nvPr>
            <p:ph type="sldNum" sz="quarter" idx="12"/>
          </p:nvPr>
        </p:nvSpPr>
        <p:spPr/>
        <p:txBody>
          <a:bodyPr/>
          <a:lstStyle/>
          <a:p>
            <a:fld id="{B3E37A40-71AB-F042-8784-BE724197B9C3}" type="slidenum">
              <a:rPr lang="da-DK" smtClean="0">
                <a:solidFill>
                  <a:prstClr val="white">
                    <a:tint val="75000"/>
                  </a:prstClr>
                </a:solidFill>
              </a:rPr>
              <a:pPr/>
              <a:t>‹nr.›</a:t>
            </a:fld>
            <a:endParaRPr lang="da-DK">
              <a:solidFill>
                <a:prstClr val="white">
                  <a:tint val="75000"/>
                </a:prstClr>
              </a:solidFill>
            </a:endParaRPr>
          </a:p>
        </p:txBody>
      </p:sp>
    </p:spTree>
    <p:extLst>
      <p:ext uri="{BB962C8B-B14F-4D97-AF65-F5344CB8AC3E}">
        <p14:creationId xmlns:p14="http://schemas.microsoft.com/office/powerpoint/2010/main" val="220533582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da-DK"/>
              <a:t>Klicka här för att ändra format</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Klicka här för att ändra format på bakgrundstexten</a:t>
            </a:r>
          </a:p>
        </p:txBody>
      </p:sp>
      <p:sp>
        <p:nvSpPr>
          <p:cNvPr id="4" name="Date Placeholder 3"/>
          <p:cNvSpPr>
            <a:spLocks noGrp="1"/>
          </p:cNvSpPr>
          <p:nvPr>
            <p:ph type="dt" sz="half" idx="10"/>
          </p:nvPr>
        </p:nvSpPr>
        <p:spPr/>
        <p:txBody>
          <a:bodyPr/>
          <a:lstStyle/>
          <a:p>
            <a:fld id="{2E80EA18-88ED-F24B-A389-DF3A770C3C3B}" type="datetimeFigureOut">
              <a:rPr lang="sv-SE" smtClean="0">
                <a:solidFill>
                  <a:prstClr val="white">
                    <a:tint val="75000"/>
                  </a:prstClr>
                </a:solidFill>
              </a:rPr>
              <a:pPr/>
              <a:t>2018-09-13</a:t>
            </a:fld>
            <a:endParaRPr lang="da-DK">
              <a:solidFill>
                <a:prstClr val="white">
                  <a:tint val="75000"/>
                </a:prstClr>
              </a:solidFill>
            </a:endParaRPr>
          </a:p>
        </p:txBody>
      </p:sp>
      <p:sp>
        <p:nvSpPr>
          <p:cNvPr id="5" name="Footer Placeholder 4"/>
          <p:cNvSpPr>
            <a:spLocks noGrp="1"/>
          </p:cNvSpPr>
          <p:nvPr>
            <p:ph type="ftr" sz="quarter" idx="11"/>
          </p:nvPr>
        </p:nvSpPr>
        <p:spPr/>
        <p:txBody>
          <a:bodyPr/>
          <a:lstStyle/>
          <a:p>
            <a:endParaRPr lang="da-DK">
              <a:solidFill>
                <a:prstClr val="white">
                  <a:tint val="75000"/>
                </a:prstClr>
              </a:solidFill>
            </a:endParaRPr>
          </a:p>
        </p:txBody>
      </p:sp>
      <p:sp>
        <p:nvSpPr>
          <p:cNvPr id="6" name="Slide Number Placeholder 5"/>
          <p:cNvSpPr>
            <a:spLocks noGrp="1"/>
          </p:cNvSpPr>
          <p:nvPr>
            <p:ph type="sldNum" sz="quarter" idx="12"/>
          </p:nvPr>
        </p:nvSpPr>
        <p:spPr/>
        <p:txBody>
          <a:bodyPr/>
          <a:lstStyle/>
          <a:p>
            <a:fld id="{B3E37A40-71AB-F042-8784-BE724197B9C3}" type="slidenum">
              <a:rPr lang="da-DK" smtClean="0">
                <a:solidFill>
                  <a:prstClr val="white">
                    <a:tint val="75000"/>
                  </a:prstClr>
                </a:solidFill>
              </a:rPr>
              <a:pPr/>
              <a:t>‹nr.›</a:t>
            </a:fld>
            <a:endParaRPr lang="da-DK">
              <a:solidFill>
                <a:prstClr val="white">
                  <a:tint val="75000"/>
                </a:prstClr>
              </a:solidFill>
            </a:endParaRPr>
          </a:p>
        </p:txBody>
      </p:sp>
    </p:spTree>
    <p:extLst>
      <p:ext uri="{BB962C8B-B14F-4D97-AF65-F5344CB8AC3E}">
        <p14:creationId xmlns:p14="http://schemas.microsoft.com/office/powerpoint/2010/main" val="3817778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515100" y="400050"/>
            <a:ext cx="1943100" cy="5486400"/>
          </a:xfrm>
        </p:spPr>
        <p:txBody>
          <a:bodyPr vert="eaVert"/>
          <a:lstStyle/>
          <a:p>
            <a:r>
              <a:rPr lang="da-DK"/>
              <a:t>Klik for at redigere i masteren</a:t>
            </a:r>
          </a:p>
        </p:txBody>
      </p:sp>
      <p:sp>
        <p:nvSpPr>
          <p:cNvPr id="3" name="Pladsholder til lodret titel 2"/>
          <p:cNvSpPr>
            <a:spLocks noGrp="1"/>
          </p:cNvSpPr>
          <p:nvPr>
            <p:ph type="body" orient="vert" idx="1"/>
          </p:nvPr>
        </p:nvSpPr>
        <p:spPr>
          <a:xfrm>
            <a:off x="685800" y="400050"/>
            <a:ext cx="5676900" cy="5486400"/>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Rectangle 21"/>
          <p:cNvSpPr>
            <a:spLocks noGrp="1" noChangeArrowheads="1"/>
          </p:cNvSpPr>
          <p:nvPr>
            <p:ph type="dt" sz="half" idx="10"/>
          </p:nvPr>
        </p:nvSpPr>
        <p:spPr>
          <a:ln/>
        </p:spPr>
        <p:txBody>
          <a:bodyPr/>
          <a:lstStyle>
            <a:lvl1pPr>
              <a:defRPr/>
            </a:lvl1pPr>
          </a:lstStyle>
          <a:p>
            <a:pPr>
              <a:defRPr/>
            </a:pPr>
            <a:endParaRPr lang="da-DK"/>
          </a:p>
        </p:txBody>
      </p:sp>
      <p:sp>
        <p:nvSpPr>
          <p:cNvPr id="5" name="Rectangle 22"/>
          <p:cNvSpPr>
            <a:spLocks noGrp="1" noChangeArrowheads="1"/>
          </p:cNvSpPr>
          <p:nvPr>
            <p:ph type="sldNum" sz="quarter" idx="11"/>
          </p:nvPr>
        </p:nvSpPr>
        <p:spPr>
          <a:ln/>
        </p:spPr>
        <p:txBody>
          <a:bodyPr/>
          <a:lstStyle>
            <a:lvl1pPr>
              <a:defRPr/>
            </a:lvl1pPr>
          </a:lstStyle>
          <a:p>
            <a:pPr>
              <a:defRPr/>
            </a:pPr>
            <a:fld id="{EA26B740-97E9-43AD-89C0-AB0F565920CC}" type="slidenum">
              <a:rPr lang="da-DK" altLang="da-DK"/>
              <a:pPr>
                <a:defRPr/>
              </a:pPr>
              <a:t>‹nr.›</a:t>
            </a:fld>
            <a:endParaRPr lang="da-DK" altLang="da-DK"/>
          </a:p>
        </p:txBody>
      </p:sp>
      <p:sp>
        <p:nvSpPr>
          <p:cNvPr id="6"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10190667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woObj" preserve="1">
  <p:cSld name="Två innehålls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Klicka här för att ändra format</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Klicka här för att ändra format på bakgrundstexten</a:t>
            </a:r>
          </a:p>
          <a:p>
            <a:pPr lvl="1"/>
            <a:r>
              <a:rPr lang="da-DK"/>
              <a:t>Nivå två</a:t>
            </a:r>
          </a:p>
          <a:p>
            <a:pPr lvl="2"/>
            <a:r>
              <a:rPr lang="da-DK"/>
              <a:t>Nivå tre</a:t>
            </a:r>
          </a:p>
          <a:p>
            <a:pPr lvl="3"/>
            <a:r>
              <a:rPr lang="da-DK"/>
              <a:t>Nivå fyra</a:t>
            </a:r>
          </a:p>
          <a:p>
            <a:pPr lvl="4"/>
            <a:r>
              <a:rPr lang="da-DK"/>
              <a:t>Nivå fem</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Klicka här för att ändra format på bakgrundstexten</a:t>
            </a:r>
          </a:p>
          <a:p>
            <a:pPr lvl="1"/>
            <a:r>
              <a:rPr lang="da-DK"/>
              <a:t>Nivå två</a:t>
            </a:r>
          </a:p>
          <a:p>
            <a:pPr lvl="2"/>
            <a:r>
              <a:rPr lang="da-DK"/>
              <a:t>Nivå tre</a:t>
            </a:r>
          </a:p>
          <a:p>
            <a:pPr lvl="3"/>
            <a:r>
              <a:rPr lang="da-DK"/>
              <a:t>Nivå fyra</a:t>
            </a:r>
          </a:p>
          <a:p>
            <a:pPr lvl="4"/>
            <a:r>
              <a:rPr lang="da-DK"/>
              <a:t>Nivå fem</a:t>
            </a:r>
            <a:endParaRPr lang="en-US"/>
          </a:p>
        </p:txBody>
      </p:sp>
      <p:sp>
        <p:nvSpPr>
          <p:cNvPr id="5" name="Date Placeholder 4"/>
          <p:cNvSpPr>
            <a:spLocks noGrp="1"/>
          </p:cNvSpPr>
          <p:nvPr>
            <p:ph type="dt" sz="half" idx="10"/>
          </p:nvPr>
        </p:nvSpPr>
        <p:spPr/>
        <p:txBody>
          <a:bodyPr/>
          <a:lstStyle/>
          <a:p>
            <a:fld id="{2E80EA18-88ED-F24B-A389-DF3A770C3C3B}" type="datetimeFigureOut">
              <a:rPr lang="sv-SE" smtClean="0">
                <a:solidFill>
                  <a:prstClr val="white">
                    <a:tint val="75000"/>
                  </a:prstClr>
                </a:solidFill>
              </a:rPr>
              <a:pPr/>
              <a:t>2018-09-13</a:t>
            </a:fld>
            <a:endParaRPr lang="da-DK">
              <a:solidFill>
                <a:prstClr val="white">
                  <a:tint val="75000"/>
                </a:prstClr>
              </a:solidFill>
            </a:endParaRPr>
          </a:p>
        </p:txBody>
      </p:sp>
      <p:sp>
        <p:nvSpPr>
          <p:cNvPr id="6" name="Footer Placeholder 5"/>
          <p:cNvSpPr>
            <a:spLocks noGrp="1"/>
          </p:cNvSpPr>
          <p:nvPr>
            <p:ph type="ftr" sz="quarter" idx="11"/>
          </p:nvPr>
        </p:nvSpPr>
        <p:spPr/>
        <p:txBody>
          <a:bodyPr/>
          <a:lstStyle/>
          <a:p>
            <a:endParaRPr lang="da-DK">
              <a:solidFill>
                <a:prstClr val="white">
                  <a:tint val="75000"/>
                </a:prstClr>
              </a:solidFill>
            </a:endParaRPr>
          </a:p>
        </p:txBody>
      </p:sp>
      <p:sp>
        <p:nvSpPr>
          <p:cNvPr id="7" name="Slide Number Placeholder 6"/>
          <p:cNvSpPr>
            <a:spLocks noGrp="1"/>
          </p:cNvSpPr>
          <p:nvPr>
            <p:ph type="sldNum" sz="quarter" idx="12"/>
          </p:nvPr>
        </p:nvSpPr>
        <p:spPr/>
        <p:txBody>
          <a:bodyPr/>
          <a:lstStyle/>
          <a:p>
            <a:fld id="{B3E37A40-71AB-F042-8784-BE724197B9C3}" type="slidenum">
              <a:rPr lang="da-DK" smtClean="0">
                <a:solidFill>
                  <a:prstClr val="white">
                    <a:tint val="75000"/>
                  </a:prstClr>
                </a:solidFill>
              </a:rPr>
              <a:pPr/>
              <a:t>‹nr.›</a:t>
            </a:fld>
            <a:endParaRPr lang="da-DK">
              <a:solidFill>
                <a:prstClr val="white">
                  <a:tint val="75000"/>
                </a:prstClr>
              </a:solidFill>
            </a:endParaRPr>
          </a:p>
        </p:txBody>
      </p:sp>
    </p:spTree>
    <p:extLst>
      <p:ext uri="{BB962C8B-B14F-4D97-AF65-F5344CB8AC3E}">
        <p14:creationId xmlns:p14="http://schemas.microsoft.com/office/powerpoint/2010/main" val="75482090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woTxTwoObj" preserve="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a:t>Klicka här för att ändra format</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Klicka här för att ändra format på bakgrundstexten</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Klicka här för att ändra format på bakgrundstexten</a:t>
            </a:r>
          </a:p>
          <a:p>
            <a:pPr lvl="1"/>
            <a:r>
              <a:rPr lang="da-DK"/>
              <a:t>Nivå två</a:t>
            </a:r>
          </a:p>
          <a:p>
            <a:pPr lvl="2"/>
            <a:r>
              <a:rPr lang="da-DK"/>
              <a:t>Nivå tre</a:t>
            </a:r>
          </a:p>
          <a:p>
            <a:pPr lvl="3"/>
            <a:r>
              <a:rPr lang="da-DK"/>
              <a:t>Nivå fyra</a:t>
            </a:r>
          </a:p>
          <a:p>
            <a:pPr lvl="4"/>
            <a:r>
              <a:rPr lang="da-DK"/>
              <a:t>Nivå fem</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Klicka här för att ändra format på bakgrundstexten</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Klicka här för att ändra format på bakgrundstexten</a:t>
            </a:r>
          </a:p>
          <a:p>
            <a:pPr lvl="1"/>
            <a:r>
              <a:rPr lang="da-DK"/>
              <a:t>Nivå två</a:t>
            </a:r>
          </a:p>
          <a:p>
            <a:pPr lvl="2"/>
            <a:r>
              <a:rPr lang="da-DK"/>
              <a:t>Nivå tre</a:t>
            </a:r>
          </a:p>
          <a:p>
            <a:pPr lvl="3"/>
            <a:r>
              <a:rPr lang="da-DK"/>
              <a:t>Nivå fyra</a:t>
            </a:r>
          </a:p>
          <a:p>
            <a:pPr lvl="4"/>
            <a:r>
              <a:rPr lang="da-DK"/>
              <a:t>Nivå fem</a:t>
            </a:r>
            <a:endParaRPr lang="en-US"/>
          </a:p>
        </p:txBody>
      </p:sp>
      <p:sp>
        <p:nvSpPr>
          <p:cNvPr id="7" name="Date Placeholder 6"/>
          <p:cNvSpPr>
            <a:spLocks noGrp="1"/>
          </p:cNvSpPr>
          <p:nvPr>
            <p:ph type="dt" sz="half" idx="10"/>
          </p:nvPr>
        </p:nvSpPr>
        <p:spPr/>
        <p:txBody>
          <a:bodyPr/>
          <a:lstStyle/>
          <a:p>
            <a:fld id="{2E80EA18-88ED-F24B-A389-DF3A770C3C3B}" type="datetimeFigureOut">
              <a:rPr lang="sv-SE" smtClean="0">
                <a:solidFill>
                  <a:prstClr val="white">
                    <a:tint val="75000"/>
                  </a:prstClr>
                </a:solidFill>
              </a:rPr>
              <a:pPr/>
              <a:t>2018-09-13</a:t>
            </a:fld>
            <a:endParaRPr lang="da-DK">
              <a:solidFill>
                <a:prstClr val="white">
                  <a:tint val="75000"/>
                </a:prstClr>
              </a:solidFill>
            </a:endParaRPr>
          </a:p>
        </p:txBody>
      </p:sp>
      <p:sp>
        <p:nvSpPr>
          <p:cNvPr id="8" name="Footer Placeholder 7"/>
          <p:cNvSpPr>
            <a:spLocks noGrp="1"/>
          </p:cNvSpPr>
          <p:nvPr>
            <p:ph type="ftr" sz="quarter" idx="11"/>
          </p:nvPr>
        </p:nvSpPr>
        <p:spPr/>
        <p:txBody>
          <a:bodyPr/>
          <a:lstStyle/>
          <a:p>
            <a:endParaRPr lang="da-DK">
              <a:solidFill>
                <a:prstClr val="white">
                  <a:tint val="75000"/>
                </a:prstClr>
              </a:solidFill>
            </a:endParaRPr>
          </a:p>
        </p:txBody>
      </p:sp>
      <p:sp>
        <p:nvSpPr>
          <p:cNvPr id="9" name="Slide Number Placeholder 8"/>
          <p:cNvSpPr>
            <a:spLocks noGrp="1"/>
          </p:cNvSpPr>
          <p:nvPr>
            <p:ph type="sldNum" sz="quarter" idx="12"/>
          </p:nvPr>
        </p:nvSpPr>
        <p:spPr/>
        <p:txBody>
          <a:bodyPr/>
          <a:lstStyle/>
          <a:p>
            <a:fld id="{B3E37A40-71AB-F042-8784-BE724197B9C3}" type="slidenum">
              <a:rPr lang="da-DK" smtClean="0">
                <a:solidFill>
                  <a:prstClr val="white">
                    <a:tint val="75000"/>
                  </a:prstClr>
                </a:solidFill>
              </a:rPr>
              <a:pPr/>
              <a:t>‹nr.›</a:t>
            </a:fld>
            <a:endParaRPr lang="da-DK">
              <a:solidFill>
                <a:prstClr val="white">
                  <a:tint val="75000"/>
                </a:prstClr>
              </a:solidFill>
            </a:endParaRPr>
          </a:p>
        </p:txBody>
      </p:sp>
    </p:spTree>
    <p:extLst>
      <p:ext uri="{BB962C8B-B14F-4D97-AF65-F5344CB8AC3E}">
        <p14:creationId xmlns:p14="http://schemas.microsoft.com/office/powerpoint/2010/main" val="37689479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Klicka här för att ändra format</a:t>
            </a:r>
            <a:endParaRPr lang="en-US"/>
          </a:p>
        </p:txBody>
      </p:sp>
      <p:sp>
        <p:nvSpPr>
          <p:cNvPr id="3" name="Date Placeholder 2"/>
          <p:cNvSpPr>
            <a:spLocks noGrp="1"/>
          </p:cNvSpPr>
          <p:nvPr>
            <p:ph type="dt" sz="half" idx="10"/>
          </p:nvPr>
        </p:nvSpPr>
        <p:spPr/>
        <p:txBody>
          <a:bodyPr/>
          <a:lstStyle/>
          <a:p>
            <a:fld id="{2E80EA18-88ED-F24B-A389-DF3A770C3C3B}" type="datetimeFigureOut">
              <a:rPr lang="sv-SE" smtClean="0">
                <a:solidFill>
                  <a:prstClr val="white">
                    <a:tint val="75000"/>
                  </a:prstClr>
                </a:solidFill>
              </a:rPr>
              <a:pPr/>
              <a:t>2018-09-13</a:t>
            </a:fld>
            <a:endParaRPr lang="da-DK">
              <a:solidFill>
                <a:prstClr val="white">
                  <a:tint val="75000"/>
                </a:prstClr>
              </a:solidFill>
            </a:endParaRPr>
          </a:p>
        </p:txBody>
      </p:sp>
      <p:sp>
        <p:nvSpPr>
          <p:cNvPr id="4" name="Footer Placeholder 3"/>
          <p:cNvSpPr>
            <a:spLocks noGrp="1"/>
          </p:cNvSpPr>
          <p:nvPr>
            <p:ph type="ftr" sz="quarter" idx="11"/>
          </p:nvPr>
        </p:nvSpPr>
        <p:spPr/>
        <p:txBody>
          <a:bodyPr/>
          <a:lstStyle/>
          <a:p>
            <a:endParaRPr lang="da-DK">
              <a:solidFill>
                <a:prstClr val="white">
                  <a:tint val="75000"/>
                </a:prstClr>
              </a:solidFill>
            </a:endParaRPr>
          </a:p>
        </p:txBody>
      </p:sp>
      <p:sp>
        <p:nvSpPr>
          <p:cNvPr id="5" name="Slide Number Placeholder 4"/>
          <p:cNvSpPr>
            <a:spLocks noGrp="1"/>
          </p:cNvSpPr>
          <p:nvPr>
            <p:ph type="sldNum" sz="quarter" idx="12"/>
          </p:nvPr>
        </p:nvSpPr>
        <p:spPr/>
        <p:txBody>
          <a:bodyPr/>
          <a:lstStyle/>
          <a:p>
            <a:fld id="{B3E37A40-71AB-F042-8784-BE724197B9C3}" type="slidenum">
              <a:rPr lang="da-DK" smtClean="0">
                <a:solidFill>
                  <a:prstClr val="white">
                    <a:tint val="75000"/>
                  </a:prstClr>
                </a:solidFill>
              </a:rPr>
              <a:pPr/>
              <a:t>‹nr.›</a:t>
            </a:fld>
            <a:endParaRPr lang="da-DK">
              <a:solidFill>
                <a:prstClr val="white">
                  <a:tint val="75000"/>
                </a:prstClr>
              </a:solidFill>
            </a:endParaRPr>
          </a:p>
        </p:txBody>
      </p:sp>
    </p:spTree>
    <p:extLst>
      <p:ext uri="{BB962C8B-B14F-4D97-AF65-F5344CB8AC3E}">
        <p14:creationId xmlns:p14="http://schemas.microsoft.com/office/powerpoint/2010/main" val="5032694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80EA18-88ED-F24B-A389-DF3A770C3C3B}" type="datetimeFigureOut">
              <a:rPr lang="sv-SE" smtClean="0">
                <a:solidFill>
                  <a:prstClr val="white">
                    <a:tint val="75000"/>
                  </a:prstClr>
                </a:solidFill>
              </a:rPr>
              <a:pPr/>
              <a:t>2018-09-13</a:t>
            </a:fld>
            <a:endParaRPr lang="da-DK">
              <a:solidFill>
                <a:prstClr val="white">
                  <a:tint val="75000"/>
                </a:prstClr>
              </a:solidFill>
            </a:endParaRPr>
          </a:p>
        </p:txBody>
      </p:sp>
      <p:sp>
        <p:nvSpPr>
          <p:cNvPr id="3" name="Footer Placeholder 2"/>
          <p:cNvSpPr>
            <a:spLocks noGrp="1"/>
          </p:cNvSpPr>
          <p:nvPr>
            <p:ph type="ftr" sz="quarter" idx="11"/>
          </p:nvPr>
        </p:nvSpPr>
        <p:spPr/>
        <p:txBody>
          <a:bodyPr/>
          <a:lstStyle/>
          <a:p>
            <a:endParaRPr lang="da-DK">
              <a:solidFill>
                <a:prstClr val="white">
                  <a:tint val="75000"/>
                </a:prstClr>
              </a:solidFill>
            </a:endParaRPr>
          </a:p>
        </p:txBody>
      </p:sp>
      <p:sp>
        <p:nvSpPr>
          <p:cNvPr id="4" name="Slide Number Placeholder 3"/>
          <p:cNvSpPr>
            <a:spLocks noGrp="1"/>
          </p:cNvSpPr>
          <p:nvPr>
            <p:ph type="sldNum" sz="quarter" idx="12"/>
          </p:nvPr>
        </p:nvSpPr>
        <p:spPr/>
        <p:txBody>
          <a:bodyPr/>
          <a:lstStyle/>
          <a:p>
            <a:fld id="{B3E37A40-71AB-F042-8784-BE724197B9C3}" type="slidenum">
              <a:rPr lang="da-DK" smtClean="0">
                <a:solidFill>
                  <a:prstClr val="white">
                    <a:tint val="75000"/>
                  </a:prstClr>
                </a:solidFill>
              </a:rPr>
              <a:pPr/>
              <a:t>‹nr.›</a:t>
            </a:fld>
            <a:endParaRPr lang="da-DK">
              <a:solidFill>
                <a:prstClr val="white">
                  <a:tint val="75000"/>
                </a:prstClr>
              </a:solidFill>
            </a:endParaRPr>
          </a:p>
        </p:txBody>
      </p:sp>
    </p:spTree>
    <p:extLst>
      <p:ext uri="{BB962C8B-B14F-4D97-AF65-F5344CB8AC3E}">
        <p14:creationId xmlns:p14="http://schemas.microsoft.com/office/powerpoint/2010/main" val="29795558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objTx" preserve="1">
  <p:cSld name="Innehåll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da-DK"/>
              <a:t>Klicka här för att ändra format</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Klicka här för att ändra format på bakgrundstexten</a:t>
            </a:r>
          </a:p>
          <a:p>
            <a:pPr lvl="1"/>
            <a:r>
              <a:rPr lang="da-DK"/>
              <a:t>Nivå två</a:t>
            </a:r>
          </a:p>
          <a:p>
            <a:pPr lvl="2"/>
            <a:r>
              <a:rPr lang="da-DK"/>
              <a:t>Nivå tre</a:t>
            </a:r>
          </a:p>
          <a:p>
            <a:pPr lvl="3"/>
            <a:r>
              <a:rPr lang="da-DK"/>
              <a:t>Nivå fyra</a:t>
            </a:r>
          </a:p>
          <a:p>
            <a:pPr lvl="4"/>
            <a:r>
              <a:rPr lang="da-DK"/>
              <a:t>Nivå fem</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Klicka här för att ändra format på bakgrundstexten</a:t>
            </a:r>
          </a:p>
        </p:txBody>
      </p:sp>
      <p:sp>
        <p:nvSpPr>
          <p:cNvPr id="5" name="Date Placeholder 4"/>
          <p:cNvSpPr>
            <a:spLocks noGrp="1"/>
          </p:cNvSpPr>
          <p:nvPr>
            <p:ph type="dt" sz="half" idx="10"/>
          </p:nvPr>
        </p:nvSpPr>
        <p:spPr/>
        <p:txBody>
          <a:bodyPr/>
          <a:lstStyle/>
          <a:p>
            <a:fld id="{2E80EA18-88ED-F24B-A389-DF3A770C3C3B}" type="datetimeFigureOut">
              <a:rPr lang="sv-SE" smtClean="0">
                <a:solidFill>
                  <a:prstClr val="white">
                    <a:tint val="75000"/>
                  </a:prstClr>
                </a:solidFill>
              </a:rPr>
              <a:pPr/>
              <a:t>2018-09-13</a:t>
            </a:fld>
            <a:endParaRPr lang="da-DK">
              <a:solidFill>
                <a:prstClr val="white">
                  <a:tint val="75000"/>
                </a:prstClr>
              </a:solidFill>
            </a:endParaRPr>
          </a:p>
        </p:txBody>
      </p:sp>
      <p:sp>
        <p:nvSpPr>
          <p:cNvPr id="6" name="Footer Placeholder 5"/>
          <p:cNvSpPr>
            <a:spLocks noGrp="1"/>
          </p:cNvSpPr>
          <p:nvPr>
            <p:ph type="ftr" sz="quarter" idx="11"/>
          </p:nvPr>
        </p:nvSpPr>
        <p:spPr/>
        <p:txBody>
          <a:bodyPr/>
          <a:lstStyle/>
          <a:p>
            <a:endParaRPr lang="da-DK">
              <a:solidFill>
                <a:prstClr val="white">
                  <a:tint val="75000"/>
                </a:prstClr>
              </a:solidFill>
            </a:endParaRPr>
          </a:p>
        </p:txBody>
      </p:sp>
      <p:sp>
        <p:nvSpPr>
          <p:cNvPr id="7" name="Slide Number Placeholder 6"/>
          <p:cNvSpPr>
            <a:spLocks noGrp="1"/>
          </p:cNvSpPr>
          <p:nvPr>
            <p:ph type="sldNum" sz="quarter" idx="12"/>
          </p:nvPr>
        </p:nvSpPr>
        <p:spPr/>
        <p:txBody>
          <a:bodyPr/>
          <a:lstStyle/>
          <a:p>
            <a:fld id="{B3E37A40-71AB-F042-8784-BE724197B9C3}" type="slidenum">
              <a:rPr lang="da-DK" smtClean="0">
                <a:solidFill>
                  <a:prstClr val="white">
                    <a:tint val="75000"/>
                  </a:prstClr>
                </a:solidFill>
              </a:rPr>
              <a:pPr/>
              <a:t>‹nr.›</a:t>
            </a:fld>
            <a:endParaRPr lang="da-DK">
              <a:solidFill>
                <a:prstClr val="white">
                  <a:tint val="75000"/>
                </a:prstClr>
              </a:solidFill>
            </a:endParaRPr>
          </a:p>
        </p:txBody>
      </p:sp>
    </p:spTree>
    <p:extLst>
      <p:ext uri="{BB962C8B-B14F-4D97-AF65-F5344CB8AC3E}">
        <p14:creationId xmlns:p14="http://schemas.microsoft.com/office/powerpoint/2010/main" val="40231587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da-DK"/>
              <a:t>Klicka här för att ändra format</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Dra bilden till platshållaren eller klicka på ikonen för att lägga till den</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Klicka här för att ändra format på bakgrundstexten</a:t>
            </a:r>
          </a:p>
        </p:txBody>
      </p:sp>
      <p:sp>
        <p:nvSpPr>
          <p:cNvPr id="5" name="Date Placeholder 4"/>
          <p:cNvSpPr>
            <a:spLocks noGrp="1"/>
          </p:cNvSpPr>
          <p:nvPr>
            <p:ph type="dt" sz="half" idx="10"/>
          </p:nvPr>
        </p:nvSpPr>
        <p:spPr/>
        <p:txBody>
          <a:bodyPr/>
          <a:lstStyle/>
          <a:p>
            <a:fld id="{2E80EA18-88ED-F24B-A389-DF3A770C3C3B}" type="datetimeFigureOut">
              <a:rPr lang="sv-SE" smtClean="0">
                <a:solidFill>
                  <a:prstClr val="white">
                    <a:tint val="75000"/>
                  </a:prstClr>
                </a:solidFill>
              </a:rPr>
              <a:pPr/>
              <a:t>2018-09-13</a:t>
            </a:fld>
            <a:endParaRPr lang="da-DK">
              <a:solidFill>
                <a:prstClr val="white">
                  <a:tint val="75000"/>
                </a:prstClr>
              </a:solidFill>
            </a:endParaRPr>
          </a:p>
        </p:txBody>
      </p:sp>
      <p:sp>
        <p:nvSpPr>
          <p:cNvPr id="6" name="Footer Placeholder 5"/>
          <p:cNvSpPr>
            <a:spLocks noGrp="1"/>
          </p:cNvSpPr>
          <p:nvPr>
            <p:ph type="ftr" sz="quarter" idx="11"/>
          </p:nvPr>
        </p:nvSpPr>
        <p:spPr/>
        <p:txBody>
          <a:bodyPr/>
          <a:lstStyle/>
          <a:p>
            <a:endParaRPr lang="da-DK">
              <a:solidFill>
                <a:prstClr val="white">
                  <a:tint val="75000"/>
                </a:prstClr>
              </a:solidFill>
            </a:endParaRPr>
          </a:p>
        </p:txBody>
      </p:sp>
      <p:sp>
        <p:nvSpPr>
          <p:cNvPr id="7" name="Slide Number Placeholder 6"/>
          <p:cNvSpPr>
            <a:spLocks noGrp="1"/>
          </p:cNvSpPr>
          <p:nvPr>
            <p:ph type="sldNum" sz="quarter" idx="12"/>
          </p:nvPr>
        </p:nvSpPr>
        <p:spPr/>
        <p:txBody>
          <a:bodyPr/>
          <a:lstStyle/>
          <a:p>
            <a:fld id="{B3E37A40-71AB-F042-8784-BE724197B9C3}" type="slidenum">
              <a:rPr lang="da-DK" smtClean="0">
                <a:solidFill>
                  <a:prstClr val="white">
                    <a:tint val="75000"/>
                  </a:prstClr>
                </a:solidFill>
              </a:rPr>
              <a:pPr/>
              <a:t>‹nr.›</a:t>
            </a:fld>
            <a:endParaRPr lang="da-DK">
              <a:solidFill>
                <a:prstClr val="white">
                  <a:tint val="75000"/>
                </a:prstClr>
              </a:solidFill>
            </a:endParaRPr>
          </a:p>
        </p:txBody>
      </p:sp>
    </p:spTree>
    <p:extLst>
      <p:ext uri="{BB962C8B-B14F-4D97-AF65-F5344CB8AC3E}">
        <p14:creationId xmlns:p14="http://schemas.microsoft.com/office/powerpoint/2010/main" val="110774711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Klicka här för att ändra format</a:t>
            </a:r>
            <a:endParaRPr lang="en-US"/>
          </a:p>
        </p:txBody>
      </p:sp>
      <p:sp>
        <p:nvSpPr>
          <p:cNvPr id="3" name="Vertical Text Placeholder 2"/>
          <p:cNvSpPr>
            <a:spLocks noGrp="1"/>
          </p:cNvSpPr>
          <p:nvPr>
            <p:ph type="body" orient="vert" idx="1"/>
          </p:nvPr>
        </p:nvSpPr>
        <p:spPr/>
        <p:txBody>
          <a:bodyPr vert="eaVert"/>
          <a:lstStyle/>
          <a:p>
            <a:pPr lvl="0"/>
            <a:r>
              <a:rPr lang="da-DK"/>
              <a:t>Klicka här för att ändra format på bakgrundstexten</a:t>
            </a:r>
          </a:p>
          <a:p>
            <a:pPr lvl="1"/>
            <a:r>
              <a:rPr lang="da-DK"/>
              <a:t>Nivå två</a:t>
            </a:r>
          </a:p>
          <a:p>
            <a:pPr lvl="2"/>
            <a:r>
              <a:rPr lang="da-DK"/>
              <a:t>Nivå tre</a:t>
            </a:r>
          </a:p>
          <a:p>
            <a:pPr lvl="3"/>
            <a:r>
              <a:rPr lang="da-DK"/>
              <a:t>Nivå fyra</a:t>
            </a:r>
          </a:p>
          <a:p>
            <a:pPr lvl="4"/>
            <a:r>
              <a:rPr lang="da-DK"/>
              <a:t>Nivå fem</a:t>
            </a:r>
            <a:endParaRPr lang="en-US"/>
          </a:p>
        </p:txBody>
      </p:sp>
      <p:sp>
        <p:nvSpPr>
          <p:cNvPr id="4" name="Date Placeholder 3"/>
          <p:cNvSpPr>
            <a:spLocks noGrp="1"/>
          </p:cNvSpPr>
          <p:nvPr>
            <p:ph type="dt" sz="half" idx="10"/>
          </p:nvPr>
        </p:nvSpPr>
        <p:spPr/>
        <p:txBody>
          <a:bodyPr/>
          <a:lstStyle/>
          <a:p>
            <a:fld id="{2E80EA18-88ED-F24B-A389-DF3A770C3C3B}" type="datetimeFigureOut">
              <a:rPr lang="sv-SE" smtClean="0">
                <a:solidFill>
                  <a:prstClr val="white">
                    <a:tint val="75000"/>
                  </a:prstClr>
                </a:solidFill>
              </a:rPr>
              <a:pPr/>
              <a:t>2018-09-13</a:t>
            </a:fld>
            <a:endParaRPr lang="da-DK">
              <a:solidFill>
                <a:prstClr val="white">
                  <a:tint val="75000"/>
                </a:prstClr>
              </a:solidFill>
            </a:endParaRPr>
          </a:p>
        </p:txBody>
      </p:sp>
      <p:sp>
        <p:nvSpPr>
          <p:cNvPr id="5" name="Footer Placeholder 4"/>
          <p:cNvSpPr>
            <a:spLocks noGrp="1"/>
          </p:cNvSpPr>
          <p:nvPr>
            <p:ph type="ftr" sz="quarter" idx="11"/>
          </p:nvPr>
        </p:nvSpPr>
        <p:spPr/>
        <p:txBody>
          <a:bodyPr/>
          <a:lstStyle/>
          <a:p>
            <a:endParaRPr lang="da-DK">
              <a:solidFill>
                <a:prstClr val="white">
                  <a:tint val="75000"/>
                </a:prstClr>
              </a:solidFill>
            </a:endParaRPr>
          </a:p>
        </p:txBody>
      </p:sp>
      <p:sp>
        <p:nvSpPr>
          <p:cNvPr id="6" name="Slide Number Placeholder 5"/>
          <p:cNvSpPr>
            <a:spLocks noGrp="1"/>
          </p:cNvSpPr>
          <p:nvPr>
            <p:ph type="sldNum" sz="quarter" idx="12"/>
          </p:nvPr>
        </p:nvSpPr>
        <p:spPr/>
        <p:txBody>
          <a:bodyPr/>
          <a:lstStyle/>
          <a:p>
            <a:fld id="{B3E37A40-71AB-F042-8784-BE724197B9C3}" type="slidenum">
              <a:rPr lang="da-DK" smtClean="0">
                <a:solidFill>
                  <a:prstClr val="white">
                    <a:tint val="75000"/>
                  </a:prstClr>
                </a:solidFill>
              </a:rPr>
              <a:pPr/>
              <a:t>‹nr.›</a:t>
            </a:fld>
            <a:endParaRPr lang="da-DK">
              <a:solidFill>
                <a:prstClr val="white">
                  <a:tint val="75000"/>
                </a:prstClr>
              </a:solidFill>
            </a:endParaRPr>
          </a:p>
        </p:txBody>
      </p:sp>
    </p:spTree>
    <p:extLst>
      <p:ext uri="{BB962C8B-B14F-4D97-AF65-F5344CB8AC3E}">
        <p14:creationId xmlns:p14="http://schemas.microsoft.com/office/powerpoint/2010/main" val="167682996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da-DK"/>
              <a:t>Klicka här för att ändra format</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da-DK"/>
              <a:t>Klicka här för att ändra format på bakgrundstexten</a:t>
            </a:r>
          </a:p>
          <a:p>
            <a:pPr lvl="1"/>
            <a:r>
              <a:rPr lang="da-DK"/>
              <a:t>Nivå två</a:t>
            </a:r>
          </a:p>
          <a:p>
            <a:pPr lvl="2"/>
            <a:r>
              <a:rPr lang="da-DK"/>
              <a:t>Nivå tre</a:t>
            </a:r>
          </a:p>
          <a:p>
            <a:pPr lvl="3"/>
            <a:r>
              <a:rPr lang="da-DK"/>
              <a:t>Nivå fyra</a:t>
            </a:r>
          </a:p>
          <a:p>
            <a:pPr lvl="4"/>
            <a:r>
              <a:rPr lang="da-DK"/>
              <a:t>Nivå fem</a:t>
            </a:r>
            <a:endParaRPr lang="en-US"/>
          </a:p>
        </p:txBody>
      </p:sp>
      <p:sp>
        <p:nvSpPr>
          <p:cNvPr id="4" name="Date Placeholder 3"/>
          <p:cNvSpPr>
            <a:spLocks noGrp="1"/>
          </p:cNvSpPr>
          <p:nvPr>
            <p:ph type="dt" sz="half" idx="10"/>
          </p:nvPr>
        </p:nvSpPr>
        <p:spPr/>
        <p:txBody>
          <a:bodyPr/>
          <a:lstStyle/>
          <a:p>
            <a:fld id="{2E80EA18-88ED-F24B-A389-DF3A770C3C3B}" type="datetimeFigureOut">
              <a:rPr lang="sv-SE" smtClean="0">
                <a:solidFill>
                  <a:prstClr val="white">
                    <a:tint val="75000"/>
                  </a:prstClr>
                </a:solidFill>
              </a:rPr>
              <a:pPr/>
              <a:t>2018-09-13</a:t>
            </a:fld>
            <a:endParaRPr lang="da-DK">
              <a:solidFill>
                <a:prstClr val="white">
                  <a:tint val="75000"/>
                </a:prstClr>
              </a:solidFill>
            </a:endParaRPr>
          </a:p>
        </p:txBody>
      </p:sp>
      <p:sp>
        <p:nvSpPr>
          <p:cNvPr id="5" name="Footer Placeholder 4"/>
          <p:cNvSpPr>
            <a:spLocks noGrp="1"/>
          </p:cNvSpPr>
          <p:nvPr>
            <p:ph type="ftr" sz="quarter" idx="11"/>
          </p:nvPr>
        </p:nvSpPr>
        <p:spPr/>
        <p:txBody>
          <a:bodyPr/>
          <a:lstStyle/>
          <a:p>
            <a:endParaRPr lang="da-DK">
              <a:solidFill>
                <a:prstClr val="white">
                  <a:tint val="75000"/>
                </a:prstClr>
              </a:solidFill>
            </a:endParaRPr>
          </a:p>
        </p:txBody>
      </p:sp>
      <p:sp>
        <p:nvSpPr>
          <p:cNvPr id="6" name="Slide Number Placeholder 5"/>
          <p:cNvSpPr>
            <a:spLocks noGrp="1"/>
          </p:cNvSpPr>
          <p:nvPr>
            <p:ph type="sldNum" sz="quarter" idx="12"/>
          </p:nvPr>
        </p:nvSpPr>
        <p:spPr/>
        <p:txBody>
          <a:bodyPr/>
          <a:lstStyle/>
          <a:p>
            <a:fld id="{B3E37A40-71AB-F042-8784-BE724197B9C3}" type="slidenum">
              <a:rPr lang="da-DK" smtClean="0">
                <a:solidFill>
                  <a:prstClr val="white">
                    <a:tint val="75000"/>
                  </a:prstClr>
                </a:solidFill>
              </a:rPr>
              <a:pPr/>
              <a:t>‹nr.›</a:t>
            </a:fld>
            <a:endParaRPr lang="da-DK">
              <a:solidFill>
                <a:prstClr val="white">
                  <a:tint val="75000"/>
                </a:prstClr>
              </a:solidFill>
            </a:endParaRPr>
          </a:p>
        </p:txBody>
      </p:sp>
    </p:spTree>
    <p:extLst>
      <p:ext uri="{BB962C8B-B14F-4D97-AF65-F5344CB8AC3E}">
        <p14:creationId xmlns:p14="http://schemas.microsoft.com/office/powerpoint/2010/main" val="414228730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5" name="Text Placeholder 10"/>
          <p:cNvSpPr>
            <a:spLocks noGrp="1"/>
          </p:cNvSpPr>
          <p:nvPr>
            <p:ph type="body" sz="quarter" idx="10"/>
          </p:nvPr>
        </p:nvSpPr>
        <p:spPr>
          <a:xfrm>
            <a:off x="395288" y="6621077"/>
            <a:ext cx="1689565" cy="138499"/>
          </a:xfrm>
        </p:spPr>
        <p:txBody>
          <a:bodyPr wrap="none" lIns="0" tIns="0" rIns="0" bIns="0" anchor="b">
            <a:spAutoFit/>
          </a:bodyPr>
          <a:lstStyle>
            <a:lvl1pPr marL="0" indent="0">
              <a:lnSpc>
                <a:spcPct val="90000"/>
              </a:lnSpc>
              <a:spcBef>
                <a:spcPts val="0"/>
              </a:spcBef>
              <a:spcAft>
                <a:spcPts val="0"/>
              </a:spcAft>
              <a:buNone/>
              <a:defRPr lang="en-US" sz="1000" dirty="0" smtClean="0">
                <a:solidFill>
                  <a:schemeClr val="tx1"/>
                </a:solidFill>
                <a:latin typeface="+mn-lt"/>
                <a:ea typeface="+mn-ea"/>
                <a:cs typeface="+mn-cs"/>
              </a:defRPr>
            </a:lvl1pPr>
            <a:lvl2pPr>
              <a:defRPr lang="en-US" sz="1000" dirty="0" smtClean="0">
                <a:solidFill>
                  <a:schemeClr val="tx1"/>
                </a:solidFill>
                <a:latin typeface="+mn-lt"/>
                <a:ea typeface="+mn-ea"/>
                <a:cs typeface="+mn-cs"/>
              </a:defRPr>
            </a:lvl2pPr>
            <a:lvl3pPr>
              <a:defRPr lang="en-US" sz="1000" dirty="0" smtClean="0">
                <a:solidFill>
                  <a:schemeClr val="tx1"/>
                </a:solidFill>
                <a:latin typeface="+mn-lt"/>
                <a:ea typeface="+mn-ea"/>
                <a:cs typeface="+mn-cs"/>
              </a:defRPr>
            </a:lvl3pPr>
            <a:lvl4pPr>
              <a:defRPr lang="en-US" sz="1000" dirty="0" smtClean="0">
                <a:solidFill>
                  <a:schemeClr val="tx1"/>
                </a:solidFill>
                <a:latin typeface="+mn-lt"/>
                <a:ea typeface="+mn-ea"/>
                <a:cs typeface="+mn-cs"/>
              </a:defRPr>
            </a:lvl4pPr>
            <a:lvl5pPr>
              <a:defRPr lang="en-GB" sz="1000" dirty="0">
                <a:solidFill>
                  <a:schemeClr val="tx1"/>
                </a:solidFill>
                <a:latin typeface="+mn-lt"/>
                <a:ea typeface="+mn-ea"/>
                <a:cs typeface="+mn-cs"/>
              </a:defRPr>
            </a:lvl5pPr>
          </a:lstStyle>
          <a:p>
            <a:pPr lvl="0"/>
            <a:r>
              <a:rPr lang="en-US" dirty="0"/>
              <a:t>Click to edit Master text styles</a:t>
            </a:r>
            <a:endParaRPr lang="en-GB" dirty="0"/>
          </a:p>
        </p:txBody>
      </p:sp>
      <p:sp>
        <p:nvSpPr>
          <p:cNvPr id="6" name="Text Placeholder 12"/>
          <p:cNvSpPr>
            <a:spLocks noGrp="1"/>
          </p:cNvSpPr>
          <p:nvPr>
            <p:ph type="body" sz="quarter" idx="11"/>
          </p:nvPr>
        </p:nvSpPr>
        <p:spPr>
          <a:xfrm>
            <a:off x="7094903" y="6621077"/>
            <a:ext cx="1689565" cy="138499"/>
          </a:xfrm>
        </p:spPr>
        <p:txBody>
          <a:bodyPr wrap="none" lIns="0" tIns="0" rIns="0" bIns="0" anchor="b">
            <a:spAutoFit/>
          </a:bodyPr>
          <a:lstStyle>
            <a:lvl1pPr marL="0" indent="0" algn="r">
              <a:lnSpc>
                <a:spcPct val="90000"/>
              </a:lnSpc>
              <a:spcBef>
                <a:spcPts val="0"/>
              </a:spcBef>
              <a:spcAft>
                <a:spcPts val="0"/>
              </a:spcAft>
              <a:buNone/>
              <a:defRPr lang="en-US" sz="1000" dirty="0" smtClean="0">
                <a:solidFill>
                  <a:schemeClr val="tx1"/>
                </a:solidFill>
                <a:latin typeface="+mn-lt"/>
                <a:ea typeface="+mn-ea"/>
                <a:cs typeface="+mn-cs"/>
              </a:defRPr>
            </a:lvl1pPr>
          </a:lstStyle>
          <a:p>
            <a:pPr lvl="0"/>
            <a:r>
              <a:rPr lang="en-US" dirty="0"/>
              <a:t>Click to edit Master text styles</a:t>
            </a:r>
            <a:endParaRPr lang="en-GB" dirty="0"/>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42849477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objOnly">
  <p:cSld name="Indholdsobjekt">
    <p:spTree>
      <p:nvGrpSpPr>
        <p:cNvPr id="1" name=""/>
        <p:cNvGrpSpPr/>
        <p:nvPr/>
      </p:nvGrpSpPr>
      <p:grpSpPr>
        <a:xfrm>
          <a:off x="0" y="0"/>
          <a:ext cx="0" cy="0"/>
          <a:chOff x="0" y="0"/>
          <a:chExt cx="0" cy="0"/>
        </a:xfrm>
      </p:grpSpPr>
      <p:sp>
        <p:nvSpPr>
          <p:cNvPr id="2" name="Pladsholder til indhold 1"/>
          <p:cNvSpPr>
            <a:spLocks noGrp="1"/>
          </p:cNvSpPr>
          <p:nvPr>
            <p:ph/>
          </p:nvPr>
        </p:nvSpPr>
        <p:spPr>
          <a:xfrm>
            <a:off x="1371600" y="838200"/>
            <a:ext cx="7239000" cy="4822825"/>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848767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reserve="1">
  <p:cSld name="Titel og tabel">
    <p:spTree>
      <p:nvGrpSpPr>
        <p:cNvPr id="1" name=""/>
        <p:cNvGrpSpPr/>
        <p:nvPr/>
      </p:nvGrpSpPr>
      <p:grpSpPr>
        <a:xfrm>
          <a:off x="0" y="0"/>
          <a:ext cx="0" cy="0"/>
          <a:chOff x="0" y="0"/>
          <a:chExt cx="0" cy="0"/>
        </a:xfrm>
      </p:grpSpPr>
      <p:sp>
        <p:nvSpPr>
          <p:cNvPr id="2" name="Titel 1"/>
          <p:cNvSpPr>
            <a:spLocks noGrp="1"/>
          </p:cNvSpPr>
          <p:nvPr>
            <p:ph type="title"/>
          </p:nvPr>
        </p:nvSpPr>
        <p:spPr>
          <a:xfrm>
            <a:off x="685800" y="400050"/>
            <a:ext cx="7772400" cy="1143000"/>
          </a:xfrm>
        </p:spPr>
        <p:txBody>
          <a:bodyPr/>
          <a:lstStyle/>
          <a:p>
            <a:r>
              <a:rPr lang="da-DK"/>
              <a:t>Klik for at redigere i masteren</a:t>
            </a:r>
          </a:p>
        </p:txBody>
      </p:sp>
      <p:sp>
        <p:nvSpPr>
          <p:cNvPr id="3" name="Pladsholder til tabel 2"/>
          <p:cNvSpPr>
            <a:spLocks noGrp="1"/>
          </p:cNvSpPr>
          <p:nvPr>
            <p:ph type="tbl" idx="1"/>
          </p:nvPr>
        </p:nvSpPr>
        <p:spPr>
          <a:xfrm>
            <a:off x="685800" y="1771650"/>
            <a:ext cx="7772400" cy="4114800"/>
          </a:xfrm>
        </p:spPr>
        <p:txBody>
          <a:bodyPr/>
          <a:lstStyle/>
          <a:p>
            <a:pPr lvl="0"/>
            <a:endParaRPr lang="da-DK" noProof="0"/>
          </a:p>
        </p:txBody>
      </p:sp>
      <p:sp>
        <p:nvSpPr>
          <p:cNvPr id="4" name="Rectangle 21"/>
          <p:cNvSpPr>
            <a:spLocks noGrp="1" noChangeArrowheads="1"/>
          </p:cNvSpPr>
          <p:nvPr>
            <p:ph type="dt" sz="half" idx="10"/>
          </p:nvPr>
        </p:nvSpPr>
        <p:spPr>
          <a:ln/>
        </p:spPr>
        <p:txBody>
          <a:bodyPr/>
          <a:lstStyle>
            <a:lvl1pPr>
              <a:defRPr/>
            </a:lvl1pPr>
          </a:lstStyle>
          <a:p>
            <a:pPr>
              <a:defRPr/>
            </a:pPr>
            <a:endParaRPr lang="da-DK"/>
          </a:p>
        </p:txBody>
      </p:sp>
      <p:sp>
        <p:nvSpPr>
          <p:cNvPr id="5" name="Rectangle 22"/>
          <p:cNvSpPr>
            <a:spLocks noGrp="1" noChangeArrowheads="1"/>
          </p:cNvSpPr>
          <p:nvPr>
            <p:ph type="sldNum" sz="quarter" idx="11"/>
          </p:nvPr>
        </p:nvSpPr>
        <p:spPr>
          <a:ln/>
        </p:spPr>
        <p:txBody>
          <a:bodyPr/>
          <a:lstStyle>
            <a:lvl1pPr>
              <a:defRPr/>
            </a:lvl1pPr>
          </a:lstStyle>
          <a:p>
            <a:pPr>
              <a:defRPr/>
            </a:pPr>
            <a:fld id="{2E1648AF-E730-423C-9681-7CFDB448E1D1}" type="slidenum">
              <a:rPr lang="da-DK" altLang="da-DK"/>
              <a:pPr>
                <a:defRPr/>
              </a:pPr>
              <a:t>‹nr.›</a:t>
            </a:fld>
            <a:endParaRPr lang="da-DK" altLang="da-DK"/>
          </a:p>
        </p:txBody>
      </p:sp>
      <p:sp>
        <p:nvSpPr>
          <p:cNvPr id="6"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73200086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cSld name="Anpassad layou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8228013" cy="1143000"/>
          </a:xfrm>
        </p:spPr>
        <p:txBody>
          <a:bodyPr/>
          <a:lstStyle/>
          <a:p>
            <a:r>
              <a:rPr lang="da-DK"/>
              <a:t>Klicka här för att ändra format</a:t>
            </a:r>
          </a:p>
        </p:txBody>
      </p:sp>
    </p:spTree>
    <p:extLst>
      <p:ext uri="{BB962C8B-B14F-4D97-AF65-F5344CB8AC3E}">
        <p14:creationId xmlns:p14="http://schemas.microsoft.com/office/powerpoint/2010/main" val="225380037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xAndObj">
  <p:cSld name="Titel, tekst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685800" y="400050"/>
            <a:ext cx="7772400" cy="1143000"/>
          </a:xfrm>
        </p:spPr>
        <p:txBody>
          <a:bodyPr/>
          <a:lstStyle/>
          <a:p>
            <a:r>
              <a:rPr lang="da-DK"/>
              <a:t>Klik for at redigere i masteren</a:t>
            </a:r>
          </a:p>
        </p:txBody>
      </p:sp>
      <p:sp>
        <p:nvSpPr>
          <p:cNvPr id="3" name="Pladsholder til tekst 2"/>
          <p:cNvSpPr>
            <a:spLocks noGrp="1"/>
          </p:cNvSpPr>
          <p:nvPr>
            <p:ph type="body" sz="half" idx="1"/>
          </p:nvPr>
        </p:nvSpPr>
        <p:spPr>
          <a:xfrm>
            <a:off x="685800" y="1771650"/>
            <a:ext cx="3810000" cy="41148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48200" y="1771650"/>
            <a:ext cx="3810000" cy="41148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Rectangle 21"/>
          <p:cNvSpPr>
            <a:spLocks noGrp="1" noChangeArrowheads="1"/>
          </p:cNvSpPr>
          <p:nvPr>
            <p:ph type="dt" sz="half" idx="10"/>
          </p:nvPr>
        </p:nvSpPr>
        <p:spPr>
          <a:ln/>
        </p:spPr>
        <p:txBody>
          <a:bodyPr/>
          <a:lstStyle>
            <a:lvl1pPr>
              <a:defRPr/>
            </a:lvl1pPr>
          </a:lstStyle>
          <a:p>
            <a:pPr>
              <a:defRPr/>
            </a:pPr>
            <a:endParaRPr lang="da-DK">
              <a:solidFill>
                <a:prstClr val="white">
                  <a:tint val="75000"/>
                </a:prstClr>
              </a:solidFill>
            </a:endParaRPr>
          </a:p>
        </p:txBody>
      </p:sp>
      <p:sp>
        <p:nvSpPr>
          <p:cNvPr id="6" name="Rectangle 22"/>
          <p:cNvSpPr>
            <a:spLocks noGrp="1" noChangeArrowheads="1"/>
          </p:cNvSpPr>
          <p:nvPr>
            <p:ph type="sldNum" sz="quarter" idx="11"/>
          </p:nvPr>
        </p:nvSpPr>
        <p:spPr>
          <a:ln/>
        </p:spPr>
        <p:txBody>
          <a:bodyPr/>
          <a:lstStyle>
            <a:lvl1pPr>
              <a:defRPr/>
            </a:lvl1pPr>
          </a:lstStyle>
          <a:p>
            <a:pPr>
              <a:defRPr/>
            </a:pPr>
            <a:fld id="{E0A081DE-7DAE-3E45-B858-911BC1A09A53}" type="slidenum">
              <a:rPr lang="da-DK">
                <a:solidFill>
                  <a:prstClr val="white">
                    <a:tint val="75000"/>
                  </a:prstClr>
                </a:solidFill>
              </a:rPr>
              <a:pPr>
                <a:defRPr/>
              </a:pPr>
              <a:t>‹nr.›</a:t>
            </a:fld>
            <a:endParaRPr lang="da-DK">
              <a:solidFill>
                <a:prstClr val="white">
                  <a:tint val="75000"/>
                </a:prstClr>
              </a:solidFill>
            </a:endParaRPr>
          </a:p>
        </p:txBody>
      </p:sp>
      <p:sp>
        <p:nvSpPr>
          <p:cNvPr id="7" name="Rectangle 23"/>
          <p:cNvSpPr>
            <a:spLocks noGrp="1" noChangeArrowheads="1"/>
          </p:cNvSpPr>
          <p:nvPr>
            <p:ph type="ftr" sz="quarter" idx="12"/>
          </p:nvPr>
        </p:nvSpPr>
        <p:spPr>
          <a:ln/>
        </p:spPr>
        <p:txBody>
          <a:bodyPr/>
          <a:lstStyle>
            <a:lvl1pPr>
              <a:defRPr/>
            </a:lvl1pPr>
          </a:lstStyle>
          <a:p>
            <a:pPr>
              <a:defRPr/>
            </a:pPr>
            <a:endParaRPr lang="da-DK">
              <a:solidFill>
                <a:prstClr val="white">
                  <a:tint val="75000"/>
                </a:prstClr>
              </a:solidFill>
            </a:endParaRPr>
          </a:p>
        </p:txBody>
      </p:sp>
    </p:spTree>
    <p:extLst>
      <p:ext uri="{BB962C8B-B14F-4D97-AF65-F5344CB8AC3E}">
        <p14:creationId xmlns:p14="http://schemas.microsoft.com/office/powerpoint/2010/main" val="357237330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10"/>
          <p:cNvSpPr>
            <a:spLocks noGrp="1"/>
          </p:cNvSpPr>
          <p:nvPr>
            <p:ph type="body" sz="quarter" idx="10"/>
          </p:nvPr>
        </p:nvSpPr>
        <p:spPr>
          <a:xfrm>
            <a:off x="395288" y="6621077"/>
            <a:ext cx="1689565" cy="138499"/>
          </a:xfrm>
        </p:spPr>
        <p:txBody>
          <a:bodyPr wrap="none" lIns="0" tIns="0" rIns="0" bIns="0" anchor="b">
            <a:spAutoFit/>
          </a:bodyPr>
          <a:lstStyle>
            <a:lvl1pPr marL="0" indent="0">
              <a:lnSpc>
                <a:spcPct val="90000"/>
              </a:lnSpc>
              <a:spcBef>
                <a:spcPts val="0"/>
              </a:spcBef>
              <a:spcAft>
                <a:spcPts val="0"/>
              </a:spcAft>
              <a:buNone/>
              <a:defRPr lang="en-US" sz="1000" dirty="0" smtClean="0">
                <a:solidFill>
                  <a:schemeClr val="tx1"/>
                </a:solidFill>
                <a:latin typeface="+mn-lt"/>
                <a:ea typeface="+mn-ea"/>
                <a:cs typeface="+mn-cs"/>
              </a:defRPr>
            </a:lvl1pPr>
            <a:lvl2pPr>
              <a:defRPr lang="en-US" sz="1000" dirty="0" smtClean="0">
                <a:solidFill>
                  <a:schemeClr val="tx1"/>
                </a:solidFill>
                <a:latin typeface="+mn-lt"/>
                <a:ea typeface="+mn-ea"/>
                <a:cs typeface="+mn-cs"/>
              </a:defRPr>
            </a:lvl2pPr>
            <a:lvl3pPr>
              <a:defRPr lang="en-US" sz="1000" dirty="0" smtClean="0">
                <a:solidFill>
                  <a:schemeClr val="tx1"/>
                </a:solidFill>
                <a:latin typeface="+mn-lt"/>
                <a:ea typeface="+mn-ea"/>
                <a:cs typeface="+mn-cs"/>
              </a:defRPr>
            </a:lvl3pPr>
            <a:lvl4pPr>
              <a:defRPr lang="en-US" sz="1000" dirty="0" smtClean="0">
                <a:solidFill>
                  <a:schemeClr val="tx1"/>
                </a:solidFill>
                <a:latin typeface="+mn-lt"/>
                <a:ea typeface="+mn-ea"/>
                <a:cs typeface="+mn-cs"/>
              </a:defRPr>
            </a:lvl4pPr>
            <a:lvl5pPr>
              <a:defRPr lang="en-GB" sz="1000" dirty="0">
                <a:solidFill>
                  <a:schemeClr val="tx1"/>
                </a:solidFill>
                <a:latin typeface="+mn-lt"/>
                <a:ea typeface="+mn-ea"/>
                <a:cs typeface="+mn-cs"/>
              </a:defRPr>
            </a:lvl5pPr>
          </a:lstStyle>
          <a:p>
            <a:pPr lvl="0"/>
            <a:r>
              <a:rPr lang="en-US" dirty="0"/>
              <a:t>Click to edit Master text styles</a:t>
            </a:r>
            <a:endParaRPr lang="en-GB" dirty="0"/>
          </a:p>
        </p:txBody>
      </p:sp>
      <p:sp>
        <p:nvSpPr>
          <p:cNvPr id="13" name="Text Placeholder 12"/>
          <p:cNvSpPr>
            <a:spLocks noGrp="1"/>
          </p:cNvSpPr>
          <p:nvPr>
            <p:ph type="body" sz="quarter" idx="11"/>
          </p:nvPr>
        </p:nvSpPr>
        <p:spPr>
          <a:xfrm>
            <a:off x="7094903" y="6621077"/>
            <a:ext cx="1689565" cy="138499"/>
          </a:xfrm>
        </p:spPr>
        <p:txBody>
          <a:bodyPr wrap="none" lIns="0" tIns="0" rIns="0" bIns="0" anchor="b">
            <a:spAutoFit/>
          </a:bodyPr>
          <a:lstStyle>
            <a:lvl1pPr marL="0" indent="0" algn="r">
              <a:lnSpc>
                <a:spcPct val="90000"/>
              </a:lnSpc>
              <a:spcBef>
                <a:spcPts val="0"/>
              </a:spcBef>
              <a:spcAft>
                <a:spcPts val="0"/>
              </a:spcAft>
              <a:buNone/>
              <a:defRPr lang="en-US" sz="1000" dirty="0" smtClean="0">
                <a:solidFill>
                  <a:schemeClr val="tx1"/>
                </a:solidFill>
                <a:latin typeface="+mn-lt"/>
                <a:ea typeface="+mn-ea"/>
                <a:cs typeface="+mn-cs"/>
              </a:defRPr>
            </a:lvl1pPr>
          </a:lstStyle>
          <a:p>
            <a:pPr lvl="0"/>
            <a:r>
              <a:rPr lang="en-US" dirty="0"/>
              <a:t>Click to edit Master text styles</a:t>
            </a:r>
            <a:endParaRPr lang="en-GB" dirty="0"/>
          </a:p>
        </p:txBody>
      </p:sp>
      <p:sp>
        <p:nvSpPr>
          <p:cNvPr id="4" name="Title 3"/>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801998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reserve="1">
  <p:cSld name="Titel, tekst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685800" y="400050"/>
            <a:ext cx="7772400" cy="1143000"/>
          </a:xfrm>
        </p:spPr>
        <p:txBody>
          <a:bodyPr/>
          <a:lstStyle/>
          <a:p>
            <a:r>
              <a:rPr lang="da-DK"/>
              <a:t>Klik for at redigere i masteren</a:t>
            </a:r>
          </a:p>
        </p:txBody>
      </p:sp>
      <p:sp>
        <p:nvSpPr>
          <p:cNvPr id="3" name="Pladsholder til tekst 2"/>
          <p:cNvSpPr>
            <a:spLocks noGrp="1"/>
          </p:cNvSpPr>
          <p:nvPr>
            <p:ph type="body" sz="half" idx="1"/>
          </p:nvPr>
        </p:nvSpPr>
        <p:spPr>
          <a:xfrm>
            <a:off x="685800" y="1771650"/>
            <a:ext cx="3810000" cy="41148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48200" y="1771650"/>
            <a:ext cx="3810000" cy="41148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Rectangle 21"/>
          <p:cNvSpPr>
            <a:spLocks noGrp="1" noChangeArrowheads="1"/>
          </p:cNvSpPr>
          <p:nvPr>
            <p:ph type="dt" sz="half" idx="10"/>
          </p:nvPr>
        </p:nvSpPr>
        <p:spPr>
          <a:ln/>
        </p:spPr>
        <p:txBody>
          <a:bodyPr/>
          <a:lstStyle>
            <a:lvl1pPr>
              <a:defRPr/>
            </a:lvl1pPr>
          </a:lstStyle>
          <a:p>
            <a:pPr>
              <a:defRPr/>
            </a:pPr>
            <a:endParaRPr lang="da-DK"/>
          </a:p>
        </p:txBody>
      </p:sp>
      <p:sp>
        <p:nvSpPr>
          <p:cNvPr id="6" name="Rectangle 22"/>
          <p:cNvSpPr>
            <a:spLocks noGrp="1" noChangeArrowheads="1"/>
          </p:cNvSpPr>
          <p:nvPr>
            <p:ph type="sldNum" sz="quarter" idx="11"/>
          </p:nvPr>
        </p:nvSpPr>
        <p:spPr>
          <a:ln/>
        </p:spPr>
        <p:txBody>
          <a:bodyPr/>
          <a:lstStyle>
            <a:lvl1pPr>
              <a:defRPr/>
            </a:lvl1pPr>
          </a:lstStyle>
          <a:p>
            <a:pPr>
              <a:defRPr/>
            </a:pPr>
            <a:fld id="{D9607426-0AD2-4A4C-8BBE-169DA67C5C51}" type="slidenum">
              <a:rPr lang="da-DK" altLang="da-DK"/>
              <a:pPr>
                <a:defRPr/>
              </a:pPr>
              <a:t>‹nr.›</a:t>
            </a:fld>
            <a:endParaRPr lang="da-DK" altLang="da-DK"/>
          </a:p>
        </p:txBody>
      </p:sp>
      <p:sp>
        <p:nvSpPr>
          <p:cNvPr id="7"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17893627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dgm" preserve="1">
  <p:cSld name="Titel og diagram eller organisationsdiagram">
    <p:spTree>
      <p:nvGrpSpPr>
        <p:cNvPr id="1" name=""/>
        <p:cNvGrpSpPr/>
        <p:nvPr/>
      </p:nvGrpSpPr>
      <p:grpSpPr>
        <a:xfrm>
          <a:off x="0" y="0"/>
          <a:ext cx="0" cy="0"/>
          <a:chOff x="0" y="0"/>
          <a:chExt cx="0" cy="0"/>
        </a:xfrm>
      </p:grpSpPr>
      <p:sp>
        <p:nvSpPr>
          <p:cNvPr id="2" name="Titel 1"/>
          <p:cNvSpPr>
            <a:spLocks noGrp="1"/>
          </p:cNvSpPr>
          <p:nvPr>
            <p:ph type="title"/>
          </p:nvPr>
        </p:nvSpPr>
        <p:spPr>
          <a:xfrm>
            <a:off x="685800" y="400050"/>
            <a:ext cx="7772400" cy="1143000"/>
          </a:xfrm>
        </p:spPr>
        <p:txBody>
          <a:bodyPr/>
          <a:lstStyle/>
          <a:p>
            <a:r>
              <a:rPr lang="da-DK"/>
              <a:t>Klik for at redigere i masteren</a:t>
            </a:r>
          </a:p>
        </p:txBody>
      </p:sp>
      <p:sp>
        <p:nvSpPr>
          <p:cNvPr id="3" name="Pladsholder til SmartArt 2"/>
          <p:cNvSpPr>
            <a:spLocks noGrp="1"/>
          </p:cNvSpPr>
          <p:nvPr>
            <p:ph type="dgm" idx="1"/>
          </p:nvPr>
        </p:nvSpPr>
        <p:spPr>
          <a:xfrm>
            <a:off x="685800" y="1771650"/>
            <a:ext cx="7772400" cy="4114800"/>
          </a:xfrm>
        </p:spPr>
        <p:txBody>
          <a:bodyPr/>
          <a:lstStyle/>
          <a:p>
            <a:pPr lvl="0"/>
            <a:endParaRPr lang="da-DK" noProof="0"/>
          </a:p>
        </p:txBody>
      </p:sp>
      <p:sp>
        <p:nvSpPr>
          <p:cNvPr id="4" name="Rectangle 21"/>
          <p:cNvSpPr>
            <a:spLocks noGrp="1" noChangeArrowheads="1"/>
          </p:cNvSpPr>
          <p:nvPr>
            <p:ph type="dt" sz="half" idx="10"/>
          </p:nvPr>
        </p:nvSpPr>
        <p:spPr>
          <a:ln/>
        </p:spPr>
        <p:txBody>
          <a:bodyPr/>
          <a:lstStyle>
            <a:lvl1pPr>
              <a:defRPr/>
            </a:lvl1pPr>
          </a:lstStyle>
          <a:p>
            <a:pPr>
              <a:defRPr/>
            </a:pPr>
            <a:endParaRPr lang="da-DK"/>
          </a:p>
        </p:txBody>
      </p:sp>
      <p:sp>
        <p:nvSpPr>
          <p:cNvPr id="5" name="Rectangle 22"/>
          <p:cNvSpPr>
            <a:spLocks noGrp="1" noChangeArrowheads="1"/>
          </p:cNvSpPr>
          <p:nvPr>
            <p:ph type="sldNum" sz="quarter" idx="11"/>
          </p:nvPr>
        </p:nvSpPr>
        <p:spPr>
          <a:ln/>
        </p:spPr>
        <p:txBody>
          <a:bodyPr/>
          <a:lstStyle>
            <a:lvl1pPr>
              <a:defRPr/>
            </a:lvl1pPr>
          </a:lstStyle>
          <a:p>
            <a:pPr>
              <a:defRPr/>
            </a:pPr>
            <a:fld id="{185B7B01-E43D-47F2-BBA4-F9526903DBA5}" type="slidenum">
              <a:rPr lang="da-DK" altLang="da-DK"/>
              <a:pPr>
                <a:defRPr/>
              </a:pPr>
              <a:t>‹nr.›</a:t>
            </a:fld>
            <a:endParaRPr lang="da-DK" altLang="da-DK"/>
          </a:p>
        </p:txBody>
      </p:sp>
      <p:sp>
        <p:nvSpPr>
          <p:cNvPr id="6"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13190155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Only" preserve="1">
  <p:cSld name="Indhold">
    <p:spTree>
      <p:nvGrpSpPr>
        <p:cNvPr id="1" name=""/>
        <p:cNvGrpSpPr/>
        <p:nvPr/>
      </p:nvGrpSpPr>
      <p:grpSpPr>
        <a:xfrm>
          <a:off x="0" y="0"/>
          <a:ext cx="0" cy="0"/>
          <a:chOff x="0" y="0"/>
          <a:chExt cx="0" cy="0"/>
        </a:xfrm>
      </p:grpSpPr>
      <p:sp>
        <p:nvSpPr>
          <p:cNvPr id="2" name="Pladsholder til indhold 1"/>
          <p:cNvSpPr>
            <a:spLocks noGrp="1"/>
          </p:cNvSpPr>
          <p:nvPr>
            <p:ph/>
          </p:nvPr>
        </p:nvSpPr>
        <p:spPr>
          <a:xfrm>
            <a:off x="685800" y="400050"/>
            <a:ext cx="7772400" cy="54864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3" name="Rectangle 21"/>
          <p:cNvSpPr>
            <a:spLocks noGrp="1" noChangeArrowheads="1"/>
          </p:cNvSpPr>
          <p:nvPr>
            <p:ph type="dt" sz="half" idx="10"/>
          </p:nvPr>
        </p:nvSpPr>
        <p:spPr>
          <a:ln/>
        </p:spPr>
        <p:txBody>
          <a:bodyPr/>
          <a:lstStyle>
            <a:lvl1pPr>
              <a:defRPr/>
            </a:lvl1pPr>
          </a:lstStyle>
          <a:p>
            <a:pPr>
              <a:defRPr/>
            </a:pPr>
            <a:endParaRPr lang="da-DK"/>
          </a:p>
        </p:txBody>
      </p:sp>
      <p:sp>
        <p:nvSpPr>
          <p:cNvPr id="4" name="Rectangle 22"/>
          <p:cNvSpPr>
            <a:spLocks noGrp="1" noChangeArrowheads="1"/>
          </p:cNvSpPr>
          <p:nvPr>
            <p:ph type="sldNum" sz="quarter" idx="11"/>
          </p:nvPr>
        </p:nvSpPr>
        <p:spPr>
          <a:ln/>
        </p:spPr>
        <p:txBody>
          <a:bodyPr/>
          <a:lstStyle>
            <a:lvl1pPr>
              <a:defRPr/>
            </a:lvl1pPr>
          </a:lstStyle>
          <a:p>
            <a:pPr>
              <a:defRPr/>
            </a:pPr>
            <a:fld id="{0451936E-5A92-484A-8FFB-66A5A82E1398}" type="slidenum">
              <a:rPr lang="da-DK" altLang="da-DK"/>
              <a:pPr>
                <a:defRPr/>
              </a:pPr>
              <a:t>‹nr.›</a:t>
            </a:fld>
            <a:endParaRPr lang="da-DK" altLang="da-DK"/>
          </a:p>
        </p:txBody>
      </p:sp>
      <p:sp>
        <p:nvSpPr>
          <p:cNvPr id="5"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1811902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10"/>
          <p:cNvSpPr>
            <a:spLocks noGrp="1"/>
          </p:cNvSpPr>
          <p:nvPr>
            <p:ph type="body" sz="quarter" idx="10"/>
          </p:nvPr>
        </p:nvSpPr>
        <p:spPr>
          <a:xfrm>
            <a:off x="395288" y="6621077"/>
            <a:ext cx="1689565" cy="138499"/>
          </a:xfrm>
        </p:spPr>
        <p:txBody>
          <a:bodyPr wrap="none" lIns="0" tIns="0" rIns="0" bIns="0" anchor="b">
            <a:spAutoFit/>
          </a:bodyPr>
          <a:lstStyle>
            <a:lvl1pPr marL="0" indent="0">
              <a:lnSpc>
                <a:spcPct val="90000"/>
              </a:lnSpc>
              <a:spcBef>
                <a:spcPts val="0"/>
              </a:spcBef>
              <a:spcAft>
                <a:spcPts val="0"/>
              </a:spcAft>
              <a:buNone/>
              <a:defRPr lang="en-US" sz="1000" dirty="0" smtClean="0">
                <a:solidFill>
                  <a:schemeClr val="tx1"/>
                </a:solidFill>
                <a:latin typeface="+mn-lt"/>
                <a:ea typeface="+mn-ea"/>
                <a:cs typeface="+mn-cs"/>
              </a:defRPr>
            </a:lvl1pPr>
            <a:lvl2pPr>
              <a:defRPr lang="en-US" sz="1000" dirty="0" smtClean="0">
                <a:solidFill>
                  <a:schemeClr val="tx1"/>
                </a:solidFill>
                <a:latin typeface="+mn-lt"/>
                <a:ea typeface="+mn-ea"/>
                <a:cs typeface="+mn-cs"/>
              </a:defRPr>
            </a:lvl2pPr>
            <a:lvl3pPr>
              <a:defRPr lang="en-US" sz="1000" dirty="0" smtClean="0">
                <a:solidFill>
                  <a:schemeClr val="tx1"/>
                </a:solidFill>
                <a:latin typeface="+mn-lt"/>
                <a:ea typeface="+mn-ea"/>
                <a:cs typeface="+mn-cs"/>
              </a:defRPr>
            </a:lvl3pPr>
            <a:lvl4pPr>
              <a:defRPr lang="en-US" sz="1000" dirty="0" smtClean="0">
                <a:solidFill>
                  <a:schemeClr val="tx1"/>
                </a:solidFill>
                <a:latin typeface="+mn-lt"/>
                <a:ea typeface="+mn-ea"/>
                <a:cs typeface="+mn-cs"/>
              </a:defRPr>
            </a:lvl4pPr>
            <a:lvl5pPr>
              <a:defRPr lang="en-GB" sz="1000" dirty="0">
                <a:solidFill>
                  <a:schemeClr val="tx1"/>
                </a:solidFill>
                <a:latin typeface="+mn-lt"/>
                <a:ea typeface="+mn-ea"/>
                <a:cs typeface="+mn-cs"/>
              </a:defRPr>
            </a:lvl5pPr>
          </a:lstStyle>
          <a:p>
            <a:pPr lvl="0"/>
            <a:r>
              <a:rPr lang="en-US" dirty="0"/>
              <a:t>Click to edit Master text styles</a:t>
            </a:r>
            <a:endParaRPr lang="en-GB" dirty="0"/>
          </a:p>
        </p:txBody>
      </p:sp>
      <p:sp>
        <p:nvSpPr>
          <p:cNvPr id="13" name="Text Placeholder 12"/>
          <p:cNvSpPr>
            <a:spLocks noGrp="1"/>
          </p:cNvSpPr>
          <p:nvPr>
            <p:ph type="body" sz="quarter" idx="11"/>
          </p:nvPr>
        </p:nvSpPr>
        <p:spPr>
          <a:xfrm>
            <a:off x="7094903" y="6621077"/>
            <a:ext cx="1689565" cy="138499"/>
          </a:xfrm>
        </p:spPr>
        <p:txBody>
          <a:bodyPr wrap="none" lIns="0" tIns="0" rIns="0" bIns="0" anchor="b">
            <a:spAutoFit/>
          </a:bodyPr>
          <a:lstStyle>
            <a:lvl1pPr marL="0" indent="0" algn="r">
              <a:lnSpc>
                <a:spcPct val="90000"/>
              </a:lnSpc>
              <a:spcBef>
                <a:spcPts val="0"/>
              </a:spcBef>
              <a:spcAft>
                <a:spcPts val="0"/>
              </a:spcAft>
              <a:buNone/>
              <a:defRPr lang="en-US" sz="1000" dirty="0" smtClean="0">
                <a:solidFill>
                  <a:schemeClr val="tx1"/>
                </a:solidFill>
                <a:latin typeface="+mn-lt"/>
                <a:ea typeface="+mn-ea"/>
                <a:cs typeface="+mn-cs"/>
              </a:defRPr>
            </a:lvl1pPr>
          </a:lstStyle>
          <a:p>
            <a:pPr lvl="0"/>
            <a:r>
              <a:rPr lang="en-US" dirty="0"/>
              <a:t>Click to edit Master text styles</a:t>
            </a:r>
            <a:endParaRPr lang="en-GB" dirty="0"/>
          </a:p>
        </p:txBody>
      </p:sp>
      <p:sp>
        <p:nvSpPr>
          <p:cNvPr id="4" name="Title 3"/>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1100383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8" name="Rectangle 7"/>
          <p:cNvSpPr/>
          <p:nvPr userDrawn="1"/>
        </p:nvSpPr>
        <p:spPr>
          <a:xfrm>
            <a:off x="7515224" y="6526696"/>
            <a:ext cx="1247775" cy="304800"/>
          </a:xfrm>
          <a:prstGeom prst="rect">
            <a:avLst/>
          </a:prstGeom>
          <a:solidFill>
            <a:schemeClr val="bg1"/>
          </a:solidFill>
        </p:spPr>
        <p:txBody>
          <a:bodyPr wrap="square" rtlCol="0" anchor="b" anchorCtr="0">
            <a:noAutofit/>
          </a:bodyPr>
          <a:lstStyle/>
          <a:p>
            <a:pPr algn="ctr"/>
            <a:endParaRPr lang="en-US" sz="1000" dirty="0">
              <a:solidFill>
                <a:schemeClr val="tx2"/>
              </a:solidFill>
            </a:endParaRPr>
          </a:p>
        </p:txBody>
      </p:sp>
      <p:sp>
        <p:nvSpPr>
          <p:cNvPr id="9" name="Rectangle 8"/>
          <p:cNvSpPr/>
          <p:nvPr userDrawn="1"/>
        </p:nvSpPr>
        <p:spPr>
          <a:xfrm>
            <a:off x="7515225" y="6337851"/>
            <a:ext cx="1628775" cy="269777"/>
          </a:xfrm>
          <a:prstGeom prst="rect">
            <a:avLst/>
          </a:prstGeom>
          <a:solidFill>
            <a:schemeClr val="bg1"/>
          </a:solidFill>
        </p:spPr>
        <p:txBody>
          <a:bodyPr wrap="square" rtlCol="0" anchor="b" anchorCtr="0">
            <a:noAutofit/>
          </a:bodyPr>
          <a:lstStyle/>
          <a:p>
            <a:pPr algn="ctr"/>
            <a:endParaRPr lang="en-US" sz="1000" dirty="0">
              <a:solidFill>
                <a:schemeClr val="tx2"/>
              </a:solidFill>
            </a:endParaRPr>
          </a:p>
        </p:txBody>
      </p:sp>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96057033-AD19-4FD4-9B48-80EFEC8EFD07}" type="datetime1">
              <a:rPr lang="en-US" smtClean="0"/>
              <a:pPr/>
              <a:t>9/13/18</a:t>
            </a:fld>
            <a:endParaRPr lang="en-US" dirty="0"/>
          </a:p>
        </p:txBody>
      </p:sp>
      <p:sp>
        <p:nvSpPr>
          <p:cNvPr id="4" name="Slide Number Placeholder 3"/>
          <p:cNvSpPr>
            <a:spLocks noGrp="1"/>
          </p:cNvSpPr>
          <p:nvPr>
            <p:ph type="sldNum" sz="quarter" idx="11"/>
          </p:nvPr>
        </p:nvSpPr>
        <p:spPr/>
        <p:txBody>
          <a:bodyPr/>
          <a:lstStyle/>
          <a:p>
            <a:fld id="{8E400C15-9294-4C2D-9232-1CDAA0EDCD35}" type="slidenum">
              <a:rPr lang="en-US" smtClean="0"/>
              <a:pPr/>
              <a:t>‹nr.›</a:t>
            </a:fld>
            <a:endParaRPr lang="en-US" dirty="0"/>
          </a:p>
        </p:txBody>
      </p:sp>
      <p:sp>
        <p:nvSpPr>
          <p:cNvPr id="5" name="Content Placeholder 2"/>
          <p:cNvSpPr>
            <a:spLocks noGrp="1"/>
          </p:cNvSpPr>
          <p:nvPr>
            <p:ph idx="1"/>
          </p:nvPr>
        </p:nvSpPr>
        <p:spPr>
          <a:xfrm>
            <a:off x="381000" y="1447800"/>
            <a:ext cx="8382000" cy="4876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836821" y="6553200"/>
            <a:ext cx="5510463" cy="304800"/>
          </a:xfrm>
          <a:prstGeom prst="rect">
            <a:avLst/>
          </a:prstGeom>
          <a:solidFill>
            <a:schemeClr val="bg1"/>
          </a:solidFill>
        </p:spPr>
        <p:txBody>
          <a:bodyPr wrap="square" rtlCol="0" anchor="b" anchorCtr="0">
            <a:noAutofit/>
          </a:bodyPr>
          <a:lstStyle/>
          <a:p>
            <a:pPr algn="ctr"/>
            <a:endParaRPr lang="en-US" sz="1000" dirty="0">
              <a:solidFill>
                <a:schemeClr val="tx2"/>
              </a:solidFill>
            </a:endParaRPr>
          </a:p>
        </p:txBody>
      </p:sp>
    </p:spTree>
    <p:extLst>
      <p:ext uri="{BB962C8B-B14F-4D97-AF65-F5344CB8AC3E}">
        <p14:creationId xmlns:p14="http://schemas.microsoft.com/office/powerpoint/2010/main" val="4664968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cSld name="Anpassad layout">
    <p:spTree>
      <p:nvGrpSpPr>
        <p:cNvPr id="1" name=""/>
        <p:cNvGrpSpPr/>
        <p:nvPr/>
      </p:nvGrpSpPr>
      <p:grpSpPr>
        <a:xfrm>
          <a:off x="0" y="0"/>
          <a:ext cx="0" cy="0"/>
          <a:chOff x="0" y="0"/>
          <a:chExt cx="0" cy="0"/>
        </a:xfrm>
      </p:grpSpPr>
      <p:sp>
        <p:nvSpPr>
          <p:cNvPr id="2" name="Rubrik 1"/>
          <p:cNvSpPr>
            <a:spLocks noGrp="1"/>
          </p:cNvSpPr>
          <p:nvPr>
            <p:ph type="title"/>
          </p:nvPr>
        </p:nvSpPr>
        <p:spPr>
          <a:xfrm>
            <a:off x="457201" y="273050"/>
            <a:ext cx="8228013" cy="1143000"/>
          </a:xfrm>
        </p:spPr>
        <p:txBody>
          <a:bodyPr/>
          <a:lstStyle/>
          <a:p>
            <a:r>
              <a:rPr lang="da-DK"/>
              <a:t>Klicka här för att ändra format</a:t>
            </a:r>
          </a:p>
        </p:txBody>
      </p:sp>
    </p:spTree>
    <p:extLst>
      <p:ext uri="{BB962C8B-B14F-4D97-AF65-F5344CB8AC3E}">
        <p14:creationId xmlns:p14="http://schemas.microsoft.com/office/powerpoint/2010/main" val="36786743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5" name="Text Placeholder 10"/>
          <p:cNvSpPr>
            <a:spLocks noGrp="1"/>
          </p:cNvSpPr>
          <p:nvPr>
            <p:ph type="body" sz="quarter" idx="10"/>
          </p:nvPr>
        </p:nvSpPr>
        <p:spPr>
          <a:xfrm>
            <a:off x="395288" y="6621077"/>
            <a:ext cx="1689565" cy="138499"/>
          </a:xfrm>
        </p:spPr>
        <p:txBody>
          <a:bodyPr wrap="none" lIns="0" tIns="0" rIns="0" bIns="0" anchor="b">
            <a:spAutoFit/>
          </a:bodyPr>
          <a:lstStyle>
            <a:lvl1pPr marL="0" indent="0">
              <a:lnSpc>
                <a:spcPct val="90000"/>
              </a:lnSpc>
              <a:spcBef>
                <a:spcPts val="0"/>
              </a:spcBef>
              <a:spcAft>
                <a:spcPts val="0"/>
              </a:spcAft>
              <a:buNone/>
              <a:defRPr lang="en-US" sz="1000" dirty="0" smtClean="0">
                <a:solidFill>
                  <a:schemeClr val="tx1"/>
                </a:solidFill>
                <a:latin typeface="+mn-lt"/>
                <a:ea typeface="+mn-ea"/>
                <a:cs typeface="+mn-cs"/>
              </a:defRPr>
            </a:lvl1pPr>
            <a:lvl2pPr>
              <a:defRPr lang="en-US" sz="1000" dirty="0" smtClean="0">
                <a:solidFill>
                  <a:schemeClr val="tx1"/>
                </a:solidFill>
                <a:latin typeface="+mn-lt"/>
                <a:ea typeface="+mn-ea"/>
                <a:cs typeface="+mn-cs"/>
              </a:defRPr>
            </a:lvl2pPr>
            <a:lvl3pPr>
              <a:defRPr lang="en-US" sz="1000" dirty="0" smtClean="0">
                <a:solidFill>
                  <a:schemeClr val="tx1"/>
                </a:solidFill>
                <a:latin typeface="+mn-lt"/>
                <a:ea typeface="+mn-ea"/>
                <a:cs typeface="+mn-cs"/>
              </a:defRPr>
            </a:lvl3pPr>
            <a:lvl4pPr>
              <a:defRPr lang="en-US" sz="1000" dirty="0" smtClean="0">
                <a:solidFill>
                  <a:schemeClr val="tx1"/>
                </a:solidFill>
                <a:latin typeface="+mn-lt"/>
                <a:ea typeface="+mn-ea"/>
                <a:cs typeface="+mn-cs"/>
              </a:defRPr>
            </a:lvl4pPr>
            <a:lvl5pPr>
              <a:defRPr lang="en-GB" sz="1000" dirty="0">
                <a:solidFill>
                  <a:schemeClr val="tx1"/>
                </a:solidFill>
                <a:latin typeface="+mn-lt"/>
                <a:ea typeface="+mn-ea"/>
                <a:cs typeface="+mn-cs"/>
              </a:defRPr>
            </a:lvl5pPr>
          </a:lstStyle>
          <a:p>
            <a:pPr lvl="0"/>
            <a:r>
              <a:rPr lang="en-US" dirty="0"/>
              <a:t>Click to edit Master text styles</a:t>
            </a:r>
            <a:endParaRPr lang="en-GB" dirty="0"/>
          </a:p>
        </p:txBody>
      </p:sp>
      <p:sp>
        <p:nvSpPr>
          <p:cNvPr id="6" name="Text Placeholder 12"/>
          <p:cNvSpPr>
            <a:spLocks noGrp="1"/>
          </p:cNvSpPr>
          <p:nvPr>
            <p:ph type="body" sz="quarter" idx="11"/>
          </p:nvPr>
        </p:nvSpPr>
        <p:spPr>
          <a:xfrm>
            <a:off x="7094903" y="6621077"/>
            <a:ext cx="1689565" cy="138499"/>
          </a:xfrm>
        </p:spPr>
        <p:txBody>
          <a:bodyPr wrap="none" lIns="0" tIns="0" rIns="0" bIns="0" anchor="b">
            <a:spAutoFit/>
          </a:bodyPr>
          <a:lstStyle>
            <a:lvl1pPr marL="0" indent="0" algn="r">
              <a:lnSpc>
                <a:spcPct val="90000"/>
              </a:lnSpc>
              <a:spcBef>
                <a:spcPts val="0"/>
              </a:spcBef>
              <a:spcAft>
                <a:spcPts val="0"/>
              </a:spcAft>
              <a:buNone/>
              <a:defRPr lang="en-US" sz="1000" dirty="0" smtClean="0">
                <a:solidFill>
                  <a:schemeClr val="tx1"/>
                </a:solidFill>
                <a:latin typeface="+mn-lt"/>
                <a:ea typeface="+mn-ea"/>
                <a:cs typeface="+mn-cs"/>
              </a:defRPr>
            </a:lvl1pPr>
          </a:lstStyle>
          <a:p>
            <a:pPr lvl="0"/>
            <a:r>
              <a:rPr lang="en-US" dirty="0"/>
              <a:t>Click to edit Master text styles</a:t>
            </a:r>
            <a:endParaRPr lang="en-GB" dirty="0"/>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907630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indhold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Rectangle 21"/>
          <p:cNvSpPr>
            <a:spLocks noGrp="1" noChangeArrowheads="1"/>
          </p:cNvSpPr>
          <p:nvPr>
            <p:ph type="dt" sz="half" idx="10"/>
          </p:nvPr>
        </p:nvSpPr>
        <p:spPr>
          <a:ln/>
        </p:spPr>
        <p:txBody>
          <a:bodyPr/>
          <a:lstStyle>
            <a:lvl1pPr>
              <a:defRPr/>
            </a:lvl1pPr>
          </a:lstStyle>
          <a:p>
            <a:pPr>
              <a:defRPr/>
            </a:pPr>
            <a:endParaRPr lang="da-DK"/>
          </a:p>
        </p:txBody>
      </p:sp>
      <p:sp>
        <p:nvSpPr>
          <p:cNvPr id="5" name="Rectangle 22"/>
          <p:cNvSpPr>
            <a:spLocks noGrp="1" noChangeArrowheads="1"/>
          </p:cNvSpPr>
          <p:nvPr>
            <p:ph type="sldNum" sz="quarter" idx="11"/>
          </p:nvPr>
        </p:nvSpPr>
        <p:spPr>
          <a:ln/>
        </p:spPr>
        <p:txBody>
          <a:bodyPr/>
          <a:lstStyle>
            <a:lvl1pPr>
              <a:defRPr/>
            </a:lvl1pPr>
          </a:lstStyle>
          <a:p>
            <a:pPr>
              <a:defRPr/>
            </a:pPr>
            <a:fld id="{CFDC6A3C-2FD3-4582-9547-F32C6A824B4F}" type="slidenum">
              <a:rPr lang="da-DK" altLang="da-DK"/>
              <a:pPr>
                <a:defRPr/>
              </a:pPr>
              <a:t>‹nr.›</a:t>
            </a:fld>
            <a:endParaRPr lang="da-DK" altLang="da-DK"/>
          </a:p>
        </p:txBody>
      </p:sp>
      <p:sp>
        <p:nvSpPr>
          <p:cNvPr id="6"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33896159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a:t>Klik for at redigere i masteren</a:t>
            </a:r>
          </a:p>
        </p:txBody>
      </p:sp>
      <p:sp>
        <p:nvSpPr>
          <p:cNvPr id="3" name="U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a:t>Klik for at redigere undertiteltypografien i masteren</a:t>
            </a:r>
          </a:p>
        </p:txBody>
      </p:sp>
      <p:sp>
        <p:nvSpPr>
          <p:cNvPr id="4" name="Rectangle 21"/>
          <p:cNvSpPr>
            <a:spLocks noGrp="1" noChangeArrowheads="1"/>
          </p:cNvSpPr>
          <p:nvPr>
            <p:ph type="dt" sz="quarter" idx="10"/>
          </p:nvPr>
        </p:nvSpPr>
        <p:spPr>
          <a:ln/>
        </p:spPr>
        <p:txBody>
          <a:bodyPr/>
          <a:lstStyle>
            <a:lvl1pPr>
              <a:defRPr/>
            </a:lvl1pPr>
          </a:lstStyle>
          <a:p>
            <a:pPr>
              <a:defRPr/>
            </a:pPr>
            <a:endParaRPr lang="da-DK"/>
          </a:p>
        </p:txBody>
      </p:sp>
      <p:sp>
        <p:nvSpPr>
          <p:cNvPr id="5" name="Rectangle 22"/>
          <p:cNvSpPr>
            <a:spLocks noGrp="1" noChangeArrowheads="1"/>
          </p:cNvSpPr>
          <p:nvPr>
            <p:ph type="ftr" sz="quarter" idx="11"/>
          </p:nvPr>
        </p:nvSpPr>
        <p:spPr>
          <a:ln/>
        </p:spPr>
        <p:txBody>
          <a:bodyPr/>
          <a:lstStyle>
            <a:lvl1pPr>
              <a:defRPr/>
            </a:lvl1pPr>
          </a:lstStyle>
          <a:p>
            <a:pPr>
              <a:defRPr/>
            </a:pPr>
            <a:endParaRPr lang="da-DK"/>
          </a:p>
        </p:txBody>
      </p:sp>
      <p:sp>
        <p:nvSpPr>
          <p:cNvPr id="6" name="Rectangle 23"/>
          <p:cNvSpPr>
            <a:spLocks noGrp="1" noChangeArrowheads="1"/>
          </p:cNvSpPr>
          <p:nvPr>
            <p:ph type="sldNum" sz="quarter" idx="12"/>
          </p:nvPr>
        </p:nvSpPr>
        <p:spPr>
          <a:ln/>
        </p:spPr>
        <p:txBody>
          <a:bodyPr/>
          <a:lstStyle>
            <a:lvl1pPr>
              <a:defRPr/>
            </a:lvl1pPr>
          </a:lstStyle>
          <a:p>
            <a:pPr>
              <a:defRPr/>
            </a:pPr>
            <a:fld id="{D72C78E6-BFAB-4C59-9EFB-4607AF44FE20}" type="slidenum">
              <a:rPr lang="da-DK" altLang="da-DK"/>
              <a:pPr>
                <a:defRPr/>
              </a:pPr>
              <a:t>‹nr.›</a:t>
            </a:fld>
            <a:endParaRPr lang="da-DK" altLang="da-DK"/>
          </a:p>
        </p:txBody>
      </p:sp>
    </p:spTree>
    <p:extLst>
      <p:ext uri="{BB962C8B-B14F-4D97-AF65-F5344CB8AC3E}">
        <p14:creationId xmlns:p14="http://schemas.microsoft.com/office/powerpoint/2010/main" val="8383787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indhold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Rectangle 21"/>
          <p:cNvSpPr>
            <a:spLocks noGrp="1" noChangeArrowheads="1"/>
          </p:cNvSpPr>
          <p:nvPr>
            <p:ph type="dt" sz="quarter" idx="10"/>
          </p:nvPr>
        </p:nvSpPr>
        <p:spPr>
          <a:ln/>
        </p:spPr>
        <p:txBody>
          <a:bodyPr/>
          <a:lstStyle>
            <a:lvl1pPr>
              <a:defRPr/>
            </a:lvl1pPr>
          </a:lstStyle>
          <a:p>
            <a:pPr>
              <a:defRPr/>
            </a:pPr>
            <a:endParaRPr lang="da-DK"/>
          </a:p>
        </p:txBody>
      </p:sp>
      <p:sp>
        <p:nvSpPr>
          <p:cNvPr id="5" name="Rectangle 22"/>
          <p:cNvSpPr>
            <a:spLocks noGrp="1" noChangeArrowheads="1"/>
          </p:cNvSpPr>
          <p:nvPr>
            <p:ph type="ftr" sz="quarter" idx="11"/>
          </p:nvPr>
        </p:nvSpPr>
        <p:spPr>
          <a:ln/>
        </p:spPr>
        <p:txBody>
          <a:bodyPr/>
          <a:lstStyle>
            <a:lvl1pPr>
              <a:defRPr/>
            </a:lvl1pPr>
          </a:lstStyle>
          <a:p>
            <a:pPr>
              <a:defRPr/>
            </a:pPr>
            <a:endParaRPr lang="da-DK"/>
          </a:p>
        </p:txBody>
      </p:sp>
      <p:sp>
        <p:nvSpPr>
          <p:cNvPr id="6" name="Rectangle 23"/>
          <p:cNvSpPr>
            <a:spLocks noGrp="1" noChangeArrowheads="1"/>
          </p:cNvSpPr>
          <p:nvPr>
            <p:ph type="sldNum" sz="quarter" idx="12"/>
          </p:nvPr>
        </p:nvSpPr>
        <p:spPr>
          <a:ln/>
        </p:spPr>
        <p:txBody>
          <a:bodyPr/>
          <a:lstStyle>
            <a:lvl1pPr>
              <a:defRPr/>
            </a:lvl1pPr>
          </a:lstStyle>
          <a:p>
            <a:pPr>
              <a:defRPr/>
            </a:pPr>
            <a:fld id="{53C50AA4-AD10-49FA-AC85-50A899EBCF87}" type="slidenum">
              <a:rPr lang="da-DK" altLang="da-DK"/>
              <a:pPr>
                <a:defRPr/>
              </a:pPr>
              <a:t>‹nr.›</a:t>
            </a:fld>
            <a:endParaRPr lang="da-DK" altLang="da-DK"/>
          </a:p>
        </p:txBody>
      </p:sp>
    </p:spTree>
    <p:extLst>
      <p:ext uri="{BB962C8B-B14F-4D97-AF65-F5344CB8AC3E}">
        <p14:creationId xmlns:p14="http://schemas.microsoft.com/office/powerpoint/2010/main" val="3257972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a:t>Klik for at redigere i masteren</a:t>
            </a:r>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a:t>Klik for at redigere teksttypografierne i masteren</a:t>
            </a:r>
          </a:p>
        </p:txBody>
      </p:sp>
      <p:sp>
        <p:nvSpPr>
          <p:cNvPr id="4" name="Rectangle 21"/>
          <p:cNvSpPr>
            <a:spLocks noGrp="1" noChangeArrowheads="1"/>
          </p:cNvSpPr>
          <p:nvPr>
            <p:ph type="dt" sz="quarter" idx="10"/>
          </p:nvPr>
        </p:nvSpPr>
        <p:spPr>
          <a:ln/>
        </p:spPr>
        <p:txBody>
          <a:bodyPr/>
          <a:lstStyle>
            <a:lvl1pPr>
              <a:defRPr/>
            </a:lvl1pPr>
          </a:lstStyle>
          <a:p>
            <a:pPr>
              <a:defRPr/>
            </a:pPr>
            <a:endParaRPr lang="da-DK"/>
          </a:p>
        </p:txBody>
      </p:sp>
      <p:sp>
        <p:nvSpPr>
          <p:cNvPr id="5" name="Rectangle 22"/>
          <p:cNvSpPr>
            <a:spLocks noGrp="1" noChangeArrowheads="1"/>
          </p:cNvSpPr>
          <p:nvPr>
            <p:ph type="ftr" sz="quarter" idx="11"/>
          </p:nvPr>
        </p:nvSpPr>
        <p:spPr>
          <a:ln/>
        </p:spPr>
        <p:txBody>
          <a:bodyPr/>
          <a:lstStyle>
            <a:lvl1pPr>
              <a:defRPr/>
            </a:lvl1pPr>
          </a:lstStyle>
          <a:p>
            <a:pPr>
              <a:defRPr/>
            </a:pPr>
            <a:endParaRPr lang="da-DK"/>
          </a:p>
        </p:txBody>
      </p:sp>
      <p:sp>
        <p:nvSpPr>
          <p:cNvPr id="6" name="Rectangle 23"/>
          <p:cNvSpPr>
            <a:spLocks noGrp="1" noChangeArrowheads="1"/>
          </p:cNvSpPr>
          <p:nvPr>
            <p:ph type="sldNum" sz="quarter" idx="12"/>
          </p:nvPr>
        </p:nvSpPr>
        <p:spPr>
          <a:ln/>
        </p:spPr>
        <p:txBody>
          <a:bodyPr/>
          <a:lstStyle>
            <a:lvl1pPr>
              <a:defRPr/>
            </a:lvl1pPr>
          </a:lstStyle>
          <a:p>
            <a:pPr>
              <a:defRPr/>
            </a:pPr>
            <a:fld id="{9F6049C3-B2DC-4662-9E02-8D887EEBD554}" type="slidenum">
              <a:rPr lang="da-DK" altLang="da-DK"/>
              <a:pPr>
                <a:defRPr/>
              </a:pPr>
              <a:t>‹nr.›</a:t>
            </a:fld>
            <a:endParaRPr lang="da-DK" altLang="da-DK"/>
          </a:p>
        </p:txBody>
      </p:sp>
    </p:spTree>
    <p:extLst>
      <p:ext uri="{BB962C8B-B14F-4D97-AF65-F5344CB8AC3E}">
        <p14:creationId xmlns:p14="http://schemas.microsoft.com/office/powerpoint/2010/main" val="2358913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indhold 2"/>
          <p:cNvSpPr>
            <a:spLocks noGrp="1"/>
          </p:cNvSpPr>
          <p:nvPr>
            <p:ph sz="half" idx="1"/>
          </p:nvPr>
        </p:nvSpPr>
        <p:spPr>
          <a:xfrm>
            <a:off x="685800" y="17716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48200" y="17716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Rectangle 21"/>
          <p:cNvSpPr>
            <a:spLocks noGrp="1" noChangeArrowheads="1"/>
          </p:cNvSpPr>
          <p:nvPr>
            <p:ph type="dt" sz="quarter" idx="10"/>
          </p:nvPr>
        </p:nvSpPr>
        <p:spPr>
          <a:ln/>
        </p:spPr>
        <p:txBody>
          <a:bodyPr/>
          <a:lstStyle>
            <a:lvl1pPr>
              <a:defRPr/>
            </a:lvl1pPr>
          </a:lstStyle>
          <a:p>
            <a:pPr>
              <a:defRPr/>
            </a:pPr>
            <a:endParaRPr lang="da-DK"/>
          </a:p>
        </p:txBody>
      </p:sp>
      <p:sp>
        <p:nvSpPr>
          <p:cNvPr id="6" name="Rectangle 22"/>
          <p:cNvSpPr>
            <a:spLocks noGrp="1" noChangeArrowheads="1"/>
          </p:cNvSpPr>
          <p:nvPr>
            <p:ph type="ftr" sz="quarter" idx="11"/>
          </p:nvPr>
        </p:nvSpPr>
        <p:spPr>
          <a:ln/>
        </p:spPr>
        <p:txBody>
          <a:bodyPr/>
          <a:lstStyle>
            <a:lvl1pPr>
              <a:defRPr/>
            </a:lvl1pPr>
          </a:lstStyle>
          <a:p>
            <a:pPr>
              <a:defRPr/>
            </a:pPr>
            <a:endParaRPr lang="da-DK"/>
          </a:p>
        </p:txBody>
      </p:sp>
      <p:sp>
        <p:nvSpPr>
          <p:cNvPr id="7" name="Rectangle 23"/>
          <p:cNvSpPr>
            <a:spLocks noGrp="1" noChangeArrowheads="1"/>
          </p:cNvSpPr>
          <p:nvPr>
            <p:ph type="sldNum" sz="quarter" idx="12"/>
          </p:nvPr>
        </p:nvSpPr>
        <p:spPr>
          <a:ln/>
        </p:spPr>
        <p:txBody>
          <a:bodyPr/>
          <a:lstStyle>
            <a:lvl1pPr>
              <a:defRPr/>
            </a:lvl1pPr>
          </a:lstStyle>
          <a:p>
            <a:pPr>
              <a:defRPr/>
            </a:pPr>
            <a:fld id="{3288DEB1-25BA-4080-8CD9-21AB1ECC14D7}" type="slidenum">
              <a:rPr lang="da-DK" altLang="da-DK"/>
              <a:pPr>
                <a:defRPr/>
              </a:pPr>
              <a:t>‹nr.›</a:t>
            </a:fld>
            <a:endParaRPr lang="da-DK" altLang="da-DK"/>
          </a:p>
        </p:txBody>
      </p:sp>
    </p:spTree>
    <p:extLst>
      <p:ext uri="{BB962C8B-B14F-4D97-AF65-F5344CB8AC3E}">
        <p14:creationId xmlns:p14="http://schemas.microsoft.com/office/powerpoint/2010/main" val="13624690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a-DK"/>
              <a:t>Klik for at redigere i masteren</a:t>
            </a:r>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Rectangle 21"/>
          <p:cNvSpPr>
            <a:spLocks noGrp="1" noChangeArrowheads="1"/>
          </p:cNvSpPr>
          <p:nvPr>
            <p:ph type="dt" sz="quarter" idx="10"/>
          </p:nvPr>
        </p:nvSpPr>
        <p:spPr>
          <a:ln/>
        </p:spPr>
        <p:txBody>
          <a:bodyPr/>
          <a:lstStyle>
            <a:lvl1pPr>
              <a:defRPr/>
            </a:lvl1pPr>
          </a:lstStyle>
          <a:p>
            <a:pPr>
              <a:defRPr/>
            </a:pPr>
            <a:endParaRPr lang="da-DK"/>
          </a:p>
        </p:txBody>
      </p:sp>
      <p:sp>
        <p:nvSpPr>
          <p:cNvPr id="8" name="Rectangle 22"/>
          <p:cNvSpPr>
            <a:spLocks noGrp="1" noChangeArrowheads="1"/>
          </p:cNvSpPr>
          <p:nvPr>
            <p:ph type="ftr" sz="quarter" idx="11"/>
          </p:nvPr>
        </p:nvSpPr>
        <p:spPr>
          <a:ln/>
        </p:spPr>
        <p:txBody>
          <a:bodyPr/>
          <a:lstStyle>
            <a:lvl1pPr>
              <a:defRPr/>
            </a:lvl1pPr>
          </a:lstStyle>
          <a:p>
            <a:pPr>
              <a:defRPr/>
            </a:pPr>
            <a:endParaRPr lang="da-DK"/>
          </a:p>
        </p:txBody>
      </p:sp>
      <p:sp>
        <p:nvSpPr>
          <p:cNvPr id="9" name="Rectangle 23"/>
          <p:cNvSpPr>
            <a:spLocks noGrp="1" noChangeArrowheads="1"/>
          </p:cNvSpPr>
          <p:nvPr>
            <p:ph type="sldNum" sz="quarter" idx="12"/>
          </p:nvPr>
        </p:nvSpPr>
        <p:spPr>
          <a:ln/>
        </p:spPr>
        <p:txBody>
          <a:bodyPr/>
          <a:lstStyle>
            <a:lvl1pPr>
              <a:defRPr/>
            </a:lvl1pPr>
          </a:lstStyle>
          <a:p>
            <a:pPr>
              <a:defRPr/>
            </a:pPr>
            <a:fld id="{073CA822-BADA-4F1E-8AF4-137C70AC74F6}" type="slidenum">
              <a:rPr lang="da-DK" altLang="da-DK"/>
              <a:pPr>
                <a:defRPr/>
              </a:pPr>
              <a:t>‹nr.›</a:t>
            </a:fld>
            <a:endParaRPr lang="da-DK" altLang="da-DK"/>
          </a:p>
        </p:txBody>
      </p:sp>
    </p:spTree>
    <p:extLst>
      <p:ext uri="{BB962C8B-B14F-4D97-AF65-F5344CB8AC3E}">
        <p14:creationId xmlns:p14="http://schemas.microsoft.com/office/powerpoint/2010/main" val="4731993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Rectangle 21"/>
          <p:cNvSpPr>
            <a:spLocks noGrp="1" noChangeArrowheads="1"/>
          </p:cNvSpPr>
          <p:nvPr>
            <p:ph type="dt" sz="quarter" idx="10"/>
          </p:nvPr>
        </p:nvSpPr>
        <p:spPr>
          <a:ln/>
        </p:spPr>
        <p:txBody>
          <a:bodyPr/>
          <a:lstStyle>
            <a:lvl1pPr>
              <a:defRPr/>
            </a:lvl1pPr>
          </a:lstStyle>
          <a:p>
            <a:pPr>
              <a:defRPr/>
            </a:pPr>
            <a:endParaRPr lang="da-DK"/>
          </a:p>
        </p:txBody>
      </p:sp>
      <p:sp>
        <p:nvSpPr>
          <p:cNvPr id="4" name="Rectangle 22"/>
          <p:cNvSpPr>
            <a:spLocks noGrp="1" noChangeArrowheads="1"/>
          </p:cNvSpPr>
          <p:nvPr>
            <p:ph type="ftr" sz="quarter" idx="11"/>
          </p:nvPr>
        </p:nvSpPr>
        <p:spPr>
          <a:ln/>
        </p:spPr>
        <p:txBody>
          <a:bodyPr/>
          <a:lstStyle>
            <a:lvl1pPr>
              <a:defRPr/>
            </a:lvl1pPr>
          </a:lstStyle>
          <a:p>
            <a:pPr>
              <a:defRPr/>
            </a:pPr>
            <a:endParaRPr lang="da-DK"/>
          </a:p>
        </p:txBody>
      </p:sp>
      <p:sp>
        <p:nvSpPr>
          <p:cNvPr id="5" name="Rectangle 23"/>
          <p:cNvSpPr>
            <a:spLocks noGrp="1" noChangeArrowheads="1"/>
          </p:cNvSpPr>
          <p:nvPr>
            <p:ph type="sldNum" sz="quarter" idx="12"/>
          </p:nvPr>
        </p:nvSpPr>
        <p:spPr>
          <a:ln/>
        </p:spPr>
        <p:txBody>
          <a:bodyPr/>
          <a:lstStyle>
            <a:lvl1pPr>
              <a:defRPr/>
            </a:lvl1pPr>
          </a:lstStyle>
          <a:p>
            <a:pPr>
              <a:defRPr/>
            </a:pPr>
            <a:fld id="{03C93563-96D1-400F-9E4F-0A97368BF273}" type="slidenum">
              <a:rPr lang="da-DK" altLang="da-DK"/>
              <a:pPr>
                <a:defRPr/>
              </a:pPr>
              <a:t>‹nr.›</a:t>
            </a:fld>
            <a:endParaRPr lang="da-DK" altLang="da-DK"/>
          </a:p>
        </p:txBody>
      </p:sp>
    </p:spTree>
    <p:extLst>
      <p:ext uri="{BB962C8B-B14F-4D97-AF65-F5344CB8AC3E}">
        <p14:creationId xmlns:p14="http://schemas.microsoft.com/office/powerpoint/2010/main" val="17255209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Rectangle 21"/>
          <p:cNvSpPr>
            <a:spLocks noGrp="1" noChangeArrowheads="1"/>
          </p:cNvSpPr>
          <p:nvPr>
            <p:ph type="dt" sz="quarter" idx="10"/>
          </p:nvPr>
        </p:nvSpPr>
        <p:spPr>
          <a:ln/>
        </p:spPr>
        <p:txBody>
          <a:bodyPr/>
          <a:lstStyle>
            <a:lvl1pPr>
              <a:defRPr/>
            </a:lvl1pPr>
          </a:lstStyle>
          <a:p>
            <a:pPr>
              <a:defRPr/>
            </a:pPr>
            <a:endParaRPr lang="da-DK"/>
          </a:p>
        </p:txBody>
      </p:sp>
      <p:sp>
        <p:nvSpPr>
          <p:cNvPr id="3" name="Rectangle 22"/>
          <p:cNvSpPr>
            <a:spLocks noGrp="1" noChangeArrowheads="1"/>
          </p:cNvSpPr>
          <p:nvPr>
            <p:ph type="ftr" sz="quarter" idx="11"/>
          </p:nvPr>
        </p:nvSpPr>
        <p:spPr>
          <a:ln/>
        </p:spPr>
        <p:txBody>
          <a:bodyPr/>
          <a:lstStyle>
            <a:lvl1pPr>
              <a:defRPr/>
            </a:lvl1pPr>
          </a:lstStyle>
          <a:p>
            <a:pPr>
              <a:defRPr/>
            </a:pPr>
            <a:endParaRPr lang="da-DK"/>
          </a:p>
        </p:txBody>
      </p:sp>
      <p:sp>
        <p:nvSpPr>
          <p:cNvPr id="4" name="Rectangle 23"/>
          <p:cNvSpPr>
            <a:spLocks noGrp="1" noChangeArrowheads="1"/>
          </p:cNvSpPr>
          <p:nvPr>
            <p:ph type="sldNum" sz="quarter" idx="12"/>
          </p:nvPr>
        </p:nvSpPr>
        <p:spPr>
          <a:ln/>
        </p:spPr>
        <p:txBody>
          <a:bodyPr/>
          <a:lstStyle>
            <a:lvl1pPr>
              <a:defRPr/>
            </a:lvl1pPr>
          </a:lstStyle>
          <a:p>
            <a:pPr>
              <a:defRPr/>
            </a:pPr>
            <a:fld id="{4AC9EFB7-EBA8-419B-A1DB-AA8177E9D7CE}" type="slidenum">
              <a:rPr lang="da-DK" altLang="da-DK"/>
              <a:pPr>
                <a:defRPr/>
              </a:pPr>
              <a:t>‹nr.›</a:t>
            </a:fld>
            <a:endParaRPr lang="da-DK" altLang="da-DK"/>
          </a:p>
        </p:txBody>
      </p:sp>
    </p:spTree>
    <p:extLst>
      <p:ext uri="{BB962C8B-B14F-4D97-AF65-F5344CB8AC3E}">
        <p14:creationId xmlns:p14="http://schemas.microsoft.com/office/powerpoint/2010/main" val="4289885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a:t>Klik for at redigere i masteren</a:t>
            </a:r>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Rectangle 21"/>
          <p:cNvSpPr>
            <a:spLocks noGrp="1" noChangeArrowheads="1"/>
          </p:cNvSpPr>
          <p:nvPr>
            <p:ph type="dt" sz="quarter" idx="10"/>
          </p:nvPr>
        </p:nvSpPr>
        <p:spPr>
          <a:ln/>
        </p:spPr>
        <p:txBody>
          <a:bodyPr/>
          <a:lstStyle>
            <a:lvl1pPr>
              <a:defRPr/>
            </a:lvl1pPr>
          </a:lstStyle>
          <a:p>
            <a:pPr>
              <a:defRPr/>
            </a:pPr>
            <a:endParaRPr lang="da-DK"/>
          </a:p>
        </p:txBody>
      </p:sp>
      <p:sp>
        <p:nvSpPr>
          <p:cNvPr id="6" name="Rectangle 22"/>
          <p:cNvSpPr>
            <a:spLocks noGrp="1" noChangeArrowheads="1"/>
          </p:cNvSpPr>
          <p:nvPr>
            <p:ph type="ftr" sz="quarter" idx="11"/>
          </p:nvPr>
        </p:nvSpPr>
        <p:spPr>
          <a:ln/>
        </p:spPr>
        <p:txBody>
          <a:bodyPr/>
          <a:lstStyle>
            <a:lvl1pPr>
              <a:defRPr/>
            </a:lvl1pPr>
          </a:lstStyle>
          <a:p>
            <a:pPr>
              <a:defRPr/>
            </a:pPr>
            <a:endParaRPr lang="da-DK"/>
          </a:p>
        </p:txBody>
      </p:sp>
      <p:sp>
        <p:nvSpPr>
          <p:cNvPr id="7" name="Rectangle 23"/>
          <p:cNvSpPr>
            <a:spLocks noGrp="1" noChangeArrowheads="1"/>
          </p:cNvSpPr>
          <p:nvPr>
            <p:ph type="sldNum" sz="quarter" idx="12"/>
          </p:nvPr>
        </p:nvSpPr>
        <p:spPr>
          <a:ln/>
        </p:spPr>
        <p:txBody>
          <a:bodyPr/>
          <a:lstStyle>
            <a:lvl1pPr>
              <a:defRPr/>
            </a:lvl1pPr>
          </a:lstStyle>
          <a:p>
            <a:pPr>
              <a:defRPr/>
            </a:pPr>
            <a:fld id="{0A639E6C-3FE7-4064-9FD2-7B27DF2CCABF}" type="slidenum">
              <a:rPr lang="da-DK" altLang="da-DK"/>
              <a:pPr>
                <a:defRPr/>
              </a:pPr>
              <a:t>‹nr.›</a:t>
            </a:fld>
            <a:endParaRPr lang="da-DK" altLang="da-DK"/>
          </a:p>
        </p:txBody>
      </p:sp>
    </p:spTree>
    <p:extLst>
      <p:ext uri="{BB962C8B-B14F-4D97-AF65-F5344CB8AC3E}">
        <p14:creationId xmlns:p14="http://schemas.microsoft.com/office/powerpoint/2010/main" val="39831978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a:t>Klik for at redigere i masteren</a:t>
            </a:r>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a-DK" noProof="0"/>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Rectangle 21"/>
          <p:cNvSpPr>
            <a:spLocks noGrp="1" noChangeArrowheads="1"/>
          </p:cNvSpPr>
          <p:nvPr>
            <p:ph type="dt" sz="quarter" idx="10"/>
          </p:nvPr>
        </p:nvSpPr>
        <p:spPr>
          <a:ln/>
        </p:spPr>
        <p:txBody>
          <a:bodyPr/>
          <a:lstStyle>
            <a:lvl1pPr>
              <a:defRPr/>
            </a:lvl1pPr>
          </a:lstStyle>
          <a:p>
            <a:pPr>
              <a:defRPr/>
            </a:pPr>
            <a:endParaRPr lang="da-DK"/>
          </a:p>
        </p:txBody>
      </p:sp>
      <p:sp>
        <p:nvSpPr>
          <p:cNvPr id="6" name="Rectangle 22"/>
          <p:cNvSpPr>
            <a:spLocks noGrp="1" noChangeArrowheads="1"/>
          </p:cNvSpPr>
          <p:nvPr>
            <p:ph type="ftr" sz="quarter" idx="11"/>
          </p:nvPr>
        </p:nvSpPr>
        <p:spPr>
          <a:ln/>
        </p:spPr>
        <p:txBody>
          <a:bodyPr/>
          <a:lstStyle>
            <a:lvl1pPr>
              <a:defRPr/>
            </a:lvl1pPr>
          </a:lstStyle>
          <a:p>
            <a:pPr>
              <a:defRPr/>
            </a:pPr>
            <a:endParaRPr lang="da-DK"/>
          </a:p>
        </p:txBody>
      </p:sp>
      <p:sp>
        <p:nvSpPr>
          <p:cNvPr id="7" name="Rectangle 23"/>
          <p:cNvSpPr>
            <a:spLocks noGrp="1" noChangeArrowheads="1"/>
          </p:cNvSpPr>
          <p:nvPr>
            <p:ph type="sldNum" sz="quarter" idx="12"/>
          </p:nvPr>
        </p:nvSpPr>
        <p:spPr>
          <a:ln/>
        </p:spPr>
        <p:txBody>
          <a:bodyPr/>
          <a:lstStyle>
            <a:lvl1pPr>
              <a:defRPr/>
            </a:lvl1pPr>
          </a:lstStyle>
          <a:p>
            <a:pPr>
              <a:defRPr/>
            </a:pPr>
            <a:fld id="{D3C34F4C-38C9-4CA3-A992-A1F9EB851F99}" type="slidenum">
              <a:rPr lang="da-DK" altLang="da-DK"/>
              <a:pPr>
                <a:defRPr/>
              </a:pPr>
              <a:t>‹nr.›</a:t>
            </a:fld>
            <a:endParaRPr lang="da-DK" altLang="da-DK"/>
          </a:p>
        </p:txBody>
      </p:sp>
    </p:spTree>
    <p:extLst>
      <p:ext uri="{BB962C8B-B14F-4D97-AF65-F5344CB8AC3E}">
        <p14:creationId xmlns:p14="http://schemas.microsoft.com/office/powerpoint/2010/main" val="38804124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lodret titel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Rectangle 21"/>
          <p:cNvSpPr>
            <a:spLocks noGrp="1" noChangeArrowheads="1"/>
          </p:cNvSpPr>
          <p:nvPr>
            <p:ph type="dt" sz="quarter" idx="10"/>
          </p:nvPr>
        </p:nvSpPr>
        <p:spPr>
          <a:ln/>
        </p:spPr>
        <p:txBody>
          <a:bodyPr/>
          <a:lstStyle>
            <a:lvl1pPr>
              <a:defRPr/>
            </a:lvl1pPr>
          </a:lstStyle>
          <a:p>
            <a:pPr>
              <a:defRPr/>
            </a:pPr>
            <a:endParaRPr lang="da-DK"/>
          </a:p>
        </p:txBody>
      </p:sp>
      <p:sp>
        <p:nvSpPr>
          <p:cNvPr id="5" name="Rectangle 22"/>
          <p:cNvSpPr>
            <a:spLocks noGrp="1" noChangeArrowheads="1"/>
          </p:cNvSpPr>
          <p:nvPr>
            <p:ph type="ftr" sz="quarter" idx="11"/>
          </p:nvPr>
        </p:nvSpPr>
        <p:spPr>
          <a:ln/>
        </p:spPr>
        <p:txBody>
          <a:bodyPr/>
          <a:lstStyle>
            <a:lvl1pPr>
              <a:defRPr/>
            </a:lvl1pPr>
          </a:lstStyle>
          <a:p>
            <a:pPr>
              <a:defRPr/>
            </a:pPr>
            <a:endParaRPr lang="da-DK"/>
          </a:p>
        </p:txBody>
      </p:sp>
      <p:sp>
        <p:nvSpPr>
          <p:cNvPr id="6" name="Rectangle 23"/>
          <p:cNvSpPr>
            <a:spLocks noGrp="1" noChangeArrowheads="1"/>
          </p:cNvSpPr>
          <p:nvPr>
            <p:ph type="sldNum" sz="quarter" idx="12"/>
          </p:nvPr>
        </p:nvSpPr>
        <p:spPr>
          <a:ln/>
        </p:spPr>
        <p:txBody>
          <a:bodyPr/>
          <a:lstStyle>
            <a:lvl1pPr>
              <a:defRPr/>
            </a:lvl1pPr>
          </a:lstStyle>
          <a:p>
            <a:pPr>
              <a:defRPr/>
            </a:pPr>
            <a:fld id="{38772613-81B1-4EE0-AE08-1740E3559A30}" type="slidenum">
              <a:rPr lang="da-DK" altLang="da-DK"/>
              <a:pPr>
                <a:defRPr/>
              </a:pPr>
              <a:t>‹nr.›</a:t>
            </a:fld>
            <a:endParaRPr lang="da-DK" altLang="da-DK"/>
          </a:p>
        </p:txBody>
      </p:sp>
    </p:spTree>
    <p:extLst>
      <p:ext uri="{BB962C8B-B14F-4D97-AF65-F5344CB8AC3E}">
        <p14:creationId xmlns:p14="http://schemas.microsoft.com/office/powerpoint/2010/main" val="884543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a:t>Klik for at redigere i masteren</a:t>
            </a:r>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a:t>Klik for at redigere teksttypografierne i masteren</a:t>
            </a:r>
          </a:p>
        </p:txBody>
      </p:sp>
      <p:sp>
        <p:nvSpPr>
          <p:cNvPr id="4" name="Rectangle 21"/>
          <p:cNvSpPr>
            <a:spLocks noGrp="1" noChangeArrowheads="1"/>
          </p:cNvSpPr>
          <p:nvPr>
            <p:ph type="dt" sz="half" idx="10"/>
          </p:nvPr>
        </p:nvSpPr>
        <p:spPr>
          <a:ln/>
        </p:spPr>
        <p:txBody>
          <a:bodyPr/>
          <a:lstStyle>
            <a:lvl1pPr>
              <a:defRPr/>
            </a:lvl1pPr>
          </a:lstStyle>
          <a:p>
            <a:pPr>
              <a:defRPr/>
            </a:pPr>
            <a:endParaRPr lang="da-DK"/>
          </a:p>
        </p:txBody>
      </p:sp>
      <p:sp>
        <p:nvSpPr>
          <p:cNvPr id="5" name="Rectangle 22"/>
          <p:cNvSpPr>
            <a:spLocks noGrp="1" noChangeArrowheads="1"/>
          </p:cNvSpPr>
          <p:nvPr>
            <p:ph type="sldNum" sz="quarter" idx="11"/>
          </p:nvPr>
        </p:nvSpPr>
        <p:spPr>
          <a:ln/>
        </p:spPr>
        <p:txBody>
          <a:bodyPr/>
          <a:lstStyle>
            <a:lvl1pPr>
              <a:defRPr/>
            </a:lvl1pPr>
          </a:lstStyle>
          <a:p>
            <a:pPr>
              <a:defRPr/>
            </a:pPr>
            <a:fld id="{92D44112-3F3B-4D8E-AC8D-7383E0B5E667}" type="slidenum">
              <a:rPr lang="da-DK" altLang="da-DK"/>
              <a:pPr>
                <a:defRPr/>
              </a:pPr>
              <a:t>‹nr.›</a:t>
            </a:fld>
            <a:endParaRPr lang="da-DK" altLang="da-DK"/>
          </a:p>
        </p:txBody>
      </p:sp>
      <p:sp>
        <p:nvSpPr>
          <p:cNvPr id="6"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18967533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515100" y="400050"/>
            <a:ext cx="1943100" cy="5486400"/>
          </a:xfrm>
        </p:spPr>
        <p:txBody>
          <a:bodyPr vert="eaVert"/>
          <a:lstStyle/>
          <a:p>
            <a:r>
              <a:rPr lang="da-DK"/>
              <a:t>Klik for at redigere i masteren</a:t>
            </a:r>
          </a:p>
        </p:txBody>
      </p:sp>
      <p:sp>
        <p:nvSpPr>
          <p:cNvPr id="3" name="Pladsholder til lodret titel 2"/>
          <p:cNvSpPr>
            <a:spLocks noGrp="1"/>
          </p:cNvSpPr>
          <p:nvPr>
            <p:ph type="body" orient="vert" idx="1"/>
          </p:nvPr>
        </p:nvSpPr>
        <p:spPr>
          <a:xfrm>
            <a:off x="685800" y="400050"/>
            <a:ext cx="5676900" cy="5486400"/>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Rectangle 21"/>
          <p:cNvSpPr>
            <a:spLocks noGrp="1" noChangeArrowheads="1"/>
          </p:cNvSpPr>
          <p:nvPr>
            <p:ph type="dt" sz="quarter" idx="10"/>
          </p:nvPr>
        </p:nvSpPr>
        <p:spPr>
          <a:ln/>
        </p:spPr>
        <p:txBody>
          <a:bodyPr/>
          <a:lstStyle>
            <a:lvl1pPr>
              <a:defRPr/>
            </a:lvl1pPr>
          </a:lstStyle>
          <a:p>
            <a:pPr>
              <a:defRPr/>
            </a:pPr>
            <a:endParaRPr lang="da-DK"/>
          </a:p>
        </p:txBody>
      </p:sp>
      <p:sp>
        <p:nvSpPr>
          <p:cNvPr id="5" name="Rectangle 22"/>
          <p:cNvSpPr>
            <a:spLocks noGrp="1" noChangeArrowheads="1"/>
          </p:cNvSpPr>
          <p:nvPr>
            <p:ph type="ftr" sz="quarter" idx="11"/>
          </p:nvPr>
        </p:nvSpPr>
        <p:spPr>
          <a:ln/>
        </p:spPr>
        <p:txBody>
          <a:bodyPr/>
          <a:lstStyle>
            <a:lvl1pPr>
              <a:defRPr/>
            </a:lvl1pPr>
          </a:lstStyle>
          <a:p>
            <a:pPr>
              <a:defRPr/>
            </a:pPr>
            <a:endParaRPr lang="da-DK"/>
          </a:p>
        </p:txBody>
      </p:sp>
      <p:sp>
        <p:nvSpPr>
          <p:cNvPr id="6" name="Rectangle 23"/>
          <p:cNvSpPr>
            <a:spLocks noGrp="1" noChangeArrowheads="1"/>
          </p:cNvSpPr>
          <p:nvPr>
            <p:ph type="sldNum" sz="quarter" idx="12"/>
          </p:nvPr>
        </p:nvSpPr>
        <p:spPr>
          <a:ln/>
        </p:spPr>
        <p:txBody>
          <a:bodyPr/>
          <a:lstStyle>
            <a:lvl1pPr>
              <a:defRPr/>
            </a:lvl1pPr>
          </a:lstStyle>
          <a:p>
            <a:pPr>
              <a:defRPr/>
            </a:pPr>
            <a:fld id="{9ED89E01-89E0-46DB-8C85-F5B4421506C0}" type="slidenum">
              <a:rPr lang="da-DK" altLang="da-DK"/>
              <a:pPr>
                <a:defRPr/>
              </a:pPr>
              <a:t>‹nr.›</a:t>
            </a:fld>
            <a:endParaRPr lang="da-DK" altLang="da-DK"/>
          </a:p>
        </p:txBody>
      </p:sp>
    </p:spTree>
    <p:extLst>
      <p:ext uri="{BB962C8B-B14F-4D97-AF65-F5344CB8AC3E}">
        <p14:creationId xmlns:p14="http://schemas.microsoft.com/office/powerpoint/2010/main" val="11267113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grpSp>
        <p:nvGrpSpPr>
          <p:cNvPr id="4" name="Group 2"/>
          <p:cNvGrpSpPr>
            <a:grpSpLocks/>
          </p:cNvGrpSpPr>
          <p:nvPr/>
        </p:nvGrpSpPr>
        <p:grpSpPr bwMode="auto">
          <a:xfrm>
            <a:off x="2166938" y="563563"/>
            <a:ext cx="4800600" cy="6151562"/>
            <a:chOff x="1365" y="355"/>
            <a:chExt cx="3024" cy="3875"/>
          </a:xfrm>
        </p:grpSpPr>
        <p:sp>
          <p:nvSpPr>
            <p:cNvPr id="5" name="Freeform 3"/>
            <p:cNvSpPr>
              <a:spLocks/>
            </p:cNvSpPr>
            <p:nvPr/>
          </p:nvSpPr>
          <p:spPr bwMode="auto">
            <a:xfrm>
              <a:off x="2835" y="586"/>
              <a:ext cx="88" cy="1121"/>
            </a:xfrm>
            <a:custGeom>
              <a:avLst/>
              <a:gdLst>
                <a:gd name="T0" fmla="*/ 0 w 88"/>
                <a:gd name="T1" fmla="*/ 1120 h 1121"/>
                <a:gd name="T2" fmla="*/ 0 w 88"/>
                <a:gd name="T3" fmla="*/ 0 h 1121"/>
                <a:gd name="T4" fmla="*/ 87 w 88"/>
                <a:gd name="T5" fmla="*/ 0 h 1121"/>
                <a:gd name="T6" fmla="*/ 87 w 88"/>
                <a:gd name="T7" fmla="*/ 1085 h 1121"/>
                <a:gd name="T8" fmla="*/ 0 w 88"/>
                <a:gd name="T9" fmla="*/ 1120 h 1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121">
                  <a:moveTo>
                    <a:pt x="0" y="1120"/>
                  </a:moveTo>
                  <a:lnTo>
                    <a:pt x="0" y="0"/>
                  </a:lnTo>
                  <a:lnTo>
                    <a:pt x="87" y="0"/>
                  </a:lnTo>
                  <a:lnTo>
                    <a:pt x="87" y="1085"/>
                  </a:lnTo>
                  <a:lnTo>
                    <a:pt x="0" y="1120"/>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6" name="Freeform 4"/>
            <p:cNvSpPr>
              <a:spLocks/>
            </p:cNvSpPr>
            <p:nvPr/>
          </p:nvSpPr>
          <p:spPr bwMode="auto">
            <a:xfrm>
              <a:off x="2834" y="1900"/>
              <a:ext cx="84" cy="363"/>
            </a:xfrm>
            <a:custGeom>
              <a:avLst/>
              <a:gdLst>
                <a:gd name="T0" fmla="*/ 0 w 84"/>
                <a:gd name="T1" fmla="*/ 29 h 363"/>
                <a:gd name="T2" fmla="*/ 83 w 84"/>
                <a:gd name="T3" fmla="*/ 0 h 363"/>
                <a:gd name="T4" fmla="*/ 74 w 84"/>
                <a:gd name="T5" fmla="*/ 329 h 363"/>
                <a:gd name="T6" fmla="*/ 0 w 84"/>
                <a:gd name="T7" fmla="*/ 362 h 363"/>
                <a:gd name="T8" fmla="*/ 0 w 84"/>
                <a:gd name="T9" fmla="*/ 29 h 3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363">
                  <a:moveTo>
                    <a:pt x="0" y="29"/>
                  </a:moveTo>
                  <a:lnTo>
                    <a:pt x="83" y="0"/>
                  </a:lnTo>
                  <a:lnTo>
                    <a:pt x="74" y="329"/>
                  </a:lnTo>
                  <a:lnTo>
                    <a:pt x="0" y="362"/>
                  </a:lnTo>
                  <a:lnTo>
                    <a:pt x="0" y="29"/>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7" name="Freeform 5"/>
            <p:cNvSpPr>
              <a:spLocks/>
            </p:cNvSpPr>
            <p:nvPr/>
          </p:nvSpPr>
          <p:spPr bwMode="auto">
            <a:xfrm>
              <a:off x="2825" y="2493"/>
              <a:ext cx="84" cy="249"/>
            </a:xfrm>
            <a:custGeom>
              <a:avLst/>
              <a:gdLst>
                <a:gd name="T0" fmla="*/ 2 w 84"/>
                <a:gd name="T1" fmla="*/ 213 h 249"/>
                <a:gd name="T2" fmla="*/ 0 w 84"/>
                <a:gd name="T3" fmla="*/ 28 h 249"/>
                <a:gd name="T4" fmla="*/ 83 w 84"/>
                <a:gd name="T5" fmla="*/ 0 h 249"/>
                <a:gd name="T6" fmla="*/ 72 w 84"/>
                <a:gd name="T7" fmla="*/ 248 h 249"/>
                <a:gd name="T8" fmla="*/ 2 w 84"/>
                <a:gd name="T9" fmla="*/ 213 h 2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249">
                  <a:moveTo>
                    <a:pt x="2" y="213"/>
                  </a:moveTo>
                  <a:lnTo>
                    <a:pt x="0" y="28"/>
                  </a:lnTo>
                  <a:lnTo>
                    <a:pt x="83" y="0"/>
                  </a:lnTo>
                  <a:lnTo>
                    <a:pt x="72" y="248"/>
                  </a:lnTo>
                  <a:lnTo>
                    <a:pt x="2" y="213"/>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8" name="Freeform 6"/>
            <p:cNvSpPr>
              <a:spLocks/>
            </p:cNvSpPr>
            <p:nvPr/>
          </p:nvSpPr>
          <p:spPr bwMode="auto">
            <a:xfrm>
              <a:off x="2831" y="2965"/>
              <a:ext cx="52" cy="232"/>
            </a:xfrm>
            <a:custGeom>
              <a:avLst/>
              <a:gdLst>
                <a:gd name="T0" fmla="*/ 13 w 52"/>
                <a:gd name="T1" fmla="*/ 204 h 232"/>
                <a:gd name="T2" fmla="*/ 0 w 52"/>
                <a:gd name="T3" fmla="*/ 0 h 232"/>
                <a:gd name="T4" fmla="*/ 51 w 52"/>
                <a:gd name="T5" fmla="*/ 26 h 232"/>
                <a:gd name="T6" fmla="*/ 47 w 52"/>
                <a:gd name="T7" fmla="*/ 231 h 232"/>
                <a:gd name="T8" fmla="*/ 13 w 52"/>
                <a:gd name="T9" fmla="*/ 204 h 2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232">
                  <a:moveTo>
                    <a:pt x="13" y="204"/>
                  </a:moveTo>
                  <a:lnTo>
                    <a:pt x="0" y="0"/>
                  </a:lnTo>
                  <a:lnTo>
                    <a:pt x="51" y="26"/>
                  </a:lnTo>
                  <a:lnTo>
                    <a:pt x="47" y="231"/>
                  </a:lnTo>
                  <a:lnTo>
                    <a:pt x="13" y="204"/>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9" name="Freeform 7"/>
            <p:cNvSpPr>
              <a:spLocks/>
            </p:cNvSpPr>
            <p:nvPr/>
          </p:nvSpPr>
          <p:spPr bwMode="auto">
            <a:xfrm>
              <a:off x="2851" y="3354"/>
              <a:ext cx="36" cy="133"/>
            </a:xfrm>
            <a:custGeom>
              <a:avLst/>
              <a:gdLst>
                <a:gd name="T0" fmla="*/ 4 w 36"/>
                <a:gd name="T1" fmla="*/ 101 h 133"/>
                <a:gd name="T2" fmla="*/ 0 w 36"/>
                <a:gd name="T3" fmla="*/ 0 h 133"/>
                <a:gd name="T4" fmla="*/ 35 w 36"/>
                <a:gd name="T5" fmla="*/ 20 h 133"/>
                <a:gd name="T6" fmla="*/ 28 w 36"/>
                <a:gd name="T7" fmla="*/ 132 h 133"/>
                <a:gd name="T8" fmla="*/ 4 w 36"/>
                <a:gd name="T9" fmla="*/ 101 h 1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133">
                  <a:moveTo>
                    <a:pt x="4" y="101"/>
                  </a:moveTo>
                  <a:lnTo>
                    <a:pt x="0" y="0"/>
                  </a:lnTo>
                  <a:lnTo>
                    <a:pt x="35" y="20"/>
                  </a:lnTo>
                  <a:lnTo>
                    <a:pt x="28" y="132"/>
                  </a:lnTo>
                  <a:lnTo>
                    <a:pt x="4" y="101"/>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10" name="Freeform 8"/>
            <p:cNvSpPr>
              <a:spLocks/>
            </p:cNvSpPr>
            <p:nvPr/>
          </p:nvSpPr>
          <p:spPr bwMode="auto">
            <a:xfrm>
              <a:off x="2851" y="3640"/>
              <a:ext cx="30" cy="590"/>
            </a:xfrm>
            <a:custGeom>
              <a:avLst/>
              <a:gdLst>
                <a:gd name="T0" fmla="*/ 15 w 30"/>
                <a:gd name="T1" fmla="*/ 589 h 590"/>
                <a:gd name="T2" fmla="*/ 0 w 30"/>
                <a:gd name="T3" fmla="*/ 0 h 590"/>
                <a:gd name="T4" fmla="*/ 29 w 30"/>
                <a:gd name="T5" fmla="*/ 37 h 590"/>
                <a:gd name="T6" fmla="*/ 15 w 30"/>
                <a:gd name="T7" fmla="*/ 589 h 59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590">
                  <a:moveTo>
                    <a:pt x="15" y="589"/>
                  </a:moveTo>
                  <a:lnTo>
                    <a:pt x="0" y="0"/>
                  </a:lnTo>
                  <a:lnTo>
                    <a:pt x="29" y="37"/>
                  </a:lnTo>
                  <a:lnTo>
                    <a:pt x="15" y="589"/>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11" name="Freeform 9"/>
            <p:cNvSpPr>
              <a:spLocks/>
            </p:cNvSpPr>
            <p:nvPr/>
          </p:nvSpPr>
          <p:spPr bwMode="auto">
            <a:xfrm>
              <a:off x="2600" y="3595"/>
              <a:ext cx="233" cy="130"/>
            </a:xfrm>
            <a:custGeom>
              <a:avLst/>
              <a:gdLst>
                <a:gd name="T0" fmla="*/ 0 w 233"/>
                <a:gd name="T1" fmla="*/ 117 h 130"/>
                <a:gd name="T2" fmla="*/ 48 w 233"/>
                <a:gd name="T3" fmla="*/ 101 h 130"/>
                <a:gd name="T4" fmla="*/ 93 w 233"/>
                <a:gd name="T5" fmla="*/ 79 h 130"/>
                <a:gd name="T6" fmla="*/ 146 w 233"/>
                <a:gd name="T7" fmla="*/ 39 h 130"/>
                <a:gd name="T8" fmla="*/ 182 w 233"/>
                <a:gd name="T9" fmla="*/ 0 h 130"/>
                <a:gd name="T10" fmla="*/ 232 w 233"/>
                <a:gd name="T11" fmla="*/ 42 h 130"/>
                <a:gd name="T12" fmla="*/ 188 w 233"/>
                <a:gd name="T13" fmla="*/ 74 h 130"/>
                <a:gd name="T14" fmla="*/ 134 w 233"/>
                <a:gd name="T15" fmla="*/ 110 h 130"/>
                <a:gd name="T16" fmla="*/ 61 w 233"/>
                <a:gd name="T17" fmla="*/ 129 h 130"/>
                <a:gd name="T18" fmla="*/ 0 w 233"/>
                <a:gd name="T19" fmla="*/ 117 h 1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3" h="130">
                  <a:moveTo>
                    <a:pt x="0" y="117"/>
                  </a:moveTo>
                  <a:lnTo>
                    <a:pt x="48" y="101"/>
                  </a:lnTo>
                  <a:lnTo>
                    <a:pt x="93" y="79"/>
                  </a:lnTo>
                  <a:lnTo>
                    <a:pt x="146" y="39"/>
                  </a:lnTo>
                  <a:lnTo>
                    <a:pt x="182" y="0"/>
                  </a:lnTo>
                  <a:lnTo>
                    <a:pt x="232" y="42"/>
                  </a:lnTo>
                  <a:lnTo>
                    <a:pt x="188" y="74"/>
                  </a:lnTo>
                  <a:lnTo>
                    <a:pt x="134" y="110"/>
                  </a:lnTo>
                  <a:lnTo>
                    <a:pt x="61" y="129"/>
                  </a:lnTo>
                  <a:lnTo>
                    <a:pt x="0" y="117"/>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12" name="Freeform 10"/>
            <p:cNvSpPr>
              <a:spLocks/>
            </p:cNvSpPr>
            <p:nvPr/>
          </p:nvSpPr>
          <p:spPr bwMode="auto">
            <a:xfrm>
              <a:off x="2583" y="2888"/>
              <a:ext cx="465" cy="646"/>
            </a:xfrm>
            <a:custGeom>
              <a:avLst/>
              <a:gdLst>
                <a:gd name="T0" fmla="*/ 359 w 465"/>
                <a:gd name="T1" fmla="*/ 645 h 646"/>
                <a:gd name="T2" fmla="*/ 405 w 465"/>
                <a:gd name="T3" fmla="*/ 616 h 646"/>
                <a:gd name="T4" fmla="*/ 447 w 465"/>
                <a:gd name="T5" fmla="*/ 580 h 646"/>
                <a:gd name="T6" fmla="*/ 460 w 465"/>
                <a:gd name="T7" fmla="*/ 552 h 646"/>
                <a:gd name="T8" fmla="*/ 464 w 465"/>
                <a:gd name="T9" fmla="*/ 515 h 646"/>
                <a:gd name="T10" fmla="*/ 451 w 465"/>
                <a:gd name="T11" fmla="*/ 468 h 646"/>
                <a:gd name="T12" fmla="*/ 424 w 465"/>
                <a:gd name="T13" fmla="*/ 424 h 646"/>
                <a:gd name="T14" fmla="*/ 380 w 465"/>
                <a:gd name="T15" fmla="*/ 385 h 646"/>
                <a:gd name="T16" fmla="*/ 168 w 465"/>
                <a:gd name="T17" fmla="*/ 259 h 646"/>
                <a:gd name="T18" fmla="*/ 133 w 465"/>
                <a:gd name="T19" fmla="*/ 235 h 646"/>
                <a:gd name="T20" fmla="*/ 111 w 465"/>
                <a:gd name="T21" fmla="*/ 208 h 646"/>
                <a:gd name="T22" fmla="*/ 104 w 465"/>
                <a:gd name="T23" fmla="*/ 166 h 646"/>
                <a:gd name="T24" fmla="*/ 117 w 465"/>
                <a:gd name="T25" fmla="*/ 124 h 646"/>
                <a:gd name="T26" fmla="*/ 155 w 465"/>
                <a:gd name="T27" fmla="*/ 95 h 646"/>
                <a:gd name="T28" fmla="*/ 222 w 465"/>
                <a:gd name="T29" fmla="*/ 52 h 646"/>
                <a:gd name="T30" fmla="*/ 124 w 465"/>
                <a:gd name="T31" fmla="*/ 0 h 646"/>
                <a:gd name="T32" fmla="*/ 55 w 465"/>
                <a:gd name="T33" fmla="*/ 41 h 646"/>
                <a:gd name="T34" fmla="*/ 27 w 465"/>
                <a:gd name="T35" fmla="*/ 70 h 646"/>
                <a:gd name="T36" fmla="*/ 2 w 465"/>
                <a:gd name="T37" fmla="*/ 123 h 646"/>
                <a:gd name="T38" fmla="*/ 0 w 465"/>
                <a:gd name="T39" fmla="*/ 189 h 646"/>
                <a:gd name="T40" fmla="*/ 29 w 465"/>
                <a:gd name="T41" fmla="*/ 257 h 646"/>
                <a:gd name="T42" fmla="*/ 78 w 465"/>
                <a:gd name="T43" fmla="*/ 300 h 646"/>
                <a:gd name="T44" fmla="*/ 311 w 465"/>
                <a:gd name="T45" fmla="*/ 442 h 646"/>
                <a:gd name="T46" fmla="*/ 358 w 465"/>
                <a:gd name="T47" fmla="*/ 474 h 646"/>
                <a:gd name="T48" fmla="*/ 375 w 465"/>
                <a:gd name="T49" fmla="*/ 516 h 646"/>
                <a:gd name="T50" fmla="*/ 375 w 465"/>
                <a:gd name="T51" fmla="*/ 550 h 646"/>
                <a:gd name="T52" fmla="*/ 308 w 465"/>
                <a:gd name="T53" fmla="*/ 608 h 646"/>
                <a:gd name="T54" fmla="*/ 359 w 465"/>
                <a:gd name="T55" fmla="*/ 645 h 64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65" h="646">
                  <a:moveTo>
                    <a:pt x="359" y="645"/>
                  </a:moveTo>
                  <a:lnTo>
                    <a:pt x="405" y="616"/>
                  </a:lnTo>
                  <a:lnTo>
                    <a:pt x="447" y="580"/>
                  </a:lnTo>
                  <a:lnTo>
                    <a:pt x="460" y="552"/>
                  </a:lnTo>
                  <a:lnTo>
                    <a:pt x="464" y="515"/>
                  </a:lnTo>
                  <a:lnTo>
                    <a:pt x="451" y="468"/>
                  </a:lnTo>
                  <a:lnTo>
                    <a:pt x="424" y="424"/>
                  </a:lnTo>
                  <a:lnTo>
                    <a:pt x="380" y="385"/>
                  </a:lnTo>
                  <a:lnTo>
                    <a:pt x="168" y="259"/>
                  </a:lnTo>
                  <a:lnTo>
                    <a:pt x="133" y="235"/>
                  </a:lnTo>
                  <a:lnTo>
                    <a:pt x="111" y="208"/>
                  </a:lnTo>
                  <a:lnTo>
                    <a:pt x="104" y="166"/>
                  </a:lnTo>
                  <a:lnTo>
                    <a:pt x="117" y="124"/>
                  </a:lnTo>
                  <a:lnTo>
                    <a:pt x="155" y="95"/>
                  </a:lnTo>
                  <a:lnTo>
                    <a:pt x="222" y="52"/>
                  </a:lnTo>
                  <a:lnTo>
                    <a:pt x="124" y="0"/>
                  </a:lnTo>
                  <a:lnTo>
                    <a:pt x="55" y="41"/>
                  </a:lnTo>
                  <a:lnTo>
                    <a:pt x="27" y="70"/>
                  </a:lnTo>
                  <a:lnTo>
                    <a:pt x="2" y="123"/>
                  </a:lnTo>
                  <a:lnTo>
                    <a:pt x="0" y="189"/>
                  </a:lnTo>
                  <a:lnTo>
                    <a:pt x="29" y="257"/>
                  </a:lnTo>
                  <a:lnTo>
                    <a:pt x="78" y="300"/>
                  </a:lnTo>
                  <a:lnTo>
                    <a:pt x="311" y="442"/>
                  </a:lnTo>
                  <a:lnTo>
                    <a:pt x="358" y="474"/>
                  </a:lnTo>
                  <a:lnTo>
                    <a:pt x="375" y="516"/>
                  </a:lnTo>
                  <a:lnTo>
                    <a:pt x="375" y="550"/>
                  </a:lnTo>
                  <a:lnTo>
                    <a:pt x="308" y="608"/>
                  </a:lnTo>
                  <a:lnTo>
                    <a:pt x="359" y="645"/>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13" name="Freeform 11"/>
            <p:cNvSpPr>
              <a:spLocks/>
            </p:cNvSpPr>
            <p:nvPr/>
          </p:nvSpPr>
          <p:spPr bwMode="auto">
            <a:xfrm>
              <a:off x="2966" y="2396"/>
              <a:ext cx="318" cy="422"/>
            </a:xfrm>
            <a:custGeom>
              <a:avLst/>
              <a:gdLst>
                <a:gd name="T0" fmla="*/ 92 w 318"/>
                <a:gd name="T1" fmla="*/ 421 h 422"/>
                <a:gd name="T2" fmla="*/ 163 w 318"/>
                <a:gd name="T3" fmla="*/ 399 h 422"/>
                <a:gd name="T4" fmla="*/ 218 w 318"/>
                <a:gd name="T5" fmla="*/ 357 h 422"/>
                <a:gd name="T6" fmla="*/ 263 w 318"/>
                <a:gd name="T7" fmla="*/ 316 h 422"/>
                <a:gd name="T8" fmla="*/ 300 w 318"/>
                <a:gd name="T9" fmla="*/ 265 h 422"/>
                <a:gd name="T10" fmla="*/ 317 w 318"/>
                <a:gd name="T11" fmla="*/ 203 h 422"/>
                <a:gd name="T12" fmla="*/ 316 w 318"/>
                <a:gd name="T13" fmla="*/ 139 h 422"/>
                <a:gd name="T14" fmla="*/ 299 w 318"/>
                <a:gd name="T15" fmla="*/ 95 h 422"/>
                <a:gd name="T16" fmla="*/ 276 w 318"/>
                <a:gd name="T17" fmla="*/ 64 h 422"/>
                <a:gd name="T18" fmla="*/ 241 w 318"/>
                <a:gd name="T19" fmla="*/ 36 h 422"/>
                <a:gd name="T20" fmla="*/ 218 w 318"/>
                <a:gd name="T21" fmla="*/ 14 h 422"/>
                <a:gd name="T22" fmla="*/ 180 w 318"/>
                <a:gd name="T23" fmla="*/ 0 h 422"/>
                <a:gd name="T24" fmla="*/ 61 w 318"/>
                <a:gd name="T25" fmla="*/ 52 h 422"/>
                <a:gd name="T26" fmla="*/ 106 w 318"/>
                <a:gd name="T27" fmla="*/ 93 h 422"/>
                <a:gd name="T28" fmla="*/ 137 w 318"/>
                <a:gd name="T29" fmla="*/ 130 h 422"/>
                <a:gd name="T30" fmla="*/ 159 w 318"/>
                <a:gd name="T31" fmla="*/ 159 h 422"/>
                <a:gd name="T32" fmla="*/ 176 w 318"/>
                <a:gd name="T33" fmla="*/ 196 h 422"/>
                <a:gd name="T34" fmla="*/ 176 w 318"/>
                <a:gd name="T35" fmla="*/ 246 h 422"/>
                <a:gd name="T36" fmla="*/ 145 w 318"/>
                <a:gd name="T37" fmla="*/ 279 h 422"/>
                <a:gd name="T38" fmla="*/ 105 w 318"/>
                <a:gd name="T39" fmla="*/ 309 h 422"/>
                <a:gd name="T40" fmla="*/ 50 w 318"/>
                <a:gd name="T41" fmla="*/ 342 h 422"/>
                <a:gd name="T42" fmla="*/ 0 w 318"/>
                <a:gd name="T43" fmla="*/ 369 h 422"/>
                <a:gd name="T44" fmla="*/ 92 w 318"/>
                <a:gd name="T45" fmla="*/ 421 h 4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18" h="422">
                  <a:moveTo>
                    <a:pt x="92" y="421"/>
                  </a:moveTo>
                  <a:lnTo>
                    <a:pt x="163" y="399"/>
                  </a:lnTo>
                  <a:lnTo>
                    <a:pt x="218" y="357"/>
                  </a:lnTo>
                  <a:lnTo>
                    <a:pt x="263" y="316"/>
                  </a:lnTo>
                  <a:lnTo>
                    <a:pt x="300" y="265"/>
                  </a:lnTo>
                  <a:lnTo>
                    <a:pt x="317" y="203"/>
                  </a:lnTo>
                  <a:lnTo>
                    <a:pt x="316" y="139"/>
                  </a:lnTo>
                  <a:lnTo>
                    <a:pt x="299" y="95"/>
                  </a:lnTo>
                  <a:lnTo>
                    <a:pt x="276" y="64"/>
                  </a:lnTo>
                  <a:lnTo>
                    <a:pt x="241" y="36"/>
                  </a:lnTo>
                  <a:lnTo>
                    <a:pt x="218" y="14"/>
                  </a:lnTo>
                  <a:lnTo>
                    <a:pt x="180" y="0"/>
                  </a:lnTo>
                  <a:lnTo>
                    <a:pt x="61" y="52"/>
                  </a:lnTo>
                  <a:lnTo>
                    <a:pt x="106" y="93"/>
                  </a:lnTo>
                  <a:lnTo>
                    <a:pt x="137" y="130"/>
                  </a:lnTo>
                  <a:lnTo>
                    <a:pt x="159" y="159"/>
                  </a:lnTo>
                  <a:lnTo>
                    <a:pt x="176" y="196"/>
                  </a:lnTo>
                  <a:lnTo>
                    <a:pt x="176" y="246"/>
                  </a:lnTo>
                  <a:lnTo>
                    <a:pt x="145" y="279"/>
                  </a:lnTo>
                  <a:lnTo>
                    <a:pt x="105" y="309"/>
                  </a:lnTo>
                  <a:lnTo>
                    <a:pt x="50" y="342"/>
                  </a:lnTo>
                  <a:lnTo>
                    <a:pt x="0" y="369"/>
                  </a:lnTo>
                  <a:lnTo>
                    <a:pt x="92" y="421"/>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14" name="Freeform 12"/>
            <p:cNvSpPr>
              <a:spLocks/>
            </p:cNvSpPr>
            <p:nvPr/>
          </p:nvSpPr>
          <p:spPr bwMode="auto">
            <a:xfrm>
              <a:off x="2308" y="1190"/>
              <a:ext cx="1404" cy="1153"/>
            </a:xfrm>
            <a:custGeom>
              <a:avLst/>
              <a:gdLst>
                <a:gd name="T0" fmla="*/ 466 w 1404"/>
                <a:gd name="T1" fmla="*/ 1084 h 1153"/>
                <a:gd name="T2" fmla="*/ 370 w 1404"/>
                <a:gd name="T3" fmla="*/ 1066 h 1153"/>
                <a:gd name="T4" fmla="*/ 299 w 1404"/>
                <a:gd name="T5" fmla="*/ 1035 h 1153"/>
                <a:gd name="T6" fmla="*/ 257 w 1404"/>
                <a:gd name="T7" fmla="*/ 1002 h 1153"/>
                <a:gd name="T8" fmla="*/ 220 w 1404"/>
                <a:gd name="T9" fmla="*/ 956 h 1153"/>
                <a:gd name="T10" fmla="*/ 209 w 1404"/>
                <a:gd name="T11" fmla="*/ 914 h 1153"/>
                <a:gd name="T12" fmla="*/ 215 w 1404"/>
                <a:gd name="T13" fmla="*/ 873 h 1153"/>
                <a:gd name="T14" fmla="*/ 231 w 1404"/>
                <a:gd name="T15" fmla="*/ 836 h 1153"/>
                <a:gd name="T16" fmla="*/ 273 w 1404"/>
                <a:gd name="T17" fmla="*/ 798 h 1153"/>
                <a:gd name="T18" fmla="*/ 330 w 1404"/>
                <a:gd name="T19" fmla="*/ 774 h 1153"/>
                <a:gd name="T20" fmla="*/ 400 w 1404"/>
                <a:gd name="T21" fmla="*/ 748 h 1153"/>
                <a:gd name="T22" fmla="*/ 1110 w 1404"/>
                <a:gd name="T23" fmla="*/ 499 h 1153"/>
                <a:gd name="T24" fmla="*/ 1207 w 1404"/>
                <a:gd name="T25" fmla="*/ 451 h 1153"/>
                <a:gd name="T26" fmla="*/ 1289 w 1404"/>
                <a:gd name="T27" fmla="*/ 398 h 1153"/>
                <a:gd name="T28" fmla="*/ 1344 w 1404"/>
                <a:gd name="T29" fmla="*/ 356 h 1153"/>
                <a:gd name="T30" fmla="*/ 1381 w 1404"/>
                <a:gd name="T31" fmla="*/ 310 h 1153"/>
                <a:gd name="T32" fmla="*/ 1403 w 1404"/>
                <a:gd name="T33" fmla="*/ 249 h 1153"/>
                <a:gd name="T34" fmla="*/ 1401 w 1404"/>
                <a:gd name="T35" fmla="*/ 185 h 1153"/>
                <a:gd name="T36" fmla="*/ 1386 w 1404"/>
                <a:gd name="T37" fmla="*/ 136 h 1153"/>
                <a:gd name="T38" fmla="*/ 1370 w 1404"/>
                <a:gd name="T39" fmla="*/ 90 h 1153"/>
                <a:gd name="T40" fmla="*/ 1335 w 1404"/>
                <a:gd name="T41" fmla="*/ 55 h 1153"/>
                <a:gd name="T42" fmla="*/ 1280 w 1404"/>
                <a:gd name="T43" fmla="*/ 18 h 1153"/>
                <a:gd name="T44" fmla="*/ 1214 w 1404"/>
                <a:gd name="T45" fmla="*/ 0 h 1153"/>
                <a:gd name="T46" fmla="*/ 1172 w 1404"/>
                <a:gd name="T47" fmla="*/ 4 h 1153"/>
                <a:gd name="T48" fmla="*/ 1111 w 1404"/>
                <a:gd name="T49" fmla="*/ 7 h 1153"/>
                <a:gd name="T50" fmla="*/ 1053 w 1404"/>
                <a:gd name="T51" fmla="*/ 20 h 1153"/>
                <a:gd name="T52" fmla="*/ 989 w 1404"/>
                <a:gd name="T53" fmla="*/ 46 h 1153"/>
                <a:gd name="T54" fmla="*/ 939 w 1404"/>
                <a:gd name="T55" fmla="*/ 79 h 1153"/>
                <a:gd name="T56" fmla="*/ 899 w 1404"/>
                <a:gd name="T57" fmla="*/ 106 h 1153"/>
                <a:gd name="T58" fmla="*/ 878 w 1404"/>
                <a:gd name="T59" fmla="*/ 149 h 1153"/>
                <a:gd name="T60" fmla="*/ 897 w 1404"/>
                <a:gd name="T61" fmla="*/ 187 h 1153"/>
                <a:gd name="T62" fmla="*/ 939 w 1404"/>
                <a:gd name="T63" fmla="*/ 183 h 1153"/>
                <a:gd name="T64" fmla="*/ 987 w 1404"/>
                <a:gd name="T65" fmla="*/ 171 h 1153"/>
                <a:gd name="T66" fmla="*/ 1033 w 1404"/>
                <a:gd name="T67" fmla="*/ 158 h 1153"/>
                <a:gd name="T68" fmla="*/ 1069 w 1404"/>
                <a:gd name="T69" fmla="*/ 150 h 1153"/>
                <a:gd name="T70" fmla="*/ 1111 w 1404"/>
                <a:gd name="T71" fmla="*/ 150 h 1153"/>
                <a:gd name="T72" fmla="*/ 1154 w 1404"/>
                <a:gd name="T73" fmla="*/ 163 h 1153"/>
                <a:gd name="T74" fmla="*/ 1183 w 1404"/>
                <a:gd name="T75" fmla="*/ 204 h 1153"/>
                <a:gd name="T76" fmla="*/ 1179 w 1404"/>
                <a:gd name="T77" fmla="*/ 248 h 1153"/>
                <a:gd name="T78" fmla="*/ 1157 w 1404"/>
                <a:gd name="T79" fmla="*/ 286 h 1153"/>
                <a:gd name="T80" fmla="*/ 1121 w 1404"/>
                <a:gd name="T81" fmla="*/ 323 h 1153"/>
                <a:gd name="T82" fmla="*/ 1047 w 1404"/>
                <a:gd name="T83" fmla="*/ 361 h 1153"/>
                <a:gd name="T84" fmla="*/ 908 w 1404"/>
                <a:gd name="T85" fmla="*/ 415 h 1153"/>
                <a:gd name="T86" fmla="*/ 194 w 1404"/>
                <a:gd name="T87" fmla="*/ 675 h 1153"/>
                <a:gd name="T88" fmla="*/ 123 w 1404"/>
                <a:gd name="T89" fmla="*/ 715 h 1153"/>
                <a:gd name="T90" fmla="*/ 68 w 1404"/>
                <a:gd name="T91" fmla="*/ 763 h 1153"/>
                <a:gd name="T92" fmla="*/ 29 w 1404"/>
                <a:gd name="T93" fmla="*/ 809 h 1153"/>
                <a:gd name="T94" fmla="*/ 6 w 1404"/>
                <a:gd name="T95" fmla="*/ 858 h 1153"/>
                <a:gd name="T96" fmla="*/ 0 w 1404"/>
                <a:gd name="T97" fmla="*/ 912 h 1153"/>
                <a:gd name="T98" fmla="*/ 8 w 1404"/>
                <a:gd name="T99" fmla="*/ 952 h 1153"/>
                <a:gd name="T100" fmla="*/ 22 w 1404"/>
                <a:gd name="T101" fmla="*/ 992 h 1153"/>
                <a:gd name="T102" fmla="*/ 59 w 1404"/>
                <a:gd name="T103" fmla="*/ 1036 h 1153"/>
                <a:gd name="T104" fmla="*/ 127 w 1404"/>
                <a:gd name="T105" fmla="*/ 1095 h 1153"/>
                <a:gd name="T106" fmla="*/ 198 w 1404"/>
                <a:gd name="T107" fmla="*/ 1135 h 1153"/>
                <a:gd name="T108" fmla="*/ 273 w 1404"/>
                <a:gd name="T109" fmla="*/ 1152 h 1153"/>
                <a:gd name="T110" fmla="*/ 466 w 1404"/>
                <a:gd name="T111" fmla="*/ 1084 h 115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04" h="1153">
                  <a:moveTo>
                    <a:pt x="466" y="1084"/>
                  </a:moveTo>
                  <a:lnTo>
                    <a:pt x="370" y="1066"/>
                  </a:lnTo>
                  <a:lnTo>
                    <a:pt x="299" y="1035"/>
                  </a:lnTo>
                  <a:lnTo>
                    <a:pt x="257" y="1002"/>
                  </a:lnTo>
                  <a:lnTo>
                    <a:pt x="220" y="956"/>
                  </a:lnTo>
                  <a:lnTo>
                    <a:pt x="209" y="914"/>
                  </a:lnTo>
                  <a:lnTo>
                    <a:pt x="215" y="873"/>
                  </a:lnTo>
                  <a:lnTo>
                    <a:pt x="231" y="836"/>
                  </a:lnTo>
                  <a:lnTo>
                    <a:pt x="273" y="798"/>
                  </a:lnTo>
                  <a:lnTo>
                    <a:pt x="330" y="774"/>
                  </a:lnTo>
                  <a:lnTo>
                    <a:pt x="400" y="748"/>
                  </a:lnTo>
                  <a:lnTo>
                    <a:pt x="1110" y="499"/>
                  </a:lnTo>
                  <a:lnTo>
                    <a:pt x="1207" y="451"/>
                  </a:lnTo>
                  <a:lnTo>
                    <a:pt x="1289" y="398"/>
                  </a:lnTo>
                  <a:lnTo>
                    <a:pt x="1344" y="356"/>
                  </a:lnTo>
                  <a:lnTo>
                    <a:pt x="1381" y="310"/>
                  </a:lnTo>
                  <a:lnTo>
                    <a:pt x="1403" y="249"/>
                  </a:lnTo>
                  <a:lnTo>
                    <a:pt x="1401" y="185"/>
                  </a:lnTo>
                  <a:lnTo>
                    <a:pt x="1386" y="136"/>
                  </a:lnTo>
                  <a:lnTo>
                    <a:pt x="1370" y="90"/>
                  </a:lnTo>
                  <a:lnTo>
                    <a:pt x="1335" y="55"/>
                  </a:lnTo>
                  <a:lnTo>
                    <a:pt x="1280" y="18"/>
                  </a:lnTo>
                  <a:lnTo>
                    <a:pt x="1214" y="0"/>
                  </a:lnTo>
                  <a:lnTo>
                    <a:pt x="1172" y="4"/>
                  </a:lnTo>
                  <a:lnTo>
                    <a:pt x="1111" y="7"/>
                  </a:lnTo>
                  <a:lnTo>
                    <a:pt x="1053" y="20"/>
                  </a:lnTo>
                  <a:lnTo>
                    <a:pt x="989" y="46"/>
                  </a:lnTo>
                  <a:lnTo>
                    <a:pt x="939" y="79"/>
                  </a:lnTo>
                  <a:lnTo>
                    <a:pt x="899" y="106"/>
                  </a:lnTo>
                  <a:lnTo>
                    <a:pt x="878" y="149"/>
                  </a:lnTo>
                  <a:lnTo>
                    <a:pt x="897" y="187"/>
                  </a:lnTo>
                  <a:lnTo>
                    <a:pt x="939" y="183"/>
                  </a:lnTo>
                  <a:lnTo>
                    <a:pt x="987" y="171"/>
                  </a:lnTo>
                  <a:lnTo>
                    <a:pt x="1033" y="158"/>
                  </a:lnTo>
                  <a:lnTo>
                    <a:pt x="1069" y="150"/>
                  </a:lnTo>
                  <a:lnTo>
                    <a:pt x="1111" y="150"/>
                  </a:lnTo>
                  <a:lnTo>
                    <a:pt x="1154" y="163"/>
                  </a:lnTo>
                  <a:lnTo>
                    <a:pt x="1183" y="204"/>
                  </a:lnTo>
                  <a:lnTo>
                    <a:pt x="1179" y="248"/>
                  </a:lnTo>
                  <a:lnTo>
                    <a:pt x="1157" y="286"/>
                  </a:lnTo>
                  <a:lnTo>
                    <a:pt x="1121" y="323"/>
                  </a:lnTo>
                  <a:lnTo>
                    <a:pt x="1047" y="361"/>
                  </a:lnTo>
                  <a:lnTo>
                    <a:pt x="908" y="415"/>
                  </a:lnTo>
                  <a:lnTo>
                    <a:pt x="194" y="675"/>
                  </a:lnTo>
                  <a:lnTo>
                    <a:pt x="123" y="715"/>
                  </a:lnTo>
                  <a:lnTo>
                    <a:pt x="68" y="763"/>
                  </a:lnTo>
                  <a:lnTo>
                    <a:pt x="29" y="809"/>
                  </a:lnTo>
                  <a:lnTo>
                    <a:pt x="6" y="858"/>
                  </a:lnTo>
                  <a:lnTo>
                    <a:pt x="0" y="912"/>
                  </a:lnTo>
                  <a:lnTo>
                    <a:pt x="8" y="952"/>
                  </a:lnTo>
                  <a:lnTo>
                    <a:pt x="22" y="992"/>
                  </a:lnTo>
                  <a:lnTo>
                    <a:pt x="59" y="1036"/>
                  </a:lnTo>
                  <a:lnTo>
                    <a:pt x="127" y="1095"/>
                  </a:lnTo>
                  <a:lnTo>
                    <a:pt x="198" y="1135"/>
                  </a:lnTo>
                  <a:lnTo>
                    <a:pt x="273" y="1152"/>
                  </a:lnTo>
                  <a:lnTo>
                    <a:pt x="466" y="1084"/>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15" name="Freeform 13"/>
            <p:cNvSpPr>
              <a:spLocks/>
            </p:cNvSpPr>
            <p:nvPr/>
          </p:nvSpPr>
          <p:spPr bwMode="auto">
            <a:xfrm>
              <a:off x="2711" y="3280"/>
              <a:ext cx="368" cy="422"/>
            </a:xfrm>
            <a:custGeom>
              <a:avLst/>
              <a:gdLst>
                <a:gd name="T0" fmla="*/ 367 w 368"/>
                <a:gd name="T1" fmla="*/ 421 h 422"/>
                <a:gd name="T2" fmla="*/ 171 w 368"/>
                <a:gd name="T3" fmla="*/ 340 h 422"/>
                <a:gd name="T4" fmla="*/ 117 w 368"/>
                <a:gd name="T5" fmla="*/ 304 h 422"/>
                <a:gd name="T6" fmla="*/ 73 w 368"/>
                <a:gd name="T7" fmla="*/ 265 h 422"/>
                <a:gd name="T8" fmla="*/ 31 w 368"/>
                <a:gd name="T9" fmla="*/ 219 h 422"/>
                <a:gd name="T10" fmla="*/ 9 w 368"/>
                <a:gd name="T11" fmla="*/ 179 h 422"/>
                <a:gd name="T12" fmla="*/ 0 w 368"/>
                <a:gd name="T13" fmla="*/ 137 h 422"/>
                <a:gd name="T14" fmla="*/ 2 w 368"/>
                <a:gd name="T15" fmla="*/ 95 h 422"/>
                <a:gd name="T16" fmla="*/ 19 w 368"/>
                <a:gd name="T17" fmla="*/ 51 h 422"/>
                <a:gd name="T18" fmla="*/ 44 w 368"/>
                <a:gd name="T19" fmla="*/ 0 h 422"/>
                <a:gd name="T20" fmla="*/ 120 w 368"/>
                <a:gd name="T21" fmla="*/ 52 h 422"/>
                <a:gd name="T22" fmla="*/ 95 w 368"/>
                <a:gd name="T23" fmla="*/ 98 h 422"/>
                <a:gd name="T24" fmla="*/ 95 w 368"/>
                <a:gd name="T25" fmla="*/ 143 h 422"/>
                <a:gd name="T26" fmla="*/ 122 w 368"/>
                <a:gd name="T27" fmla="*/ 191 h 422"/>
                <a:gd name="T28" fmla="*/ 162 w 368"/>
                <a:gd name="T29" fmla="*/ 235 h 422"/>
                <a:gd name="T30" fmla="*/ 223 w 368"/>
                <a:gd name="T31" fmla="*/ 284 h 422"/>
                <a:gd name="T32" fmla="*/ 290 w 368"/>
                <a:gd name="T33" fmla="*/ 317 h 422"/>
                <a:gd name="T34" fmla="*/ 332 w 368"/>
                <a:gd name="T35" fmla="*/ 351 h 422"/>
                <a:gd name="T36" fmla="*/ 351 w 368"/>
                <a:gd name="T37" fmla="*/ 378 h 422"/>
                <a:gd name="T38" fmla="*/ 367 w 368"/>
                <a:gd name="T39" fmla="*/ 421 h 4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68" h="422">
                  <a:moveTo>
                    <a:pt x="367" y="421"/>
                  </a:moveTo>
                  <a:lnTo>
                    <a:pt x="171" y="340"/>
                  </a:lnTo>
                  <a:lnTo>
                    <a:pt x="117" y="304"/>
                  </a:lnTo>
                  <a:lnTo>
                    <a:pt x="73" y="265"/>
                  </a:lnTo>
                  <a:lnTo>
                    <a:pt x="31" y="219"/>
                  </a:lnTo>
                  <a:lnTo>
                    <a:pt x="9" y="179"/>
                  </a:lnTo>
                  <a:lnTo>
                    <a:pt x="0" y="137"/>
                  </a:lnTo>
                  <a:lnTo>
                    <a:pt x="2" y="95"/>
                  </a:lnTo>
                  <a:lnTo>
                    <a:pt x="19" y="51"/>
                  </a:lnTo>
                  <a:lnTo>
                    <a:pt x="44" y="0"/>
                  </a:lnTo>
                  <a:lnTo>
                    <a:pt x="120" y="52"/>
                  </a:lnTo>
                  <a:lnTo>
                    <a:pt x="95" y="98"/>
                  </a:lnTo>
                  <a:lnTo>
                    <a:pt x="95" y="143"/>
                  </a:lnTo>
                  <a:lnTo>
                    <a:pt x="122" y="191"/>
                  </a:lnTo>
                  <a:lnTo>
                    <a:pt x="162" y="235"/>
                  </a:lnTo>
                  <a:lnTo>
                    <a:pt x="223" y="284"/>
                  </a:lnTo>
                  <a:lnTo>
                    <a:pt x="290" y="317"/>
                  </a:lnTo>
                  <a:lnTo>
                    <a:pt x="332" y="351"/>
                  </a:lnTo>
                  <a:lnTo>
                    <a:pt x="351" y="378"/>
                  </a:lnTo>
                  <a:lnTo>
                    <a:pt x="367" y="421"/>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16" name="Freeform 14"/>
            <p:cNvSpPr>
              <a:spLocks/>
            </p:cNvSpPr>
            <p:nvPr/>
          </p:nvSpPr>
          <p:spPr bwMode="auto">
            <a:xfrm>
              <a:off x="2432" y="1792"/>
              <a:ext cx="989" cy="1439"/>
            </a:xfrm>
            <a:custGeom>
              <a:avLst/>
              <a:gdLst>
                <a:gd name="T0" fmla="*/ 525 w 989"/>
                <a:gd name="T1" fmla="*/ 1438 h 1439"/>
                <a:gd name="T2" fmla="*/ 582 w 989"/>
                <a:gd name="T3" fmla="*/ 1409 h 1439"/>
                <a:gd name="T4" fmla="*/ 647 w 989"/>
                <a:gd name="T5" fmla="*/ 1355 h 1439"/>
                <a:gd name="T6" fmla="*/ 670 w 989"/>
                <a:gd name="T7" fmla="*/ 1304 h 1439"/>
                <a:gd name="T8" fmla="*/ 686 w 989"/>
                <a:gd name="T9" fmla="*/ 1255 h 1439"/>
                <a:gd name="T10" fmla="*/ 677 w 989"/>
                <a:gd name="T11" fmla="*/ 1198 h 1439"/>
                <a:gd name="T12" fmla="*/ 637 w 989"/>
                <a:gd name="T13" fmla="*/ 1125 h 1439"/>
                <a:gd name="T14" fmla="*/ 609 w 989"/>
                <a:gd name="T15" fmla="*/ 1092 h 1439"/>
                <a:gd name="T16" fmla="*/ 569 w 989"/>
                <a:gd name="T17" fmla="*/ 1063 h 1439"/>
                <a:gd name="T18" fmla="*/ 259 w 989"/>
                <a:gd name="T19" fmla="*/ 905 h 1439"/>
                <a:gd name="T20" fmla="*/ 201 w 989"/>
                <a:gd name="T21" fmla="*/ 863 h 1439"/>
                <a:gd name="T22" fmla="*/ 177 w 989"/>
                <a:gd name="T23" fmla="*/ 843 h 1439"/>
                <a:gd name="T24" fmla="*/ 160 w 989"/>
                <a:gd name="T25" fmla="*/ 800 h 1439"/>
                <a:gd name="T26" fmla="*/ 171 w 989"/>
                <a:gd name="T27" fmla="*/ 766 h 1439"/>
                <a:gd name="T28" fmla="*/ 215 w 989"/>
                <a:gd name="T29" fmla="*/ 738 h 1439"/>
                <a:gd name="T30" fmla="*/ 294 w 989"/>
                <a:gd name="T31" fmla="*/ 709 h 1439"/>
                <a:gd name="T32" fmla="*/ 780 w 989"/>
                <a:gd name="T33" fmla="*/ 521 h 1439"/>
                <a:gd name="T34" fmla="*/ 856 w 989"/>
                <a:gd name="T35" fmla="*/ 471 h 1439"/>
                <a:gd name="T36" fmla="*/ 918 w 989"/>
                <a:gd name="T37" fmla="*/ 417 h 1439"/>
                <a:gd name="T38" fmla="*/ 953 w 989"/>
                <a:gd name="T39" fmla="*/ 379 h 1439"/>
                <a:gd name="T40" fmla="*/ 984 w 989"/>
                <a:gd name="T41" fmla="*/ 334 h 1439"/>
                <a:gd name="T42" fmla="*/ 988 w 989"/>
                <a:gd name="T43" fmla="*/ 274 h 1439"/>
                <a:gd name="T44" fmla="*/ 972 w 989"/>
                <a:gd name="T45" fmla="*/ 214 h 1439"/>
                <a:gd name="T46" fmla="*/ 953 w 989"/>
                <a:gd name="T47" fmla="*/ 167 h 1439"/>
                <a:gd name="T48" fmla="*/ 920 w 989"/>
                <a:gd name="T49" fmla="*/ 126 h 1439"/>
                <a:gd name="T50" fmla="*/ 875 w 989"/>
                <a:gd name="T51" fmla="*/ 85 h 1439"/>
                <a:gd name="T52" fmla="*/ 828 w 989"/>
                <a:gd name="T53" fmla="*/ 50 h 1439"/>
                <a:gd name="T54" fmla="*/ 803 w 989"/>
                <a:gd name="T55" fmla="*/ 29 h 1439"/>
                <a:gd name="T56" fmla="*/ 756 w 989"/>
                <a:gd name="T57" fmla="*/ 0 h 1439"/>
                <a:gd name="T58" fmla="*/ 588 w 989"/>
                <a:gd name="T59" fmla="*/ 61 h 1439"/>
                <a:gd name="T60" fmla="*/ 649 w 989"/>
                <a:gd name="T61" fmla="*/ 104 h 1439"/>
                <a:gd name="T62" fmla="*/ 694 w 989"/>
                <a:gd name="T63" fmla="*/ 145 h 1439"/>
                <a:gd name="T64" fmla="*/ 739 w 989"/>
                <a:gd name="T65" fmla="*/ 182 h 1439"/>
                <a:gd name="T66" fmla="*/ 780 w 989"/>
                <a:gd name="T67" fmla="*/ 223 h 1439"/>
                <a:gd name="T68" fmla="*/ 803 w 989"/>
                <a:gd name="T69" fmla="*/ 272 h 1439"/>
                <a:gd name="T70" fmla="*/ 787 w 989"/>
                <a:gd name="T71" fmla="*/ 323 h 1439"/>
                <a:gd name="T72" fmla="*/ 729 w 989"/>
                <a:gd name="T73" fmla="*/ 369 h 1439"/>
                <a:gd name="T74" fmla="*/ 639 w 989"/>
                <a:gd name="T75" fmla="*/ 413 h 1439"/>
                <a:gd name="T76" fmla="*/ 212 w 989"/>
                <a:gd name="T77" fmla="*/ 589 h 1439"/>
                <a:gd name="T78" fmla="*/ 160 w 989"/>
                <a:gd name="T79" fmla="*/ 608 h 1439"/>
                <a:gd name="T80" fmla="*/ 88 w 989"/>
                <a:gd name="T81" fmla="*/ 653 h 1439"/>
                <a:gd name="T82" fmla="*/ 43 w 989"/>
                <a:gd name="T83" fmla="*/ 698 h 1439"/>
                <a:gd name="T84" fmla="*/ 9 w 989"/>
                <a:gd name="T85" fmla="*/ 755 h 1439"/>
                <a:gd name="T86" fmla="*/ 0 w 989"/>
                <a:gd name="T87" fmla="*/ 820 h 1439"/>
                <a:gd name="T88" fmla="*/ 10 w 989"/>
                <a:gd name="T89" fmla="*/ 872 h 1439"/>
                <a:gd name="T90" fmla="*/ 40 w 989"/>
                <a:gd name="T91" fmla="*/ 914 h 1439"/>
                <a:gd name="T92" fmla="*/ 84 w 989"/>
                <a:gd name="T93" fmla="*/ 949 h 1439"/>
                <a:gd name="T94" fmla="*/ 159 w 989"/>
                <a:gd name="T95" fmla="*/ 999 h 1439"/>
                <a:gd name="T96" fmla="*/ 487 w 989"/>
                <a:gd name="T97" fmla="*/ 1164 h 1439"/>
                <a:gd name="T98" fmla="*/ 530 w 989"/>
                <a:gd name="T99" fmla="*/ 1197 h 1439"/>
                <a:gd name="T100" fmla="*/ 569 w 989"/>
                <a:gd name="T101" fmla="*/ 1236 h 1439"/>
                <a:gd name="T102" fmla="*/ 557 w 989"/>
                <a:gd name="T103" fmla="*/ 1292 h 1439"/>
                <a:gd name="T104" fmla="*/ 502 w 989"/>
                <a:gd name="T105" fmla="*/ 1354 h 1439"/>
                <a:gd name="T106" fmla="*/ 434 w 989"/>
                <a:gd name="T107" fmla="*/ 1394 h 1439"/>
                <a:gd name="T108" fmla="*/ 525 w 989"/>
                <a:gd name="T109" fmla="*/ 1438 h 143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989" h="1439">
                  <a:moveTo>
                    <a:pt x="525" y="1438"/>
                  </a:moveTo>
                  <a:lnTo>
                    <a:pt x="582" y="1409"/>
                  </a:lnTo>
                  <a:lnTo>
                    <a:pt x="647" y="1355"/>
                  </a:lnTo>
                  <a:lnTo>
                    <a:pt x="670" y="1304"/>
                  </a:lnTo>
                  <a:lnTo>
                    <a:pt x="686" y="1255"/>
                  </a:lnTo>
                  <a:lnTo>
                    <a:pt x="677" y="1198"/>
                  </a:lnTo>
                  <a:lnTo>
                    <a:pt x="637" y="1125"/>
                  </a:lnTo>
                  <a:lnTo>
                    <a:pt x="609" y="1092"/>
                  </a:lnTo>
                  <a:lnTo>
                    <a:pt x="569" y="1063"/>
                  </a:lnTo>
                  <a:lnTo>
                    <a:pt x="259" y="905"/>
                  </a:lnTo>
                  <a:lnTo>
                    <a:pt x="201" y="863"/>
                  </a:lnTo>
                  <a:lnTo>
                    <a:pt x="177" y="843"/>
                  </a:lnTo>
                  <a:lnTo>
                    <a:pt x="160" y="800"/>
                  </a:lnTo>
                  <a:lnTo>
                    <a:pt x="171" y="766"/>
                  </a:lnTo>
                  <a:lnTo>
                    <a:pt x="215" y="738"/>
                  </a:lnTo>
                  <a:lnTo>
                    <a:pt x="294" y="709"/>
                  </a:lnTo>
                  <a:lnTo>
                    <a:pt x="780" y="521"/>
                  </a:lnTo>
                  <a:lnTo>
                    <a:pt x="856" y="471"/>
                  </a:lnTo>
                  <a:lnTo>
                    <a:pt x="918" y="417"/>
                  </a:lnTo>
                  <a:lnTo>
                    <a:pt x="953" y="379"/>
                  </a:lnTo>
                  <a:lnTo>
                    <a:pt x="984" y="334"/>
                  </a:lnTo>
                  <a:lnTo>
                    <a:pt x="988" y="274"/>
                  </a:lnTo>
                  <a:lnTo>
                    <a:pt x="972" y="214"/>
                  </a:lnTo>
                  <a:lnTo>
                    <a:pt x="953" y="167"/>
                  </a:lnTo>
                  <a:lnTo>
                    <a:pt x="920" y="126"/>
                  </a:lnTo>
                  <a:lnTo>
                    <a:pt x="875" y="85"/>
                  </a:lnTo>
                  <a:lnTo>
                    <a:pt x="828" y="50"/>
                  </a:lnTo>
                  <a:lnTo>
                    <a:pt x="803" y="29"/>
                  </a:lnTo>
                  <a:lnTo>
                    <a:pt x="756" y="0"/>
                  </a:lnTo>
                  <a:lnTo>
                    <a:pt x="588" y="61"/>
                  </a:lnTo>
                  <a:lnTo>
                    <a:pt x="649" y="104"/>
                  </a:lnTo>
                  <a:lnTo>
                    <a:pt x="694" y="145"/>
                  </a:lnTo>
                  <a:lnTo>
                    <a:pt x="739" y="182"/>
                  </a:lnTo>
                  <a:lnTo>
                    <a:pt x="780" y="223"/>
                  </a:lnTo>
                  <a:lnTo>
                    <a:pt x="803" y="272"/>
                  </a:lnTo>
                  <a:lnTo>
                    <a:pt x="787" y="323"/>
                  </a:lnTo>
                  <a:lnTo>
                    <a:pt x="729" y="369"/>
                  </a:lnTo>
                  <a:lnTo>
                    <a:pt x="639" y="413"/>
                  </a:lnTo>
                  <a:lnTo>
                    <a:pt x="212" y="589"/>
                  </a:lnTo>
                  <a:lnTo>
                    <a:pt x="160" y="608"/>
                  </a:lnTo>
                  <a:lnTo>
                    <a:pt x="88" y="653"/>
                  </a:lnTo>
                  <a:lnTo>
                    <a:pt x="43" y="698"/>
                  </a:lnTo>
                  <a:lnTo>
                    <a:pt x="9" y="755"/>
                  </a:lnTo>
                  <a:lnTo>
                    <a:pt x="0" y="820"/>
                  </a:lnTo>
                  <a:lnTo>
                    <a:pt x="10" y="872"/>
                  </a:lnTo>
                  <a:lnTo>
                    <a:pt x="40" y="914"/>
                  </a:lnTo>
                  <a:lnTo>
                    <a:pt x="84" y="949"/>
                  </a:lnTo>
                  <a:lnTo>
                    <a:pt x="159" y="999"/>
                  </a:lnTo>
                  <a:lnTo>
                    <a:pt x="487" y="1164"/>
                  </a:lnTo>
                  <a:lnTo>
                    <a:pt x="530" y="1197"/>
                  </a:lnTo>
                  <a:lnTo>
                    <a:pt x="569" y="1236"/>
                  </a:lnTo>
                  <a:lnTo>
                    <a:pt x="557" y="1292"/>
                  </a:lnTo>
                  <a:lnTo>
                    <a:pt x="502" y="1354"/>
                  </a:lnTo>
                  <a:lnTo>
                    <a:pt x="434" y="1394"/>
                  </a:lnTo>
                  <a:lnTo>
                    <a:pt x="525" y="1438"/>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17" name="Freeform 15"/>
            <p:cNvSpPr>
              <a:spLocks/>
            </p:cNvSpPr>
            <p:nvPr/>
          </p:nvSpPr>
          <p:spPr bwMode="auto">
            <a:xfrm>
              <a:off x="2100" y="1162"/>
              <a:ext cx="669" cy="582"/>
            </a:xfrm>
            <a:custGeom>
              <a:avLst/>
              <a:gdLst>
                <a:gd name="T0" fmla="*/ 668 w 669"/>
                <a:gd name="T1" fmla="*/ 553 h 582"/>
                <a:gd name="T2" fmla="*/ 668 w 669"/>
                <a:gd name="T3" fmla="*/ 450 h 582"/>
                <a:gd name="T4" fmla="*/ 562 w 669"/>
                <a:gd name="T5" fmla="*/ 435 h 582"/>
                <a:gd name="T6" fmla="*/ 448 w 669"/>
                <a:gd name="T7" fmla="*/ 420 h 582"/>
                <a:gd name="T8" fmla="*/ 367 w 669"/>
                <a:gd name="T9" fmla="*/ 400 h 582"/>
                <a:gd name="T10" fmla="*/ 314 w 669"/>
                <a:gd name="T11" fmla="*/ 378 h 582"/>
                <a:gd name="T12" fmla="*/ 257 w 669"/>
                <a:gd name="T13" fmla="*/ 349 h 582"/>
                <a:gd name="T14" fmla="*/ 220 w 669"/>
                <a:gd name="T15" fmla="*/ 314 h 582"/>
                <a:gd name="T16" fmla="*/ 193 w 669"/>
                <a:gd name="T17" fmla="*/ 274 h 582"/>
                <a:gd name="T18" fmla="*/ 180 w 669"/>
                <a:gd name="T19" fmla="*/ 231 h 582"/>
                <a:gd name="T20" fmla="*/ 180 w 669"/>
                <a:gd name="T21" fmla="*/ 189 h 582"/>
                <a:gd name="T22" fmla="*/ 193 w 669"/>
                <a:gd name="T23" fmla="*/ 165 h 582"/>
                <a:gd name="T24" fmla="*/ 209 w 669"/>
                <a:gd name="T25" fmla="*/ 143 h 582"/>
                <a:gd name="T26" fmla="*/ 255 w 669"/>
                <a:gd name="T27" fmla="*/ 127 h 582"/>
                <a:gd name="T28" fmla="*/ 297 w 669"/>
                <a:gd name="T29" fmla="*/ 127 h 582"/>
                <a:gd name="T30" fmla="*/ 345 w 669"/>
                <a:gd name="T31" fmla="*/ 141 h 582"/>
                <a:gd name="T32" fmla="*/ 396 w 669"/>
                <a:gd name="T33" fmla="*/ 156 h 582"/>
                <a:gd name="T34" fmla="*/ 448 w 669"/>
                <a:gd name="T35" fmla="*/ 163 h 582"/>
                <a:gd name="T36" fmla="*/ 477 w 669"/>
                <a:gd name="T37" fmla="*/ 125 h 582"/>
                <a:gd name="T38" fmla="*/ 464 w 669"/>
                <a:gd name="T39" fmla="*/ 86 h 582"/>
                <a:gd name="T40" fmla="*/ 415 w 669"/>
                <a:gd name="T41" fmla="*/ 42 h 582"/>
                <a:gd name="T42" fmla="*/ 363 w 669"/>
                <a:gd name="T43" fmla="*/ 18 h 582"/>
                <a:gd name="T44" fmla="*/ 319 w 669"/>
                <a:gd name="T45" fmla="*/ 7 h 582"/>
                <a:gd name="T46" fmla="*/ 273 w 669"/>
                <a:gd name="T47" fmla="*/ 2 h 582"/>
                <a:gd name="T48" fmla="*/ 222 w 669"/>
                <a:gd name="T49" fmla="*/ 0 h 582"/>
                <a:gd name="T50" fmla="*/ 176 w 669"/>
                <a:gd name="T51" fmla="*/ 4 h 582"/>
                <a:gd name="T52" fmla="*/ 136 w 669"/>
                <a:gd name="T53" fmla="*/ 15 h 582"/>
                <a:gd name="T54" fmla="*/ 86 w 669"/>
                <a:gd name="T55" fmla="*/ 33 h 582"/>
                <a:gd name="T56" fmla="*/ 50 w 669"/>
                <a:gd name="T57" fmla="*/ 66 h 582"/>
                <a:gd name="T58" fmla="*/ 22 w 669"/>
                <a:gd name="T59" fmla="*/ 99 h 582"/>
                <a:gd name="T60" fmla="*/ 6 w 669"/>
                <a:gd name="T61" fmla="*/ 145 h 582"/>
                <a:gd name="T62" fmla="*/ 0 w 669"/>
                <a:gd name="T63" fmla="*/ 189 h 582"/>
                <a:gd name="T64" fmla="*/ 9 w 669"/>
                <a:gd name="T65" fmla="*/ 237 h 582"/>
                <a:gd name="T66" fmla="*/ 22 w 669"/>
                <a:gd name="T67" fmla="*/ 285 h 582"/>
                <a:gd name="T68" fmla="*/ 50 w 669"/>
                <a:gd name="T69" fmla="*/ 330 h 582"/>
                <a:gd name="T70" fmla="*/ 81 w 669"/>
                <a:gd name="T71" fmla="*/ 375 h 582"/>
                <a:gd name="T72" fmla="*/ 125 w 669"/>
                <a:gd name="T73" fmla="*/ 419 h 582"/>
                <a:gd name="T74" fmla="*/ 169 w 669"/>
                <a:gd name="T75" fmla="*/ 457 h 582"/>
                <a:gd name="T76" fmla="*/ 217 w 669"/>
                <a:gd name="T77" fmla="*/ 488 h 582"/>
                <a:gd name="T78" fmla="*/ 266 w 669"/>
                <a:gd name="T79" fmla="*/ 514 h 582"/>
                <a:gd name="T80" fmla="*/ 310 w 669"/>
                <a:gd name="T81" fmla="*/ 534 h 582"/>
                <a:gd name="T82" fmla="*/ 369 w 669"/>
                <a:gd name="T83" fmla="*/ 549 h 582"/>
                <a:gd name="T84" fmla="*/ 437 w 669"/>
                <a:gd name="T85" fmla="*/ 568 h 582"/>
                <a:gd name="T86" fmla="*/ 516 w 669"/>
                <a:gd name="T87" fmla="*/ 581 h 582"/>
                <a:gd name="T88" fmla="*/ 595 w 669"/>
                <a:gd name="T89" fmla="*/ 577 h 582"/>
                <a:gd name="T90" fmla="*/ 668 w 669"/>
                <a:gd name="T91" fmla="*/ 553 h 5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69" h="582">
                  <a:moveTo>
                    <a:pt x="668" y="553"/>
                  </a:moveTo>
                  <a:lnTo>
                    <a:pt x="668" y="450"/>
                  </a:lnTo>
                  <a:lnTo>
                    <a:pt x="562" y="435"/>
                  </a:lnTo>
                  <a:lnTo>
                    <a:pt x="448" y="420"/>
                  </a:lnTo>
                  <a:lnTo>
                    <a:pt x="367" y="400"/>
                  </a:lnTo>
                  <a:lnTo>
                    <a:pt x="314" y="378"/>
                  </a:lnTo>
                  <a:lnTo>
                    <a:pt x="257" y="349"/>
                  </a:lnTo>
                  <a:lnTo>
                    <a:pt x="220" y="314"/>
                  </a:lnTo>
                  <a:lnTo>
                    <a:pt x="193" y="274"/>
                  </a:lnTo>
                  <a:lnTo>
                    <a:pt x="180" y="231"/>
                  </a:lnTo>
                  <a:lnTo>
                    <a:pt x="180" y="189"/>
                  </a:lnTo>
                  <a:lnTo>
                    <a:pt x="193" y="165"/>
                  </a:lnTo>
                  <a:lnTo>
                    <a:pt x="209" y="143"/>
                  </a:lnTo>
                  <a:lnTo>
                    <a:pt x="255" y="127"/>
                  </a:lnTo>
                  <a:lnTo>
                    <a:pt x="297" y="127"/>
                  </a:lnTo>
                  <a:lnTo>
                    <a:pt x="345" y="141"/>
                  </a:lnTo>
                  <a:lnTo>
                    <a:pt x="396" y="156"/>
                  </a:lnTo>
                  <a:lnTo>
                    <a:pt x="448" y="163"/>
                  </a:lnTo>
                  <a:lnTo>
                    <a:pt x="477" y="125"/>
                  </a:lnTo>
                  <a:lnTo>
                    <a:pt x="464" y="86"/>
                  </a:lnTo>
                  <a:lnTo>
                    <a:pt x="415" y="42"/>
                  </a:lnTo>
                  <a:lnTo>
                    <a:pt x="363" y="18"/>
                  </a:lnTo>
                  <a:lnTo>
                    <a:pt x="319" y="7"/>
                  </a:lnTo>
                  <a:lnTo>
                    <a:pt x="273" y="2"/>
                  </a:lnTo>
                  <a:lnTo>
                    <a:pt x="222" y="0"/>
                  </a:lnTo>
                  <a:lnTo>
                    <a:pt x="176" y="4"/>
                  </a:lnTo>
                  <a:lnTo>
                    <a:pt x="136" y="15"/>
                  </a:lnTo>
                  <a:lnTo>
                    <a:pt x="86" y="33"/>
                  </a:lnTo>
                  <a:lnTo>
                    <a:pt x="50" y="66"/>
                  </a:lnTo>
                  <a:lnTo>
                    <a:pt x="22" y="99"/>
                  </a:lnTo>
                  <a:lnTo>
                    <a:pt x="6" y="145"/>
                  </a:lnTo>
                  <a:lnTo>
                    <a:pt x="0" y="189"/>
                  </a:lnTo>
                  <a:lnTo>
                    <a:pt x="9" y="237"/>
                  </a:lnTo>
                  <a:lnTo>
                    <a:pt x="22" y="285"/>
                  </a:lnTo>
                  <a:lnTo>
                    <a:pt x="50" y="330"/>
                  </a:lnTo>
                  <a:lnTo>
                    <a:pt x="81" y="375"/>
                  </a:lnTo>
                  <a:lnTo>
                    <a:pt x="125" y="419"/>
                  </a:lnTo>
                  <a:lnTo>
                    <a:pt x="169" y="457"/>
                  </a:lnTo>
                  <a:lnTo>
                    <a:pt x="217" y="488"/>
                  </a:lnTo>
                  <a:lnTo>
                    <a:pt x="266" y="514"/>
                  </a:lnTo>
                  <a:lnTo>
                    <a:pt x="310" y="534"/>
                  </a:lnTo>
                  <a:lnTo>
                    <a:pt x="369" y="549"/>
                  </a:lnTo>
                  <a:lnTo>
                    <a:pt x="437" y="568"/>
                  </a:lnTo>
                  <a:lnTo>
                    <a:pt x="516" y="581"/>
                  </a:lnTo>
                  <a:lnTo>
                    <a:pt x="595" y="577"/>
                  </a:lnTo>
                  <a:lnTo>
                    <a:pt x="668" y="553"/>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18" name="Freeform 16"/>
            <p:cNvSpPr>
              <a:spLocks/>
            </p:cNvSpPr>
            <p:nvPr/>
          </p:nvSpPr>
          <p:spPr bwMode="auto">
            <a:xfrm>
              <a:off x="1365" y="583"/>
              <a:ext cx="1413" cy="549"/>
            </a:xfrm>
            <a:custGeom>
              <a:avLst/>
              <a:gdLst>
                <a:gd name="T0" fmla="*/ 1412 w 1413"/>
                <a:gd name="T1" fmla="*/ 548 h 549"/>
                <a:gd name="T2" fmla="*/ 1316 w 1413"/>
                <a:gd name="T3" fmla="*/ 537 h 549"/>
                <a:gd name="T4" fmla="*/ 1237 w 1413"/>
                <a:gd name="T5" fmla="*/ 524 h 549"/>
                <a:gd name="T6" fmla="*/ 1179 w 1413"/>
                <a:gd name="T7" fmla="*/ 511 h 549"/>
                <a:gd name="T8" fmla="*/ 1118 w 1413"/>
                <a:gd name="T9" fmla="*/ 499 h 549"/>
                <a:gd name="T10" fmla="*/ 1060 w 1413"/>
                <a:gd name="T11" fmla="*/ 493 h 549"/>
                <a:gd name="T12" fmla="*/ 1000 w 1413"/>
                <a:gd name="T13" fmla="*/ 495 h 549"/>
                <a:gd name="T14" fmla="*/ 939 w 1413"/>
                <a:gd name="T15" fmla="*/ 499 h 549"/>
                <a:gd name="T16" fmla="*/ 894 w 1413"/>
                <a:gd name="T17" fmla="*/ 482 h 549"/>
                <a:gd name="T18" fmla="*/ 962 w 1413"/>
                <a:gd name="T19" fmla="*/ 440 h 549"/>
                <a:gd name="T20" fmla="*/ 1005 w 1413"/>
                <a:gd name="T21" fmla="*/ 411 h 549"/>
                <a:gd name="T22" fmla="*/ 1043 w 1413"/>
                <a:gd name="T23" fmla="*/ 381 h 549"/>
                <a:gd name="T24" fmla="*/ 1069 w 1413"/>
                <a:gd name="T25" fmla="*/ 348 h 549"/>
                <a:gd name="T26" fmla="*/ 962 w 1413"/>
                <a:gd name="T27" fmla="*/ 383 h 549"/>
                <a:gd name="T28" fmla="*/ 855 w 1413"/>
                <a:gd name="T29" fmla="*/ 418 h 549"/>
                <a:gd name="T30" fmla="*/ 783 w 1413"/>
                <a:gd name="T31" fmla="*/ 436 h 549"/>
                <a:gd name="T32" fmla="*/ 670 w 1413"/>
                <a:gd name="T33" fmla="*/ 449 h 549"/>
                <a:gd name="T34" fmla="*/ 597 w 1413"/>
                <a:gd name="T35" fmla="*/ 449 h 549"/>
                <a:gd name="T36" fmla="*/ 531 w 1413"/>
                <a:gd name="T37" fmla="*/ 444 h 549"/>
                <a:gd name="T38" fmla="*/ 486 w 1413"/>
                <a:gd name="T39" fmla="*/ 427 h 549"/>
                <a:gd name="T40" fmla="*/ 459 w 1413"/>
                <a:gd name="T41" fmla="*/ 407 h 549"/>
                <a:gd name="T42" fmla="*/ 527 w 1413"/>
                <a:gd name="T43" fmla="*/ 389 h 549"/>
                <a:gd name="T44" fmla="*/ 572 w 1413"/>
                <a:gd name="T45" fmla="*/ 365 h 549"/>
                <a:gd name="T46" fmla="*/ 599 w 1413"/>
                <a:gd name="T47" fmla="*/ 339 h 549"/>
                <a:gd name="T48" fmla="*/ 634 w 1413"/>
                <a:gd name="T49" fmla="*/ 308 h 549"/>
                <a:gd name="T50" fmla="*/ 544 w 1413"/>
                <a:gd name="T51" fmla="*/ 334 h 549"/>
                <a:gd name="T52" fmla="*/ 463 w 1413"/>
                <a:gd name="T53" fmla="*/ 348 h 549"/>
                <a:gd name="T54" fmla="*/ 378 w 1413"/>
                <a:gd name="T55" fmla="*/ 356 h 549"/>
                <a:gd name="T56" fmla="*/ 303 w 1413"/>
                <a:gd name="T57" fmla="*/ 352 h 549"/>
                <a:gd name="T58" fmla="*/ 254 w 1413"/>
                <a:gd name="T59" fmla="*/ 334 h 549"/>
                <a:gd name="T60" fmla="*/ 233 w 1413"/>
                <a:gd name="T61" fmla="*/ 312 h 549"/>
                <a:gd name="T62" fmla="*/ 281 w 1413"/>
                <a:gd name="T63" fmla="*/ 291 h 549"/>
                <a:gd name="T64" fmla="*/ 313 w 1413"/>
                <a:gd name="T65" fmla="*/ 269 h 549"/>
                <a:gd name="T66" fmla="*/ 341 w 1413"/>
                <a:gd name="T67" fmla="*/ 244 h 549"/>
                <a:gd name="T68" fmla="*/ 339 w 1413"/>
                <a:gd name="T69" fmla="*/ 229 h 549"/>
                <a:gd name="T70" fmla="*/ 262 w 1413"/>
                <a:gd name="T71" fmla="*/ 246 h 549"/>
                <a:gd name="T72" fmla="*/ 179 w 1413"/>
                <a:gd name="T73" fmla="*/ 255 h 549"/>
                <a:gd name="T74" fmla="*/ 109 w 1413"/>
                <a:gd name="T75" fmla="*/ 254 h 549"/>
                <a:gd name="T76" fmla="*/ 51 w 1413"/>
                <a:gd name="T77" fmla="*/ 244 h 549"/>
                <a:gd name="T78" fmla="*/ 19 w 1413"/>
                <a:gd name="T79" fmla="*/ 229 h 549"/>
                <a:gd name="T80" fmla="*/ 0 w 1413"/>
                <a:gd name="T81" fmla="*/ 205 h 549"/>
                <a:gd name="T82" fmla="*/ 120 w 1413"/>
                <a:gd name="T83" fmla="*/ 187 h 549"/>
                <a:gd name="T84" fmla="*/ 309 w 1413"/>
                <a:gd name="T85" fmla="*/ 156 h 549"/>
                <a:gd name="T86" fmla="*/ 544 w 1413"/>
                <a:gd name="T87" fmla="*/ 119 h 549"/>
                <a:gd name="T88" fmla="*/ 742 w 1413"/>
                <a:gd name="T89" fmla="*/ 71 h 549"/>
                <a:gd name="T90" fmla="*/ 926 w 1413"/>
                <a:gd name="T91" fmla="*/ 26 h 549"/>
                <a:gd name="T92" fmla="*/ 1020 w 1413"/>
                <a:gd name="T93" fmla="*/ 9 h 549"/>
                <a:gd name="T94" fmla="*/ 1098 w 1413"/>
                <a:gd name="T95" fmla="*/ 0 h 549"/>
                <a:gd name="T96" fmla="*/ 1165 w 1413"/>
                <a:gd name="T97" fmla="*/ 2 h 549"/>
                <a:gd name="T98" fmla="*/ 1211 w 1413"/>
                <a:gd name="T99" fmla="*/ 7 h 549"/>
                <a:gd name="T100" fmla="*/ 1254 w 1413"/>
                <a:gd name="T101" fmla="*/ 27 h 549"/>
                <a:gd name="T102" fmla="*/ 1288 w 1413"/>
                <a:gd name="T103" fmla="*/ 71 h 549"/>
                <a:gd name="T104" fmla="*/ 1301 w 1413"/>
                <a:gd name="T105" fmla="*/ 117 h 549"/>
                <a:gd name="T106" fmla="*/ 1316 w 1413"/>
                <a:gd name="T107" fmla="*/ 148 h 549"/>
                <a:gd name="T108" fmla="*/ 1344 w 1413"/>
                <a:gd name="T109" fmla="*/ 159 h 549"/>
                <a:gd name="T110" fmla="*/ 1384 w 1413"/>
                <a:gd name="T111" fmla="*/ 156 h 549"/>
                <a:gd name="T112" fmla="*/ 1412 w 1413"/>
                <a:gd name="T113" fmla="*/ 145 h 549"/>
                <a:gd name="T114" fmla="*/ 1412 w 1413"/>
                <a:gd name="T115" fmla="*/ 548 h 54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413" h="549">
                  <a:moveTo>
                    <a:pt x="1412" y="548"/>
                  </a:moveTo>
                  <a:lnTo>
                    <a:pt x="1316" y="537"/>
                  </a:lnTo>
                  <a:lnTo>
                    <a:pt x="1237" y="524"/>
                  </a:lnTo>
                  <a:lnTo>
                    <a:pt x="1179" y="511"/>
                  </a:lnTo>
                  <a:lnTo>
                    <a:pt x="1118" y="499"/>
                  </a:lnTo>
                  <a:lnTo>
                    <a:pt x="1060" y="493"/>
                  </a:lnTo>
                  <a:lnTo>
                    <a:pt x="1000" y="495"/>
                  </a:lnTo>
                  <a:lnTo>
                    <a:pt x="939" y="499"/>
                  </a:lnTo>
                  <a:lnTo>
                    <a:pt x="894" y="482"/>
                  </a:lnTo>
                  <a:lnTo>
                    <a:pt x="962" y="440"/>
                  </a:lnTo>
                  <a:lnTo>
                    <a:pt x="1005" y="411"/>
                  </a:lnTo>
                  <a:lnTo>
                    <a:pt x="1043" y="381"/>
                  </a:lnTo>
                  <a:lnTo>
                    <a:pt x="1069" y="348"/>
                  </a:lnTo>
                  <a:lnTo>
                    <a:pt x="962" y="383"/>
                  </a:lnTo>
                  <a:lnTo>
                    <a:pt x="855" y="418"/>
                  </a:lnTo>
                  <a:lnTo>
                    <a:pt x="783" y="436"/>
                  </a:lnTo>
                  <a:lnTo>
                    <a:pt x="670" y="449"/>
                  </a:lnTo>
                  <a:lnTo>
                    <a:pt x="597" y="449"/>
                  </a:lnTo>
                  <a:lnTo>
                    <a:pt x="531" y="444"/>
                  </a:lnTo>
                  <a:lnTo>
                    <a:pt x="486" y="427"/>
                  </a:lnTo>
                  <a:lnTo>
                    <a:pt x="459" y="407"/>
                  </a:lnTo>
                  <a:lnTo>
                    <a:pt x="527" y="389"/>
                  </a:lnTo>
                  <a:lnTo>
                    <a:pt x="572" y="365"/>
                  </a:lnTo>
                  <a:lnTo>
                    <a:pt x="599" y="339"/>
                  </a:lnTo>
                  <a:lnTo>
                    <a:pt x="634" y="308"/>
                  </a:lnTo>
                  <a:lnTo>
                    <a:pt x="544" y="334"/>
                  </a:lnTo>
                  <a:lnTo>
                    <a:pt x="463" y="348"/>
                  </a:lnTo>
                  <a:lnTo>
                    <a:pt x="378" y="356"/>
                  </a:lnTo>
                  <a:lnTo>
                    <a:pt x="303" y="352"/>
                  </a:lnTo>
                  <a:lnTo>
                    <a:pt x="254" y="334"/>
                  </a:lnTo>
                  <a:lnTo>
                    <a:pt x="233" y="312"/>
                  </a:lnTo>
                  <a:lnTo>
                    <a:pt x="281" y="291"/>
                  </a:lnTo>
                  <a:lnTo>
                    <a:pt x="313" y="269"/>
                  </a:lnTo>
                  <a:lnTo>
                    <a:pt x="341" y="244"/>
                  </a:lnTo>
                  <a:lnTo>
                    <a:pt x="339" y="229"/>
                  </a:lnTo>
                  <a:lnTo>
                    <a:pt x="262" y="246"/>
                  </a:lnTo>
                  <a:lnTo>
                    <a:pt x="179" y="255"/>
                  </a:lnTo>
                  <a:lnTo>
                    <a:pt x="109" y="254"/>
                  </a:lnTo>
                  <a:lnTo>
                    <a:pt x="51" y="244"/>
                  </a:lnTo>
                  <a:lnTo>
                    <a:pt x="19" y="229"/>
                  </a:lnTo>
                  <a:lnTo>
                    <a:pt x="0" y="205"/>
                  </a:lnTo>
                  <a:lnTo>
                    <a:pt x="120" y="187"/>
                  </a:lnTo>
                  <a:lnTo>
                    <a:pt x="309" y="156"/>
                  </a:lnTo>
                  <a:lnTo>
                    <a:pt x="544" y="119"/>
                  </a:lnTo>
                  <a:lnTo>
                    <a:pt x="742" y="71"/>
                  </a:lnTo>
                  <a:lnTo>
                    <a:pt x="926" y="26"/>
                  </a:lnTo>
                  <a:lnTo>
                    <a:pt x="1020" y="9"/>
                  </a:lnTo>
                  <a:lnTo>
                    <a:pt x="1098" y="0"/>
                  </a:lnTo>
                  <a:lnTo>
                    <a:pt x="1165" y="2"/>
                  </a:lnTo>
                  <a:lnTo>
                    <a:pt x="1211" y="7"/>
                  </a:lnTo>
                  <a:lnTo>
                    <a:pt x="1254" y="27"/>
                  </a:lnTo>
                  <a:lnTo>
                    <a:pt x="1288" y="71"/>
                  </a:lnTo>
                  <a:lnTo>
                    <a:pt x="1301" y="117"/>
                  </a:lnTo>
                  <a:lnTo>
                    <a:pt x="1316" y="148"/>
                  </a:lnTo>
                  <a:lnTo>
                    <a:pt x="1344" y="159"/>
                  </a:lnTo>
                  <a:lnTo>
                    <a:pt x="1384" y="156"/>
                  </a:lnTo>
                  <a:lnTo>
                    <a:pt x="1412" y="145"/>
                  </a:lnTo>
                  <a:lnTo>
                    <a:pt x="1412" y="548"/>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19" name="Oval 17"/>
            <p:cNvSpPr>
              <a:spLocks noChangeArrowheads="1"/>
            </p:cNvSpPr>
            <p:nvPr/>
          </p:nvSpPr>
          <p:spPr bwMode="auto">
            <a:xfrm>
              <a:off x="2785" y="355"/>
              <a:ext cx="187" cy="19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endParaRPr lang="da-DK" altLang="da-DK" sz="1800"/>
            </a:p>
          </p:txBody>
        </p:sp>
        <p:sp>
          <p:nvSpPr>
            <p:cNvPr id="20" name="Freeform 18"/>
            <p:cNvSpPr>
              <a:spLocks/>
            </p:cNvSpPr>
            <p:nvPr/>
          </p:nvSpPr>
          <p:spPr bwMode="auto">
            <a:xfrm>
              <a:off x="2976" y="583"/>
              <a:ext cx="1413" cy="549"/>
            </a:xfrm>
            <a:custGeom>
              <a:avLst/>
              <a:gdLst>
                <a:gd name="T0" fmla="*/ 0 w 1413"/>
                <a:gd name="T1" fmla="*/ 548 h 549"/>
                <a:gd name="T2" fmla="*/ 96 w 1413"/>
                <a:gd name="T3" fmla="*/ 537 h 549"/>
                <a:gd name="T4" fmla="*/ 175 w 1413"/>
                <a:gd name="T5" fmla="*/ 524 h 549"/>
                <a:gd name="T6" fmla="*/ 233 w 1413"/>
                <a:gd name="T7" fmla="*/ 511 h 549"/>
                <a:gd name="T8" fmla="*/ 294 w 1413"/>
                <a:gd name="T9" fmla="*/ 499 h 549"/>
                <a:gd name="T10" fmla="*/ 352 w 1413"/>
                <a:gd name="T11" fmla="*/ 493 h 549"/>
                <a:gd name="T12" fmla="*/ 412 w 1413"/>
                <a:gd name="T13" fmla="*/ 495 h 549"/>
                <a:gd name="T14" fmla="*/ 473 w 1413"/>
                <a:gd name="T15" fmla="*/ 499 h 549"/>
                <a:gd name="T16" fmla="*/ 518 w 1413"/>
                <a:gd name="T17" fmla="*/ 482 h 549"/>
                <a:gd name="T18" fmla="*/ 450 w 1413"/>
                <a:gd name="T19" fmla="*/ 440 h 549"/>
                <a:gd name="T20" fmla="*/ 407 w 1413"/>
                <a:gd name="T21" fmla="*/ 411 h 549"/>
                <a:gd name="T22" fmla="*/ 369 w 1413"/>
                <a:gd name="T23" fmla="*/ 381 h 549"/>
                <a:gd name="T24" fmla="*/ 343 w 1413"/>
                <a:gd name="T25" fmla="*/ 348 h 549"/>
                <a:gd name="T26" fmla="*/ 450 w 1413"/>
                <a:gd name="T27" fmla="*/ 383 h 549"/>
                <a:gd name="T28" fmla="*/ 557 w 1413"/>
                <a:gd name="T29" fmla="*/ 418 h 549"/>
                <a:gd name="T30" fmla="*/ 629 w 1413"/>
                <a:gd name="T31" fmla="*/ 436 h 549"/>
                <a:gd name="T32" fmla="*/ 742 w 1413"/>
                <a:gd name="T33" fmla="*/ 449 h 549"/>
                <a:gd name="T34" fmla="*/ 815 w 1413"/>
                <a:gd name="T35" fmla="*/ 449 h 549"/>
                <a:gd name="T36" fmla="*/ 881 w 1413"/>
                <a:gd name="T37" fmla="*/ 444 h 549"/>
                <a:gd name="T38" fmla="*/ 926 w 1413"/>
                <a:gd name="T39" fmla="*/ 427 h 549"/>
                <a:gd name="T40" fmla="*/ 953 w 1413"/>
                <a:gd name="T41" fmla="*/ 407 h 549"/>
                <a:gd name="T42" fmla="*/ 885 w 1413"/>
                <a:gd name="T43" fmla="*/ 389 h 549"/>
                <a:gd name="T44" fmla="*/ 840 w 1413"/>
                <a:gd name="T45" fmla="*/ 365 h 549"/>
                <a:gd name="T46" fmla="*/ 809 w 1413"/>
                <a:gd name="T47" fmla="*/ 339 h 549"/>
                <a:gd name="T48" fmla="*/ 778 w 1413"/>
                <a:gd name="T49" fmla="*/ 308 h 549"/>
                <a:gd name="T50" fmla="*/ 868 w 1413"/>
                <a:gd name="T51" fmla="*/ 334 h 549"/>
                <a:gd name="T52" fmla="*/ 949 w 1413"/>
                <a:gd name="T53" fmla="*/ 348 h 549"/>
                <a:gd name="T54" fmla="*/ 1034 w 1413"/>
                <a:gd name="T55" fmla="*/ 356 h 549"/>
                <a:gd name="T56" fmla="*/ 1109 w 1413"/>
                <a:gd name="T57" fmla="*/ 352 h 549"/>
                <a:gd name="T58" fmla="*/ 1158 w 1413"/>
                <a:gd name="T59" fmla="*/ 334 h 549"/>
                <a:gd name="T60" fmla="*/ 1179 w 1413"/>
                <a:gd name="T61" fmla="*/ 312 h 549"/>
                <a:gd name="T62" fmla="*/ 1131 w 1413"/>
                <a:gd name="T63" fmla="*/ 291 h 549"/>
                <a:gd name="T64" fmla="*/ 1099 w 1413"/>
                <a:gd name="T65" fmla="*/ 269 h 549"/>
                <a:gd name="T66" fmla="*/ 1071 w 1413"/>
                <a:gd name="T67" fmla="*/ 244 h 549"/>
                <a:gd name="T68" fmla="*/ 1073 w 1413"/>
                <a:gd name="T69" fmla="*/ 229 h 549"/>
                <a:gd name="T70" fmla="*/ 1150 w 1413"/>
                <a:gd name="T71" fmla="*/ 246 h 549"/>
                <a:gd name="T72" fmla="*/ 1233 w 1413"/>
                <a:gd name="T73" fmla="*/ 255 h 549"/>
                <a:gd name="T74" fmla="*/ 1311 w 1413"/>
                <a:gd name="T75" fmla="*/ 253 h 549"/>
                <a:gd name="T76" fmla="*/ 1361 w 1413"/>
                <a:gd name="T77" fmla="*/ 244 h 549"/>
                <a:gd name="T78" fmla="*/ 1393 w 1413"/>
                <a:gd name="T79" fmla="*/ 229 h 549"/>
                <a:gd name="T80" fmla="*/ 1412 w 1413"/>
                <a:gd name="T81" fmla="*/ 205 h 549"/>
                <a:gd name="T82" fmla="*/ 1292 w 1413"/>
                <a:gd name="T83" fmla="*/ 187 h 549"/>
                <a:gd name="T84" fmla="*/ 1087 w 1413"/>
                <a:gd name="T85" fmla="*/ 158 h 549"/>
                <a:gd name="T86" fmla="*/ 868 w 1413"/>
                <a:gd name="T87" fmla="*/ 119 h 549"/>
                <a:gd name="T88" fmla="*/ 670 w 1413"/>
                <a:gd name="T89" fmla="*/ 71 h 549"/>
                <a:gd name="T90" fmla="*/ 486 w 1413"/>
                <a:gd name="T91" fmla="*/ 26 h 549"/>
                <a:gd name="T92" fmla="*/ 392 w 1413"/>
                <a:gd name="T93" fmla="*/ 9 h 549"/>
                <a:gd name="T94" fmla="*/ 314 w 1413"/>
                <a:gd name="T95" fmla="*/ 0 h 549"/>
                <a:gd name="T96" fmla="*/ 247 w 1413"/>
                <a:gd name="T97" fmla="*/ 2 h 549"/>
                <a:gd name="T98" fmla="*/ 201 w 1413"/>
                <a:gd name="T99" fmla="*/ 7 h 549"/>
                <a:gd name="T100" fmla="*/ 158 w 1413"/>
                <a:gd name="T101" fmla="*/ 27 h 549"/>
                <a:gd name="T102" fmla="*/ 124 w 1413"/>
                <a:gd name="T103" fmla="*/ 71 h 549"/>
                <a:gd name="T104" fmla="*/ 111 w 1413"/>
                <a:gd name="T105" fmla="*/ 117 h 549"/>
                <a:gd name="T106" fmla="*/ 96 w 1413"/>
                <a:gd name="T107" fmla="*/ 148 h 549"/>
                <a:gd name="T108" fmla="*/ 68 w 1413"/>
                <a:gd name="T109" fmla="*/ 159 h 549"/>
                <a:gd name="T110" fmla="*/ 28 w 1413"/>
                <a:gd name="T111" fmla="*/ 156 h 549"/>
                <a:gd name="T112" fmla="*/ 0 w 1413"/>
                <a:gd name="T113" fmla="*/ 145 h 549"/>
                <a:gd name="T114" fmla="*/ 0 w 1413"/>
                <a:gd name="T115" fmla="*/ 548 h 54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413" h="549">
                  <a:moveTo>
                    <a:pt x="0" y="548"/>
                  </a:moveTo>
                  <a:lnTo>
                    <a:pt x="96" y="537"/>
                  </a:lnTo>
                  <a:lnTo>
                    <a:pt x="175" y="524"/>
                  </a:lnTo>
                  <a:lnTo>
                    <a:pt x="233" y="511"/>
                  </a:lnTo>
                  <a:lnTo>
                    <a:pt x="294" y="499"/>
                  </a:lnTo>
                  <a:lnTo>
                    <a:pt x="352" y="493"/>
                  </a:lnTo>
                  <a:lnTo>
                    <a:pt x="412" y="495"/>
                  </a:lnTo>
                  <a:lnTo>
                    <a:pt x="473" y="499"/>
                  </a:lnTo>
                  <a:lnTo>
                    <a:pt x="518" y="482"/>
                  </a:lnTo>
                  <a:lnTo>
                    <a:pt x="450" y="440"/>
                  </a:lnTo>
                  <a:lnTo>
                    <a:pt x="407" y="411"/>
                  </a:lnTo>
                  <a:lnTo>
                    <a:pt x="369" y="381"/>
                  </a:lnTo>
                  <a:lnTo>
                    <a:pt x="343" y="348"/>
                  </a:lnTo>
                  <a:lnTo>
                    <a:pt x="450" y="383"/>
                  </a:lnTo>
                  <a:lnTo>
                    <a:pt x="557" y="418"/>
                  </a:lnTo>
                  <a:lnTo>
                    <a:pt x="629" y="436"/>
                  </a:lnTo>
                  <a:lnTo>
                    <a:pt x="742" y="449"/>
                  </a:lnTo>
                  <a:lnTo>
                    <a:pt x="815" y="449"/>
                  </a:lnTo>
                  <a:lnTo>
                    <a:pt x="881" y="444"/>
                  </a:lnTo>
                  <a:lnTo>
                    <a:pt x="926" y="427"/>
                  </a:lnTo>
                  <a:lnTo>
                    <a:pt x="953" y="407"/>
                  </a:lnTo>
                  <a:lnTo>
                    <a:pt x="885" y="389"/>
                  </a:lnTo>
                  <a:lnTo>
                    <a:pt x="840" y="365"/>
                  </a:lnTo>
                  <a:lnTo>
                    <a:pt x="809" y="339"/>
                  </a:lnTo>
                  <a:lnTo>
                    <a:pt x="778" y="308"/>
                  </a:lnTo>
                  <a:lnTo>
                    <a:pt x="868" y="334"/>
                  </a:lnTo>
                  <a:lnTo>
                    <a:pt x="949" y="348"/>
                  </a:lnTo>
                  <a:lnTo>
                    <a:pt x="1034" y="356"/>
                  </a:lnTo>
                  <a:lnTo>
                    <a:pt x="1109" y="352"/>
                  </a:lnTo>
                  <a:lnTo>
                    <a:pt x="1158" y="334"/>
                  </a:lnTo>
                  <a:lnTo>
                    <a:pt x="1179" y="312"/>
                  </a:lnTo>
                  <a:lnTo>
                    <a:pt x="1131" y="291"/>
                  </a:lnTo>
                  <a:lnTo>
                    <a:pt x="1099" y="269"/>
                  </a:lnTo>
                  <a:lnTo>
                    <a:pt x="1071" y="244"/>
                  </a:lnTo>
                  <a:lnTo>
                    <a:pt x="1073" y="229"/>
                  </a:lnTo>
                  <a:lnTo>
                    <a:pt x="1150" y="246"/>
                  </a:lnTo>
                  <a:lnTo>
                    <a:pt x="1233" y="255"/>
                  </a:lnTo>
                  <a:lnTo>
                    <a:pt x="1311" y="253"/>
                  </a:lnTo>
                  <a:lnTo>
                    <a:pt x="1361" y="244"/>
                  </a:lnTo>
                  <a:lnTo>
                    <a:pt x="1393" y="229"/>
                  </a:lnTo>
                  <a:lnTo>
                    <a:pt x="1412" y="205"/>
                  </a:lnTo>
                  <a:lnTo>
                    <a:pt x="1292" y="187"/>
                  </a:lnTo>
                  <a:lnTo>
                    <a:pt x="1087" y="158"/>
                  </a:lnTo>
                  <a:lnTo>
                    <a:pt x="868" y="119"/>
                  </a:lnTo>
                  <a:lnTo>
                    <a:pt x="670" y="71"/>
                  </a:lnTo>
                  <a:lnTo>
                    <a:pt x="486" y="26"/>
                  </a:lnTo>
                  <a:lnTo>
                    <a:pt x="392" y="9"/>
                  </a:lnTo>
                  <a:lnTo>
                    <a:pt x="314" y="0"/>
                  </a:lnTo>
                  <a:lnTo>
                    <a:pt x="247" y="2"/>
                  </a:lnTo>
                  <a:lnTo>
                    <a:pt x="201" y="7"/>
                  </a:lnTo>
                  <a:lnTo>
                    <a:pt x="158" y="27"/>
                  </a:lnTo>
                  <a:lnTo>
                    <a:pt x="124" y="71"/>
                  </a:lnTo>
                  <a:lnTo>
                    <a:pt x="111" y="117"/>
                  </a:lnTo>
                  <a:lnTo>
                    <a:pt x="96" y="148"/>
                  </a:lnTo>
                  <a:lnTo>
                    <a:pt x="68" y="159"/>
                  </a:lnTo>
                  <a:lnTo>
                    <a:pt x="28" y="156"/>
                  </a:lnTo>
                  <a:lnTo>
                    <a:pt x="0" y="145"/>
                  </a:lnTo>
                  <a:lnTo>
                    <a:pt x="0" y="548"/>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grpSp>
      <p:sp>
        <p:nvSpPr>
          <p:cNvPr id="542739" name="Rectangle 19"/>
          <p:cNvSpPr>
            <a:spLocks noGrp="1" noChangeArrowheads="1"/>
          </p:cNvSpPr>
          <p:nvPr>
            <p:ph type="ctrTitle" sz="quarter"/>
          </p:nvPr>
        </p:nvSpPr>
        <p:spPr>
          <a:xfrm>
            <a:off x="685800" y="2286000"/>
            <a:ext cx="7772400" cy="1143000"/>
          </a:xfrm>
        </p:spPr>
        <p:txBody>
          <a:bodyPr/>
          <a:lstStyle>
            <a:lvl1pPr>
              <a:defRPr/>
            </a:lvl1pPr>
          </a:lstStyle>
          <a:p>
            <a:r>
              <a:rPr lang="da-DK"/>
              <a:t>Klik for at redigere titeltypografi i masteren</a:t>
            </a:r>
          </a:p>
        </p:txBody>
      </p:sp>
      <p:sp>
        <p:nvSpPr>
          <p:cNvPr id="542740" name="Rectangle 20"/>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da-DK"/>
              <a:t>Klik for at redigere undertiteltypografien i masteren</a:t>
            </a:r>
          </a:p>
        </p:txBody>
      </p:sp>
      <p:sp>
        <p:nvSpPr>
          <p:cNvPr id="21" name="Rectangle 21"/>
          <p:cNvSpPr>
            <a:spLocks noGrp="1" noChangeArrowheads="1"/>
          </p:cNvSpPr>
          <p:nvPr>
            <p:ph type="dt" sz="quarter" idx="10"/>
          </p:nvPr>
        </p:nvSpPr>
        <p:spPr/>
        <p:txBody>
          <a:bodyPr/>
          <a:lstStyle>
            <a:lvl1pPr>
              <a:defRPr>
                <a:effectLst>
                  <a:outerShdw blurRad="38100" dist="38100" dir="2700000" algn="tl">
                    <a:srgbClr val="000000"/>
                  </a:outerShdw>
                </a:effectLst>
                <a:latin typeface="Book Antiqua" charset="0"/>
              </a:defRPr>
            </a:lvl1pPr>
          </a:lstStyle>
          <a:p>
            <a:pPr>
              <a:defRPr/>
            </a:pPr>
            <a:endParaRPr lang="da-DK"/>
          </a:p>
        </p:txBody>
      </p:sp>
      <p:sp>
        <p:nvSpPr>
          <p:cNvPr id="22" name="Rectangle 22"/>
          <p:cNvSpPr>
            <a:spLocks noGrp="1" noChangeArrowheads="1"/>
          </p:cNvSpPr>
          <p:nvPr>
            <p:ph type="ftr" sz="quarter" idx="11"/>
          </p:nvPr>
        </p:nvSpPr>
        <p:spPr/>
        <p:txBody>
          <a:bodyPr/>
          <a:lstStyle>
            <a:lvl1pPr>
              <a:defRPr>
                <a:effectLst>
                  <a:outerShdw blurRad="38100" dist="38100" dir="2700000" algn="tl">
                    <a:srgbClr val="000000"/>
                  </a:outerShdw>
                </a:effectLst>
                <a:latin typeface="Book Antiqua" charset="0"/>
              </a:defRPr>
            </a:lvl1pPr>
          </a:lstStyle>
          <a:p>
            <a:pPr>
              <a:defRPr/>
            </a:pPr>
            <a:endParaRPr lang="da-DK"/>
          </a:p>
        </p:txBody>
      </p:sp>
      <p:sp>
        <p:nvSpPr>
          <p:cNvPr id="23" name="Rectangle 23"/>
          <p:cNvSpPr>
            <a:spLocks noGrp="1" noChangeArrowheads="1"/>
          </p:cNvSpPr>
          <p:nvPr>
            <p:ph type="sldNum" sz="quarter" idx="12"/>
          </p:nvPr>
        </p:nvSpPr>
        <p:spPr/>
        <p:txBody>
          <a:bodyPr/>
          <a:lstStyle>
            <a:lvl1pPr>
              <a:defRPr smtClean="0">
                <a:effectLst>
                  <a:outerShdw blurRad="38100" dist="38100" dir="2700000" algn="tl">
                    <a:srgbClr val="000000"/>
                  </a:outerShdw>
                </a:effectLst>
                <a:latin typeface="Book Antiqua" pitchFamily="18" charset="0"/>
              </a:defRPr>
            </a:lvl1pPr>
          </a:lstStyle>
          <a:p>
            <a:pPr>
              <a:defRPr/>
            </a:pPr>
            <a:fld id="{67D30327-AEA4-4485-ABF9-999AB579BDA6}" type="slidenum">
              <a:rPr lang="da-DK" altLang="da-DK"/>
              <a:pPr>
                <a:defRPr/>
              </a:pPr>
              <a:t>‹nr.›</a:t>
            </a:fld>
            <a:endParaRPr lang="da-DK" altLang="da-DK"/>
          </a:p>
        </p:txBody>
      </p:sp>
    </p:spTree>
    <p:extLst>
      <p:ext uri="{BB962C8B-B14F-4D97-AF65-F5344CB8AC3E}">
        <p14:creationId xmlns:p14="http://schemas.microsoft.com/office/powerpoint/2010/main" val="32883090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indhold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Rectangle 21"/>
          <p:cNvSpPr>
            <a:spLocks noGrp="1" noChangeArrowheads="1"/>
          </p:cNvSpPr>
          <p:nvPr>
            <p:ph type="dt" sz="half" idx="10"/>
          </p:nvPr>
        </p:nvSpPr>
        <p:spPr>
          <a:ln/>
        </p:spPr>
        <p:txBody>
          <a:bodyPr/>
          <a:lstStyle>
            <a:lvl1pPr>
              <a:defRPr/>
            </a:lvl1pPr>
          </a:lstStyle>
          <a:p>
            <a:pPr>
              <a:defRPr/>
            </a:pPr>
            <a:endParaRPr lang="da-DK"/>
          </a:p>
        </p:txBody>
      </p:sp>
      <p:sp>
        <p:nvSpPr>
          <p:cNvPr id="5" name="Rectangle 22"/>
          <p:cNvSpPr>
            <a:spLocks noGrp="1" noChangeArrowheads="1"/>
          </p:cNvSpPr>
          <p:nvPr>
            <p:ph type="sldNum" sz="quarter" idx="11"/>
          </p:nvPr>
        </p:nvSpPr>
        <p:spPr>
          <a:ln/>
        </p:spPr>
        <p:txBody>
          <a:bodyPr/>
          <a:lstStyle>
            <a:lvl1pPr>
              <a:defRPr/>
            </a:lvl1pPr>
          </a:lstStyle>
          <a:p>
            <a:pPr>
              <a:defRPr/>
            </a:pPr>
            <a:fld id="{9FF88787-B65B-410C-A89A-D401ED438101}" type="slidenum">
              <a:rPr lang="da-DK" altLang="da-DK"/>
              <a:pPr>
                <a:defRPr/>
              </a:pPr>
              <a:t>‹nr.›</a:t>
            </a:fld>
            <a:endParaRPr lang="da-DK" altLang="da-DK"/>
          </a:p>
        </p:txBody>
      </p:sp>
      <p:sp>
        <p:nvSpPr>
          <p:cNvPr id="6"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2010302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a:t>Klik for at redigere i masteren</a:t>
            </a:r>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a:t>Klik for at redigere teksttypografierne i masteren</a:t>
            </a:r>
          </a:p>
        </p:txBody>
      </p:sp>
      <p:sp>
        <p:nvSpPr>
          <p:cNvPr id="4" name="Rectangle 21"/>
          <p:cNvSpPr>
            <a:spLocks noGrp="1" noChangeArrowheads="1"/>
          </p:cNvSpPr>
          <p:nvPr>
            <p:ph type="dt" sz="half" idx="10"/>
          </p:nvPr>
        </p:nvSpPr>
        <p:spPr>
          <a:ln/>
        </p:spPr>
        <p:txBody>
          <a:bodyPr/>
          <a:lstStyle>
            <a:lvl1pPr>
              <a:defRPr/>
            </a:lvl1pPr>
          </a:lstStyle>
          <a:p>
            <a:pPr>
              <a:defRPr/>
            </a:pPr>
            <a:endParaRPr lang="da-DK"/>
          </a:p>
        </p:txBody>
      </p:sp>
      <p:sp>
        <p:nvSpPr>
          <p:cNvPr id="5" name="Rectangle 22"/>
          <p:cNvSpPr>
            <a:spLocks noGrp="1" noChangeArrowheads="1"/>
          </p:cNvSpPr>
          <p:nvPr>
            <p:ph type="sldNum" sz="quarter" idx="11"/>
          </p:nvPr>
        </p:nvSpPr>
        <p:spPr>
          <a:ln/>
        </p:spPr>
        <p:txBody>
          <a:bodyPr/>
          <a:lstStyle>
            <a:lvl1pPr>
              <a:defRPr/>
            </a:lvl1pPr>
          </a:lstStyle>
          <a:p>
            <a:pPr>
              <a:defRPr/>
            </a:pPr>
            <a:fld id="{464FFE6A-E2A8-4C45-9990-63ED71148C99}" type="slidenum">
              <a:rPr lang="da-DK" altLang="da-DK"/>
              <a:pPr>
                <a:defRPr/>
              </a:pPr>
              <a:t>‹nr.›</a:t>
            </a:fld>
            <a:endParaRPr lang="da-DK" altLang="da-DK"/>
          </a:p>
        </p:txBody>
      </p:sp>
      <p:sp>
        <p:nvSpPr>
          <p:cNvPr id="6"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23015579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indhold 2"/>
          <p:cNvSpPr>
            <a:spLocks noGrp="1"/>
          </p:cNvSpPr>
          <p:nvPr>
            <p:ph sz="half" idx="1"/>
          </p:nvPr>
        </p:nvSpPr>
        <p:spPr>
          <a:xfrm>
            <a:off x="685800" y="17716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48200" y="17716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Rectangle 21"/>
          <p:cNvSpPr>
            <a:spLocks noGrp="1" noChangeArrowheads="1"/>
          </p:cNvSpPr>
          <p:nvPr>
            <p:ph type="dt" sz="half" idx="10"/>
          </p:nvPr>
        </p:nvSpPr>
        <p:spPr>
          <a:ln/>
        </p:spPr>
        <p:txBody>
          <a:bodyPr/>
          <a:lstStyle>
            <a:lvl1pPr>
              <a:defRPr/>
            </a:lvl1pPr>
          </a:lstStyle>
          <a:p>
            <a:pPr>
              <a:defRPr/>
            </a:pPr>
            <a:endParaRPr lang="da-DK"/>
          </a:p>
        </p:txBody>
      </p:sp>
      <p:sp>
        <p:nvSpPr>
          <p:cNvPr id="6" name="Rectangle 22"/>
          <p:cNvSpPr>
            <a:spLocks noGrp="1" noChangeArrowheads="1"/>
          </p:cNvSpPr>
          <p:nvPr>
            <p:ph type="sldNum" sz="quarter" idx="11"/>
          </p:nvPr>
        </p:nvSpPr>
        <p:spPr>
          <a:ln/>
        </p:spPr>
        <p:txBody>
          <a:bodyPr/>
          <a:lstStyle>
            <a:lvl1pPr>
              <a:defRPr/>
            </a:lvl1pPr>
          </a:lstStyle>
          <a:p>
            <a:pPr>
              <a:defRPr/>
            </a:pPr>
            <a:fld id="{DE6C70CB-8509-4426-AEB1-DD5AA951E2D3}" type="slidenum">
              <a:rPr lang="da-DK" altLang="da-DK"/>
              <a:pPr>
                <a:defRPr/>
              </a:pPr>
              <a:t>‹nr.›</a:t>
            </a:fld>
            <a:endParaRPr lang="da-DK" altLang="da-DK"/>
          </a:p>
        </p:txBody>
      </p:sp>
      <p:sp>
        <p:nvSpPr>
          <p:cNvPr id="7"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23395216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a-DK"/>
              <a:t>Klik for at redigere i masteren</a:t>
            </a:r>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Rectangle 21"/>
          <p:cNvSpPr>
            <a:spLocks noGrp="1" noChangeArrowheads="1"/>
          </p:cNvSpPr>
          <p:nvPr>
            <p:ph type="dt" sz="half" idx="10"/>
          </p:nvPr>
        </p:nvSpPr>
        <p:spPr>
          <a:ln/>
        </p:spPr>
        <p:txBody>
          <a:bodyPr/>
          <a:lstStyle>
            <a:lvl1pPr>
              <a:defRPr/>
            </a:lvl1pPr>
          </a:lstStyle>
          <a:p>
            <a:pPr>
              <a:defRPr/>
            </a:pPr>
            <a:endParaRPr lang="da-DK"/>
          </a:p>
        </p:txBody>
      </p:sp>
      <p:sp>
        <p:nvSpPr>
          <p:cNvPr id="8" name="Rectangle 22"/>
          <p:cNvSpPr>
            <a:spLocks noGrp="1" noChangeArrowheads="1"/>
          </p:cNvSpPr>
          <p:nvPr>
            <p:ph type="sldNum" sz="quarter" idx="11"/>
          </p:nvPr>
        </p:nvSpPr>
        <p:spPr>
          <a:ln/>
        </p:spPr>
        <p:txBody>
          <a:bodyPr/>
          <a:lstStyle>
            <a:lvl1pPr>
              <a:defRPr/>
            </a:lvl1pPr>
          </a:lstStyle>
          <a:p>
            <a:pPr>
              <a:defRPr/>
            </a:pPr>
            <a:fld id="{26106173-DE0B-46E0-95F3-FCD921209C54}" type="slidenum">
              <a:rPr lang="da-DK" altLang="da-DK"/>
              <a:pPr>
                <a:defRPr/>
              </a:pPr>
              <a:t>‹nr.›</a:t>
            </a:fld>
            <a:endParaRPr lang="da-DK" altLang="da-DK"/>
          </a:p>
        </p:txBody>
      </p:sp>
      <p:sp>
        <p:nvSpPr>
          <p:cNvPr id="9"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33889311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Rectangle 21"/>
          <p:cNvSpPr>
            <a:spLocks noGrp="1" noChangeArrowheads="1"/>
          </p:cNvSpPr>
          <p:nvPr>
            <p:ph type="dt" sz="half" idx="10"/>
          </p:nvPr>
        </p:nvSpPr>
        <p:spPr>
          <a:ln/>
        </p:spPr>
        <p:txBody>
          <a:bodyPr/>
          <a:lstStyle>
            <a:lvl1pPr>
              <a:defRPr/>
            </a:lvl1pPr>
          </a:lstStyle>
          <a:p>
            <a:pPr>
              <a:defRPr/>
            </a:pPr>
            <a:endParaRPr lang="da-DK"/>
          </a:p>
        </p:txBody>
      </p:sp>
      <p:sp>
        <p:nvSpPr>
          <p:cNvPr id="4" name="Rectangle 22"/>
          <p:cNvSpPr>
            <a:spLocks noGrp="1" noChangeArrowheads="1"/>
          </p:cNvSpPr>
          <p:nvPr>
            <p:ph type="sldNum" sz="quarter" idx="11"/>
          </p:nvPr>
        </p:nvSpPr>
        <p:spPr>
          <a:ln/>
        </p:spPr>
        <p:txBody>
          <a:bodyPr/>
          <a:lstStyle>
            <a:lvl1pPr>
              <a:defRPr/>
            </a:lvl1pPr>
          </a:lstStyle>
          <a:p>
            <a:pPr>
              <a:defRPr/>
            </a:pPr>
            <a:fld id="{7CDB04B3-B303-49B8-99ED-4FB769A05274}" type="slidenum">
              <a:rPr lang="da-DK" altLang="da-DK"/>
              <a:pPr>
                <a:defRPr/>
              </a:pPr>
              <a:t>‹nr.›</a:t>
            </a:fld>
            <a:endParaRPr lang="da-DK" altLang="da-DK"/>
          </a:p>
        </p:txBody>
      </p:sp>
      <p:sp>
        <p:nvSpPr>
          <p:cNvPr id="5"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8115157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Rectangle 21"/>
          <p:cNvSpPr>
            <a:spLocks noGrp="1" noChangeArrowheads="1"/>
          </p:cNvSpPr>
          <p:nvPr>
            <p:ph type="dt" sz="half" idx="10"/>
          </p:nvPr>
        </p:nvSpPr>
        <p:spPr>
          <a:ln/>
        </p:spPr>
        <p:txBody>
          <a:bodyPr/>
          <a:lstStyle>
            <a:lvl1pPr>
              <a:defRPr/>
            </a:lvl1pPr>
          </a:lstStyle>
          <a:p>
            <a:pPr>
              <a:defRPr/>
            </a:pPr>
            <a:endParaRPr lang="da-DK"/>
          </a:p>
        </p:txBody>
      </p:sp>
      <p:sp>
        <p:nvSpPr>
          <p:cNvPr id="3" name="Rectangle 22"/>
          <p:cNvSpPr>
            <a:spLocks noGrp="1" noChangeArrowheads="1"/>
          </p:cNvSpPr>
          <p:nvPr>
            <p:ph type="sldNum" sz="quarter" idx="11"/>
          </p:nvPr>
        </p:nvSpPr>
        <p:spPr>
          <a:ln/>
        </p:spPr>
        <p:txBody>
          <a:bodyPr/>
          <a:lstStyle>
            <a:lvl1pPr>
              <a:defRPr/>
            </a:lvl1pPr>
          </a:lstStyle>
          <a:p>
            <a:pPr>
              <a:defRPr/>
            </a:pPr>
            <a:fld id="{7E2F609F-6B20-4B0D-AC8E-2C29BDFAE774}" type="slidenum">
              <a:rPr lang="da-DK" altLang="da-DK"/>
              <a:pPr>
                <a:defRPr/>
              </a:pPr>
              <a:t>‹nr.›</a:t>
            </a:fld>
            <a:endParaRPr lang="da-DK" altLang="da-DK"/>
          </a:p>
        </p:txBody>
      </p:sp>
      <p:sp>
        <p:nvSpPr>
          <p:cNvPr id="4"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22440834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a:t>Klik for at redigere i masteren</a:t>
            </a:r>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Rectangle 21"/>
          <p:cNvSpPr>
            <a:spLocks noGrp="1" noChangeArrowheads="1"/>
          </p:cNvSpPr>
          <p:nvPr>
            <p:ph type="dt" sz="half" idx="10"/>
          </p:nvPr>
        </p:nvSpPr>
        <p:spPr>
          <a:ln/>
        </p:spPr>
        <p:txBody>
          <a:bodyPr/>
          <a:lstStyle>
            <a:lvl1pPr>
              <a:defRPr/>
            </a:lvl1pPr>
          </a:lstStyle>
          <a:p>
            <a:pPr>
              <a:defRPr/>
            </a:pPr>
            <a:endParaRPr lang="da-DK"/>
          </a:p>
        </p:txBody>
      </p:sp>
      <p:sp>
        <p:nvSpPr>
          <p:cNvPr id="6" name="Rectangle 22"/>
          <p:cNvSpPr>
            <a:spLocks noGrp="1" noChangeArrowheads="1"/>
          </p:cNvSpPr>
          <p:nvPr>
            <p:ph type="sldNum" sz="quarter" idx="11"/>
          </p:nvPr>
        </p:nvSpPr>
        <p:spPr>
          <a:ln/>
        </p:spPr>
        <p:txBody>
          <a:bodyPr/>
          <a:lstStyle>
            <a:lvl1pPr>
              <a:defRPr/>
            </a:lvl1pPr>
          </a:lstStyle>
          <a:p>
            <a:pPr>
              <a:defRPr/>
            </a:pPr>
            <a:fld id="{02F614EC-32F6-4D48-82CF-2707B3AC6E46}" type="slidenum">
              <a:rPr lang="da-DK" altLang="da-DK"/>
              <a:pPr>
                <a:defRPr/>
              </a:pPr>
              <a:t>‹nr.›</a:t>
            </a:fld>
            <a:endParaRPr lang="da-DK" altLang="da-DK"/>
          </a:p>
        </p:txBody>
      </p:sp>
      <p:sp>
        <p:nvSpPr>
          <p:cNvPr id="7"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7208408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a:t>Klik for at redigere i masteren</a:t>
            </a:r>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a-DK" noProof="0"/>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Rectangle 21"/>
          <p:cNvSpPr>
            <a:spLocks noGrp="1" noChangeArrowheads="1"/>
          </p:cNvSpPr>
          <p:nvPr>
            <p:ph type="dt" sz="half" idx="10"/>
          </p:nvPr>
        </p:nvSpPr>
        <p:spPr>
          <a:ln/>
        </p:spPr>
        <p:txBody>
          <a:bodyPr/>
          <a:lstStyle>
            <a:lvl1pPr>
              <a:defRPr/>
            </a:lvl1pPr>
          </a:lstStyle>
          <a:p>
            <a:pPr>
              <a:defRPr/>
            </a:pPr>
            <a:endParaRPr lang="da-DK"/>
          </a:p>
        </p:txBody>
      </p:sp>
      <p:sp>
        <p:nvSpPr>
          <p:cNvPr id="6" name="Rectangle 22"/>
          <p:cNvSpPr>
            <a:spLocks noGrp="1" noChangeArrowheads="1"/>
          </p:cNvSpPr>
          <p:nvPr>
            <p:ph type="sldNum" sz="quarter" idx="11"/>
          </p:nvPr>
        </p:nvSpPr>
        <p:spPr>
          <a:ln/>
        </p:spPr>
        <p:txBody>
          <a:bodyPr/>
          <a:lstStyle>
            <a:lvl1pPr>
              <a:defRPr/>
            </a:lvl1pPr>
          </a:lstStyle>
          <a:p>
            <a:pPr>
              <a:defRPr/>
            </a:pPr>
            <a:fld id="{B04B0E3C-67E6-4D05-9A35-954A4CB9447A}" type="slidenum">
              <a:rPr lang="da-DK" altLang="da-DK"/>
              <a:pPr>
                <a:defRPr/>
              </a:pPr>
              <a:t>‹nr.›</a:t>
            </a:fld>
            <a:endParaRPr lang="da-DK" altLang="da-DK"/>
          </a:p>
        </p:txBody>
      </p:sp>
      <p:sp>
        <p:nvSpPr>
          <p:cNvPr id="7"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3962761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indhold 2"/>
          <p:cNvSpPr>
            <a:spLocks noGrp="1"/>
          </p:cNvSpPr>
          <p:nvPr>
            <p:ph sz="half" idx="1"/>
          </p:nvPr>
        </p:nvSpPr>
        <p:spPr>
          <a:xfrm>
            <a:off x="685800" y="17716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48200" y="17716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Rectangle 21"/>
          <p:cNvSpPr>
            <a:spLocks noGrp="1" noChangeArrowheads="1"/>
          </p:cNvSpPr>
          <p:nvPr>
            <p:ph type="dt" sz="half" idx="10"/>
          </p:nvPr>
        </p:nvSpPr>
        <p:spPr>
          <a:ln/>
        </p:spPr>
        <p:txBody>
          <a:bodyPr/>
          <a:lstStyle>
            <a:lvl1pPr>
              <a:defRPr/>
            </a:lvl1pPr>
          </a:lstStyle>
          <a:p>
            <a:pPr>
              <a:defRPr/>
            </a:pPr>
            <a:endParaRPr lang="da-DK"/>
          </a:p>
        </p:txBody>
      </p:sp>
      <p:sp>
        <p:nvSpPr>
          <p:cNvPr id="6" name="Rectangle 22"/>
          <p:cNvSpPr>
            <a:spLocks noGrp="1" noChangeArrowheads="1"/>
          </p:cNvSpPr>
          <p:nvPr>
            <p:ph type="sldNum" sz="quarter" idx="11"/>
          </p:nvPr>
        </p:nvSpPr>
        <p:spPr>
          <a:ln/>
        </p:spPr>
        <p:txBody>
          <a:bodyPr/>
          <a:lstStyle>
            <a:lvl1pPr>
              <a:defRPr/>
            </a:lvl1pPr>
          </a:lstStyle>
          <a:p>
            <a:pPr>
              <a:defRPr/>
            </a:pPr>
            <a:fld id="{749EFBA3-3809-4BAD-BDC7-F4102CDFEFEC}" type="slidenum">
              <a:rPr lang="da-DK" altLang="da-DK"/>
              <a:pPr>
                <a:defRPr/>
              </a:pPr>
              <a:t>‹nr.›</a:t>
            </a:fld>
            <a:endParaRPr lang="da-DK" altLang="da-DK"/>
          </a:p>
        </p:txBody>
      </p:sp>
      <p:sp>
        <p:nvSpPr>
          <p:cNvPr id="7"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11085966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lodret titel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Rectangle 21"/>
          <p:cNvSpPr>
            <a:spLocks noGrp="1" noChangeArrowheads="1"/>
          </p:cNvSpPr>
          <p:nvPr>
            <p:ph type="dt" sz="half" idx="10"/>
          </p:nvPr>
        </p:nvSpPr>
        <p:spPr>
          <a:ln/>
        </p:spPr>
        <p:txBody>
          <a:bodyPr/>
          <a:lstStyle>
            <a:lvl1pPr>
              <a:defRPr/>
            </a:lvl1pPr>
          </a:lstStyle>
          <a:p>
            <a:pPr>
              <a:defRPr/>
            </a:pPr>
            <a:endParaRPr lang="da-DK"/>
          </a:p>
        </p:txBody>
      </p:sp>
      <p:sp>
        <p:nvSpPr>
          <p:cNvPr id="5" name="Rectangle 22"/>
          <p:cNvSpPr>
            <a:spLocks noGrp="1" noChangeArrowheads="1"/>
          </p:cNvSpPr>
          <p:nvPr>
            <p:ph type="sldNum" sz="quarter" idx="11"/>
          </p:nvPr>
        </p:nvSpPr>
        <p:spPr>
          <a:ln/>
        </p:spPr>
        <p:txBody>
          <a:bodyPr/>
          <a:lstStyle>
            <a:lvl1pPr>
              <a:defRPr/>
            </a:lvl1pPr>
          </a:lstStyle>
          <a:p>
            <a:pPr>
              <a:defRPr/>
            </a:pPr>
            <a:fld id="{39E20AFA-E43A-4CC6-B34F-864876D6ACD7}" type="slidenum">
              <a:rPr lang="da-DK" altLang="da-DK"/>
              <a:pPr>
                <a:defRPr/>
              </a:pPr>
              <a:t>‹nr.›</a:t>
            </a:fld>
            <a:endParaRPr lang="da-DK" altLang="da-DK"/>
          </a:p>
        </p:txBody>
      </p:sp>
      <p:sp>
        <p:nvSpPr>
          <p:cNvPr id="6"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42259718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515100" y="400050"/>
            <a:ext cx="1943100" cy="5486400"/>
          </a:xfrm>
        </p:spPr>
        <p:txBody>
          <a:bodyPr vert="eaVert"/>
          <a:lstStyle/>
          <a:p>
            <a:r>
              <a:rPr lang="da-DK"/>
              <a:t>Klik for at redigere i masteren</a:t>
            </a:r>
          </a:p>
        </p:txBody>
      </p:sp>
      <p:sp>
        <p:nvSpPr>
          <p:cNvPr id="3" name="Pladsholder til lodret titel 2"/>
          <p:cNvSpPr>
            <a:spLocks noGrp="1"/>
          </p:cNvSpPr>
          <p:nvPr>
            <p:ph type="body" orient="vert" idx="1"/>
          </p:nvPr>
        </p:nvSpPr>
        <p:spPr>
          <a:xfrm>
            <a:off x="685800" y="400050"/>
            <a:ext cx="5676900" cy="5486400"/>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Rectangle 21"/>
          <p:cNvSpPr>
            <a:spLocks noGrp="1" noChangeArrowheads="1"/>
          </p:cNvSpPr>
          <p:nvPr>
            <p:ph type="dt" sz="half" idx="10"/>
          </p:nvPr>
        </p:nvSpPr>
        <p:spPr>
          <a:ln/>
        </p:spPr>
        <p:txBody>
          <a:bodyPr/>
          <a:lstStyle>
            <a:lvl1pPr>
              <a:defRPr/>
            </a:lvl1pPr>
          </a:lstStyle>
          <a:p>
            <a:pPr>
              <a:defRPr/>
            </a:pPr>
            <a:endParaRPr lang="da-DK"/>
          </a:p>
        </p:txBody>
      </p:sp>
      <p:sp>
        <p:nvSpPr>
          <p:cNvPr id="5" name="Rectangle 22"/>
          <p:cNvSpPr>
            <a:spLocks noGrp="1" noChangeArrowheads="1"/>
          </p:cNvSpPr>
          <p:nvPr>
            <p:ph type="sldNum" sz="quarter" idx="11"/>
          </p:nvPr>
        </p:nvSpPr>
        <p:spPr>
          <a:ln/>
        </p:spPr>
        <p:txBody>
          <a:bodyPr/>
          <a:lstStyle>
            <a:lvl1pPr>
              <a:defRPr/>
            </a:lvl1pPr>
          </a:lstStyle>
          <a:p>
            <a:pPr>
              <a:defRPr/>
            </a:pPr>
            <a:fld id="{323136BE-6306-4C0D-AB31-0695EEF0EA84}" type="slidenum">
              <a:rPr lang="da-DK" altLang="da-DK"/>
              <a:pPr>
                <a:defRPr/>
              </a:pPr>
              <a:t>‹nr.›</a:t>
            </a:fld>
            <a:endParaRPr lang="da-DK" altLang="da-DK"/>
          </a:p>
        </p:txBody>
      </p:sp>
      <p:sp>
        <p:nvSpPr>
          <p:cNvPr id="6"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18292678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a:t>Klik for at redigere i masteren</a:t>
            </a:r>
          </a:p>
        </p:txBody>
      </p:sp>
      <p:sp>
        <p:nvSpPr>
          <p:cNvPr id="3" name="U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a:t>Klik for at redigere undertiteltypografien i masteren</a:t>
            </a:r>
          </a:p>
        </p:txBody>
      </p:sp>
      <p:sp>
        <p:nvSpPr>
          <p:cNvPr id="4" name="Rectangle 21"/>
          <p:cNvSpPr>
            <a:spLocks noGrp="1" noChangeArrowheads="1"/>
          </p:cNvSpPr>
          <p:nvPr>
            <p:ph type="dt" sz="half" idx="10"/>
          </p:nvPr>
        </p:nvSpPr>
        <p:spPr>
          <a:ln/>
        </p:spPr>
        <p:txBody>
          <a:bodyPr/>
          <a:lstStyle>
            <a:lvl1pPr>
              <a:defRPr/>
            </a:lvl1pPr>
          </a:lstStyle>
          <a:p>
            <a:pPr>
              <a:defRPr/>
            </a:pPr>
            <a:endParaRPr lang="da-DK"/>
          </a:p>
        </p:txBody>
      </p:sp>
      <p:sp>
        <p:nvSpPr>
          <p:cNvPr id="5" name="Rectangle 22"/>
          <p:cNvSpPr>
            <a:spLocks noGrp="1" noChangeArrowheads="1"/>
          </p:cNvSpPr>
          <p:nvPr>
            <p:ph type="sldNum" sz="quarter" idx="11"/>
          </p:nvPr>
        </p:nvSpPr>
        <p:spPr>
          <a:ln/>
        </p:spPr>
        <p:txBody>
          <a:bodyPr/>
          <a:lstStyle>
            <a:lvl1pPr>
              <a:defRPr/>
            </a:lvl1pPr>
          </a:lstStyle>
          <a:p>
            <a:pPr>
              <a:defRPr/>
            </a:pPr>
            <a:fld id="{4E76DDBB-F8CA-4E4C-9ADD-E61979BD3C8B}" type="slidenum">
              <a:rPr lang="da-DK" altLang="da-DK"/>
              <a:pPr>
                <a:defRPr/>
              </a:pPr>
              <a:t>‹nr.›</a:t>
            </a:fld>
            <a:endParaRPr lang="da-DK" altLang="da-DK"/>
          </a:p>
        </p:txBody>
      </p:sp>
      <p:sp>
        <p:nvSpPr>
          <p:cNvPr id="6"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26275619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indhold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Rectangle 21"/>
          <p:cNvSpPr>
            <a:spLocks noGrp="1" noChangeArrowheads="1"/>
          </p:cNvSpPr>
          <p:nvPr>
            <p:ph type="dt" sz="half" idx="10"/>
          </p:nvPr>
        </p:nvSpPr>
        <p:spPr>
          <a:ln/>
        </p:spPr>
        <p:txBody>
          <a:bodyPr/>
          <a:lstStyle>
            <a:lvl1pPr>
              <a:defRPr/>
            </a:lvl1pPr>
          </a:lstStyle>
          <a:p>
            <a:pPr>
              <a:defRPr/>
            </a:pPr>
            <a:endParaRPr lang="da-DK"/>
          </a:p>
        </p:txBody>
      </p:sp>
      <p:sp>
        <p:nvSpPr>
          <p:cNvPr id="5" name="Rectangle 22"/>
          <p:cNvSpPr>
            <a:spLocks noGrp="1" noChangeArrowheads="1"/>
          </p:cNvSpPr>
          <p:nvPr>
            <p:ph type="sldNum" sz="quarter" idx="11"/>
          </p:nvPr>
        </p:nvSpPr>
        <p:spPr>
          <a:ln/>
        </p:spPr>
        <p:txBody>
          <a:bodyPr/>
          <a:lstStyle>
            <a:lvl1pPr>
              <a:defRPr/>
            </a:lvl1pPr>
          </a:lstStyle>
          <a:p>
            <a:pPr>
              <a:defRPr/>
            </a:pPr>
            <a:fld id="{5C55BEF3-74D1-47D4-BF04-F0517C38E1E4}" type="slidenum">
              <a:rPr lang="da-DK" altLang="da-DK"/>
              <a:pPr>
                <a:defRPr/>
              </a:pPr>
              <a:t>‹nr.›</a:t>
            </a:fld>
            <a:endParaRPr lang="da-DK" altLang="da-DK"/>
          </a:p>
        </p:txBody>
      </p:sp>
      <p:sp>
        <p:nvSpPr>
          <p:cNvPr id="6"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6808608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a:t>Klik for at redigere i masteren</a:t>
            </a:r>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a:t>Klik for at redigere teksttypografierne i masteren</a:t>
            </a:r>
          </a:p>
        </p:txBody>
      </p:sp>
      <p:sp>
        <p:nvSpPr>
          <p:cNvPr id="4" name="Rectangle 21"/>
          <p:cNvSpPr>
            <a:spLocks noGrp="1" noChangeArrowheads="1"/>
          </p:cNvSpPr>
          <p:nvPr>
            <p:ph type="dt" sz="half" idx="10"/>
          </p:nvPr>
        </p:nvSpPr>
        <p:spPr>
          <a:ln/>
        </p:spPr>
        <p:txBody>
          <a:bodyPr/>
          <a:lstStyle>
            <a:lvl1pPr>
              <a:defRPr/>
            </a:lvl1pPr>
          </a:lstStyle>
          <a:p>
            <a:pPr>
              <a:defRPr/>
            </a:pPr>
            <a:endParaRPr lang="da-DK"/>
          </a:p>
        </p:txBody>
      </p:sp>
      <p:sp>
        <p:nvSpPr>
          <p:cNvPr id="5" name="Rectangle 22"/>
          <p:cNvSpPr>
            <a:spLocks noGrp="1" noChangeArrowheads="1"/>
          </p:cNvSpPr>
          <p:nvPr>
            <p:ph type="sldNum" sz="quarter" idx="11"/>
          </p:nvPr>
        </p:nvSpPr>
        <p:spPr>
          <a:ln/>
        </p:spPr>
        <p:txBody>
          <a:bodyPr/>
          <a:lstStyle>
            <a:lvl1pPr>
              <a:defRPr/>
            </a:lvl1pPr>
          </a:lstStyle>
          <a:p>
            <a:pPr>
              <a:defRPr/>
            </a:pPr>
            <a:fld id="{CC128811-D9B6-4B3D-BEAC-13632A7684E8}" type="slidenum">
              <a:rPr lang="da-DK" altLang="da-DK"/>
              <a:pPr>
                <a:defRPr/>
              </a:pPr>
              <a:t>‹nr.›</a:t>
            </a:fld>
            <a:endParaRPr lang="da-DK" altLang="da-DK"/>
          </a:p>
        </p:txBody>
      </p:sp>
      <p:sp>
        <p:nvSpPr>
          <p:cNvPr id="6"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4105170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indhold 2"/>
          <p:cNvSpPr>
            <a:spLocks noGrp="1"/>
          </p:cNvSpPr>
          <p:nvPr>
            <p:ph sz="half" idx="1"/>
          </p:nvPr>
        </p:nvSpPr>
        <p:spPr>
          <a:xfrm>
            <a:off x="685800" y="17716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48200" y="17716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Rectangle 21"/>
          <p:cNvSpPr>
            <a:spLocks noGrp="1" noChangeArrowheads="1"/>
          </p:cNvSpPr>
          <p:nvPr>
            <p:ph type="dt" sz="half" idx="10"/>
          </p:nvPr>
        </p:nvSpPr>
        <p:spPr>
          <a:ln/>
        </p:spPr>
        <p:txBody>
          <a:bodyPr/>
          <a:lstStyle>
            <a:lvl1pPr>
              <a:defRPr/>
            </a:lvl1pPr>
          </a:lstStyle>
          <a:p>
            <a:pPr>
              <a:defRPr/>
            </a:pPr>
            <a:endParaRPr lang="da-DK"/>
          </a:p>
        </p:txBody>
      </p:sp>
      <p:sp>
        <p:nvSpPr>
          <p:cNvPr id="6" name="Rectangle 22"/>
          <p:cNvSpPr>
            <a:spLocks noGrp="1" noChangeArrowheads="1"/>
          </p:cNvSpPr>
          <p:nvPr>
            <p:ph type="sldNum" sz="quarter" idx="11"/>
          </p:nvPr>
        </p:nvSpPr>
        <p:spPr>
          <a:ln/>
        </p:spPr>
        <p:txBody>
          <a:bodyPr/>
          <a:lstStyle>
            <a:lvl1pPr>
              <a:defRPr/>
            </a:lvl1pPr>
          </a:lstStyle>
          <a:p>
            <a:pPr>
              <a:defRPr/>
            </a:pPr>
            <a:fld id="{6B714674-41E7-45A0-B453-6F7B042B5ED1}" type="slidenum">
              <a:rPr lang="da-DK" altLang="da-DK"/>
              <a:pPr>
                <a:defRPr/>
              </a:pPr>
              <a:t>‹nr.›</a:t>
            </a:fld>
            <a:endParaRPr lang="da-DK" altLang="da-DK"/>
          </a:p>
        </p:txBody>
      </p:sp>
      <p:sp>
        <p:nvSpPr>
          <p:cNvPr id="7"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3744335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a-DK"/>
              <a:t>Klik for at redigere i masteren</a:t>
            </a:r>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Rectangle 21"/>
          <p:cNvSpPr>
            <a:spLocks noGrp="1" noChangeArrowheads="1"/>
          </p:cNvSpPr>
          <p:nvPr>
            <p:ph type="dt" sz="half" idx="10"/>
          </p:nvPr>
        </p:nvSpPr>
        <p:spPr>
          <a:ln/>
        </p:spPr>
        <p:txBody>
          <a:bodyPr/>
          <a:lstStyle>
            <a:lvl1pPr>
              <a:defRPr/>
            </a:lvl1pPr>
          </a:lstStyle>
          <a:p>
            <a:pPr>
              <a:defRPr/>
            </a:pPr>
            <a:endParaRPr lang="da-DK"/>
          </a:p>
        </p:txBody>
      </p:sp>
      <p:sp>
        <p:nvSpPr>
          <p:cNvPr id="8" name="Rectangle 22"/>
          <p:cNvSpPr>
            <a:spLocks noGrp="1" noChangeArrowheads="1"/>
          </p:cNvSpPr>
          <p:nvPr>
            <p:ph type="sldNum" sz="quarter" idx="11"/>
          </p:nvPr>
        </p:nvSpPr>
        <p:spPr>
          <a:ln/>
        </p:spPr>
        <p:txBody>
          <a:bodyPr/>
          <a:lstStyle>
            <a:lvl1pPr>
              <a:defRPr/>
            </a:lvl1pPr>
          </a:lstStyle>
          <a:p>
            <a:pPr>
              <a:defRPr/>
            </a:pPr>
            <a:fld id="{7D4DF824-9F63-48B1-92A3-3AB57E335D96}" type="slidenum">
              <a:rPr lang="da-DK" altLang="da-DK"/>
              <a:pPr>
                <a:defRPr/>
              </a:pPr>
              <a:t>‹nr.›</a:t>
            </a:fld>
            <a:endParaRPr lang="da-DK" altLang="da-DK"/>
          </a:p>
        </p:txBody>
      </p:sp>
      <p:sp>
        <p:nvSpPr>
          <p:cNvPr id="9"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27090775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Rectangle 21"/>
          <p:cNvSpPr>
            <a:spLocks noGrp="1" noChangeArrowheads="1"/>
          </p:cNvSpPr>
          <p:nvPr>
            <p:ph type="dt" sz="half" idx="10"/>
          </p:nvPr>
        </p:nvSpPr>
        <p:spPr>
          <a:ln/>
        </p:spPr>
        <p:txBody>
          <a:bodyPr/>
          <a:lstStyle>
            <a:lvl1pPr>
              <a:defRPr/>
            </a:lvl1pPr>
          </a:lstStyle>
          <a:p>
            <a:pPr>
              <a:defRPr/>
            </a:pPr>
            <a:endParaRPr lang="da-DK"/>
          </a:p>
        </p:txBody>
      </p:sp>
      <p:sp>
        <p:nvSpPr>
          <p:cNvPr id="4" name="Rectangle 22"/>
          <p:cNvSpPr>
            <a:spLocks noGrp="1" noChangeArrowheads="1"/>
          </p:cNvSpPr>
          <p:nvPr>
            <p:ph type="sldNum" sz="quarter" idx="11"/>
          </p:nvPr>
        </p:nvSpPr>
        <p:spPr>
          <a:ln/>
        </p:spPr>
        <p:txBody>
          <a:bodyPr/>
          <a:lstStyle>
            <a:lvl1pPr>
              <a:defRPr/>
            </a:lvl1pPr>
          </a:lstStyle>
          <a:p>
            <a:pPr>
              <a:defRPr/>
            </a:pPr>
            <a:fld id="{9124C58E-74CE-43D5-9161-F8A12E69551D}" type="slidenum">
              <a:rPr lang="da-DK" altLang="da-DK"/>
              <a:pPr>
                <a:defRPr/>
              </a:pPr>
              <a:t>‹nr.›</a:t>
            </a:fld>
            <a:endParaRPr lang="da-DK" altLang="da-DK"/>
          </a:p>
        </p:txBody>
      </p:sp>
      <p:sp>
        <p:nvSpPr>
          <p:cNvPr id="5"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1850983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Rectangle 21"/>
          <p:cNvSpPr>
            <a:spLocks noGrp="1" noChangeArrowheads="1"/>
          </p:cNvSpPr>
          <p:nvPr>
            <p:ph type="dt" sz="half" idx="10"/>
          </p:nvPr>
        </p:nvSpPr>
        <p:spPr>
          <a:ln/>
        </p:spPr>
        <p:txBody>
          <a:bodyPr/>
          <a:lstStyle>
            <a:lvl1pPr>
              <a:defRPr/>
            </a:lvl1pPr>
          </a:lstStyle>
          <a:p>
            <a:pPr>
              <a:defRPr/>
            </a:pPr>
            <a:endParaRPr lang="da-DK"/>
          </a:p>
        </p:txBody>
      </p:sp>
      <p:sp>
        <p:nvSpPr>
          <p:cNvPr id="3" name="Rectangle 22"/>
          <p:cNvSpPr>
            <a:spLocks noGrp="1" noChangeArrowheads="1"/>
          </p:cNvSpPr>
          <p:nvPr>
            <p:ph type="sldNum" sz="quarter" idx="11"/>
          </p:nvPr>
        </p:nvSpPr>
        <p:spPr>
          <a:ln/>
        </p:spPr>
        <p:txBody>
          <a:bodyPr/>
          <a:lstStyle>
            <a:lvl1pPr>
              <a:defRPr/>
            </a:lvl1pPr>
          </a:lstStyle>
          <a:p>
            <a:pPr>
              <a:defRPr/>
            </a:pPr>
            <a:fld id="{A225D354-C144-40A5-9DEB-576C8C054AA5}" type="slidenum">
              <a:rPr lang="da-DK" altLang="da-DK"/>
              <a:pPr>
                <a:defRPr/>
              </a:pPr>
              <a:t>‹nr.›</a:t>
            </a:fld>
            <a:endParaRPr lang="da-DK" altLang="da-DK"/>
          </a:p>
        </p:txBody>
      </p:sp>
      <p:sp>
        <p:nvSpPr>
          <p:cNvPr id="4"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26699653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a:t>Klik for at redigere i masteren</a:t>
            </a:r>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Rectangle 21"/>
          <p:cNvSpPr>
            <a:spLocks noGrp="1" noChangeArrowheads="1"/>
          </p:cNvSpPr>
          <p:nvPr>
            <p:ph type="dt" sz="half" idx="10"/>
          </p:nvPr>
        </p:nvSpPr>
        <p:spPr>
          <a:ln/>
        </p:spPr>
        <p:txBody>
          <a:bodyPr/>
          <a:lstStyle>
            <a:lvl1pPr>
              <a:defRPr/>
            </a:lvl1pPr>
          </a:lstStyle>
          <a:p>
            <a:pPr>
              <a:defRPr/>
            </a:pPr>
            <a:endParaRPr lang="da-DK"/>
          </a:p>
        </p:txBody>
      </p:sp>
      <p:sp>
        <p:nvSpPr>
          <p:cNvPr id="6" name="Rectangle 22"/>
          <p:cNvSpPr>
            <a:spLocks noGrp="1" noChangeArrowheads="1"/>
          </p:cNvSpPr>
          <p:nvPr>
            <p:ph type="sldNum" sz="quarter" idx="11"/>
          </p:nvPr>
        </p:nvSpPr>
        <p:spPr>
          <a:ln/>
        </p:spPr>
        <p:txBody>
          <a:bodyPr/>
          <a:lstStyle>
            <a:lvl1pPr>
              <a:defRPr/>
            </a:lvl1pPr>
          </a:lstStyle>
          <a:p>
            <a:pPr>
              <a:defRPr/>
            </a:pPr>
            <a:fld id="{2593B8CE-B722-4194-8827-F97290009415}" type="slidenum">
              <a:rPr lang="da-DK" altLang="da-DK"/>
              <a:pPr>
                <a:defRPr/>
              </a:pPr>
              <a:t>‹nr.›</a:t>
            </a:fld>
            <a:endParaRPr lang="da-DK" altLang="da-DK"/>
          </a:p>
        </p:txBody>
      </p:sp>
      <p:sp>
        <p:nvSpPr>
          <p:cNvPr id="7"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1174844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a-DK"/>
              <a:t>Klik for at redigere i masteren</a:t>
            </a:r>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Rectangle 21"/>
          <p:cNvSpPr>
            <a:spLocks noGrp="1" noChangeArrowheads="1"/>
          </p:cNvSpPr>
          <p:nvPr>
            <p:ph type="dt" sz="half" idx="10"/>
          </p:nvPr>
        </p:nvSpPr>
        <p:spPr>
          <a:ln/>
        </p:spPr>
        <p:txBody>
          <a:bodyPr/>
          <a:lstStyle>
            <a:lvl1pPr>
              <a:defRPr/>
            </a:lvl1pPr>
          </a:lstStyle>
          <a:p>
            <a:pPr>
              <a:defRPr/>
            </a:pPr>
            <a:endParaRPr lang="da-DK"/>
          </a:p>
        </p:txBody>
      </p:sp>
      <p:sp>
        <p:nvSpPr>
          <p:cNvPr id="8" name="Rectangle 22"/>
          <p:cNvSpPr>
            <a:spLocks noGrp="1" noChangeArrowheads="1"/>
          </p:cNvSpPr>
          <p:nvPr>
            <p:ph type="sldNum" sz="quarter" idx="11"/>
          </p:nvPr>
        </p:nvSpPr>
        <p:spPr>
          <a:ln/>
        </p:spPr>
        <p:txBody>
          <a:bodyPr/>
          <a:lstStyle>
            <a:lvl1pPr>
              <a:defRPr/>
            </a:lvl1pPr>
          </a:lstStyle>
          <a:p>
            <a:pPr>
              <a:defRPr/>
            </a:pPr>
            <a:fld id="{E7C206AB-56A1-40F3-8AF1-9505124D4330}" type="slidenum">
              <a:rPr lang="da-DK" altLang="da-DK"/>
              <a:pPr>
                <a:defRPr/>
              </a:pPr>
              <a:t>‹nr.›</a:t>
            </a:fld>
            <a:endParaRPr lang="da-DK" altLang="da-DK"/>
          </a:p>
        </p:txBody>
      </p:sp>
      <p:sp>
        <p:nvSpPr>
          <p:cNvPr id="9"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42038927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a:t>Klik for at redigere i masteren</a:t>
            </a:r>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a-DK" noProof="0"/>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Rectangle 21"/>
          <p:cNvSpPr>
            <a:spLocks noGrp="1" noChangeArrowheads="1"/>
          </p:cNvSpPr>
          <p:nvPr>
            <p:ph type="dt" sz="half" idx="10"/>
          </p:nvPr>
        </p:nvSpPr>
        <p:spPr>
          <a:ln/>
        </p:spPr>
        <p:txBody>
          <a:bodyPr/>
          <a:lstStyle>
            <a:lvl1pPr>
              <a:defRPr/>
            </a:lvl1pPr>
          </a:lstStyle>
          <a:p>
            <a:pPr>
              <a:defRPr/>
            </a:pPr>
            <a:endParaRPr lang="da-DK"/>
          </a:p>
        </p:txBody>
      </p:sp>
      <p:sp>
        <p:nvSpPr>
          <p:cNvPr id="6" name="Rectangle 22"/>
          <p:cNvSpPr>
            <a:spLocks noGrp="1" noChangeArrowheads="1"/>
          </p:cNvSpPr>
          <p:nvPr>
            <p:ph type="sldNum" sz="quarter" idx="11"/>
          </p:nvPr>
        </p:nvSpPr>
        <p:spPr>
          <a:ln/>
        </p:spPr>
        <p:txBody>
          <a:bodyPr/>
          <a:lstStyle>
            <a:lvl1pPr>
              <a:defRPr/>
            </a:lvl1pPr>
          </a:lstStyle>
          <a:p>
            <a:pPr>
              <a:defRPr/>
            </a:pPr>
            <a:fld id="{0A5173AA-AE3D-4E4D-A144-6F1A3A7258C4}" type="slidenum">
              <a:rPr lang="da-DK" altLang="da-DK"/>
              <a:pPr>
                <a:defRPr/>
              </a:pPr>
              <a:t>‹nr.›</a:t>
            </a:fld>
            <a:endParaRPr lang="da-DK" altLang="da-DK"/>
          </a:p>
        </p:txBody>
      </p:sp>
      <p:sp>
        <p:nvSpPr>
          <p:cNvPr id="7"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41078226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lodret titel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Rectangle 21"/>
          <p:cNvSpPr>
            <a:spLocks noGrp="1" noChangeArrowheads="1"/>
          </p:cNvSpPr>
          <p:nvPr>
            <p:ph type="dt" sz="half" idx="10"/>
          </p:nvPr>
        </p:nvSpPr>
        <p:spPr>
          <a:ln/>
        </p:spPr>
        <p:txBody>
          <a:bodyPr/>
          <a:lstStyle>
            <a:lvl1pPr>
              <a:defRPr/>
            </a:lvl1pPr>
          </a:lstStyle>
          <a:p>
            <a:pPr>
              <a:defRPr/>
            </a:pPr>
            <a:endParaRPr lang="da-DK"/>
          </a:p>
        </p:txBody>
      </p:sp>
      <p:sp>
        <p:nvSpPr>
          <p:cNvPr id="5" name="Rectangle 22"/>
          <p:cNvSpPr>
            <a:spLocks noGrp="1" noChangeArrowheads="1"/>
          </p:cNvSpPr>
          <p:nvPr>
            <p:ph type="sldNum" sz="quarter" idx="11"/>
          </p:nvPr>
        </p:nvSpPr>
        <p:spPr>
          <a:ln/>
        </p:spPr>
        <p:txBody>
          <a:bodyPr/>
          <a:lstStyle>
            <a:lvl1pPr>
              <a:defRPr/>
            </a:lvl1pPr>
          </a:lstStyle>
          <a:p>
            <a:pPr>
              <a:defRPr/>
            </a:pPr>
            <a:fld id="{ECA4EF29-6AE6-44C6-B87E-1BE88F7CD046}" type="slidenum">
              <a:rPr lang="da-DK" altLang="da-DK"/>
              <a:pPr>
                <a:defRPr/>
              </a:pPr>
              <a:t>‹nr.›</a:t>
            </a:fld>
            <a:endParaRPr lang="da-DK" altLang="da-DK"/>
          </a:p>
        </p:txBody>
      </p:sp>
      <p:sp>
        <p:nvSpPr>
          <p:cNvPr id="6"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15162544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515100" y="400050"/>
            <a:ext cx="1943100" cy="5486400"/>
          </a:xfrm>
        </p:spPr>
        <p:txBody>
          <a:bodyPr vert="eaVert"/>
          <a:lstStyle/>
          <a:p>
            <a:r>
              <a:rPr lang="da-DK"/>
              <a:t>Klik for at redigere i masteren</a:t>
            </a:r>
          </a:p>
        </p:txBody>
      </p:sp>
      <p:sp>
        <p:nvSpPr>
          <p:cNvPr id="3" name="Pladsholder til lodret titel 2"/>
          <p:cNvSpPr>
            <a:spLocks noGrp="1"/>
          </p:cNvSpPr>
          <p:nvPr>
            <p:ph type="body" orient="vert" idx="1"/>
          </p:nvPr>
        </p:nvSpPr>
        <p:spPr>
          <a:xfrm>
            <a:off x="685800" y="400050"/>
            <a:ext cx="5676900" cy="5486400"/>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Rectangle 21"/>
          <p:cNvSpPr>
            <a:spLocks noGrp="1" noChangeArrowheads="1"/>
          </p:cNvSpPr>
          <p:nvPr>
            <p:ph type="dt" sz="half" idx="10"/>
          </p:nvPr>
        </p:nvSpPr>
        <p:spPr>
          <a:ln/>
        </p:spPr>
        <p:txBody>
          <a:bodyPr/>
          <a:lstStyle>
            <a:lvl1pPr>
              <a:defRPr/>
            </a:lvl1pPr>
          </a:lstStyle>
          <a:p>
            <a:pPr>
              <a:defRPr/>
            </a:pPr>
            <a:endParaRPr lang="da-DK"/>
          </a:p>
        </p:txBody>
      </p:sp>
      <p:sp>
        <p:nvSpPr>
          <p:cNvPr id="5" name="Rectangle 22"/>
          <p:cNvSpPr>
            <a:spLocks noGrp="1" noChangeArrowheads="1"/>
          </p:cNvSpPr>
          <p:nvPr>
            <p:ph type="sldNum" sz="quarter" idx="11"/>
          </p:nvPr>
        </p:nvSpPr>
        <p:spPr>
          <a:ln/>
        </p:spPr>
        <p:txBody>
          <a:bodyPr/>
          <a:lstStyle>
            <a:lvl1pPr>
              <a:defRPr/>
            </a:lvl1pPr>
          </a:lstStyle>
          <a:p>
            <a:pPr>
              <a:defRPr/>
            </a:pPr>
            <a:fld id="{19AC33F0-79BF-4D10-AF62-515EE8F5E1CE}" type="slidenum">
              <a:rPr lang="da-DK" altLang="da-DK"/>
              <a:pPr>
                <a:defRPr/>
              </a:pPr>
              <a:t>‹nr.›</a:t>
            </a:fld>
            <a:endParaRPr lang="da-DK" altLang="da-DK"/>
          </a:p>
        </p:txBody>
      </p:sp>
      <p:sp>
        <p:nvSpPr>
          <p:cNvPr id="6"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30027241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565150" y="2949575"/>
            <a:ext cx="8101013" cy="0"/>
            <a:chOff x="360" y="840"/>
            <a:chExt cx="5103" cy="0"/>
          </a:xfrm>
        </p:grpSpPr>
        <p:sp>
          <p:nvSpPr>
            <p:cNvPr id="5" name="Line 15"/>
            <p:cNvSpPr>
              <a:spLocks noChangeShapeType="1"/>
            </p:cNvSpPr>
            <p:nvPr userDrawn="1"/>
          </p:nvSpPr>
          <p:spPr bwMode="auto">
            <a:xfrm>
              <a:off x="360" y="840"/>
              <a:ext cx="2550" cy="0"/>
            </a:xfrm>
            <a:prstGeom prst="line">
              <a:avLst/>
            </a:prstGeom>
            <a:noFill/>
            <a:ln w="28575">
              <a:solidFill>
                <a:srgbClr val="FF8000"/>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6" name="Line 16"/>
            <p:cNvSpPr>
              <a:spLocks noChangeShapeType="1"/>
            </p:cNvSpPr>
            <p:nvPr userDrawn="1"/>
          </p:nvSpPr>
          <p:spPr bwMode="auto">
            <a:xfrm>
              <a:off x="2913" y="840"/>
              <a:ext cx="2550" cy="0"/>
            </a:xfrm>
            <a:prstGeom prst="line">
              <a:avLst/>
            </a:prstGeom>
            <a:noFill/>
            <a:ln w="28575">
              <a:solidFill>
                <a:srgbClr val="330052"/>
              </a:solidFill>
              <a:round/>
              <a:headEnd/>
              <a:tailEnd/>
            </a:ln>
            <a:extLst>
              <a:ext uri="{909E8E84-426E-40DD-AFC4-6F175D3DCCD1}">
                <a14:hiddenFill xmlns:a14="http://schemas.microsoft.com/office/drawing/2010/main">
                  <a:noFill/>
                </a14:hiddenFill>
              </a:ext>
            </a:extLst>
          </p:spPr>
          <p:txBody>
            <a:bodyPr/>
            <a:lstStyle/>
            <a:p>
              <a:endParaRPr lang="da-DK"/>
            </a:p>
          </p:txBody>
        </p:sp>
      </p:grpSp>
      <p:pic>
        <p:nvPicPr>
          <p:cNvPr id="7" name="Picture 10" descr="RocheLogo_4c_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53363" y="520700"/>
            <a:ext cx="7604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2435" name="Text Placeholder 2"/>
          <p:cNvSpPr>
            <a:spLocks noGrp="1"/>
          </p:cNvSpPr>
          <p:nvPr>
            <p:ph type="subTitle" idx="1"/>
          </p:nvPr>
        </p:nvSpPr>
        <p:spPr>
          <a:xfrm>
            <a:off x="552338" y="2984504"/>
            <a:ext cx="8126412" cy="758825"/>
          </a:xfrm>
        </p:spPr>
        <p:txBody>
          <a:bodyPr/>
          <a:lstStyle>
            <a:lvl1pPr marL="0" indent="0" algn="ctr">
              <a:spcBef>
                <a:spcPct val="0"/>
              </a:spcBef>
              <a:buFont typeface="Arial" charset="0"/>
              <a:buNone/>
              <a:defRPr sz="2200" b="1"/>
            </a:lvl1pPr>
          </a:lstStyle>
          <a:p>
            <a:pPr lvl="0"/>
            <a:r>
              <a:rPr lang="en-GB" noProof="0" dirty="0"/>
              <a:t>Click to edit Master subtitle style</a:t>
            </a:r>
          </a:p>
        </p:txBody>
      </p:sp>
      <p:sp>
        <p:nvSpPr>
          <p:cNvPr id="402439" name="Title Placeholder 1"/>
          <p:cNvSpPr>
            <a:spLocks noGrp="1"/>
          </p:cNvSpPr>
          <p:nvPr>
            <p:ph type="ctrTitle"/>
          </p:nvPr>
        </p:nvSpPr>
        <p:spPr>
          <a:xfrm>
            <a:off x="552338" y="1412879"/>
            <a:ext cx="8126412" cy="1285875"/>
          </a:xfrm>
        </p:spPr>
        <p:txBody>
          <a:bodyPr rIns="91427"/>
          <a:lstStyle>
            <a:lvl1pPr algn="ctr">
              <a:lnSpc>
                <a:spcPct val="100000"/>
              </a:lnSpc>
              <a:defRPr sz="3200"/>
            </a:lvl1pPr>
          </a:lstStyle>
          <a:p>
            <a:pPr lvl="0"/>
            <a:r>
              <a:rPr lang="en-GB" noProof="0" dirty="0"/>
              <a:t>Click to edit Master title style</a:t>
            </a:r>
          </a:p>
        </p:txBody>
      </p:sp>
    </p:spTree>
    <p:extLst>
      <p:ext uri="{BB962C8B-B14F-4D97-AF65-F5344CB8AC3E}">
        <p14:creationId xmlns:p14="http://schemas.microsoft.com/office/powerpoint/2010/main" val="3200802925"/>
      </p:ext>
    </p:extLst>
  </p:cSld>
  <p:clrMapOvr>
    <a:overrideClrMapping bg1="lt1" tx1="dk1" bg2="lt2" tx2="dk2" accent1="accent1" accent2="accent2" accent3="accent3" accent4="accent4" accent5="accent5" accent6="accent6" hlink="hlink" folHlink="folHlink"/>
  </p:clrMapOvr>
  <p:transition/>
  <p:hf hdr="0" dt="0"/>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Slide HannaH">
    <p:spTree>
      <p:nvGrpSpPr>
        <p:cNvPr id="1" name=""/>
        <p:cNvGrpSpPr/>
        <p:nvPr/>
      </p:nvGrpSpPr>
      <p:grpSpPr>
        <a:xfrm>
          <a:off x="0" y="0"/>
          <a:ext cx="0" cy="0"/>
          <a:chOff x="0" y="0"/>
          <a:chExt cx="0" cy="0"/>
        </a:xfrm>
      </p:grpSpPr>
      <p:pic>
        <p:nvPicPr>
          <p:cNvPr id="4" name="Picture 10" descr="RocheLogo_4c_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53363" y="520700"/>
            <a:ext cx="7604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4"/>
          <p:cNvGrpSpPr>
            <a:grpSpLocks/>
          </p:cNvGrpSpPr>
          <p:nvPr/>
        </p:nvGrpSpPr>
        <p:grpSpPr bwMode="auto">
          <a:xfrm>
            <a:off x="565150" y="2949575"/>
            <a:ext cx="8101013" cy="0"/>
            <a:chOff x="360" y="840"/>
            <a:chExt cx="5103" cy="0"/>
          </a:xfrm>
        </p:grpSpPr>
        <p:sp>
          <p:nvSpPr>
            <p:cNvPr id="6" name="Line 15"/>
            <p:cNvSpPr>
              <a:spLocks noChangeShapeType="1"/>
            </p:cNvSpPr>
            <p:nvPr userDrawn="1"/>
          </p:nvSpPr>
          <p:spPr bwMode="auto">
            <a:xfrm>
              <a:off x="360" y="840"/>
              <a:ext cx="2550" cy="0"/>
            </a:xfrm>
            <a:prstGeom prst="line">
              <a:avLst/>
            </a:prstGeom>
            <a:noFill/>
            <a:ln w="28575">
              <a:solidFill>
                <a:srgbClr val="FF8000"/>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7" name="Line 16"/>
            <p:cNvSpPr>
              <a:spLocks noChangeShapeType="1"/>
            </p:cNvSpPr>
            <p:nvPr userDrawn="1"/>
          </p:nvSpPr>
          <p:spPr bwMode="auto">
            <a:xfrm>
              <a:off x="2913" y="840"/>
              <a:ext cx="2550" cy="0"/>
            </a:xfrm>
            <a:prstGeom prst="line">
              <a:avLst/>
            </a:prstGeom>
            <a:noFill/>
            <a:ln w="28575">
              <a:solidFill>
                <a:srgbClr val="330052"/>
              </a:solidFill>
              <a:round/>
              <a:headEnd/>
              <a:tailEnd/>
            </a:ln>
            <a:extLst>
              <a:ext uri="{909E8E84-426E-40DD-AFC4-6F175D3DCCD1}">
                <a14:hiddenFill xmlns:a14="http://schemas.microsoft.com/office/drawing/2010/main">
                  <a:noFill/>
                </a14:hiddenFill>
              </a:ext>
            </a:extLst>
          </p:spPr>
          <p:txBody>
            <a:bodyPr/>
            <a:lstStyle/>
            <a:p>
              <a:endParaRPr lang="da-DK"/>
            </a:p>
          </p:txBody>
        </p:sp>
      </p:grpSp>
      <p:sp>
        <p:nvSpPr>
          <p:cNvPr id="10" name="Text Placeholder 2"/>
          <p:cNvSpPr>
            <a:spLocks noGrp="1"/>
          </p:cNvSpPr>
          <p:nvPr>
            <p:ph type="subTitle" idx="1"/>
          </p:nvPr>
        </p:nvSpPr>
        <p:spPr>
          <a:xfrm>
            <a:off x="552338" y="2984504"/>
            <a:ext cx="8126412" cy="758825"/>
          </a:xfrm>
        </p:spPr>
        <p:txBody>
          <a:bodyPr/>
          <a:lstStyle>
            <a:lvl1pPr marL="0" indent="0" algn="ctr">
              <a:spcBef>
                <a:spcPct val="0"/>
              </a:spcBef>
              <a:buFont typeface="Arial" charset="0"/>
              <a:buNone/>
              <a:defRPr sz="2200" b="1"/>
            </a:lvl1pPr>
          </a:lstStyle>
          <a:p>
            <a:pPr lvl="0"/>
            <a:r>
              <a:rPr lang="en-GB" noProof="0" dirty="0"/>
              <a:t>Click to edit Master subtitle style</a:t>
            </a:r>
          </a:p>
        </p:txBody>
      </p:sp>
      <p:sp>
        <p:nvSpPr>
          <p:cNvPr id="11" name="Title Placeholder 1"/>
          <p:cNvSpPr>
            <a:spLocks noGrp="1"/>
          </p:cNvSpPr>
          <p:nvPr>
            <p:ph type="ctrTitle"/>
          </p:nvPr>
        </p:nvSpPr>
        <p:spPr>
          <a:xfrm>
            <a:off x="552338" y="1412879"/>
            <a:ext cx="8126412" cy="1285875"/>
          </a:xfrm>
        </p:spPr>
        <p:txBody>
          <a:bodyPr rIns="91427"/>
          <a:lstStyle>
            <a:lvl1pPr algn="ctr">
              <a:lnSpc>
                <a:spcPct val="100000"/>
              </a:lnSpc>
              <a:defRPr sz="3200"/>
            </a:lvl1pPr>
          </a:lstStyle>
          <a:p>
            <a:pPr lvl="0"/>
            <a:r>
              <a:rPr lang="en-GB" noProof="0" dirty="0"/>
              <a:t>Click to edit Master title style</a:t>
            </a:r>
          </a:p>
        </p:txBody>
      </p:sp>
    </p:spTree>
    <p:extLst>
      <p:ext uri="{BB962C8B-B14F-4D97-AF65-F5344CB8AC3E}">
        <p14:creationId xmlns:p14="http://schemas.microsoft.com/office/powerpoint/2010/main" val="863997060"/>
      </p:ext>
    </p:extLst>
  </p:cSld>
  <p:clrMapOvr>
    <a:overrideClrMapping bg1="lt1" tx1="dk1" bg2="lt2" tx2="dk2" accent1="accent1" accent2="accent2" accent3="accent3" accent4="accent4" accent5="accent5" accent6="accent6" hlink="hlink" folHlink="folHlink"/>
  </p:clrMapOvr>
  <p:transition/>
  <p:hf hdr="0" dt="0"/>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Slide PrefHer">
    <p:spTree>
      <p:nvGrpSpPr>
        <p:cNvPr id="1" name=""/>
        <p:cNvGrpSpPr/>
        <p:nvPr/>
      </p:nvGrpSpPr>
      <p:grpSpPr>
        <a:xfrm>
          <a:off x="0" y="0"/>
          <a:ext cx="0" cy="0"/>
          <a:chOff x="0" y="0"/>
          <a:chExt cx="0" cy="0"/>
        </a:xfrm>
      </p:grpSpPr>
      <p:pic>
        <p:nvPicPr>
          <p:cNvPr id="4" name="Picture 10" descr="RocheLogo_4c_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53363" y="520700"/>
            <a:ext cx="7604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4"/>
          <p:cNvGrpSpPr>
            <a:grpSpLocks/>
          </p:cNvGrpSpPr>
          <p:nvPr/>
        </p:nvGrpSpPr>
        <p:grpSpPr bwMode="auto">
          <a:xfrm>
            <a:off x="565150" y="2949575"/>
            <a:ext cx="8101013" cy="0"/>
            <a:chOff x="360" y="840"/>
            <a:chExt cx="5103" cy="0"/>
          </a:xfrm>
        </p:grpSpPr>
        <p:sp>
          <p:nvSpPr>
            <p:cNvPr id="6" name="Line 15"/>
            <p:cNvSpPr>
              <a:spLocks noChangeShapeType="1"/>
            </p:cNvSpPr>
            <p:nvPr userDrawn="1"/>
          </p:nvSpPr>
          <p:spPr bwMode="auto">
            <a:xfrm>
              <a:off x="360" y="840"/>
              <a:ext cx="2550" cy="0"/>
            </a:xfrm>
            <a:prstGeom prst="line">
              <a:avLst/>
            </a:prstGeom>
            <a:noFill/>
            <a:ln w="28575">
              <a:solidFill>
                <a:srgbClr val="FF8000"/>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7" name="Line 16"/>
            <p:cNvSpPr>
              <a:spLocks noChangeShapeType="1"/>
            </p:cNvSpPr>
            <p:nvPr userDrawn="1"/>
          </p:nvSpPr>
          <p:spPr bwMode="auto">
            <a:xfrm>
              <a:off x="2913" y="840"/>
              <a:ext cx="2550" cy="0"/>
            </a:xfrm>
            <a:prstGeom prst="line">
              <a:avLst/>
            </a:prstGeom>
            <a:noFill/>
            <a:ln w="28575">
              <a:solidFill>
                <a:srgbClr val="330052"/>
              </a:solidFill>
              <a:round/>
              <a:headEnd/>
              <a:tailEnd/>
            </a:ln>
            <a:extLst>
              <a:ext uri="{909E8E84-426E-40DD-AFC4-6F175D3DCCD1}">
                <a14:hiddenFill xmlns:a14="http://schemas.microsoft.com/office/drawing/2010/main">
                  <a:noFill/>
                </a14:hiddenFill>
              </a:ext>
            </a:extLst>
          </p:spPr>
          <p:txBody>
            <a:bodyPr/>
            <a:lstStyle/>
            <a:p>
              <a:endParaRPr lang="da-DK"/>
            </a:p>
          </p:txBody>
        </p:sp>
      </p:grpSp>
      <p:sp>
        <p:nvSpPr>
          <p:cNvPr id="11" name="Text Placeholder 2"/>
          <p:cNvSpPr>
            <a:spLocks noGrp="1"/>
          </p:cNvSpPr>
          <p:nvPr>
            <p:ph type="subTitle" idx="1"/>
          </p:nvPr>
        </p:nvSpPr>
        <p:spPr>
          <a:xfrm>
            <a:off x="552338" y="2984504"/>
            <a:ext cx="8126412" cy="758825"/>
          </a:xfrm>
        </p:spPr>
        <p:txBody>
          <a:bodyPr/>
          <a:lstStyle>
            <a:lvl1pPr marL="0" indent="0" algn="ctr">
              <a:spcBef>
                <a:spcPct val="0"/>
              </a:spcBef>
              <a:buFont typeface="Arial" charset="0"/>
              <a:buNone/>
              <a:defRPr sz="2200" b="1"/>
            </a:lvl1pPr>
          </a:lstStyle>
          <a:p>
            <a:pPr lvl="0"/>
            <a:r>
              <a:rPr lang="en-GB" noProof="0" dirty="0"/>
              <a:t>Click to edit Master subtitle style</a:t>
            </a:r>
          </a:p>
        </p:txBody>
      </p:sp>
      <p:sp>
        <p:nvSpPr>
          <p:cNvPr id="12" name="Title Placeholder 1"/>
          <p:cNvSpPr>
            <a:spLocks noGrp="1"/>
          </p:cNvSpPr>
          <p:nvPr>
            <p:ph type="ctrTitle"/>
          </p:nvPr>
        </p:nvSpPr>
        <p:spPr>
          <a:xfrm>
            <a:off x="552338" y="1412879"/>
            <a:ext cx="8126412" cy="1285875"/>
          </a:xfrm>
        </p:spPr>
        <p:txBody>
          <a:bodyPr rIns="91427"/>
          <a:lstStyle>
            <a:lvl1pPr algn="ctr">
              <a:lnSpc>
                <a:spcPct val="100000"/>
              </a:lnSpc>
              <a:defRPr sz="3200"/>
            </a:lvl1pPr>
          </a:lstStyle>
          <a:p>
            <a:pPr lvl="0"/>
            <a:r>
              <a:rPr lang="en-GB" noProof="0" dirty="0"/>
              <a:t>Click to edit Master title style</a:t>
            </a:r>
          </a:p>
        </p:txBody>
      </p:sp>
    </p:spTree>
    <p:extLst>
      <p:ext uri="{BB962C8B-B14F-4D97-AF65-F5344CB8AC3E}">
        <p14:creationId xmlns:p14="http://schemas.microsoft.com/office/powerpoint/2010/main" val="3097934166"/>
      </p:ext>
    </p:extLst>
  </p:cSld>
  <p:clrMapOvr>
    <a:overrideClrMapping bg1="lt1" tx1="dk1" bg2="lt2" tx2="dk2" accent1="accent1" accent2="accent2" accent3="accent3" accent4="accent4" accent5="accent5" accent6="accent6" hlink="hlink" folHlink="folHlink"/>
  </p:clrMapOvr>
  <p:transition/>
  <p:hf hdr="0" dt="0"/>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Slide SafeHer">
    <p:spTree>
      <p:nvGrpSpPr>
        <p:cNvPr id="1" name=""/>
        <p:cNvGrpSpPr/>
        <p:nvPr/>
      </p:nvGrpSpPr>
      <p:grpSpPr>
        <a:xfrm>
          <a:off x="0" y="0"/>
          <a:ext cx="0" cy="0"/>
          <a:chOff x="0" y="0"/>
          <a:chExt cx="0" cy="0"/>
        </a:xfrm>
      </p:grpSpPr>
      <p:pic>
        <p:nvPicPr>
          <p:cNvPr id="4" name="Picture 10" descr="RocheLogo_4c_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53363" y="520700"/>
            <a:ext cx="7604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4"/>
          <p:cNvGrpSpPr>
            <a:grpSpLocks/>
          </p:cNvGrpSpPr>
          <p:nvPr/>
        </p:nvGrpSpPr>
        <p:grpSpPr bwMode="auto">
          <a:xfrm>
            <a:off x="565150" y="2949575"/>
            <a:ext cx="8101013" cy="0"/>
            <a:chOff x="360" y="840"/>
            <a:chExt cx="5103" cy="0"/>
          </a:xfrm>
        </p:grpSpPr>
        <p:sp>
          <p:nvSpPr>
            <p:cNvPr id="6" name="Line 15"/>
            <p:cNvSpPr>
              <a:spLocks noChangeShapeType="1"/>
            </p:cNvSpPr>
            <p:nvPr userDrawn="1"/>
          </p:nvSpPr>
          <p:spPr bwMode="auto">
            <a:xfrm>
              <a:off x="360" y="840"/>
              <a:ext cx="2550" cy="0"/>
            </a:xfrm>
            <a:prstGeom prst="line">
              <a:avLst/>
            </a:prstGeom>
            <a:noFill/>
            <a:ln w="28575">
              <a:solidFill>
                <a:srgbClr val="FF8000"/>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7" name="Line 16"/>
            <p:cNvSpPr>
              <a:spLocks noChangeShapeType="1"/>
            </p:cNvSpPr>
            <p:nvPr userDrawn="1"/>
          </p:nvSpPr>
          <p:spPr bwMode="auto">
            <a:xfrm>
              <a:off x="2913" y="840"/>
              <a:ext cx="2550" cy="0"/>
            </a:xfrm>
            <a:prstGeom prst="line">
              <a:avLst/>
            </a:prstGeom>
            <a:noFill/>
            <a:ln w="28575">
              <a:solidFill>
                <a:srgbClr val="330052"/>
              </a:solidFill>
              <a:round/>
              <a:headEnd/>
              <a:tailEnd/>
            </a:ln>
            <a:extLst>
              <a:ext uri="{909E8E84-426E-40DD-AFC4-6F175D3DCCD1}">
                <a14:hiddenFill xmlns:a14="http://schemas.microsoft.com/office/drawing/2010/main">
                  <a:noFill/>
                </a14:hiddenFill>
              </a:ext>
            </a:extLst>
          </p:spPr>
          <p:txBody>
            <a:bodyPr/>
            <a:lstStyle/>
            <a:p>
              <a:endParaRPr lang="da-DK"/>
            </a:p>
          </p:txBody>
        </p:sp>
      </p:grpSp>
      <p:sp>
        <p:nvSpPr>
          <p:cNvPr id="10" name="Text Placeholder 2"/>
          <p:cNvSpPr>
            <a:spLocks noGrp="1"/>
          </p:cNvSpPr>
          <p:nvPr>
            <p:ph type="subTitle" idx="1"/>
          </p:nvPr>
        </p:nvSpPr>
        <p:spPr>
          <a:xfrm>
            <a:off x="552338" y="2984504"/>
            <a:ext cx="8126412" cy="758825"/>
          </a:xfrm>
        </p:spPr>
        <p:txBody>
          <a:bodyPr/>
          <a:lstStyle>
            <a:lvl1pPr marL="0" indent="0" algn="ctr">
              <a:spcBef>
                <a:spcPct val="0"/>
              </a:spcBef>
              <a:buFont typeface="Arial" charset="0"/>
              <a:buNone/>
              <a:defRPr sz="2200" b="1"/>
            </a:lvl1pPr>
          </a:lstStyle>
          <a:p>
            <a:pPr lvl="0"/>
            <a:r>
              <a:rPr lang="en-GB" noProof="0" dirty="0"/>
              <a:t>Click to edit Master subtitle style</a:t>
            </a:r>
          </a:p>
        </p:txBody>
      </p:sp>
      <p:sp>
        <p:nvSpPr>
          <p:cNvPr id="11" name="Title Placeholder 1"/>
          <p:cNvSpPr>
            <a:spLocks noGrp="1"/>
          </p:cNvSpPr>
          <p:nvPr>
            <p:ph type="ctrTitle"/>
          </p:nvPr>
        </p:nvSpPr>
        <p:spPr>
          <a:xfrm>
            <a:off x="552338" y="1412879"/>
            <a:ext cx="8126412" cy="1285875"/>
          </a:xfrm>
        </p:spPr>
        <p:txBody>
          <a:bodyPr rIns="91427"/>
          <a:lstStyle>
            <a:lvl1pPr algn="ctr">
              <a:lnSpc>
                <a:spcPct val="100000"/>
              </a:lnSpc>
              <a:defRPr sz="3200"/>
            </a:lvl1pPr>
          </a:lstStyle>
          <a:p>
            <a:pPr lvl="0"/>
            <a:r>
              <a:rPr lang="en-GB" noProof="0" dirty="0"/>
              <a:t>Click to edit Master title style</a:t>
            </a:r>
          </a:p>
        </p:txBody>
      </p:sp>
    </p:spTree>
    <p:extLst>
      <p:ext uri="{BB962C8B-B14F-4D97-AF65-F5344CB8AC3E}">
        <p14:creationId xmlns:p14="http://schemas.microsoft.com/office/powerpoint/2010/main" val="1880821613"/>
      </p:ext>
    </p:extLst>
  </p:cSld>
  <p:clrMapOvr>
    <a:overrideClrMapping bg1="lt1" tx1="dk1" bg2="lt2" tx2="dk2" accent1="accent1" accent2="accent2" accent3="accent3" accent4="accent4" accent5="accent5" accent6="accent6" hlink="hlink" folHlink="folHlink"/>
  </p:clrMapOvr>
  <p:transition/>
  <p:hf hdr="0" dt="0"/>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7" name="Content Placeholder 6"/>
          <p:cNvSpPr>
            <a:spLocks noGrp="1"/>
          </p:cNvSpPr>
          <p:nvPr>
            <p:ph sz="quarter" idx="11"/>
          </p:nvPr>
        </p:nvSpPr>
        <p:spPr>
          <a:xfrm>
            <a:off x="557213" y="1425575"/>
            <a:ext cx="8120062" cy="45418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10"/>
          </p:nvPr>
        </p:nvSpPr>
        <p:spPr>
          <a:xfrm>
            <a:off x="557214" y="6529487"/>
            <a:ext cx="1963679" cy="153888"/>
          </a:xfrm>
        </p:spPr>
        <p:txBody>
          <a:bodyPr wrap="none" lIns="0" tIns="0" rIns="0" bIns="0" anchor="b">
            <a:spAutoFit/>
          </a:bodyPr>
          <a:lstStyle>
            <a:lvl1pPr marL="0" indent="0">
              <a:spcBef>
                <a:spcPts val="0"/>
              </a:spcBef>
              <a:buNone/>
              <a:defRPr sz="1000"/>
            </a:lvl1pPr>
          </a:lstStyle>
          <a:p>
            <a:pPr lvl="0"/>
            <a:r>
              <a:rPr lang="en-US" dirty="0"/>
              <a:t>Click to edit Master text styles</a:t>
            </a:r>
          </a:p>
        </p:txBody>
      </p:sp>
      <p:sp>
        <p:nvSpPr>
          <p:cNvPr id="6" name="Text Placeholder 4"/>
          <p:cNvSpPr>
            <a:spLocks noGrp="1"/>
          </p:cNvSpPr>
          <p:nvPr>
            <p:ph type="body" sz="quarter" idx="12"/>
          </p:nvPr>
        </p:nvSpPr>
        <p:spPr>
          <a:xfrm>
            <a:off x="6720146" y="6529487"/>
            <a:ext cx="1963679" cy="153888"/>
          </a:xfrm>
        </p:spPr>
        <p:txBody>
          <a:bodyPr wrap="none" lIns="0" tIns="0" rIns="0" bIns="0" anchor="b">
            <a:spAutoFit/>
          </a:bodyPr>
          <a:lstStyle>
            <a:lvl1pPr marL="0" indent="0" algn="r">
              <a:spcBef>
                <a:spcPts val="0"/>
              </a:spcBef>
              <a:buNone/>
              <a:defRPr sz="1000"/>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082019387"/>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HannaH_Title and Content">
    <p:spTree>
      <p:nvGrpSpPr>
        <p:cNvPr id="1" name=""/>
        <p:cNvGrpSpPr/>
        <p:nvPr/>
      </p:nvGrpSpPr>
      <p:grpSpPr>
        <a:xfrm>
          <a:off x="0" y="0"/>
          <a:ext cx="0" cy="0"/>
          <a:chOff x="0" y="0"/>
          <a:chExt cx="0" cy="0"/>
        </a:xfrm>
      </p:grpSpPr>
      <p:sp>
        <p:nvSpPr>
          <p:cNvPr id="7" name="Content Placeholder 6"/>
          <p:cNvSpPr>
            <a:spLocks noGrp="1"/>
          </p:cNvSpPr>
          <p:nvPr>
            <p:ph sz="quarter" idx="11"/>
          </p:nvPr>
        </p:nvSpPr>
        <p:spPr>
          <a:xfrm>
            <a:off x="557213" y="1425575"/>
            <a:ext cx="8120062" cy="45418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4"/>
          <p:cNvSpPr>
            <a:spLocks noGrp="1"/>
          </p:cNvSpPr>
          <p:nvPr>
            <p:ph type="body" sz="quarter" idx="12"/>
          </p:nvPr>
        </p:nvSpPr>
        <p:spPr>
          <a:xfrm>
            <a:off x="6720146" y="6529487"/>
            <a:ext cx="1963679" cy="153888"/>
          </a:xfrm>
        </p:spPr>
        <p:txBody>
          <a:bodyPr wrap="none" lIns="0" tIns="0" rIns="0" bIns="0" anchor="b">
            <a:spAutoFit/>
          </a:bodyPr>
          <a:lstStyle>
            <a:lvl1pPr marL="0" indent="0" algn="r">
              <a:spcBef>
                <a:spcPts val="0"/>
              </a:spcBef>
              <a:buNone/>
              <a:defRPr sz="1000"/>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endParaRPr lang="en-GB"/>
          </a:p>
        </p:txBody>
      </p:sp>
      <p:sp>
        <p:nvSpPr>
          <p:cNvPr id="9" name="Text Placeholder 4"/>
          <p:cNvSpPr>
            <a:spLocks noGrp="1"/>
          </p:cNvSpPr>
          <p:nvPr>
            <p:ph type="body" sz="quarter" idx="10"/>
          </p:nvPr>
        </p:nvSpPr>
        <p:spPr>
          <a:xfrm>
            <a:off x="1613722" y="6529487"/>
            <a:ext cx="1963679" cy="153888"/>
          </a:xfrm>
        </p:spPr>
        <p:txBody>
          <a:bodyPr wrap="none" lIns="0" tIns="0" rIns="0" bIns="0" anchor="b">
            <a:spAutoFit/>
          </a:bodyPr>
          <a:lstStyle>
            <a:lvl1pPr marL="0" indent="0">
              <a:spcBef>
                <a:spcPts val="0"/>
              </a:spcBef>
              <a:buNone/>
              <a:defRPr sz="1000"/>
            </a:lvl1pPr>
          </a:lstStyle>
          <a:p>
            <a:pPr lvl="0"/>
            <a:r>
              <a:rPr lang="en-US" dirty="0"/>
              <a:t>Click to edit Master text styles</a:t>
            </a:r>
          </a:p>
        </p:txBody>
      </p:sp>
    </p:spTree>
    <p:extLst>
      <p:ext uri="{BB962C8B-B14F-4D97-AF65-F5344CB8AC3E}">
        <p14:creationId xmlns:p14="http://schemas.microsoft.com/office/powerpoint/2010/main" val="1171909362"/>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PrefHer Title and Content">
    <p:spTree>
      <p:nvGrpSpPr>
        <p:cNvPr id="1" name=""/>
        <p:cNvGrpSpPr/>
        <p:nvPr/>
      </p:nvGrpSpPr>
      <p:grpSpPr>
        <a:xfrm>
          <a:off x="0" y="0"/>
          <a:ext cx="0" cy="0"/>
          <a:chOff x="0" y="0"/>
          <a:chExt cx="0" cy="0"/>
        </a:xfrm>
      </p:grpSpPr>
      <p:pic>
        <p:nvPicPr>
          <p:cNvPr id="6" name="Picture 10" descr="RocheLogo_4c_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29575" y="455613"/>
            <a:ext cx="65405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19"/>
          <p:cNvGrpSpPr>
            <a:grpSpLocks/>
          </p:cNvGrpSpPr>
          <p:nvPr/>
        </p:nvGrpSpPr>
        <p:grpSpPr bwMode="auto">
          <a:xfrm>
            <a:off x="571500" y="1333500"/>
            <a:ext cx="8101013" cy="0"/>
            <a:chOff x="360" y="840"/>
            <a:chExt cx="5103" cy="0"/>
          </a:xfrm>
        </p:grpSpPr>
        <p:sp>
          <p:nvSpPr>
            <p:cNvPr id="9" name="Line 10"/>
            <p:cNvSpPr>
              <a:spLocks noChangeShapeType="1"/>
            </p:cNvSpPr>
            <p:nvPr userDrawn="1"/>
          </p:nvSpPr>
          <p:spPr bwMode="auto">
            <a:xfrm>
              <a:off x="360" y="840"/>
              <a:ext cx="2550" cy="0"/>
            </a:xfrm>
            <a:prstGeom prst="line">
              <a:avLst/>
            </a:prstGeom>
            <a:noFill/>
            <a:ln w="28575">
              <a:solidFill>
                <a:srgbClr val="FF8000"/>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0" name="Line 11"/>
            <p:cNvSpPr>
              <a:spLocks noChangeShapeType="1"/>
            </p:cNvSpPr>
            <p:nvPr userDrawn="1"/>
          </p:nvSpPr>
          <p:spPr bwMode="auto">
            <a:xfrm>
              <a:off x="2913" y="840"/>
              <a:ext cx="2550" cy="0"/>
            </a:xfrm>
            <a:prstGeom prst="line">
              <a:avLst/>
            </a:prstGeom>
            <a:noFill/>
            <a:ln w="28575">
              <a:solidFill>
                <a:srgbClr val="330052"/>
              </a:solidFill>
              <a:round/>
              <a:headEnd/>
              <a:tailEnd/>
            </a:ln>
            <a:extLst>
              <a:ext uri="{909E8E84-426E-40DD-AFC4-6F175D3DCCD1}">
                <a14:hiddenFill xmlns:a14="http://schemas.microsoft.com/office/drawing/2010/main">
                  <a:noFill/>
                </a14:hiddenFill>
              </a:ext>
            </a:extLst>
          </p:spPr>
          <p:txBody>
            <a:bodyPr/>
            <a:lstStyle/>
            <a:p>
              <a:endParaRPr lang="da-DK"/>
            </a:p>
          </p:txBody>
        </p:sp>
      </p:grpSp>
      <p:sp>
        <p:nvSpPr>
          <p:cNvPr id="4" name="Title 3"/>
          <p:cNvSpPr>
            <a:spLocks noGrp="1"/>
          </p:cNvSpPr>
          <p:nvPr>
            <p:ph type="title"/>
          </p:nvPr>
        </p:nvSpPr>
        <p:spPr/>
        <p:txBody>
          <a:bodyPr/>
          <a:lstStyle/>
          <a:p>
            <a:r>
              <a:rPr lang="en-US"/>
              <a:t>Click to edit Master title style</a:t>
            </a:r>
            <a:endParaRPr lang="en-GB"/>
          </a:p>
        </p:txBody>
      </p:sp>
      <p:sp>
        <p:nvSpPr>
          <p:cNvPr id="7" name="Content Placeholder 6"/>
          <p:cNvSpPr>
            <a:spLocks noGrp="1"/>
          </p:cNvSpPr>
          <p:nvPr>
            <p:ph sz="quarter" idx="11"/>
          </p:nvPr>
        </p:nvSpPr>
        <p:spPr>
          <a:xfrm>
            <a:off x="557213" y="1425575"/>
            <a:ext cx="8120062" cy="45418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 Placeholder 4"/>
          <p:cNvSpPr>
            <a:spLocks noGrp="1"/>
          </p:cNvSpPr>
          <p:nvPr>
            <p:ph type="body" sz="quarter" idx="10"/>
          </p:nvPr>
        </p:nvSpPr>
        <p:spPr>
          <a:xfrm>
            <a:off x="1947864" y="6529487"/>
            <a:ext cx="1963679" cy="153888"/>
          </a:xfrm>
        </p:spPr>
        <p:txBody>
          <a:bodyPr wrap="none" lIns="0" tIns="0" rIns="0" bIns="0" anchor="b">
            <a:spAutoFit/>
          </a:bodyPr>
          <a:lstStyle>
            <a:lvl1pPr marL="0" indent="0">
              <a:spcBef>
                <a:spcPts val="0"/>
              </a:spcBef>
              <a:buNone/>
              <a:defRPr sz="1000"/>
            </a:lvl1pPr>
          </a:lstStyle>
          <a:p>
            <a:pPr lvl="0"/>
            <a:r>
              <a:rPr lang="en-US" dirty="0"/>
              <a:t>Click to edit Master text styles</a:t>
            </a:r>
          </a:p>
        </p:txBody>
      </p:sp>
      <p:sp>
        <p:nvSpPr>
          <p:cNvPr id="13" name="Text Placeholder 4"/>
          <p:cNvSpPr>
            <a:spLocks noGrp="1"/>
          </p:cNvSpPr>
          <p:nvPr>
            <p:ph type="body" sz="quarter" idx="12"/>
          </p:nvPr>
        </p:nvSpPr>
        <p:spPr>
          <a:xfrm>
            <a:off x="6720146" y="6529487"/>
            <a:ext cx="1963679" cy="153888"/>
          </a:xfrm>
        </p:spPr>
        <p:txBody>
          <a:bodyPr wrap="none" lIns="0" tIns="0" rIns="0" bIns="0" anchor="b">
            <a:spAutoFit/>
          </a:bodyPr>
          <a:lstStyle>
            <a:lvl1pPr marL="0" indent="0" algn="r">
              <a:spcBef>
                <a:spcPts val="0"/>
              </a:spcBef>
              <a:buNone/>
              <a:defRPr sz="1000"/>
            </a:lvl1pPr>
          </a:lstStyle>
          <a:p>
            <a:pPr lvl="0"/>
            <a:r>
              <a:rPr lang="en-US" dirty="0"/>
              <a:t>Click to edit Master text styles</a:t>
            </a:r>
          </a:p>
        </p:txBody>
      </p:sp>
    </p:spTree>
    <p:extLst>
      <p:ext uri="{BB962C8B-B14F-4D97-AF65-F5344CB8AC3E}">
        <p14:creationId xmlns:p14="http://schemas.microsoft.com/office/powerpoint/2010/main" val="2651499013"/>
      </p:ext>
    </p:extLst>
  </p:cSld>
  <p:clrMapOvr>
    <a:overrideClrMapping bg1="lt1" tx1="dk1" bg2="lt2" tx2="dk2" accent1="accent1" accent2="accent2" accent3="accent3" accent4="accent4" accent5="accent5" accent6="accent6" hlink="hlink" folHlink="folHlink"/>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Rectangle 21"/>
          <p:cNvSpPr>
            <a:spLocks noGrp="1" noChangeArrowheads="1"/>
          </p:cNvSpPr>
          <p:nvPr>
            <p:ph type="dt" sz="half" idx="10"/>
          </p:nvPr>
        </p:nvSpPr>
        <p:spPr>
          <a:ln/>
        </p:spPr>
        <p:txBody>
          <a:bodyPr/>
          <a:lstStyle>
            <a:lvl1pPr>
              <a:defRPr/>
            </a:lvl1pPr>
          </a:lstStyle>
          <a:p>
            <a:pPr>
              <a:defRPr/>
            </a:pPr>
            <a:endParaRPr lang="da-DK"/>
          </a:p>
        </p:txBody>
      </p:sp>
      <p:sp>
        <p:nvSpPr>
          <p:cNvPr id="4" name="Rectangle 22"/>
          <p:cNvSpPr>
            <a:spLocks noGrp="1" noChangeArrowheads="1"/>
          </p:cNvSpPr>
          <p:nvPr>
            <p:ph type="sldNum" sz="quarter" idx="11"/>
          </p:nvPr>
        </p:nvSpPr>
        <p:spPr>
          <a:ln/>
        </p:spPr>
        <p:txBody>
          <a:bodyPr/>
          <a:lstStyle>
            <a:lvl1pPr>
              <a:defRPr/>
            </a:lvl1pPr>
          </a:lstStyle>
          <a:p>
            <a:pPr>
              <a:defRPr/>
            </a:pPr>
            <a:fld id="{0361DE55-C47A-4E59-9889-9078E04D12A7}" type="slidenum">
              <a:rPr lang="da-DK" altLang="da-DK"/>
              <a:pPr>
                <a:defRPr/>
              </a:pPr>
              <a:t>‹nr.›</a:t>
            </a:fld>
            <a:endParaRPr lang="da-DK" altLang="da-DK"/>
          </a:p>
        </p:txBody>
      </p:sp>
      <p:sp>
        <p:nvSpPr>
          <p:cNvPr id="5"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20239159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SafeHer Title and Content">
    <p:spTree>
      <p:nvGrpSpPr>
        <p:cNvPr id="1" name=""/>
        <p:cNvGrpSpPr/>
        <p:nvPr/>
      </p:nvGrpSpPr>
      <p:grpSpPr>
        <a:xfrm>
          <a:off x="0" y="0"/>
          <a:ext cx="0" cy="0"/>
          <a:chOff x="0" y="0"/>
          <a:chExt cx="0" cy="0"/>
        </a:xfrm>
      </p:grpSpPr>
      <p:pic>
        <p:nvPicPr>
          <p:cNvPr id="6" name="Picture 10" descr="RocheLogo_4c_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29575" y="455613"/>
            <a:ext cx="65405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19"/>
          <p:cNvGrpSpPr>
            <a:grpSpLocks/>
          </p:cNvGrpSpPr>
          <p:nvPr/>
        </p:nvGrpSpPr>
        <p:grpSpPr bwMode="auto">
          <a:xfrm>
            <a:off x="571500" y="1333500"/>
            <a:ext cx="8101013" cy="0"/>
            <a:chOff x="360" y="840"/>
            <a:chExt cx="5103" cy="0"/>
          </a:xfrm>
        </p:grpSpPr>
        <p:sp>
          <p:nvSpPr>
            <p:cNvPr id="9" name="Line 10"/>
            <p:cNvSpPr>
              <a:spLocks noChangeShapeType="1"/>
            </p:cNvSpPr>
            <p:nvPr userDrawn="1"/>
          </p:nvSpPr>
          <p:spPr bwMode="auto">
            <a:xfrm>
              <a:off x="360" y="840"/>
              <a:ext cx="2550" cy="0"/>
            </a:xfrm>
            <a:prstGeom prst="line">
              <a:avLst/>
            </a:prstGeom>
            <a:noFill/>
            <a:ln w="28575">
              <a:solidFill>
                <a:srgbClr val="FF8000"/>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0" name="Line 11"/>
            <p:cNvSpPr>
              <a:spLocks noChangeShapeType="1"/>
            </p:cNvSpPr>
            <p:nvPr userDrawn="1"/>
          </p:nvSpPr>
          <p:spPr bwMode="auto">
            <a:xfrm>
              <a:off x="2913" y="840"/>
              <a:ext cx="2550" cy="0"/>
            </a:xfrm>
            <a:prstGeom prst="line">
              <a:avLst/>
            </a:prstGeom>
            <a:noFill/>
            <a:ln w="28575">
              <a:solidFill>
                <a:srgbClr val="330052"/>
              </a:solidFill>
              <a:round/>
              <a:headEnd/>
              <a:tailEnd/>
            </a:ln>
            <a:extLst>
              <a:ext uri="{909E8E84-426E-40DD-AFC4-6F175D3DCCD1}">
                <a14:hiddenFill xmlns:a14="http://schemas.microsoft.com/office/drawing/2010/main">
                  <a:noFill/>
                </a14:hiddenFill>
              </a:ext>
            </a:extLst>
          </p:spPr>
          <p:txBody>
            <a:bodyPr/>
            <a:lstStyle/>
            <a:p>
              <a:endParaRPr lang="da-DK"/>
            </a:p>
          </p:txBody>
        </p:sp>
      </p:grpSp>
      <p:sp>
        <p:nvSpPr>
          <p:cNvPr id="4" name="Title 3"/>
          <p:cNvSpPr>
            <a:spLocks noGrp="1"/>
          </p:cNvSpPr>
          <p:nvPr>
            <p:ph type="title"/>
          </p:nvPr>
        </p:nvSpPr>
        <p:spPr/>
        <p:txBody>
          <a:bodyPr/>
          <a:lstStyle/>
          <a:p>
            <a:r>
              <a:rPr lang="en-US"/>
              <a:t>Click to edit Master title style</a:t>
            </a:r>
            <a:endParaRPr lang="en-GB"/>
          </a:p>
        </p:txBody>
      </p:sp>
      <p:sp>
        <p:nvSpPr>
          <p:cNvPr id="7" name="Content Placeholder 6"/>
          <p:cNvSpPr>
            <a:spLocks noGrp="1"/>
          </p:cNvSpPr>
          <p:nvPr>
            <p:ph sz="quarter" idx="11"/>
          </p:nvPr>
        </p:nvSpPr>
        <p:spPr>
          <a:xfrm>
            <a:off x="557213" y="1425575"/>
            <a:ext cx="8120062" cy="45418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 Placeholder 4"/>
          <p:cNvSpPr>
            <a:spLocks noGrp="1"/>
          </p:cNvSpPr>
          <p:nvPr>
            <p:ph type="body" sz="quarter" idx="10"/>
          </p:nvPr>
        </p:nvSpPr>
        <p:spPr>
          <a:xfrm>
            <a:off x="1947864" y="6529487"/>
            <a:ext cx="1963679" cy="153888"/>
          </a:xfrm>
        </p:spPr>
        <p:txBody>
          <a:bodyPr wrap="none" lIns="0" tIns="0" rIns="0" bIns="0" anchor="b">
            <a:spAutoFit/>
          </a:bodyPr>
          <a:lstStyle>
            <a:lvl1pPr marL="0" indent="0">
              <a:spcBef>
                <a:spcPts val="0"/>
              </a:spcBef>
              <a:buNone/>
              <a:defRPr sz="1000"/>
            </a:lvl1pPr>
          </a:lstStyle>
          <a:p>
            <a:pPr lvl="0"/>
            <a:r>
              <a:rPr lang="en-US" dirty="0"/>
              <a:t>Click to edit Master text styles</a:t>
            </a:r>
          </a:p>
        </p:txBody>
      </p:sp>
      <p:sp>
        <p:nvSpPr>
          <p:cNvPr id="13" name="Text Placeholder 4"/>
          <p:cNvSpPr>
            <a:spLocks noGrp="1"/>
          </p:cNvSpPr>
          <p:nvPr>
            <p:ph type="body" sz="quarter" idx="12"/>
          </p:nvPr>
        </p:nvSpPr>
        <p:spPr>
          <a:xfrm>
            <a:off x="6720146" y="6529487"/>
            <a:ext cx="1963679" cy="153888"/>
          </a:xfrm>
        </p:spPr>
        <p:txBody>
          <a:bodyPr wrap="none" lIns="0" tIns="0" rIns="0" bIns="0" anchor="b">
            <a:spAutoFit/>
          </a:bodyPr>
          <a:lstStyle>
            <a:lvl1pPr marL="0" indent="0" algn="r">
              <a:spcBef>
                <a:spcPts val="0"/>
              </a:spcBef>
              <a:buNone/>
              <a:defRPr sz="1000"/>
            </a:lvl1pPr>
          </a:lstStyle>
          <a:p>
            <a:pPr lvl="0"/>
            <a:r>
              <a:rPr lang="en-US" dirty="0"/>
              <a:t>Click to edit Master text styles</a:t>
            </a:r>
          </a:p>
        </p:txBody>
      </p:sp>
    </p:spTree>
    <p:extLst>
      <p:ext uri="{BB962C8B-B14F-4D97-AF65-F5344CB8AC3E}">
        <p14:creationId xmlns:p14="http://schemas.microsoft.com/office/powerpoint/2010/main" val="4225999670"/>
      </p:ext>
    </p:extLst>
  </p:cSld>
  <p:clrMapOvr>
    <a:overrideClrMapping bg1="lt1" tx1="dk1" bg2="lt2" tx2="dk2" accent1="accent1" accent2="accent2" accent3="accent3" accent4="accent4" accent5="accent5" accent6="accent6" hlink="hlink" folHlink="folHlink"/>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Text Placeholder 4"/>
          <p:cNvSpPr>
            <a:spLocks noGrp="1"/>
          </p:cNvSpPr>
          <p:nvPr>
            <p:ph type="body" sz="quarter" idx="10"/>
          </p:nvPr>
        </p:nvSpPr>
        <p:spPr>
          <a:xfrm>
            <a:off x="557214" y="6529487"/>
            <a:ext cx="1963679" cy="153888"/>
          </a:xfrm>
        </p:spPr>
        <p:txBody>
          <a:bodyPr wrap="none" lIns="0" tIns="0" rIns="0" bIns="0" anchor="b">
            <a:spAutoFit/>
          </a:bodyPr>
          <a:lstStyle>
            <a:lvl1pPr marL="0" indent="0">
              <a:spcBef>
                <a:spcPts val="0"/>
              </a:spcBef>
              <a:buNone/>
              <a:defRPr sz="1000"/>
            </a:lvl1pPr>
          </a:lstStyle>
          <a:p>
            <a:pPr lvl="0"/>
            <a:r>
              <a:rPr lang="en-US" dirty="0"/>
              <a:t>Click to edit Master text styles</a:t>
            </a:r>
          </a:p>
        </p:txBody>
      </p:sp>
      <p:sp>
        <p:nvSpPr>
          <p:cNvPr id="7" name="Text Placeholder 4"/>
          <p:cNvSpPr>
            <a:spLocks noGrp="1"/>
          </p:cNvSpPr>
          <p:nvPr>
            <p:ph type="body" sz="quarter" idx="12"/>
          </p:nvPr>
        </p:nvSpPr>
        <p:spPr>
          <a:xfrm>
            <a:off x="6720146" y="6529487"/>
            <a:ext cx="1963679" cy="153888"/>
          </a:xfrm>
        </p:spPr>
        <p:txBody>
          <a:bodyPr wrap="none" lIns="0" tIns="0" rIns="0" bIns="0" anchor="b">
            <a:spAutoFit/>
          </a:bodyPr>
          <a:lstStyle>
            <a:lvl1pPr marL="0" indent="0" algn="r">
              <a:spcBef>
                <a:spcPts val="0"/>
              </a:spcBef>
              <a:buNone/>
              <a:defRPr sz="1000"/>
            </a:lvl1pPr>
          </a:lstStyle>
          <a:p>
            <a:pPr lvl="0"/>
            <a:r>
              <a:rPr lang="en-US" dirty="0"/>
              <a:t>Click to edit Master text styles</a:t>
            </a:r>
          </a:p>
        </p:txBody>
      </p:sp>
    </p:spTree>
    <p:extLst>
      <p:ext uri="{BB962C8B-B14F-4D97-AF65-F5344CB8AC3E}">
        <p14:creationId xmlns:p14="http://schemas.microsoft.com/office/powerpoint/2010/main" val="52444550"/>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HannaH Title Only">
    <p:spTree>
      <p:nvGrpSpPr>
        <p:cNvPr id="1" name=""/>
        <p:cNvGrpSpPr/>
        <p:nvPr/>
      </p:nvGrpSpPr>
      <p:grpSpPr>
        <a:xfrm>
          <a:off x="0" y="0"/>
          <a:ext cx="0" cy="0"/>
          <a:chOff x="0" y="0"/>
          <a:chExt cx="0" cy="0"/>
        </a:xfrm>
      </p:grpSpPr>
      <p:pic>
        <p:nvPicPr>
          <p:cNvPr id="5" name="Picture 10" descr="RocheLogo_4c_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29575" y="455613"/>
            <a:ext cx="65405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19"/>
          <p:cNvGrpSpPr>
            <a:grpSpLocks/>
          </p:cNvGrpSpPr>
          <p:nvPr/>
        </p:nvGrpSpPr>
        <p:grpSpPr bwMode="auto">
          <a:xfrm>
            <a:off x="571500" y="1333500"/>
            <a:ext cx="8101013" cy="0"/>
            <a:chOff x="360" y="840"/>
            <a:chExt cx="5103" cy="0"/>
          </a:xfrm>
        </p:grpSpPr>
        <p:sp>
          <p:nvSpPr>
            <p:cNvPr id="7" name="Line 10"/>
            <p:cNvSpPr>
              <a:spLocks noChangeShapeType="1"/>
            </p:cNvSpPr>
            <p:nvPr userDrawn="1"/>
          </p:nvSpPr>
          <p:spPr bwMode="auto">
            <a:xfrm>
              <a:off x="360" y="840"/>
              <a:ext cx="2550" cy="0"/>
            </a:xfrm>
            <a:prstGeom prst="line">
              <a:avLst/>
            </a:prstGeom>
            <a:noFill/>
            <a:ln w="28575">
              <a:solidFill>
                <a:srgbClr val="FF8000"/>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8" name="Line 11"/>
            <p:cNvSpPr>
              <a:spLocks noChangeShapeType="1"/>
            </p:cNvSpPr>
            <p:nvPr userDrawn="1"/>
          </p:nvSpPr>
          <p:spPr bwMode="auto">
            <a:xfrm>
              <a:off x="2913" y="840"/>
              <a:ext cx="2550" cy="0"/>
            </a:xfrm>
            <a:prstGeom prst="line">
              <a:avLst/>
            </a:prstGeom>
            <a:noFill/>
            <a:ln w="28575">
              <a:solidFill>
                <a:srgbClr val="330052"/>
              </a:solidFill>
              <a:round/>
              <a:headEnd/>
              <a:tailEnd/>
            </a:ln>
            <a:extLst>
              <a:ext uri="{909E8E84-426E-40DD-AFC4-6F175D3DCCD1}">
                <a14:hiddenFill xmlns:a14="http://schemas.microsoft.com/office/drawing/2010/main">
                  <a:noFill/>
                </a14:hiddenFill>
              </a:ext>
            </a:extLst>
          </p:spPr>
          <p:txBody>
            <a:bodyPr/>
            <a:lstStyle/>
            <a:p>
              <a:endParaRPr lang="da-DK"/>
            </a:p>
          </p:txBody>
        </p:sp>
      </p:grpSp>
      <p:sp>
        <p:nvSpPr>
          <p:cNvPr id="2" name="Title 1"/>
          <p:cNvSpPr>
            <a:spLocks noGrp="1"/>
          </p:cNvSpPr>
          <p:nvPr>
            <p:ph type="title"/>
          </p:nvPr>
        </p:nvSpPr>
        <p:spPr/>
        <p:txBody>
          <a:bodyPr/>
          <a:lstStyle/>
          <a:p>
            <a:r>
              <a:rPr lang="en-US"/>
              <a:t>Click to edit Master title style</a:t>
            </a:r>
            <a:endParaRPr lang="en-GB"/>
          </a:p>
        </p:txBody>
      </p:sp>
      <p:sp>
        <p:nvSpPr>
          <p:cNvPr id="10" name="Text Placeholder 4"/>
          <p:cNvSpPr>
            <a:spLocks noGrp="1"/>
          </p:cNvSpPr>
          <p:nvPr>
            <p:ph type="body" sz="quarter" idx="10"/>
          </p:nvPr>
        </p:nvSpPr>
        <p:spPr>
          <a:xfrm>
            <a:off x="1613722" y="6529487"/>
            <a:ext cx="1963679" cy="153888"/>
          </a:xfrm>
        </p:spPr>
        <p:txBody>
          <a:bodyPr wrap="none" lIns="0" tIns="0" rIns="0" bIns="0" anchor="b">
            <a:spAutoFit/>
          </a:bodyPr>
          <a:lstStyle>
            <a:lvl1pPr marL="0" indent="0">
              <a:spcBef>
                <a:spcPts val="0"/>
              </a:spcBef>
              <a:buNone/>
              <a:defRPr sz="1000"/>
            </a:lvl1pPr>
          </a:lstStyle>
          <a:p>
            <a:pPr lvl="0"/>
            <a:r>
              <a:rPr lang="en-US" dirty="0"/>
              <a:t>Click to edit Master text styles</a:t>
            </a:r>
          </a:p>
        </p:txBody>
      </p:sp>
      <p:sp>
        <p:nvSpPr>
          <p:cNvPr id="11" name="Text Placeholder 4"/>
          <p:cNvSpPr>
            <a:spLocks noGrp="1"/>
          </p:cNvSpPr>
          <p:nvPr>
            <p:ph type="body" sz="quarter" idx="12"/>
          </p:nvPr>
        </p:nvSpPr>
        <p:spPr>
          <a:xfrm>
            <a:off x="6720146" y="6529487"/>
            <a:ext cx="1963679" cy="153888"/>
          </a:xfrm>
        </p:spPr>
        <p:txBody>
          <a:bodyPr wrap="none" lIns="0" tIns="0" rIns="0" bIns="0" anchor="b">
            <a:spAutoFit/>
          </a:bodyPr>
          <a:lstStyle>
            <a:lvl1pPr marL="0" indent="0" algn="r">
              <a:spcBef>
                <a:spcPts val="0"/>
              </a:spcBef>
              <a:buNone/>
              <a:defRPr sz="1000"/>
            </a:lvl1pPr>
          </a:lstStyle>
          <a:p>
            <a:pPr lvl="0"/>
            <a:r>
              <a:rPr lang="en-US" dirty="0"/>
              <a:t>Click to edit Master text styles</a:t>
            </a:r>
          </a:p>
        </p:txBody>
      </p:sp>
    </p:spTree>
    <p:extLst>
      <p:ext uri="{BB962C8B-B14F-4D97-AF65-F5344CB8AC3E}">
        <p14:creationId xmlns:p14="http://schemas.microsoft.com/office/powerpoint/2010/main" val="1122497544"/>
      </p:ext>
    </p:extLst>
  </p:cSld>
  <p:clrMapOvr>
    <a:overrideClrMapping bg1="lt1" tx1="dk1" bg2="lt2" tx2="dk2" accent1="accent1" accent2="accent2" accent3="accent3" accent4="accent4" accent5="accent5" accent6="accent6" hlink="hlink" folHlink="folHlink"/>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PrefHer Title Only">
    <p:spTree>
      <p:nvGrpSpPr>
        <p:cNvPr id="1" name=""/>
        <p:cNvGrpSpPr/>
        <p:nvPr/>
      </p:nvGrpSpPr>
      <p:grpSpPr>
        <a:xfrm>
          <a:off x="0" y="0"/>
          <a:ext cx="0" cy="0"/>
          <a:chOff x="0" y="0"/>
          <a:chExt cx="0" cy="0"/>
        </a:xfrm>
      </p:grpSpPr>
      <p:pic>
        <p:nvPicPr>
          <p:cNvPr id="5" name="Picture 10" descr="RocheLogo_4c_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29575" y="455613"/>
            <a:ext cx="65405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19"/>
          <p:cNvGrpSpPr>
            <a:grpSpLocks/>
          </p:cNvGrpSpPr>
          <p:nvPr/>
        </p:nvGrpSpPr>
        <p:grpSpPr bwMode="auto">
          <a:xfrm>
            <a:off x="571500" y="1333500"/>
            <a:ext cx="8101013" cy="0"/>
            <a:chOff x="360" y="840"/>
            <a:chExt cx="5103" cy="0"/>
          </a:xfrm>
        </p:grpSpPr>
        <p:sp>
          <p:nvSpPr>
            <p:cNvPr id="7" name="Line 10"/>
            <p:cNvSpPr>
              <a:spLocks noChangeShapeType="1"/>
            </p:cNvSpPr>
            <p:nvPr userDrawn="1"/>
          </p:nvSpPr>
          <p:spPr bwMode="auto">
            <a:xfrm>
              <a:off x="360" y="840"/>
              <a:ext cx="2550" cy="0"/>
            </a:xfrm>
            <a:prstGeom prst="line">
              <a:avLst/>
            </a:prstGeom>
            <a:noFill/>
            <a:ln w="28575">
              <a:solidFill>
                <a:srgbClr val="FF8000"/>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8" name="Line 11"/>
            <p:cNvSpPr>
              <a:spLocks noChangeShapeType="1"/>
            </p:cNvSpPr>
            <p:nvPr userDrawn="1"/>
          </p:nvSpPr>
          <p:spPr bwMode="auto">
            <a:xfrm>
              <a:off x="2913" y="840"/>
              <a:ext cx="2550" cy="0"/>
            </a:xfrm>
            <a:prstGeom prst="line">
              <a:avLst/>
            </a:prstGeom>
            <a:noFill/>
            <a:ln w="28575">
              <a:solidFill>
                <a:srgbClr val="330052"/>
              </a:solidFill>
              <a:round/>
              <a:headEnd/>
              <a:tailEnd/>
            </a:ln>
            <a:extLst>
              <a:ext uri="{909E8E84-426E-40DD-AFC4-6F175D3DCCD1}">
                <a14:hiddenFill xmlns:a14="http://schemas.microsoft.com/office/drawing/2010/main">
                  <a:noFill/>
                </a14:hiddenFill>
              </a:ext>
            </a:extLst>
          </p:spPr>
          <p:txBody>
            <a:bodyPr/>
            <a:lstStyle/>
            <a:p>
              <a:endParaRPr lang="da-DK"/>
            </a:p>
          </p:txBody>
        </p:sp>
      </p:grpSp>
      <p:sp>
        <p:nvSpPr>
          <p:cNvPr id="2" name="Title 1"/>
          <p:cNvSpPr>
            <a:spLocks noGrp="1"/>
          </p:cNvSpPr>
          <p:nvPr>
            <p:ph type="title"/>
          </p:nvPr>
        </p:nvSpPr>
        <p:spPr/>
        <p:txBody>
          <a:bodyPr/>
          <a:lstStyle/>
          <a:p>
            <a:r>
              <a:rPr lang="en-US"/>
              <a:t>Click to edit Master title style</a:t>
            </a:r>
            <a:endParaRPr lang="en-GB"/>
          </a:p>
        </p:txBody>
      </p:sp>
      <p:sp>
        <p:nvSpPr>
          <p:cNvPr id="10" name="Text Placeholder 4"/>
          <p:cNvSpPr>
            <a:spLocks noGrp="1"/>
          </p:cNvSpPr>
          <p:nvPr>
            <p:ph type="body" sz="quarter" idx="10"/>
          </p:nvPr>
        </p:nvSpPr>
        <p:spPr>
          <a:xfrm>
            <a:off x="1947864" y="6529487"/>
            <a:ext cx="1963679" cy="153888"/>
          </a:xfrm>
        </p:spPr>
        <p:txBody>
          <a:bodyPr wrap="none" lIns="0" tIns="0" rIns="0" bIns="0" anchor="b">
            <a:spAutoFit/>
          </a:bodyPr>
          <a:lstStyle>
            <a:lvl1pPr marL="0" indent="0">
              <a:spcBef>
                <a:spcPts val="0"/>
              </a:spcBef>
              <a:buNone/>
              <a:defRPr sz="1000"/>
            </a:lvl1pPr>
          </a:lstStyle>
          <a:p>
            <a:pPr lvl="0"/>
            <a:r>
              <a:rPr lang="en-US" dirty="0"/>
              <a:t>Click to edit Master text styles</a:t>
            </a:r>
          </a:p>
        </p:txBody>
      </p:sp>
      <p:sp>
        <p:nvSpPr>
          <p:cNvPr id="11" name="Text Placeholder 4"/>
          <p:cNvSpPr>
            <a:spLocks noGrp="1"/>
          </p:cNvSpPr>
          <p:nvPr>
            <p:ph type="body" sz="quarter" idx="12"/>
          </p:nvPr>
        </p:nvSpPr>
        <p:spPr>
          <a:xfrm>
            <a:off x="6720146" y="6529487"/>
            <a:ext cx="1963679" cy="153888"/>
          </a:xfrm>
        </p:spPr>
        <p:txBody>
          <a:bodyPr wrap="none" lIns="0" tIns="0" rIns="0" bIns="0" anchor="b">
            <a:spAutoFit/>
          </a:bodyPr>
          <a:lstStyle>
            <a:lvl1pPr marL="0" indent="0" algn="r">
              <a:spcBef>
                <a:spcPts val="0"/>
              </a:spcBef>
              <a:buNone/>
              <a:defRPr sz="1000"/>
            </a:lvl1pPr>
          </a:lstStyle>
          <a:p>
            <a:pPr lvl="0"/>
            <a:r>
              <a:rPr lang="en-US" dirty="0"/>
              <a:t>Click to edit Master text styles</a:t>
            </a:r>
          </a:p>
        </p:txBody>
      </p:sp>
    </p:spTree>
    <p:extLst>
      <p:ext uri="{BB962C8B-B14F-4D97-AF65-F5344CB8AC3E}">
        <p14:creationId xmlns:p14="http://schemas.microsoft.com/office/powerpoint/2010/main" val="1483131060"/>
      </p:ext>
    </p:extLst>
  </p:cSld>
  <p:clrMapOvr>
    <a:overrideClrMapping bg1="lt1" tx1="dk1" bg2="lt2" tx2="dk2" accent1="accent1" accent2="accent2" accent3="accent3" accent4="accent4" accent5="accent5" accent6="accent6" hlink="hlink" folHlink="folHlink"/>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Safeher Title Only">
    <p:spTree>
      <p:nvGrpSpPr>
        <p:cNvPr id="1" name=""/>
        <p:cNvGrpSpPr/>
        <p:nvPr/>
      </p:nvGrpSpPr>
      <p:grpSpPr>
        <a:xfrm>
          <a:off x="0" y="0"/>
          <a:ext cx="0" cy="0"/>
          <a:chOff x="0" y="0"/>
          <a:chExt cx="0" cy="0"/>
        </a:xfrm>
      </p:grpSpPr>
      <p:pic>
        <p:nvPicPr>
          <p:cNvPr id="5" name="Picture 10" descr="RocheLogo_4c_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29575" y="455613"/>
            <a:ext cx="65405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19"/>
          <p:cNvGrpSpPr>
            <a:grpSpLocks/>
          </p:cNvGrpSpPr>
          <p:nvPr/>
        </p:nvGrpSpPr>
        <p:grpSpPr bwMode="auto">
          <a:xfrm>
            <a:off x="571500" y="1333500"/>
            <a:ext cx="8101013" cy="0"/>
            <a:chOff x="360" y="840"/>
            <a:chExt cx="5103" cy="0"/>
          </a:xfrm>
        </p:grpSpPr>
        <p:sp>
          <p:nvSpPr>
            <p:cNvPr id="7" name="Line 10"/>
            <p:cNvSpPr>
              <a:spLocks noChangeShapeType="1"/>
            </p:cNvSpPr>
            <p:nvPr userDrawn="1"/>
          </p:nvSpPr>
          <p:spPr bwMode="auto">
            <a:xfrm>
              <a:off x="360" y="840"/>
              <a:ext cx="2550" cy="0"/>
            </a:xfrm>
            <a:prstGeom prst="line">
              <a:avLst/>
            </a:prstGeom>
            <a:noFill/>
            <a:ln w="28575">
              <a:solidFill>
                <a:srgbClr val="FF8000"/>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8" name="Line 11"/>
            <p:cNvSpPr>
              <a:spLocks noChangeShapeType="1"/>
            </p:cNvSpPr>
            <p:nvPr userDrawn="1"/>
          </p:nvSpPr>
          <p:spPr bwMode="auto">
            <a:xfrm>
              <a:off x="2913" y="840"/>
              <a:ext cx="2550" cy="0"/>
            </a:xfrm>
            <a:prstGeom prst="line">
              <a:avLst/>
            </a:prstGeom>
            <a:noFill/>
            <a:ln w="28575">
              <a:solidFill>
                <a:srgbClr val="330052"/>
              </a:solidFill>
              <a:round/>
              <a:headEnd/>
              <a:tailEnd/>
            </a:ln>
            <a:extLst>
              <a:ext uri="{909E8E84-426E-40DD-AFC4-6F175D3DCCD1}">
                <a14:hiddenFill xmlns:a14="http://schemas.microsoft.com/office/drawing/2010/main">
                  <a:noFill/>
                </a14:hiddenFill>
              </a:ext>
            </a:extLst>
          </p:spPr>
          <p:txBody>
            <a:bodyPr/>
            <a:lstStyle/>
            <a:p>
              <a:endParaRPr lang="da-DK"/>
            </a:p>
          </p:txBody>
        </p:sp>
      </p:grpSp>
      <p:sp>
        <p:nvSpPr>
          <p:cNvPr id="2" name="Title 1"/>
          <p:cNvSpPr>
            <a:spLocks noGrp="1"/>
          </p:cNvSpPr>
          <p:nvPr>
            <p:ph type="title"/>
          </p:nvPr>
        </p:nvSpPr>
        <p:spPr/>
        <p:txBody>
          <a:bodyPr/>
          <a:lstStyle/>
          <a:p>
            <a:r>
              <a:rPr lang="en-US"/>
              <a:t>Click to edit Master title style</a:t>
            </a:r>
            <a:endParaRPr lang="en-GB"/>
          </a:p>
        </p:txBody>
      </p:sp>
      <p:sp>
        <p:nvSpPr>
          <p:cNvPr id="10" name="Text Placeholder 4"/>
          <p:cNvSpPr>
            <a:spLocks noGrp="1"/>
          </p:cNvSpPr>
          <p:nvPr>
            <p:ph type="body" sz="quarter" idx="10"/>
          </p:nvPr>
        </p:nvSpPr>
        <p:spPr>
          <a:xfrm>
            <a:off x="1947864" y="6529487"/>
            <a:ext cx="1963679" cy="153888"/>
          </a:xfrm>
        </p:spPr>
        <p:txBody>
          <a:bodyPr wrap="none" lIns="0" tIns="0" rIns="0" bIns="0" anchor="b">
            <a:spAutoFit/>
          </a:bodyPr>
          <a:lstStyle>
            <a:lvl1pPr marL="0" indent="0">
              <a:spcBef>
                <a:spcPts val="0"/>
              </a:spcBef>
              <a:buNone/>
              <a:defRPr sz="1000"/>
            </a:lvl1pPr>
          </a:lstStyle>
          <a:p>
            <a:pPr lvl="0"/>
            <a:r>
              <a:rPr lang="en-US" dirty="0"/>
              <a:t>Click to edit Master text styles</a:t>
            </a:r>
          </a:p>
        </p:txBody>
      </p:sp>
      <p:sp>
        <p:nvSpPr>
          <p:cNvPr id="11" name="Text Placeholder 4"/>
          <p:cNvSpPr>
            <a:spLocks noGrp="1"/>
          </p:cNvSpPr>
          <p:nvPr>
            <p:ph type="body" sz="quarter" idx="12"/>
          </p:nvPr>
        </p:nvSpPr>
        <p:spPr>
          <a:xfrm>
            <a:off x="6720146" y="6529487"/>
            <a:ext cx="1963679" cy="153888"/>
          </a:xfrm>
        </p:spPr>
        <p:txBody>
          <a:bodyPr wrap="none" lIns="0" tIns="0" rIns="0" bIns="0" anchor="b">
            <a:spAutoFit/>
          </a:bodyPr>
          <a:lstStyle>
            <a:lvl1pPr marL="0" indent="0" algn="r">
              <a:spcBef>
                <a:spcPts val="0"/>
              </a:spcBef>
              <a:buNone/>
              <a:defRPr sz="1000"/>
            </a:lvl1pPr>
          </a:lstStyle>
          <a:p>
            <a:pPr lvl="0"/>
            <a:r>
              <a:rPr lang="en-US" dirty="0"/>
              <a:t>Click to edit Master text styles</a:t>
            </a:r>
          </a:p>
        </p:txBody>
      </p:sp>
    </p:spTree>
    <p:extLst>
      <p:ext uri="{BB962C8B-B14F-4D97-AF65-F5344CB8AC3E}">
        <p14:creationId xmlns:p14="http://schemas.microsoft.com/office/powerpoint/2010/main" val="2401002351"/>
      </p:ext>
    </p:extLst>
  </p:cSld>
  <p:clrMapOvr>
    <a:overrideClrMapping bg1="lt1" tx1="dk1" bg2="lt2" tx2="dk2" accent1="accent1" accent2="accent2" accent3="accent3" accent4="accent4" accent5="accent5" accent6="accent6" hlink="hlink" folHlink="folHlink"/>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9" name="Content Placeholder 8"/>
          <p:cNvSpPr>
            <a:spLocks noGrp="1"/>
          </p:cNvSpPr>
          <p:nvPr>
            <p:ph sz="quarter" idx="11"/>
          </p:nvPr>
        </p:nvSpPr>
        <p:spPr>
          <a:xfrm>
            <a:off x="557215" y="1425575"/>
            <a:ext cx="4001139" cy="45418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8"/>
          <p:cNvSpPr>
            <a:spLocks noGrp="1"/>
          </p:cNvSpPr>
          <p:nvPr>
            <p:ph sz="quarter" idx="12"/>
          </p:nvPr>
        </p:nvSpPr>
        <p:spPr>
          <a:xfrm>
            <a:off x="4676138" y="1425575"/>
            <a:ext cx="4001139" cy="45418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6" name="Text Placeholder 4"/>
          <p:cNvSpPr>
            <a:spLocks noGrp="1"/>
          </p:cNvSpPr>
          <p:nvPr>
            <p:ph type="body" sz="quarter" idx="10"/>
          </p:nvPr>
        </p:nvSpPr>
        <p:spPr>
          <a:xfrm>
            <a:off x="557214" y="6529487"/>
            <a:ext cx="1963679" cy="153888"/>
          </a:xfrm>
        </p:spPr>
        <p:txBody>
          <a:bodyPr wrap="none" lIns="0" tIns="0" rIns="0" bIns="0" anchor="b">
            <a:spAutoFit/>
          </a:bodyPr>
          <a:lstStyle>
            <a:lvl1pPr marL="0" indent="0">
              <a:spcBef>
                <a:spcPts val="0"/>
              </a:spcBef>
              <a:buNone/>
              <a:defRPr sz="1000"/>
            </a:lvl1pPr>
          </a:lstStyle>
          <a:p>
            <a:pPr lvl="0"/>
            <a:r>
              <a:rPr lang="en-US" dirty="0"/>
              <a:t>Click to edit Master text styles</a:t>
            </a:r>
          </a:p>
        </p:txBody>
      </p:sp>
      <p:sp>
        <p:nvSpPr>
          <p:cNvPr id="8" name="Text Placeholder 4"/>
          <p:cNvSpPr>
            <a:spLocks noGrp="1"/>
          </p:cNvSpPr>
          <p:nvPr>
            <p:ph type="body" sz="quarter" idx="13"/>
          </p:nvPr>
        </p:nvSpPr>
        <p:spPr>
          <a:xfrm>
            <a:off x="6720146" y="6529487"/>
            <a:ext cx="1963679" cy="153888"/>
          </a:xfrm>
        </p:spPr>
        <p:txBody>
          <a:bodyPr wrap="none" lIns="0" tIns="0" rIns="0" bIns="0" anchor="b">
            <a:spAutoFit/>
          </a:bodyPr>
          <a:lstStyle>
            <a:lvl1pPr marL="0" indent="0" algn="r">
              <a:spcBef>
                <a:spcPts val="0"/>
              </a:spcBef>
              <a:buNone/>
              <a:defRPr sz="1000"/>
            </a:lvl1pPr>
          </a:lstStyle>
          <a:p>
            <a:pPr lvl="0"/>
            <a:r>
              <a:rPr lang="en-US" dirty="0"/>
              <a:t>Click to edit Master text styles</a:t>
            </a:r>
          </a:p>
        </p:txBody>
      </p:sp>
    </p:spTree>
    <p:extLst>
      <p:ext uri="{BB962C8B-B14F-4D97-AF65-F5344CB8AC3E}">
        <p14:creationId xmlns:p14="http://schemas.microsoft.com/office/powerpoint/2010/main" val="3069936659"/>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Content Left">
    <p:spTree>
      <p:nvGrpSpPr>
        <p:cNvPr id="1" name=""/>
        <p:cNvGrpSpPr/>
        <p:nvPr/>
      </p:nvGrpSpPr>
      <p:grpSpPr>
        <a:xfrm>
          <a:off x="0" y="0"/>
          <a:ext cx="0" cy="0"/>
          <a:chOff x="0" y="0"/>
          <a:chExt cx="0" cy="0"/>
        </a:xfrm>
      </p:grpSpPr>
      <p:sp>
        <p:nvSpPr>
          <p:cNvPr id="9" name="Content Placeholder 8"/>
          <p:cNvSpPr>
            <a:spLocks noGrp="1"/>
          </p:cNvSpPr>
          <p:nvPr>
            <p:ph sz="quarter" idx="11"/>
          </p:nvPr>
        </p:nvSpPr>
        <p:spPr>
          <a:xfrm>
            <a:off x="557215" y="1425575"/>
            <a:ext cx="4522787" cy="45418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5" name="Text Placeholder 4"/>
          <p:cNvSpPr>
            <a:spLocks noGrp="1"/>
          </p:cNvSpPr>
          <p:nvPr>
            <p:ph type="body" sz="quarter" idx="10"/>
          </p:nvPr>
        </p:nvSpPr>
        <p:spPr>
          <a:xfrm>
            <a:off x="557214" y="6529487"/>
            <a:ext cx="1963679" cy="153888"/>
          </a:xfrm>
        </p:spPr>
        <p:txBody>
          <a:bodyPr wrap="none" lIns="0" tIns="0" rIns="0" bIns="0" anchor="b">
            <a:spAutoFit/>
          </a:bodyPr>
          <a:lstStyle>
            <a:lvl1pPr marL="0" indent="0">
              <a:spcBef>
                <a:spcPts val="0"/>
              </a:spcBef>
              <a:buNone/>
              <a:defRPr sz="1000"/>
            </a:lvl1pPr>
          </a:lstStyle>
          <a:p>
            <a:pPr lvl="0"/>
            <a:r>
              <a:rPr lang="en-US" dirty="0"/>
              <a:t>Click to edit Master text styles</a:t>
            </a:r>
          </a:p>
        </p:txBody>
      </p:sp>
      <p:sp>
        <p:nvSpPr>
          <p:cNvPr id="6" name="Text Placeholder 4"/>
          <p:cNvSpPr>
            <a:spLocks noGrp="1"/>
          </p:cNvSpPr>
          <p:nvPr>
            <p:ph type="body" sz="quarter" idx="12"/>
          </p:nvPr>
        </p:nvSpPr>
        <p:spPr>
          <a:xfrm>
            <a:off x="6720146" y="6529487"/>
            <a:ext cx="1963679" cy="153888"/>
          </a:xfrm>
        </p:spPr>
        <p:txBody>
          <a:bodyPr wrap="none" lIns="0" tIns="0" rIns="0" bIns="0" anchor="b">
            <a:spAutoFit/>
          </a:bodyPr>
          <a:lstStyle>
            <a:lvl1pPr marL="0" indent="0" algn="r">
              <a:spcBef>
                <a:spcPts val="0"/>
              </a:spcBef>
              <a:buNone/>
              <a:defRPr sz="1000"/>
            </a:lvl1pPr>
          </a:lstStyle>
          <a:p>
            <a:pPr lvl="0"/>
            <a:r>
              <a:rPr lang="en-US" dirty="0"/>
              <a:t>Click to edit Master text styles</a:t>
            </a:r>
          </a:p>
        </p:txBody>
      </p:sp>
    </p:spTree>
    <p:extLst>
      <p:ext uri="{BB962C8B-B14F-4D97-AF65-F5344CB8AC3E}">
        <p14:creationId xmlns:p14="http://schemas.microsoft.com/office/powerpoint/2010/main" val="3018936041"/>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Content Right">
    <p:spTree>
      <p:nvGrpSpPr>
        <p:cNvPr id="1" name=""/>
        <p:cNvGrpSpPr/>
        <p:nvPr/>
      </p:nvGrpSpPr>
      <p:grpSpPr>
        <a:xfrm>
          <a:off x="0" y="0"/>
          <a:ext cx="0" cy="0"/>
          <a:chOff x="0" y="0"/>
          <a:chExt cx="0" cy="0"/>
        </a:xfrm>
      </p:grpSpPr>
      <p:sp>
        <p:nvSpPr>
          <p:cNvPr id="11" name="Content Placeholder 8"/>
          <p:cNvSpPr>
            <a:spLocks noGrp="1"/>
          </p:cNvSpPr>
          <p:nvPr>
            <p:ph sz="quarter" idx="12"/>
          </p:nvPr>
        </p:nvSpPr>
        <p:spPr>
          <a:xfrm>
            <a:off x="4064002" y="1425575"/>
            <a:ext cx="4613275" cy="45418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5" name="Text Placeholder 4"/>
          <p:cNvSpPr>
            <a:spLocks noGrp="1"/>
          </p:cNvSpPr>
          <p:nvPr>
            <p:ph type="body" sz="quarter" idx="10"/>
          </p:nvPr>
        </p:nvSpPr>
        <p:spPr>
          <a:xfrm>
            <a:off x="557214" y="6529487"/>
            <a:ext cx="1963679" cy="153888"/>
          </a:xfrm>
        </p:spPr>
        <p:txBody>
          <a:bodyPr wrap="none" lIns="0" tIns="0" rIns="0" bIns="0" anchor="b">
            <a:spAutoFit/>
          </a:bodyPr>
          <a:lstStyle>
            <a:lvl1pPr marL="0" indent="0">
              <a:spcBef>
                <a:spcPts val="0"/>
              </a:spcBef>
              <a:buNone/>
              <a:defRPr sz="1000"/>
            </a:lvl1pPr>
          </a:lstStyle>
          <a:p>
            <a:pPr lvl="0"/>
            <a:r>
              <a:rPr lang="en-US" dirty="0"/>
              <a:t>Click to edit Master text styles</a:t>
            </a:r>
          </a:p>
        </p:txBody>
      </p:sp>
      <p:sp>
        <p:nvSpPr>
          <p:cNvPr id="6" name="Text Placeholder 4"/>
          <p:cNvSpPr>
            <a:spLocks noGrp="1"/>
          </p:cNvSpPr>
          <p:nvPr>
            <p:ph type="body" sz="quarter" idx="13"/>
          </p:nvPr>
        </p:nvSpPr>
        <p:spPr>
          <a:xfrm>
            <a:off x="6720146" y="6529487"/>
            <a:ext cx="1963679" cy="153888"/>
          </a:xfrm>
        </p:spPr>
        <p:txBody>
          <a:bodyPr wrap="none" lIns="0" tIns="0" rIns="0" bIns="0" anchor="b">
            <a:spAutoFit/>
          </a:bodyPr>
          <a:lstStyle>
            <a:lvl1pPr marL="0" indent="0" algn="r">
              <a:spcBef>
                <a:spcPts val="0"/>
              </a:spcBef>
              <a:buNone/>
              <a:defRPr sz="1000"/>
            </a:lvl1pPr>
          </a:lstStyle>
          <a:p>
            <a:pPr lvl="0"/>
            <a:r>
              <a:rPr lang="en-US" dirty="0"/>
              <a:t>Click to edit Master text styles</a:t>
            </a:r>
          </a:p>
        </p:txBody>
      </p:sp>
    </p:spTree>
    <p:extLst>
      <p:ext uri="{BB962C8B-B14F-4D97-AF65-F5344CB8AC3E}">
        <p14:creationId xmlns:p14="http://schemas.microsoft.com/office/powerpoint/2010/main" val="3498950677"/>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58752" y="1425575"/>
            <a:ext cx="3999600" cy="662532"/>
          </a:xfrm>
        </p:spPr>
        <p:txBody>
          <a:bodyPr anchor="b"/>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77675" y="1425575"/>
            <a:ext cx="3999600" cy="662532"/>
          </a:xfrm>
        </p:spPr>
        <p:txBody>
          <a:bodyPr anchor="b"/>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8"/>
          <p:cNvSpPr>
            <a:spLocks noGrp="1"/>
          </p:cNvSpPr>
          <p:nvPr>
            <p:ph sz="quarter" idx="11"/>
          </p:nvPr>
        </p:nvSpPr>
        <p:spPr>
          <a:xfrm>
            <a:off x="557215" y="2156350"/>
            <a:ext cx="4001139" cy="38110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8"/>
          <p:cNvSpPr>
            <a:spLocks noGrp="1"/>
          </p:cNvSpPr>
          <p:nvPr>
            <p:ph sz="quarter" idx="12"/>
          </p:nvPr>
        </p:nvSpPr>
        <p:spPr>
          <a:xfrm>
            <a:off x="4676138" y="2156350"/>
            <a:ext cx="4001139" cy="38110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8" name="Text Placeholder 4"/>
          <p:cNvSpPr>
            <a:spLocks noGrp="1"/>
          </p:cNvSpPr>
          <p:nvPr>
            <p:ph type="body" sz="quarter" idx="10"/>
          </p:nvPr>
        </p:nvSpPr>
        <p:spPr>
          <a:xfrm>
            <a:off x="557214" y="6529487"/>
            <a:ext cx="1963679" cy="153888"/>
          </a:xfrm>
        </p:spPr>
        <p:txBody>
          <a:bodyPr wrap="none" lIns="0" tIns="0" rIns="0" bIns="0" anchor="b">
            <a:spAutoFit/>
          </a:bodyPr>
          <a:lstStyle>
            <a:lvl1pPr marL="0" indent="0">
              <a:spcBef>
                <a:spcPts val="0"/>
              </a:spcBef>
              <a:buNone/>
              <a:defRPr sz="1000"/>
            </a:lvl1pPr>
          </a:lstStyle>
          <a:p>
            <a:pPr lvl="0"/>
            <a:r>
              <a:rPr lang="en-US" dirty="0"/>
              <a:t>Click to edit Master text styles</a:t>
            </a:r>
          </a:p>
        </p:txBody>
      </p:sp>
      <p:sp>
        <p:nvSpPr>
          <p:cNvPr id="12" name="Text Placeholder 4"/>
          <p:cNvSpPr>
            <a:spLocks noGrp="1"/>
          </p:cNvSpPr>
          <p:nvPr>
            <p:ph type="body" sz="quarter" idx="13"/>
          </p:nvPr>
        </p:nvSpPr>
        <p:spPr>
          <a:xfrm>
            <a:off x="6720146" y="6529487"/>
            <a:ext cx="1963679" cy="153888"/>
          </a:xfrm>
        </p:spPr>
        <p:txBody>
          <a:bodyPr wrap="none" lIns="0" tIns="0" rIns="0" bIns="0" anchor="b">
            <a:spAutoFit/>
          </a:bodyPr>
          <a:lstStyle>
            <a:lvl1pPr marL="0" indent="0" algn="r">
              <a:spcBef>
                <a:spcPts val="0"/>
              </a:spcBef>
              <a:buNone/>
              <a:defRPr sz="1000"/>
            </a:lvl1pPr>
          </a:lstStyle>
          <a:p>
            <a:pPr lvl="0"/>
            <a:r>
              <a:rPr lang="en-US" dirty="0"/>
              <a:t>Click to edit Master text styles</a:t>
            </a:r>
          </a:p>
        </p:txBody>
      </p:sp>
    </p:spTree>
    <p:extLst>
      <p:ext uri="{BB962C8B-B14F-4D97-AF65-F5344CB8AC3E}">
        <p14:creationId xmlns:p14="http://schemas.microsoft.com/office/powerpoint/2010/main" val="658743222"/>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6" name="Text Placeholder 4"/>
          <p:cNvSpPr>
            <a:spLocks noGrp="1"/>
          </p:cNvSpPr>
          <p:nvPr>
            <p:ph type="body" sz="quarter" idx="10"/>
          </p:nvPr>
        </p:nvSpPr>
        <p:spPr>
          <a:xfrm>
            <a:off x="557214" y="6529487"/>
            <a:ext cx="1963679" cy="153888"/>
          </a:xfrm>
        </p:spPr>
        <p:txBody>
          <a:bodyPr wrap="none" lIns="0" tIns="0" rIns="0" bIns="0" anchor="b">
            <a:spAutoFit/>
          </a:bodyPr>
          <a:lstStyle>
            <a:lvl1pPr marL="0" indent="0">
              <a:spcBef>
                <a:spcPts val="0"/>
              </a:spcBef>
              <a:buNone/>
              <a:defRPr sz="1000"/>
            </a:lvl1pPr>
          </a:lstStyle>
          <a:p>
            <a:pPr lvl="0"/>
            <a:r>
              <a:rPr lang="en-US" dirty="0"/>
              <a:t>Click to edit Master text styles</a:t>
            </a:r>
          </a:p>
        </p:txBody>
      </p:sp>
      <p:sp>
        <p:nvSpPr>
          <p:cNvPr id="7" name="Text Placeholder 4"/>
          <p:cNvSpPr>
            <a:spLocks noGrp="1"/>
          </p:cNvSpPr>
          <p:nvPr>
            <p:ph type="body" sz="quarter" idx="13"/>
          </p:nvPr>
        </p:nvSpPr>
        <p:spPr>
          <a:xfrm>
            <a:off x="6720146" y="6529487"/>
            <a:ext cx="1963679" cy="153888"/>
          </a:xfrm>
        </p:spPr>
        <p:txBody>
          <a:bodyPr wrap="none" lIns="0" tIns="0" rIns="0" bIns="0" anchor="b">
            <a:spAutoFit/>
          </a:bodyPr>
          <a:lstStyle>
            <a:lvl1pPr marL="0" indent="0" algn="r">
              <a:spcBef>
                <a:spcPts val="0"/>
              </a:spcBef>
              <a:buNone/>
              <a:defRPr sz="1000"/>
            </a:lvl1pPr>
          </a:lstStyle>
          <a:p>
            <a:pPr lvl="0"/>
            <a:r>
              <a:rPr lang="en-US" dirty="0"/>
              <a:t>Click to edit Master text styles</a:t>
            </a:r>
          </a:p>
        </p:txBody>
      </p:sp>
    </p:spTree>
    <p:extLst>
      <p:ext uri="{BB962C8B-B14F-4D97-AF65-F5344CB8AC3E}">
        <p14:creationId xmlns:p14="http://schemas.microsoft.com/office/powerpoint/2010/main" val="151281672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Rectangle 21"/>
          <p:cNvSpPr>
            <a:spLocks noGrp="1" noChangeArrowheads="1"/>
          </p:cNvSpPr>
          <p:nvPr>
            <p:ph type="dt" sz="half" idx="10"/>
          </p:nvPr>
        </p:nvSpPr>
        <p:spPr>
          <a:ln/>
        </p:spPr>
        <p:txBody>
          <a:bodyPr/>
          <a:lstStyle>
            <a:lvl1pPr>
              <a:defRPr/>
            </a:lvl1pPr>
          </a:lstStyle>
          <a:p>
            <a:pPr>
              <a:defRPr/>
            </a:pPr>
            <a:endParaRPr lang="da-DK"/>
          </a:p>
        </p:txBody>
      </p:sp>
      <p:sp>
        <p:nvSpPr>
          <p:cNvPr id="3" name="Rectangle 22"/>
          <p:cNvSpPr>
            <a:spLocks noGrp="1" noChangeArrowheads="1"/>
          </p:cNvSpPr>
          <p:nvPr>
            <p:ph type="sldNum" sz="quarter" idx="11"/>
          </p:nvPr>
        </p:nvSpPr>
        <p:spPr>
          <a:ln/>
        </p:spPr>
        <p:txBody>
          <a:bodyPr/>
          <a:lstStyle>
            <a:lvl1pPr>
              <a:defRPr/>
            </a:lvl1pPr>
          </a:lstStyle>
          <a:p>
            <a:pPr>
              <a:defRPr/>
            </a:pPr>
            <a:fld id="{443B97C4-A5B8-4F42-AF4F-668D738E304F}" type="slidenum">
              <a:rPr lang="da-DK" altLang="da-DK"/>
              <a:pPr>
                <a:defRPr/>
              </a:pPr>
              <a:t>‹nr.›</a:t>
            </a:fld>
            <a:endParaRPr lang="da-DK" altLang="da-DK"/>
          </a:p>
        </p:txBody>
      </p:sp>
      <p:sp>
        <p:nvSpPr>
          <p:cNvPr id="4"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42224635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7213" y="757240"/>
            <a:ext cx="7038975" cy="542925"/>
          </a:xfrm>
        </p:spPr>
        <p:txBody>
          <a:bodyPr/>
          <a:lstStyle/>
          <a:p>
            <a:r>
              <a:rPr lang="en-US"/>
              <a:t>Click to edit Master title style</a:t>
            </a:r>
            <a:endParaRPr lang="en-GB"/>
          </a:p>
        </p:txBody>
      </p:sp>
      <p:sp>
        <p:nvSpPr>
          <p:cNvPr id="3" name="Content Placeholder 2"/>
          <p:cNvSpPr>
            <a:spLocks noGrp="1"/>
          </p:cNvSpPr>
          <p:nvPr>
            <p:ph idx="1"/>
          </p:nvPr>
        </p:nvSpPr>
        <p:spPr>
          <a:xfrm>
            <a:off x="557213" y="1425579"/>
            <a:ext cx="8120062" cy="451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86778192"/>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57213" y="757240"/>
            <a:ext cx="7038975" cy="542925"/>
          </a:xfrm>
        </p:spPr>
        <p:txBody>
          <a:bodyPr/>
          <a:lstStyle/>
          <a:p>
            <a:r>
              <a:rPr lang="en-US"/>
              <a:t>Click to edit Master title style</a:t>
            </a:r>
            <a:endParaRPr lang="en-GB"/>
          </a:p>
        </p:txBody>
      </p:sp>
    </p:spTree>
    <p:extLst>
      <p:ext uri="{BB962C8B-B14F-4D97-AF65-F5344CB8AC3E}">
        <p14:creationId xmlns:p14="http://schemas.microsoft.com/office/powerpoint/2010/main" val="4068842515"/>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57213" y="757240"/>
            <a:ext cx="7038975" cy="542925"/>
          </a:xfrm>
        </p:spPr>
        <p:txBody>
          <a:bodyPr/>
          <a:lstStyle/>
          <a:p>
            <a:r>
              <a:rPr lang="en-US"/>
              <a:t>Click to edit Master title style</a:t>
            </a:r>
            <a:endParaRPr lang="en-GB"/>
          </a:p>
        </p:txBody>
      </p:sp>
      <p:sp>
        <p:nvSpPr>
          <p:cNvPr id="3" name="Table Placeholder 2"/>
          <p:cNvSpPr>
            <a:spLocks noGrp="1"/>
          </p:cNvSpPr>
          <p:nvPr>
            <p:ph type="tbl" idx="1"/>
          </p:nvPr>
        </p:nvSpPr>
        <p:spPr>
          <a:xfrm>
            <a:off x="557213" y="1433513"/>
            <a:ext cx="8126412" cy="4532312"/>
          </a:xfrm>
        </p:spPr>
        <p:txBody>
          <a:bodyPr/>
          <a:lstStyle/>
          <a:p>
            <a:pPr lvl="0"/>
            <a:endParaRPr lang="en-GB" noProof="0"/>
          </a:p>
        </p:txBody>
      </p:sp>
    </p:spTree>
    <p:extLst>
      <p:ext uri="{BB962C8B-B14F-4D97-AF65-F5344CB8AC3E}">
        <p14:creationId xmlns:p14="http://schemas.microsoft.com/office/powerpoint/2010/main" val="3817679945"/>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57213" y="757240"/>
            <a:ext cx="7038975" cy="542925"/>
          </a:xfrm>
        </p:spPr>
        <p:txBody>
          <a:bodyPr/>
          <a:lstStyle/>
          <a:p>
            <a:r>
              <a:rPr lang="en-US"/>
              <a:t>Click to edit Master title style</a:t>
            </a:r>
          </a:p>
        </p:txBody>
      </p:sp>
      <p:sp>
        <p:nvSpPr>
          <p:cNvPr id="3" name="Chart Placeholder 2"/>
          <p:cNvSpPr>
            <a:spLocks noGrp="1"/>
          </p:cNvSpPr>
          <p:nvPr>
            <p:ph type="chart" idx="1"/>
          </p:nvPr>
        </p:nvSpPr>
        <p:spPr>
          <a:xfrm>
            <a:off x="557213" y="1433513"/>
            <a:ext cx="8126412" cy="4532312"/>
          </a:xfrm>
        </p:spPr>
        <p:txBody>
          <a:bodyPr/>
          <a:lstStyle/>
          <a:p>
            <a:pPr lvl="0"/>
            <a:endParaRPr lang="en-US" noProof="0"/>
          </a:p>
        </p:txBody>
      </p:sp>
    </p:spTree>
    <p:extLst>
      <p:ext uri="{BB962C8B-B14F-4D97-AF65-F5344CB8AC3E}">
        <p14:creationId xmlns:p14="http://schemas.microsoft.com/office/powerpoint/2010/main" val="2302455820"/>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a:t>Klik for at redigere i masteren</a:t>
            </a:r>
          </a:p>
        </p:txBody>
      </p:sp>
      <p:sp>
        <p:nvSpPr>
          <p:cNvPr id="3" name="U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a:t>Klik for at redigere undertiteltypografien i masteren</a:t>
            </a:r>
          </a:p>
        </p:txBody>
      </p:sp>
      <p:sp>
        <p:nvSpPr>
          <p:cNvPr id="4" name="Rectangle 21"/>
          <p:cNvSpPr>
            <a:spLocks noGrp="1" noChangeArrowheads="1"/>
          </p:cNvSpPr>
          <p:nvPr>
            <p:ph type="dt" sz="half" idx="10"/>
          </p:nvPr>
        </p:nvSpPr>
        <p:spPr>
          <a:ln/>
        </p:spPr>
        <p:txBody>
          <a:bodyPr/>
          <a:lstStyle>
            <a:lvl1pPr>
              <a:defRPr/>
            </a:lvl1pPr>
          </a:lstStyle>
          <a:p>
            <a:pPr>
              <a:defRPr/>
            </a:pPr>
            <a:endParaRPr lang="da-DK"/>
          </a:p>
        </p:txBody>
      </p:sp>
      <p:sp>
        <p:nvSpPr>
          <p:cNvPr id="5" name="Rectangle 22"/>
          <p:cNvSpPr>
            <a:spLocks noGrp="1" noChangeArrowheads="1"/>
          </p:cNvSpPr>
          <p:nvPr>
            <p:ph type="sldNum" sz="quarter" idx="11"/>
          </p:nvPr>
        </p:nvSpPr>
        <p:spPr>
          <a:ln/>
        </p:spPr>
        <p:txBody>
          <a:bodyPr/>
          <a:lstStyle>
            <a:lvl1pPr>
              <a:defRPr/>
            </a:lvl1pPr>
          </a:lstStyle>
          <a:p>
            <a:pPr>
              <a:defRPr/>
            </a:pPr>
            <a:fld id="{6DE93D46-1F40-42E9-BFF9-0DBE1AB235F9}" type="slidenum">
              <a:rPr lang="da-DK" altLang="da-DK"/>
              <a:pPr>
                <a:defRPr/>
              </a:pPr>
              <a:t>‹nr.›</a:t>
            </a:fld>
            <a:endParaRPr lang="da-DK" altLang="da-DK"/>
          </a:p>
        </p:txBody>
      </p:sp>
      <p:sp>
        <p:nvSpPr>
          <p:cNvPr id="6"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30936780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indhold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Rectangle 21"/>
          <p:cNvSpPr>
            <a:spLocks noGrp="1" noChangeArrowheads="1"/>
          </p:cNvSpPr>
          <p:nvPr>
            <p:ph type="dt" sz="half" idx="10"/>
          </p:nvPr>
        </p:nvSpPr>
        <p:spPr>
          <a:ln/>
        </p:spPr>
        <p:txBody>
          <a:bodyPr/>
          <a:lstStyle>
            <a:lvl1pPr>
              <a:defRPr/>
            </a:lvl1pPr>
          </a:lstStyle>
          <a:p>
            <a:pPr>
              <a:defRPr/>
            </a:pPr>
            <a:endParaRPr lang="da-DK"/>
          </a:p>
        </p:txBody>
      </p:sp>
      <p:sp>
        <p:nvSpPr>
          <p:cNvPr id="5" name="Rectangle 22"/>
          <p:cNvSpPr>
            <a:spLocks noGrp="1" noChangeArrowheads="1"/>
          </p:cNvSpPr>
          <p:nvPr>
            <p:ph type="sldNum" sz="quarter" idx="11"/>
          </p:nvPr>
        </p:nvSpPr>
        <p:spPr>
          <a:ln/>
        </p:spPr>
        <p:txBody>
          <a:bodyPr/>
          <a:lstStyle>
            <a:lvl1pPr>
              <a:defRPr/>
            </a:lvl1pPr>
          </a:lstStyle>
          <a:p>
            <a:pPr>
              <a:defRPr/>
            </a:pPr>
            <a:fld id="{7896B434-AA39-4FFD-BEC5-1DC07DCD249D}" type="slidenum">
              <a:rPr lang="da-DK" altLang="da-DK"/>
              <a:pPr>
                <a:defRPr/>
              </a:pPr>
              <a:t>‹nr.›</a:t>
            </a:fld>
            <a:endParaRPr lang="da-DK" altLang="da-DK"/>
          </a:p>
        </p:txBody>
      </p:sp>
      <p:sp>
        <p:nvSpPr>
          <p:cNvPr id="6"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7206330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a:t>Klik for at redigere i masteren</a:t>
            </a:r>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a:t>Klik for at redigere teksttypografierne i masteren</a:t>
            </a:r>
          </a:p>
        </p:txBody>
      </p:sp>
      <p:sp>
        <p:nvSpPr>
          <p:cNvPr id="4" name="Rectangle 21"/>
          <p:cNvSpPr>
            <a:spLocks noGrp="1" noChangeArrowheads="1"/>
          </p:cNvSpPr>
          <p:nvPr>
            <p:ph type="dt" sz="half" idx="10"/>
          </p:nvPr>
        </p:nvSpPr>
        <p:spPr>
          <a:ln/>
        </p:spPr>
        <p:txBody>
          <a:bodyPr/>
          <a:lstStyle>
            <a:lvl1pPr>
              <a:defRPr/>
            </a:lvl1pPr>
          </a:lstStyle>
          <a:p>
            <a:pPr>
              <a:defRPr/>
            </a:pPr>
            <a:endParaRPr lang="da-DK"/>
          </a:p>
        </p:txBody>
      </p:sp>
      <p:sp>
        <p:nvSpPr>
          <p:cNvPr id="5" name="Rectangle 22"/>
          <p:cNvSpPr>
            <a:spLocks noGrp="1" noChangeArrowheads="1"/>
          </p:cNvSpPr>
          <p:nvPr>
            <p:ph type="sldNum" sz="quarter" idx="11"/>
          </p:nvPr>
        </p:nvSpPr>
        <p:spPr>
          <a:ln/>
        </p:spPr>
        <p:txBody>
          <a:bodyPr/>
          <a:lstStyle>
            <a:lvl1pPr>
              <a:defRPr/>
            </a:lvl1pPr>
          </a:lstStyle>
          <a:p>
            <a:pPr>
              <a:defRPr/>
            </a:pPr>
            <a:fld id="{ECA9461F-EB0D-477C-8165-8F64D2D05859}" type="slidenum">
              <a:rPr lang="da-DK" altLang="da-DK"/>
              <a:pPr>
                <a:defRPr/>
              </a:pPr>
              <a:t>‹nr.›</a:t>
            </a:fld>
            <a:endParaRPr lang="da-DK" altLang="da-DK"/>
          </a:p>
        </p:txBody>
      </p:sp>
      <p:sp>
        <p:nvSpPr>
          <p:cNvPr id="6"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16380292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indhold 2"/>
          <p:cNvSpPr>
            <a:spLocks noGrp="1"/>
          </p:cNvSpPr>
          <p:nvPr>
            <p:ph sz="half" idx="1"/>
          </p:nvPr>
        </p:nvSpPr>
        <p:spPr>
          <a:xfrm>
            <a:off x="685800" y="17716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48200" y="17716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Rectangle 21"/>
          <p:cNvSpPr>
            <a:spLocks noGrp="1" noChangeArrowheads="1"/>
          </p:cNvSpPr>
          <p:nvPr>
            <p:ph type="dt" sz="half" idx="10"/>
          </p:nvPr>
        </p:nvSpPr>
        <p:spPr>
          <a:ln/>
        </p:spPr>
        <p:txBody>
          <a:bodyPr/>
          <a:lstStyle>
            <a:lvl1pPr>
              <a:defRPr/>
            </a:lvl1pPr>
          </a:lstStyle>
          <a:p>
            <a:pPr>
              <a:defRPr/>
            </a:pPr>
            <a:endParaRPr lang="da-DK"/>
          </a:p>
        </p:txBody>
      </p:sp>
      <p:sp>
        <p:nvSpPr>
          <p:cNvPr id="6" name="Rectangle 22"/>
          <p:cNvSpPr>
            <a:spLocks noGrp="1" noChangeArrowheads="1"/>
          </p:cNvSpPr>
          <p:nvPr>
            <p:ph type="sldNum" sz="quarter" idx="11"/>
          </p:nvPr>
        </p:nvSpPr>
        <p:spPr>
          <a:ln/>
        </p:spPr>
        <p:txBody>
          <a:bodyPr/>
          <a:lstStyle>
            <a:lvl1pPr>
              <a:defRPr/>
            </a:lvl1pPr>
          </a:lstStyle>
          <a:p>
            <a:pPr>
              <a:defRPr/>
            </a:pPr>
            <a:fld id="{AD3547BA-86F9-47C8-8CB2-E29A266AA85C}" type="slidenum">
              <a:rPr lang="da-DK" altLang="da-DK"/>
              <a:pPr>
                <a:defRPr/>
              </a:pPr>
              <a:t>‹nr.›</a:t>
            </a:fld>
            <a:endParaRPr lang="da-DK" altLang="da-DK"/>
          </a:p>
        </p:txBody>
      </p:sp>
      <p:sp>
        <p:nvSpPr>
          <p:cNvPr id="7"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24335761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a-DK"/>
              <a:t>Klik for at redigere i masteren</a:t>
            </a:r>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Rectangle 21"/>
          <p:cNvSpPr>
            <a:spLocks noGrp="1" noChangeArrowheads="1"/>
          </p:cNvSpPr>
          <p:nvPr>
            <p:ph type="dt" sz="half" idx="10"/>
          </p:nvPr>
        </p:nvSpPr>
        <p:spPr>
          <a:ln/>
        </p:spPr>
        <p:txBody>
          <a:bodyPr/>
          <a:lstStyle>
            <a:lvl1pPr>
              <a:defRPr/>
            </a:lvl1pPr>
          </a:lstStyle>
          <a:p>
            <a:pPr>
              <a:defRPr/>
            </a:pPr>
            <a:endParaRPr lang="da-DK"/>
          </a:p>
        </p:txBody>
      </p:sp>
      <p:sp>
        <p:nvSpPr>
          <p:cNvPr id="8" name="Rectangle 22"/>
          <p:cNvSpPr>
            <a:spLocks noGrp="1" noChangeArrowheads="1"/>
          </p:cNvSpPr>
          <p:nvPr>
            <p:ph type="sldNum" sz="quarter" idx="11"/>
          </p:nvPr>
        </p:nvSpPr>
        <p:spPr>
          <a:ln/>
        </p:spPr>
        <p:txBody>
          <a:bodyPr/>
          <a:lstStyle>
            <a:lvl1pPr>
              <a:defRPr/>
            </a:lvl1pPr>
          </a:lstStyle>
          <a:p>
            <a:pPr>
              <a:defRPr/>
            </a:pPr>
            <a:fld id="{9C4C00E5-2501-4E08-8F50-6C1986E1C36E}" type="slidenum">
              <a:rPr lang="da-DK" altLang="da-DK"/>
              <a:pPr>
                <a:defRPr/>
              </a:pPr>
              <a:t>‹nr.›</a:t>
            </a:fld>
            <a:endParaRPr lang="da-DK" altLang="da-DK"/>
          </a:p>
        </p:txBody>
      </p:sp>
      <p:sp>
        <p:nvSpPr>
          <p:cNvPr id="9"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1935229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Rectangle 21"/>
          <p:cNvSpPr>
            <a:spLocks noGrp="1" noChangeArrowheads="1"/>
          </p:cNvSpPr>
          <p:nvPr>
            <p:ph type="dt" sz="half" idx="10"/>
          </p:nvPr>
        </p:nvSpPr>
        <p:spPr>
          <a:ln/>
        </p:spPr>
        <p:txBody>
          <a:bodyPr/>
          <a:lstStyle>
            <a:lvl1pPr>
              <a:defRPr/>
            </a:lvl1pPr>
          </a:lstStyle>
          <a:p>
            <a:pPr>
              <a:defRPr/>
            </a:pPr>
            <a:endParaRPr lang="da-DK"/>
          </a:p>
        </p:txBody>
      </p:sp>
      <p:sp>
        <p:nvSpPr>
          <p:cNvPr id="4" name="Rectangle 22"/>
          <p:cNvSpPr>
            <a:spLocks noGrp="1" noChangeArrowheads="1"/>
          </p:cNvSpPr>
          <p:nvPr>
            <p:ph type="sldNum" sz="quarter" idx="11"/>
          </p:nvPr>
        </p:nvSpPr>
        <p:spPr>
          <a:ln/>
        </p:spPr>
        <p:txBody>
          <a:bodyPr/>
          <a:lstStyle>
            <a:lvl1pPr>
              <a:defRPr/>
            </a:lvl1pPr>
          </a:lstStyle>
          <a:p>
            <a:pPr>
              <a:defRPr/>
            </a:pPr>
            <a:fld id="{519DB313-9358-467B-A9F6-D538625B5E6E}" type="slidenum">
              <a:rPr lang="da-DK" altLang="da-DK"/>
              <a:pPr>
                <a:defRPr/>
              </a:pPr>
              <a:t>‹nr.›</a:t>
            </a:fld>
            <a:endParaRPr lang="da-DK" altLang="da-DK"/>
          </a:p>
        </p:txBody>
      </p:sp>
      <p:sp>
        <p:nvSpPr>
          <p:cNvPr id="5"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4109582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a:t>Klik for at redigere i masteren</a:t>
            </a:r>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Rectangle 21"/>
          <p:cNvSpPr>
            <a:spLocks noGrp="1" noChangeArrowheads="1"/>
          </p:cNvSpPr>
          <p:nvPr>
            <p:ph type="dt" sz="half" idx="10"/>
          </p:nvPr>
        </p:nvSpPr>
        <p:spPr>
          <a:ln/>
        </p:spPr>
        <p:txBody>
          <a:bodyPr/>
          <a:lstStyle>
            <a:lvl1pPr>
              <a:defRPr/>
            </a:lvl1pPr>
          </a:lstStyle>
          <a:p>
            <a:pPr>
              <a:defRPr/>
            </a:pPr>
            <a:endParaRPr lang="da-DK"/>
          </a:p>
        </p:txBody>
      </p:sp>
      <p:sp>
        <p:nvSpPr>
          <p:cNvPr id="6" name="Rectangle 22"/>
          <p:cNvSpPr>
            <a:spLocks noGrp="1" noChangeArrowheads="1"/>
          </p:cNvSpPr>
          <p:nvPr>
            <p:ph type="sldNum" sz="quarter" idx="11"/>
          </p:nvPr>
        </p:nvSpPr>
        <p:spPr>
          <a:ln/>
        </p:spPr>
        <p:txBody>
          <a:bodyPr/>
          <a:lstStyle>
            <a:lvl1pPr>
              <a:defRPr/>
            </a:lvl1pPr>
          </a:lstStyle>
          <a:p>
            <a:pPr>
              <a:defRPr/>
            </a:pPr>
            <a:fld id="{D2C59196-B643-4C19-9F23-808570AA4740}" type="slidenum">
              <a:rPr lang="da-DK" altLang="da-DK"/>
              <a:pPr>
                <a:defRPr/>
              </a:pPr>
              <a:t>‹nr.›</a:t>
            </a:fld>
            <a:endParaRPr lang="da-DK" altLang="da-DK"/>
          </a:p>
        </p:txBody>
      </p:sp>
      <p:sp>
        <p:nvSpPr>
          <p:cNvPr id="7"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42828383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Rectangle 21"/>
          <p:cNvSpPr>
            <a:spLocks noGrp="1" noChangeArrowheads="1"/>
          </p:cNvSpPr>
          <p:nvPr>
            <p:ph type="dt" sz="half" idx="10"/>
          </p:nvPr>
        </p:nvSpPr>
        <p:spPr>
          <a:ln/>
        </p:spPr>
        <p:txBody>
          <a:bodyPr/>
          <a:lstStyle>
            <a:lvl1pPr>
              <a:defRPr/>
            </a:lvl1pPr>
          </a:lstStyle>
          <a:p>
            <a:pPr>
              <a:defRPr/>
            </a:pPr>
            <a:endParaRPr lang="da-DK"/>
          </a:p>
        </p:txBody>
      </p:sp>
      <p:sp>
        <p:nvSpPr>
          <p:cNvPr id="3" name="Rectangle 22"/>
          <p:cNvSpPr>
            <a:spLocks noGrp="1" noChangeArrowheads="1"/>
          </p:cNvSpPr>
          <p:nvPr>
            <p:ph type="sldNum" sz="quarter" idx="11"/>
          </p:nvPr>
        </p:nvSpPr>
        <p:spPr>
          <a:ln/>
        </p:spPr>
        <p:txBody>
          <a:bodyPr/>
          <a:lstStyle>
            <a:lvl1pPr>
              <a:defRPr/>
            </a:lvl1pPr>
          </a:lstStyle>
          <a:p>
            <a:pPr>
              <a:defRPr/>
            </a:pPr>
            <a:fld id="{D0FF65C2-F10B-49B6-AEE4-F71A3A008F02}" type="slidenum">
              <a:rPr lang="da-DK" altLang="da-DK"/>
              <a:pPr>
                <a:defRPr/>
              </a:pPr>
              <a:t>‹nr.›</a:t>
            </a:fld>
            <a:endParaRPr lang="da-DK" altLang="da-DK"/>
          </a:p>
        </p:txBody>
      </p:sp>
      <p:sp>
        <p:nvSpPr>
          <p:cNvPr id="4"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15260459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a:t>Klik for at redigere i masteren</a:t>
            </a:r>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Rectangle 21"/>
          <p:cNvSpPr>
            <a:spLocks noGrp="1" noChangeArrowheads="1"/>
          </p:cNvSpPr>
          <p:nvPr>
            <p:ph type="dt" sz="half" idx="10"/>
          </p:nvPr>
        </p:nvSpPr>
        <p:spPr>
          <a:ln/>
        </p:spPr>
        <p:txBody>
          <a:bodyPr/>
          <a:lstStyle>
            <a:lvl1pPr>
              <a:defRPr/>
            </a:lvl1pPr>
          </a:lstStyle>
          <a:p>
            <a:pPr>
              <a:defRPr/>
            </a:pPr>
            <a:endParaRPr lang="da-DK"/>
          </a:p>
        </p:txBody>
      </p:sp>
      <p:sp>
        <p:nvSpPr>
          <p:cNvPr id="6" name="Rectangle 22"/>
          <p:cNvSpPr>
            <a:spLocks noGrp="1" noChangeArrowheads="1"/>
          </p:cNvSpPr>
          <p:nvPr>
            <p:ph type="sldNum" sz="quarter" idx="11"/>
          </p:nvPr>
        </p:nvSpPr>
        <p:spPr>
          <a:ln/>
        </p:spPr>
        <p:txBody>
          <a:bodyPr/>
          <a:lstStyle>
            <a:lvl1pPr>
              <a:defRPr/>
            </a:lvl1pPr>
          </a:lstStyle>
          <a:p>
            <a:pPr>
              <a:defRPr/>
            </a:pPr>
            <a:fld id="{0C642D73-ACB2-492F-8FF9-778E0BAA8851}" type="slidenum">
              <a:rPr lang="da-DK" altLang="da-DK"/>
              <a:pPr>
                <a:defRPr/>
              </a:pPr>
              <a:t>‹nr.›</a:t>
            </a:fld>
            <a:endParaRPr lang="da-DK" altLang="da-DK"/>
          </a:p>
        </p:txBody>
      </p:sp>
      <p:sp>
        <p:nvSpPr>
          <p:cNvPr id="7"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34114764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a:t>Klik for at redigere i masteren</a:t>
            </a:r>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a-DK" noProof="0"/>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Rectangle 21"/>
          <p:cNvSpPr>
            <a:spLocks noGrp="1" noChangeArrowheads="1"/>
          </p:cNvSpPr>
          <p:nvPr>
            <p:ph type="dt" sz="half" idx="10"/>
          </p:nvPr>
        </p:nvSpPr>
        <p:spPr>
          <a:ln/>
        </p:spPr>
        <p:txBody>
          <a:bodyPr/>
          <a:lstStyle>
            <a:lvl1pPr>
              <a:defRPr/>
            </a:lvl1pPr>
          </a:lstStyle>
          <a:p>
            <a:pPr>
              <a:defRPr/>
            </a:pPr>
            <a:endParaRPr lang="da-DK"/>
          </a:p>
        </p:txBody>
      </p:sp>
      <p:sp>
        <p:nvSpPr>
          <p:cNvPr id="6" name="Rectangle 22"/>
          <p:cNvSpPr>
            <a:spLocks noGrp="1" noChangeArrowheads="1"/>
          </p:cNvSpPr>
          <p:nvPr>
            <p:ph type="sldNum" sz="quarter" idx="11"/>
          </p:nvPr>
        </p:nvSpPr>
        <p:spPr>
          <a:ln/>
        </p:spPr>
        <p:txBody>
          <a:bodyPr/>
          <a:lstStyle>
            <a:lvl1pPr>
              <a:defRPr/>
            </a:lvl1pPr>
          </a:lstStyle>
          <a:p>
            <a:pPr>
              <a:defRPr/>
            </a:pPr>
            <a:fld id="{9F07F900-C2C3-4472-9058-C67482F6C718}" type="slidenum">
              <a:rPr lang="da-DK" altLang="da-DK"/>
              <a:pPr>
                <a:defRPr/>
              </a:pPr>
              <a:t>‹nr.›</a:t>
            </a:fld>
            <a:endParaRPr lang="da-DK" altLang="da-DK"/>
          </a:p>
        </p:txBody>
      </p:sp>
      <p:sp>
        <p:nvSpPr>
          <p:cNvPr id="7"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14785197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lodret titel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Rectangle 21"/>
          <p:cNvSpPr>
            <a:spLocks noGrp="1" noChangeArrowheads="1"/>
          </p:cNvSpPr>
          <p:nvPr>
            <p:ph type="dt" sz="half" idx="10"/>
          </p:nvPr>
        </p:nvSpPr>
        <p:spPr>
          <a:ln/>
        </p:spPr>
        <p:txBody>
          <a:bodyPr/>
          <a:lstStyle>
            <a:lvl1pPr>
              <a:defRPr/>
            </a:lvl1pPr>
          </a:lstStyle>
          <a:p>
            <a:pPr>
              <a:defRPr/>
            </a:pPr>
            <a:endParaRPr lang="da-DK"/>
          </a:p>
        </p:txBody>
      </p:sp>
      <p:sp>
        <p:nvSpPr>
          <p:cNvPr id="5" name="Rectangle 22"/>
          <p:cNvSpPr>
            <a:spLocks noGrp="1" noChangeArrowheads="1"/>
          </p:cNvSpPr>
          <p:nvPr>
            <p:ph type="sldNum" sz="quarter" idx="11"/>
          </p:nvPr>
        </p:nvSpPr>
        <p:spPr>
          <a:ln/>
        </p:spPr>
        <p:txBody>
          <a:bodyPr/>
          <a:lstStyle>
            <a:lvl1pPr>
              <a:defRPr/>
            </a:lvl1pPr>
          </a:lstStyle>
          <a:p>
            <a:pPr>
              <a:defRPr/>
            </a:pPr>
            <a:fld id="{44B7C806-4519-4953-89E0-9F9AED8684F2}" type="slidenum">
              <a:rPr lang="da-DK" altLang="da-DK"/>
              <a:pPr>
                <a:defRPr/>
              </a:pPr>
              <a:t>‹nr.›</a:t>
            </a:fld>
            <a:endParaRPr lang="da-DK" altLang="da-DK"/>
          </a:p>
        </p:txBody>
      </p:sp>
      <p:sp>
        <p:nvSpPr>
          <p:cNvPr id="6"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24926537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515100" y="400050"/>
            <a:ext cx="1943100" cy="5486400"/>
          </a:xfrm>
        </p:spPr>
        <p:txBody>
          <a:bodyPr vert="eaVert"/>
          <a:lstStyle/>
          <a:p>
            <a:r>
              <a:rPr lang="da-DK"/>
              <a:t>Klik for at redigere i masteren</a:t>
            </a:r>
          </a:p>
        </p:txBody>
      </p:sp>
      <p:sp>
        <p:nvSpPr>
          <p:cNvPr id="3" name="Pladsholder til lodret titel 2"/>
          <p:cNvSpPr>
            <a:spLocks noGrp="1"/>
          </p:cNvSpPr>
          <p:nvPr>
            <p:ph type="body" orient="vert" idx="1"/>
          </p:nvPr>
        </p:nvSpPr>
        <p:spPr>
          <a:xfrm>
            <a:off x="685800" y="400050"/>
            <a:ext cx="5676900" cy="5486400"/>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Rectangle 21"/>
          <p:cNvSpPr>
            <a:spLocks noGrp="1" noChangeArrowheads="1"/>
          </p:cNvSpPr>
          <p:nvPr>
            <p:ph type="dt" sz="half" idx="10"/>
          </p:nvPr>
        </p:nvSpPr>
        <p:spPr>
          <a:ln/>
        </p:spPr>
        <p:txBody>
          <a:bodyPr/>
          <a:lstStyle>
            <a:lvl1pPr>
              <a:defRPr/>
            </a:lvl1pPr>
          </a:lstStyle>
          <a:p>
            <a:pPr>
              <a:defRPr/>
            </a:pPr>
            <a:endParaRPr lang="da-DK"/>
          </a:p>
        </p:txBody>
      </p:sp>
      <p:sp>
        <p:nvSpPr>
          <p:cNvPr id="5" name="Rectangle 22"/>
          <p:cNvSpPr>
            <a:spLocks noGrp="1" noChangeArrowheads="1"/>
          </p:cNvSpPr>
          <p:nvPr>
            <p:ph type="sldNum" sz="quarter" idx="11"/>
          </p:nvPr>
        </p:nvSpPr>
        <p:spPr>
          <a:ln/>
        </p:spPr>
        <p:txBody>
          <a:bodyPr/>
          <a:lstStyle>
            <a:lvl1pPr>
              <a:defRPr/>
            </a:lvl1pPr>
          </a:lstStyle>
          <a:p>
            <a:pPr>
              <a:defRPr/>
            </a:pPr>
            <a:fld id="{3D90376F-CFF7-4002-BA13-8590834F5D15}" type="slidenum">
              <a:rPr lang="da-DK" altLang="da-DK"/>
              <a:pPr>
                <a:defRPr/>
              </a:pPr>
              <a:t>‹nr.›</a:t>
            </a:fld>
            <a:endParaRPr lang="da-DK" altLang="da-DK"/>
          </a:p>
        </p:txBody>
      </p:sp>
      <p:sp>
        <p:nvSpPr>
          <p:cNvPr id="6"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7636834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bl" preserve="1">
  <p:cSld name="Titel og tabel">
    <p:spTree>
      <p:nvGrpSpPr>
        <p:cNvPr id="1" name=""/>
        <p:cNvGrpSpPr/>
        <p:nvPr/>
      </p:nvGrpSpPr>
      <p:grpSpPr>
        <a:xfrm>
          <a:off x="0" y="0"/>
          <a:ext cx="0" cy="0"/>
          <a:chOff x="0" y="0"/>
          <a:chExt cx="0" cy="0"/>
        </a:xfrm>
      </p:grpSpPr>
      <p:sp>
        <p:nvSpPr>
          <p:cNvPr id="2" name="Titel 1"/>
          <p:cNvSpPr>
            <a:spLocks noGrp="1"/>
          </p:cNvSpPr>
          <p:nvPr>
            <p:ph type="title"/>
          </p:nvPr>
        </p:nvSpPr>
        <p:spPr>
          <a:xfrm>
            <a:off x="685800" y="400050"/>
            <a:ext cx="7772400" cy="1143000"/>
          </a:xfrm>
        </p:spPr>
        <p:txBody>
          <a:bodyPr/>
          <a:lstStyle/>
          <a:p>
            <a:r>
              <a:rPr lang="da-DK"/>
              <a:t>Klik for at redigere i masteren</a:t>
            </a:r>
          </a:p>
        </p:txBody>
      </p:sp>
      <p:sp>
        <p:nvSpPr>
          <p:cNvPr id="3" name="Pladsholder til tabel 2"/>
          <p:cNvSpPr>
            <a:spLocks noGrp="1"/>
          </p:cNvSpPr>
          <p:nvPr>
            <p:ph type="tbl" idx="1"/>
          </p:nvPr>
        </p:nvSpPr>
        <p:spPr>
          <a:xfrm>
            <a:off x="685800" y="1771650"/>
            <a:ext cx="7772400" cy="4114800"/>
          </a:xfrm>
        </p:spPr>
        <p:txBody>
          <a:bodyPr/>
          <a:lstStyle/>
          <a:p>
            <a:pPr lvl="0"/>
            <a:endParaRPr lang="da-DK" noProof="0"/>
          </a:p>
        </p:txBody>
      </p:sp>
      <p:sp>
        <p:nvSpPr>
          <p:cNvPr id="4" name="Rectangle 21"/>
          <p:cNvSpPr>
            <a:spLocks noGrp="1" noChangeArrowheads="1"/>
          </p:cNvSpPr>
          <p:nvPr>
            <p:ph type="dt" sz="half" idx="10"/>
          </p:nvPr>
        </p:nvSpPr>
        <p:spPr>
          <a:ln/>
        </p:spPr>
        <p:txBody>
          <a:bodyPr/>
          <a:lstStyle>
            <a:lvl1pPr>
              <a:defRPr/>
            </a:lvl1pPr>
          </a:lstStyle>
          <a:p>
            <a:pPr>
              <a:defRPr/>
            </a:pPr>
            <a:endParaRPr lang="da-DK"/>
          </a:p>
        </p:txBody>
      </p:sp>
      <p:sp>
        <p:nvSpPr>
          <p:cNvPr id="5" name="Rectangle 22"/>
          <p:cNvSpPr>
            <a:spLocks noGrp="1" noChangeArrowheads="1"/>
          </p:cNvSpPr>
          <p:nvPr>
            <p:ph type="sldNum" sz="quarter" idx="11"/>
          </p:nvPr>
        </p:nvSpPr>
        <p:spPr>
          <a:ln/>
        </p:spPr>
        <p:txBody>
          <a:bodyPr/>
          <a:lstStyle>
            <a:lvl1pPr>
              <a:defRPr/>
            </a:lvl1pPr>
          </a:lstStyle>
          <a:p>
            <a:pPr>
              <a:defRPr/>
            </a:pPr>
            <a:fld id="{5ADD4722-C877-4BCF-9245-5DD76F1CC294}" type="slidenum">
              <a:rPr lang="da-DK" altLang="da-DK"/>
              <a:pPr>
                <a:defRPr/>
              </a:pPr>
              <a:t>‹nr.›</a:t>
            </a:fld>
            <a:endParaRPr lang="da-DK" altLang="da-DK"/>
          </a:p>
        </p:txBody>
      </p:sp>
      <p:sp>
        <p:nvSpPr>
          <p:cNvPr id="6"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34801286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AndObj" preserve="1">
  <p:cSld name="Titel, tekst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685800" y="400050"/>
            <a:ext cx="7772400" cy="1143000"/>
          </a:xfrm>
        </p:spPr>
        <p:txBody>
          <a:bodyPr/>
          <a:lstStyle/>
          <a:p>
            <a:r>
              <a:rPr lang="da-DK"/>
              <a:t>Klik for at redigere i masteren</a:t>
            </a:r>
          </a:p>
        </p:txBody>
      </p:sp>
      <p:sp>
        <p:nvSpPr>
          <p:cNvPr id="3" name="Pladsholder til tekst 2"/>
          <p:cNvSpPr>
            <a:spLocks noGrp="1"/>
          </p:cNvSpPr>
          <p:nvPr>
            <p:ph type="body" sz="half" idx="1"/>
          </p:nvPr>
        </p:nvSpPr>
        <p:spPr>
          <a:xfrm>
            <a:off x="685800" y="1771650"/>
            <a:ext cx="3810000" cy="41148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48200" y="1771650"/>
            <a:ext cx="3810000" cy="41148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Rectangle 21"/>
          <p:cNvSpPr>
            <a:spLocks noGrp="1" noChangeArrowheads="1"/>
          </p:cNvSpPr>
          <p:nvPr>
            <p:ph type="dt" sz="half" idx="10"/>
          </p:nvPr>
        </p:nvSpPr>
        <p:spPr>
          <a:ln/>
        </p:spPr>
        <p:txBody>
          <a:bodyPr/>
          <a:lstStyle>
            <a:lvl1pPr>
              <a:defRPr/>
            </a:lvl1pPr>
          </a:lstStyle>
          <a:p>
            <a:pPr>
              <a:defRPr/>
            </a:pPr>
            <a:endParaRPr lang="da-DK"/>
          </a:p>
        </p:txBody>
      </p:sp>
      <p:sp>
        <p:nvSpPr>
          <p:cNvPr id="6" name="Rectangle 22"/>
          <p:cNvSpPr>
            <a:spLocks noGrp="1" noChangeArrowheads="1"/>
          </p:cNvSpPr>
          <p:nvPr>
            <p:ph type="sldNum" sz="quarter" idx="11"/>
          </p:nvPr>
        </p:nvSpPr>
        <p:spPr>
          <a:ln/>
        </p:spPr>
        <p:txBody>
          <a:bodyPr/>
          <a:lstStyle>
            <a:lvl1pPr>
              <a:defRPr/>
            </a:lvl1pPr>
          </a:lstStyle>
          <a:p>
            <a:pPr>
              <a:defRPr/>
            </a:pPr>
            <a:fld id="{7D1829FA-04B1-4B1E-9A6E-3CAF0C65483E}" type="slidenum">
              <a:rPr lang="da-DK" altLang="da-DK"/>
              <a:pPr>
                <a:defRPr/>
              </a:pPr>
              <a:t>‹nr.›</a:t>
            </a:fld>
            <a:endParaRPr lang="da-DK" altLang="da-DK"/>
          </a:p>
        </p:txBody>
      </p:sp>
      <p:sp>
        <p:nvSpPr>
          <p:cNvPr id="7"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25747576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dgm" preserve="1">
  <p:cSld name="Titel og diagram eller organisationsdiagram">
    <p:spTree>
      <p:nvGrpSpPr>
        <p:cNvPr id="1" name=""/>
        <p:cNvGrpSpPr/>
        <p:nvPr/>
      </p:nvGrpSpPr>
      <p:grpSpPr>
        <a:xfrm>
          <a:off x="0" y="0"/>
          <a:ext cx="0" cy="0"/>
          <a:chOff x="0" y="0"/>
          <a:chExt cx="0" cy="0"/>
        </a:xfrm>
      </p:grpSpPr>
      <p:sp>
        <p:nvSpPr>
          <p:cNvPr id="2" name="Titel 1"/>
          <p:cNvSpPr>
            <a:spLocks noGrp="1"/>
          </p:cNvSpPr>
          <p:nvPr>
            <p:ph type="title"/>
          </p:nvPr>
        </p:nvSpPr>
        <p:spPr>
          <a:xfrm>
            <a:off x="685800" y="400050"/>
            <a:ext cx="7772400" cy="1143000"/>
          </a:xfrm>
        </p:spPr>
        <p:txBody>
          <a:bodyPr/>
          <a:lstStyle/>
          <a:p>
            <a:r>
              <a:rPr lang="da-DK"/>
              <a:t>Klik for at redigere i masteren</a:t>
            </a:r>
          </a:p>
        </p:txBody>
      </p:sp>
      <p:sp>
        <p:nvSpPr>
          <p:cNvPr id="3" name="Pladsholder til SmartArt 2"/>
          <p:cNvSpPr>
            <a:spLocks noGrp="1"/>
          </p:cNvSpPr>
          <p:nvPr>
            <p:ph type="dgm" idx="1"/>
          </p:nvPr>
        </p:nvSpPr>
        <p:spPr>
          <a:xfrm>
            <a:off x="685800" y="1771650"/>
            <a:ext cx="7772400" cy="4114800"/>
          </a:xfrm>
        </p:spPr>
        <p:txBody>
          <a:bodyPr/>
          <a:lstStyle/>
          <a:p>
            <a:pPr lvl="0"/>
            <a:endParaRPr lang="da-DK" noProof="0"/>
          </a:p>
        </p:txBody>
      </p:sp>
      <p:sp>
        <p:nvSpPr>
          <p:cNvPr id="4" name="Rectangle 21"/>
          <p:cNvSpPr>
            <a:spLocks noGrp="1" noChangeArrowheads="1"/>
          </p:cNvSpPr>
          <p:nvPr>
            <p:ph type="dt" sz="half" idx="10"/>
          </p:nvPr>
        </p:nvSpPr>
        <p:spPr>
          <a:ln/>
        </p:spPr>
        <p:txBody>
          <a:bodyPr/>
          <a:lstStyle>
            <a:lvl1pPr>
              <a:defRPr/>
            </a:lvl1pPr>
          </a:lstStyle>
          <a:p>
            <a:pPr>
              <a:defRPr/>
            </a:pPr>
            <a:endParaRPr lang="da-DK"/>
          </a:p>
        </p:txBody>
      </p:sp>
      <p:sp>
        <p:nvSpPr>
          <p:cNvPr id="5" name="Rectangle 22"/>
          <p:cNvSpPr>
            <a:spLocks noGrp="1" noChangeArrowheads="1"/>
          </p:cNvSpPr>
          <p:nvPr>
            <p:ph type="sldNum" sz="quarter" idx="11"/>
          </p:nvPr>
        </p:nvSpPr>
        <p:spPr>
          <a:ln/>
        </p:spPr>
        <p:txBody>
          <a:bodyPr/>
          <a:lstStyle>
            <a:lvl1pPr>
              <a:defRPr/>
            </a:lvl1pPr>
          </a:lstStyle>
          <a:p>
            <a:pPr>
              <a:defRPr/>
            </a:pPr>
            <a:fld id="{609BF46B-9252-464A-BAE8-61572DD2B908}" type="slidenum">
              <a:rPr lang="da-DK" altLang="da-DK"/>
              <a:pPr>
                <a:defRPr/>
              </a:pPr>
              <a:t>‹nr.›</a:t>
            </a:fld>
            <a:endParaRPr lang="da-DK" altLang="da-DK"/>
          </a:p>
        </p:txBody>
      </p:sp>
      <p:sp>
        <p:nvSpPr>
          <p:cNvPr id="6"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42801447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objOnly" preserve="1">
  <p:cSld name="Indhold">
    <p:spTree>
      <p:nvGrpSpPr>
        <p:cNvPr id="1" name=""/>
        <p:cNvGrpSpPr/>
        <p:nvPr/>
      </p:nvGrpSpPr>
      <p:grpSpPr>
        <a:xfrm>
          <a:off x="0" y="0"/>
          <a:ext cx="0" cy="0"/>
          <a:chOff x="0" y="0"/>
          <a:chExt cx="0" cy="0"/>
        </a:xfrm>
      </p:grpSpPr>
      <p:sp>
        <p:nvSpPr>
          <p:cNvPr id="2" name="Pladsholder til indhold 1"/>
          <p:cNvSpPr>
            <a:spLocks noGrp="1"/>
          </p:cNvSpPr>
          <p:nvPr>
            <p:ph/>
          </p:nvPr>
        </p:nvSpPr>
        <p:spPr>
          <a:xfrm>
            <a:off x="685800" y="400050"/>
            <a:ext cx="7772400" cy="54864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3" name="Rectangle 21"/>
          <p:cNvSpPr>
            <a:spLocks noGrp="1" noChangeArrowheads="1"/>
          </p:cNvSpPr>
          <p:nvPr>
            <p:ph type="dt" sz="half" idx="10"/>
          </p:nvPr>
        </p:nvSpPr>
        <p:spPr>
          <a:ln/>
        </p:spPr>
        <p:txBody>
          <a:bodyPr/>
          <a:lstStyle>
            <a:lvl1pPr>
              <a:defRPr/>
            </a:lvl1pPr>
          </a:lstStyle>
          <a:p>
            <a:pPr>
              <a:defRPr/>
            </a:pPr>
            <a:endParaRPr lang="da-DK"/>
          </a:p>
        </p:txBody>
      </p:sp>
      <p:sp>
        <p:nvSpPr>
          <p:cNvPr id="4" name="Rectangle 22"/>
          <p:cNvSpPr>
            <a:spLocks noGrp="1" noChangeArrowheads="1"/>
          </p:cNvSpPr>
          <p:nvPr>
            <p:ph type="sldNum" sz="quarter" idx="11"/>
          </p:nvPr>
        </p:nvSpPr>
        <p:spPr>
          <a:ln/>
        </p:spPr>
        <p:txBody>
          <a:bodyPr/>
          <a:lstStyle>
            <a:lvl1pPr>
              <a:defRPr/>
            </a:lvl1pPr>
          </a:lstStyle>
          <a:p>
            <a:pPr>
              <a:defRPr/>
            </a:pPr>
            <a:fld id="{F3940659-825B-41F3-93BC-C6F44E92E11C}" type="slidenum">
              <a:rPr lang="da-DK" altLang="da-DK"/>
              <a:pPr>
                <a:defRPr/>
              </a:pPr>
              <a:t>‹nr.›</a:t>
            </a:fld>
            <a:endParaRPr lang="da-DK" altLang="da-DK"/>
          </a:p>
        </p:txBody>
      </p:sp>
      <p:sp>
        <p:nvSpPr>
          <p:cNvPr id="5"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36387589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a:t>Klik for at redigere i masteren</a:t>
            </a:r>
          </a:p>
        </p:txBody>
      </p:sp>
      <p:sp>
        <p:nvSpPr>
          <p:cNvPr id="3" name="U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a:t>Klik for at redigere undertiteltypografien i masteren</a:t>
            </a:r>
          </a:p>
        </p:txBody>
      </p:sp>
      <p:sp>
        <p:nvSpPr>
          <p:cNvPr id="4" name="Rectangle 21"/>
          <p:cNvSpPr>
            <a:spLocks noGrp="1" noChangeArrowheads="1"/>
          </p:cNvSpPr>
          <p:nvPr>
            <p:ph type="dt" sz="half" idx="10"/>
          </p:nvPr>
        </p:nvSpPr>
        <p:spPr>
          <a:ln/>
        </p:spPr>
        <p:txBody>
          <a:bodyPr/>
          <a:lstStyle>
            <a:lvl1pPr>
              <a:defRPr/>
            </a:lvl1pPr>
          </a:lstStyle>
          <a:p>
            <a:pPr>
              <a:defRPr/>
            </a:pPr>
            <a:endParaRPr lang="da-DK"/>
          </a:p>
        </p:txBody>
      </p:sp>
      <p:sp>
        <p:nvSpPr>
          <p:cNvPr id="5" name="Rectangle 22"/>
          <p:cNvSpPr>
            <a:spLocks noGrp="1" noChangeArrowheads="1"/>
          </p:cNvSpPr>
          <p:nvPr>
            <p:ph type="sldNum" sz="quarter" idx="11"/>
          </p:nvPr>
        </p:nvSpPr>
        <p:spPr>
          <a:ln/>
        </p:spPr>
        <p:txBody>
          <a:bodyPr/>
          <a:lstStyle>
            <a:lvl1pPr>
              <a:defRPr/>
            </a:lvl1pPr>
          </a:lstStyle>
          <a:p>
            <a:pPr>
              <a:defRPr/>
            </a:pPr>
            <a:fld id="{D4FFDA99-1C9F-4E98-9C69-C4904551FB9F}" type="slidenum">
              <a:rPr lang="da-DK" altLang="da-DK"/>
              <a:pPr>
                <a:defRPr/>
              </a:pPr>
              <a:t>‹nr.›</a:t>
            </a:fld>
            <a:endParaRPr lang="da-DK" altLang="da-DK"/>
          </a:p>
        </p:txBody>
      </p:sp>
      <p:sp>
        <p:nvSpPr>
          <p:cNvPr id="6"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3282469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a:t>Klik for at redigere i masteren</a:t>
            </a:r>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a-DK" noProof="0"/>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Rectangle 21"/>
          <p:cNvSpPr>
            <a:spLocks noGrp="1" noChangeArrowheads="1"/>
          </p:cNvSpPr>
          <p:nvPr>
            <p:ph type="dt" sz="half" idx="10"/>
          </p:nvPr>
        </p:nvSpPr>
        <p:spPr>
          <a:ln/>
        </p:spPr>
        <p:txBody>
          <a:bodyPr/>
          <a:lstStyle>
            <a:lvl1pPr>
              <a:defRPr/>
            </a:lvl1pPr>
          </a:lstStyle>
          <a:p>
            <a:pPr>
              <a:defRPr/>
            </a:pPr>
            <a:endParaRPr lang="da-DK"/>
          </a:p>
        </p:txBody>
      </p:sp>
      <p:sp>
        <p:nvSpPr>
          <p:cNvPr id="6" name="Rectangle 22"/>
          <p:cNvSpPr>
            <a:spLocks noGrp="1" noChangeArrowheads="1"/>
          </p:cNvSpPr>
          <p:nvPr>
            <p:ph type="sldNum" sz="quarter" idx="11"/>
          </p:nvPr>
        </p:nvSpPr>
        <p:spPr>
          <a:ln/>
        </p:spPr>
        <p:txBody>
          <a:bodyPr/>
          <a:lstStyle>
            <a:lvl1pPr>
              <a:defRPr/>
            </a:lvl1pPr>
          </a:lstStyle>
          <a:p>
            <a:pPr>
              <a:defRPr/>
            </a:pPr>
            <a:fld id="{0D4D1CE3-7752-4D25-AEE8-EAF93DD7E7FA}" type="slidenum">
              <a:rPr lang="da-DK" altLang="da-DK"/>
              <a:pPr>
                <a:defRPr/>
              </a:pPr>
              <a:t>‹nr.›</a:t>
            </a:fld>
            <a:endParaRPr lang="da-DK" altLang="da-DK"/>
          </a:p>
        </p:txBody>
      </p:sp>
      <p:sp>
        <p:nvSpPr>
          <p:cNvPr id="7"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17333833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indhold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Rectangle 21"/>
          <p:cNvSpPr>
            <a:spLocks noGrp="1" noChangeArrowheads="1"/>
          </p:cNvSpPr>
          <p:nvPr>
            <p:ph type="dt" sz="half" idx="10"/>
          </p:nvPr>
        </p:nvSpPr>
        <p:spPr>
          <a:ln/>
        </p:spPr>
        <p:txBody>
          <a:bodyPr/>
          <a:lstStyle>
            <a:lvl1pPr>
              <a:defRPr/>
            </a:lvl1pPr>
          </a:lstStyle>
          <a:p>
            <a:pPr>
              <a:defRPr/>
            </a:pPr>
            <a:endParaRPr lang="da-DK"/>
          </a:p>
        </p:txBody>
      </p:sp>
      <p:sp>
        <p:nvSpPr>
          <p:cNvPr id="5" name="Rectangle 22"/>
          <p:cNvSpPr>
            <a:spLocks noGrp="1" noChangeArrowheads="1"/>
          </p:cNvSpPr>
          <p:nvPr>
            <p:ph type="sldNum" sz="quarter" idx="11"/>
          </p:nvPr>
        </p:nvSpPr>
        <p:spPr>
          <a:ln/>
        </p:spPr>
        <p:txBody>
          <a:bodyPr/>
          <a:lstStyle>
            <a:lvl1pPr>
              <a:defRPr/>
            </a:lvl1pPr>
          </a:lstStyle>
          <a:p>
            <a:pPr>
              <a:defRPr/>
            </a:pPr>
            <a:fld id="{E5C189D7-165B-474C-A1E6-891481BBFC00}" type="slidenum">
              <a:rPr lang="da-DK" altLang="da-DK"/>
              <a:pPr>
                <a:defRPr/>
              </a:pPr>
              <a:t>‹nr.›</a:t>
            </a:fld>
            <a:endParaRPr lang="da-DK" altLang="da-DK"/>
          </a:p>
        </p:txBody>
      </p:sp>
      <p:sp>
        <p:nvSpPr>
          <p:cNvPr id="6"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28523360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a:t>Klik for at redigere i masteren</a:t>
            </a:r>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a:t>Klik for at redigere teksttypografierne i masteren</a:t>
            </a:r>
          </a:p>
        </p:txBody>
      </p:sp>
      <p:sp>
        <p:nvSpPr>
          <p:cNvPr id="4" name="Rectangle 21"/>
          <p:cNvSpPr>
            <a:spLocks noGrp="1" noChangeArrowheads="1"/>
          </p:cNvSpPr>
          <p:nvPr>
            <p:ph type="dt" sz="half" idx="10"/>
          </p:nvPr>
        </p:nvSpPr>
        <p:spPr>
          <a:ln/>
        </p:spPr>
        <p:txBody>
          <a:bodyPr/>
          <a:lstStyle>
            <a:lvl1pPr>
              <a:defRPr/>
            </a:lvl1pPr>
          </a:lstStyle>
          <a:p>
            <a:pPr>
              <a:defRPr/>
            </a:pPr>
            <a:endParaRPr lang="da-DK"/>
          </a:p>
        </p:txBody>
      </p:sp>
      <p:sp>
        <p:nvSpPr>
          <p:cNvPr id="5" name="Rectangle 22"/>
          <p:cNvSpPr>
            <a:spLocks noGrp="1" noChangeArrowheads="1"/>
          </p:cNvSpPr>
          <p:nvPr>
            <p:ph type="sldNum" sz="quarter" idx="11"/>
          </p:nvPr>
        </p:nvSpPr>
        <p:spPr>
          <a:ln/>
        </p:spPr>
        <p:txBody>
          <a:bodyPr/>
          <a:lstStyle>
            <a:lvl1pPr>
              <a:defRPr/>
            </a:lvl1pPr>
          </a:lstStyle>
          <a:p>
            <a:pPr>
              <a:defRPr/>
            </a:pPr>
            <a:fld id="{132BB85B-3862-407D-8023-4ABCC2D1AA47}" type="slidenum">
              <a:rPr lang="da-DK" altLang="da-DK"/>
              <a:pPr>
                <a:defRPr/>
              </a:pPr>
              <a:t>‹nr.›</a:t>
            </a:fld>
            <a:endParaRPr lang="da-DK" altLang="da-DK"/>
          </a:p>
        </p:txBody>
      </p:sp>
      <p:sp>
        <p:nvSpPr>
          <p:cNvPr id="6"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767735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indhold 2"/>
          <p:cNvSpPr>
            <a:spLocks noGrp="1"/>
          </p:cNvSpPr>
          <p:nvPr>
            <p:ph sz="half" idx="1"/>
          </p:nvPr>
        </p:nvSpPr>
        <p:spPr>
          <a:xfrm>
            <a:off x="685800" y="17716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48200" y="17716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Rectangle 21"/>
          <p:cNvSpPr>
            <a:spLocks noGrp="1" noChangeArrowheads="1"/>
          </p:cNvSpPr>
          <p:nvPr>
            <p:ph type="dt" sz="half" idx="10"/>
          </p:nvPr>
        </p:nvSpPr>
        <p:spPr>
          <a:ln/>
        </p:spPr>
        <p:txBody>
          <a:bodyPr/>
          <a:lstStyle>
            <a:lvl1pPr>
              <a:defRPr/>
            </a:lvl1pPr>
          </a:lstStyle>
          <a:p>
            <a:pPr>
              <a:defRPr/>
            </a:pPr>
            <a:endParaRPr lang="da-DK"/>
          </a:p>
        </p:txBody>
      </p:sp>
      <p:sp>
        <p:nvSpPr>
          <p:cNvPr id="6" name="Rectangle 22"/>
          <p:cNvSpPr>
            <a:spLocks noGrp="1" noChangeArrowheads="1"/>
          </p:cNvSpPr>
          <p:nvPr>
            <p:ph type="sldNum" sz="quarter" idx="11"/>
          </p:nvPr>
        </p:nvSpPr>
        <p:spPr>
          <a:ln/>
        </p:spPr>
        <p:txBody>
          <a:bodyPr/>
          <a:lstStyle>
            <a:lvl1pPr>
              <a:defRPr/>
            </a:lvl1pPr>
          </a:lstStyle>
          <a:p>
            <a:pPr>
              <a:defRPr/>
            </a:pPr>
            <a:fld id="{DFA230ED-B0B6-4989-AD04-942C203EFD4D}" type="slidenum">
              <a:rPr lang="da-DK" altLang="da-DK"/>
              <a:pPr>
                <a:defRPr/>
              </a:pPr>
              <a:t>‹nr.›</a:t>
            </a:fld>
            <a:endParaRPr lang="da-DK" altLang="da-DK"/>
          </a:p>
        </p:txBody>
      </p:sp>
      <p:sp>
        <p:nvSpPr>
          <p:cNvPr id="7"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2184181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a-DK"/>
              <a:t>Klik for at redigere i masteren</a:t>
            </a:r>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Rectangle 21"/>
          <p:cNvSpPr>
            <a:spLocks noGrp="1" noChangeArrowheads="1"/>
          </p:cNvSpPr>
          <p:nvPr>
            <p:ph type="dt" sz="half" idx="10"/>
          </p:nvPr>
        </p:nvSpPr>
        <p:spPr>
          <a:ln/>
        </p:spPr>
        <p:txBody>
          <a:bodyPr/>
          <a:lstStyle>
            <a:lvl1pPr>
              <a:defRPr/>
            </a:lvl1pPr>
          </a:lstStyle>
          <a:p>
            <a:pPr>
              <a:defRPr/>
            </a:pPr>
            <a:endParaRPr lang="da-DK"/>
          </a:p>
        </p:txBody>
      </p:sp>
      <p:sp>
        <p:nvSpPr>
          <p:cNvPr id="8" name="Rectangle 22"/>
          <p:cNvSpPr>
            <a:spLocks noGrp="1" noChangeArrowheads="1"/>
          </p:cNvSpPr>
          <p:nvPr>
            <p:ph type="sldNum" sz="quarter" idx="11"/>
          </p:nvPr>
        </p:nvSpPr>
        <p:spPr>
          <a:ln/>
        </p:spPr>
        <p:txBody>
          <a:bodyPr/>
          <a:lstStyle>
            <a:lvl1pPr>
              <a:defRPr/>
            </a:lvl1pPr>
          </a:lstStyle>
          <a:p>
            <a:pPr>
              <a:defRPr/>
            </a:pPr>
            <a:fld id="{75D3E0DD-21AE-4571-ADBF-5739BB600D43}" type="slidenum">
              <a:rPr lang="da-DK" altLang="da-DK"/>
              <a:pPr>
                <a:defRPr/>
              </a:pPr>
              <a:t>‹nr.›</a:t>
            </a:fld>
            <a:endParaRPr lang="da-DK" altLang="da-DK"/>
          </a:p>
        </p:txBody>
      </p:sp>
      <p:sp>
        <p:nvSpPr>
          <p:cNvPr id="9"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299102919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Rectangle 21"/>
          <p:cNvSpPr>
            <a:spLocks noGrp="1" noChangeArrowheads="1"/>
          </p:cNvSpPr>
          <p:nvPr>
            <p:ph type="dt" sz="half" idx="10"/>
          </p:nvPr>
        </p:nvSpPr>
        <p:spPr>
          <a:ln/>
        </p:spPr>
        <p:txBody>
          <a:bodyPr/>
          <a:lstStyle>
            <a:lvl1pPr>
              <a:defRPr/>
            </a:lvl1pPr>
          </a:lstStyle>
          <a:p>
            <a:pPr>
              <a:defRPr/>
            </a:pPr>
            <a:endParaRPr lang="da-DK"/>
          </a:p>
        </p:txBody>
      </p:sp>
      <p:sp>
        <p:nvSpPr>
          <p:cNvPr id="4" name="Rectangle 22"/>
          <p:cNvSpPr>
            <a:spLocks noGrp="1" noChangeArrowheads="1"/>
          </p:cNvSpPr>
          <p:nvPr>
            <p:ph type="sldNum" sz="quarter" idx="11"/>
          </p:nvPr>
        </p:nvSpPr>
        <p:spPr>
          <a:ln/>
        </p:spPr>
        <p:txBody>
          <a:bodyPr/>
          <a:lstStyle>
            <a:lvl1pPr>
              <a:defRPr/>
            </a:lvl1pPr>
          </a:lstStyle>
          <a:p>
            <a:pPr>
              <a:defRPr/>
            </a:pPr>
            <a:fld id="{61ACD274-1F11-4018-8330-FC8F5736EDD6}" type="slidenum">
              <a:rPr lang="da-DK" altLang="da-DK"/>
              <a:pPr>
                <a:defRPr/>
              </a:pPr>
              <a:t>‹nr.›</a:t>
            </a:fld>
            <a:endParaRPr lang="da-DK" altLang="da-DK"/>
          </a:p>
        </p:txBody>
      </p:sp>
      <p:sp>
        <p:nvSpPr>
          <p:cNvPr id="5"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29550602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Rectangle 21"/>
          <p:cNvSpPr>
            <a:spLocks noGrp="1" noChangeArrowheads="1"/>
          </p:cNvSpPr>
          <p:nvPr>
            <p:ph type="dt" sz="half" idx="10"/>
          </p:nvPr>
        </p:nvSpPr>
        <p:spPr>
          <a:ln/>
        </p:spPr>
        <p:txBody>
          <a:bodyPr/>
          <a:lstStyle>
            <a:lvl1pPr>
              <a:defRPr/>
            </a:lvl1pPr>
          </a:lstStyle>
          <a:p>
            <a:pPr>
              <a:defRPr/>
            </a:pPr>
            <a:endParaRPr lang="da-DK"/>
          </a:p>
        </p:txBody>
      </p:sp>
      <p:sp>
        <p:nvSpPr>
          <p:cNvPr id="3" name="Rectangle 22"/>
          <p:cNvSpPr>
            <a:spLocks noGrp="1" noChangeArrowheads="1"/>
          </p:cNvSpPr>
          <p:nvPr>
            <p:ph type="sldNum" sz="quarter" idx="11"/>
          </p:nvPr>
        </p:nvSpPr>
        <p:spPr>
          <a:ln/>
        </p:spPr>
        <p:txBody>
          <a:bodyPr/>
          <a:lstStyle>
            <a:lvl1pPr>
              <a:defRPr/>
            </a:lvl1pPr>
          </a:lstStyle>
          <a:p>
            <a:pPr>
              <a:defRPr/>
            </a:pPr>
            <a:fld id="{2B48D22E-BAFB-4E6D-80D1-BB5740B727EF}" type="slidenum">
              <a:rPr lang="da-DK" altLang="da-DK"/>
              <a:pPr>
                <a:defRPr/>
              </a:pPr>
              <a:t>‹nr.›</a:t>
            </a:fld>
            <a:endParaRPr lang="da-DK" altLang="da-DK"/>
          </a:p>
        </p:txBody>
      </p:sp>
      <p:sp>
        <p:nvSpPr>
          <p:cNvPr id="4"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428829279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a:t>Klik for at redigere i masteren</a:t>
            </a:r>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Rectangle 21"/>
          <p:cNvSpPr>
            <a:spLocks noGrp="1" noChangeArrowheads="1"/>
          </p:cNvSpPr>
          <p:nvPr>
            <p:ph type="dt" sz="half" idx="10"/>
          </p:nvPr>
        </p:nvSpPr>
        <p:spPr>
          <a:ln/>
        </p:spPr>
        <p:txBody>
          <a:bodyPr/>
          <a:lstStyle>
            <a:lvl1pPr>
              <a:defRPr/>
            </a:lvl1pPr>
          </a:lstStyle>
          <a:p>
            <a:pPr>
              <a:defRPr/>
            </a:pPr>
            <a:endParaRPr lang="da-DK"/>
          </a:p>
        </p:txBody>
      </p:sp>
      <p:sp>
        <p:nvSpPr>
          <p:cNvPr id="6" name="Rectangle 22"/>
          <p:cNvSpPr>
            <a:spLocks noGrp="1" noChangeArrowheads="1"/>
          </p:cNvSpPr>
          <p:nvPr>
            <p:ph type="sldNum" sz="quarter" idx="11"/>
          </p:nvPr>
        </p:nvSpPr>
        <p:spPr>
          <a:ln/>
        </p:spPr>
        <p:txBody>
          <a:bodyPr/>
          <a:lstStyle>
            <a:lvl1pPr>
              <a:defRPr/>
            </a:lvl1pPr>
          </a:lstStyle>
          <a:p>
            <a:pPr>
              <a:defRPr/>
            </a:pPr>
            <a:fld id="{1B78A610-B735-4E6B-B9F9-112D03D7FC93}" type="slidenum">
              <a:rPr lang="da-DK" altLang="da-DK"/>
              <a:pPr>
                <a:defRPr/>
              </a:pPr>
              <a:t>‹nr.›</a:t>
            </a:fld>
            <a:endParaRPr lang="da-DK" altLang="da-DK"/>
          </a:p>
        </p:txBody>
      </p:sp>
      <p:sp>
        <p:nvSpPr>
          <p:cNvPr id="7"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24882200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a:t>Klik for at redigere i masteren</a:t>
            </a:r>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a-DK" noProof="0"/>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Rectangle 21"/>
          <p:cNvSpPr>
            <a:spLocks noGrp="1" noChangeArrowheads="1"/>
          </p:cNvSpPr>
          <p:nvPr>
            <p:ph type="dt" sz="half" idx="10"/>
          </p:nvPr>
        </p:nvSpPr>
        <p:spPr>
          <a:ln/>
        </p:spPr>
        <p:txBody>
          <a:bodyPr/>
          <a:lstStyle>
            <a:lvl1pPr>
              <a:defRPr/>
            </a:lvl1pPr>
          </a:lstStyle>
          <a:p>
            <a:pPr>
              <a:defRPr/>
            </a:pPr>
            <a:endParaRPr lang="da-DK"/>
          </a:p>
        </p:txBody>
      </p:sp>
      <p:sp>
        <p:nvSpPr>
          <p:cNvPr id="6" name="Rectangle 22"/>
          <p:cNvSpPr>
            <a:spLocks noGrp="1" noChangeArrowheads="1"/>
          </p:cNvSpPr>
          <p:nvPr>
            <p:ph type="sldNum" sz="quarter" idx="11"/>
          </p:nvPr>
        </p:nvSpPr>
        <p:spPr>
          <a:ln/>
        </p:spPr>
        <p:txBody>
          <a:bodyPr/>
          <a:lstStyle>
            <a:lvl1pPr>
              <a:defRPr/>
            </a:lvl1pPr>
          </a:lstStyle>
          <a:p>
            <a:pPr>
              <a:defRPr/>
            </a:pPr>
            <a:fld id="{B1547AC4-F07E-45EC-B61A-D30ABB059370}" type="slidenum">
              <a:rPr lang="da-DK" altLang="da-DK"/>
              <a:pPr>
                <a:defRPr/>
              </a:pPr>
              <a:t>‹nr.›</a:t>
            </a:fld>
            <a:endParaRPr lang="da-DK" altLang="da-DK"/>
          </a:p>
        </p:txBody>
      </p:sp>
      <p:sp>
        <p:nvSpPr>
          <p:cNvPr id="7"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17307533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lodret titel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Rectangle 21"/>
          <p:cNvSpPr>
            <a:spLocks noGrp="1" noChangeArrowheads="1"/>
          </p:cNvSpPr>
          <p:nvPr>
            <p:ph type="dt" sz="half" idx="10"/>
          </p:nvPr>
        </p:nvSpPr>
        <p:spPr>
          <a:ln/>
        </p:spPr>
        <p:txBody>
          <a:bodyPr/>
          <a:lstStyle>
            <a:lvl1pPr>
              <a:defRPr/>
            </a:lvl1pPr>
          </a:lstStyle>
          <a:p>
            <a:pPr>
              <a:defRPr/>
            </a:pPr>
            <a:endParaRPr lang="da-DK"/>
          </a:p>
        </p:txBody>
      </p:sp>
      <p:sp>
        <p:nvSpPr>
          <p:cNvPr id="5" name="Rectangle 22"/>
          <p:cNvSpPr>
            <a:spLocks noGrp="1" noChangeArrowheads="1"/>
          </p:cNvSpPr>
          <p:nvPr>
            <p:ph type="sldNum" sz="quarter" idx="11"/>
          </p:nvPr>
        </p:nvSpPr>
        <p:spPr>
          <a:ln/>
        </p:spPr>
        <p:txBody>
          <a:bodyPr/>
          <a:lstStyle>
            <a:lvl1pPr>
              <a:defRPr/>
            </a:lvl1pPr>
          </a:lstStyle>
          <a:p>
            <a:pPr>
              <a:defRPr/>
            </a:pPr>
            <a:fld id="{D127338B-E314-47C0-B510-509E1C7BB16A}" type="slidenum">
              <a:rPr lang="da-DK" altLang="da-DK"/>
              <a:pPr>
                <a:defRPr/>
              </a:pPr>
              <a:t>‹nr.›</a:t>
            </a:fld>
            <a:endParaRPr lang="da-DK" altLang="da-DK"/>
          </a:p>
        </p:txBody>
      </p:sp>
      <p:sp>
        <p:nvSpPr>
          <p:cNvPr id="6"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39053304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515100" y="400050"/>
            <a:ext cx="1943100" cy="5486400"/>
          </a:xfrm>
        </p:spPr>
        <p:txBody>
          <a:bodyPr vert="eaVert"/>
          <a:lstStyle/>
          <a:p>
            <a:r>
              <a:rPr lang="da-DK"/>
              <a:t>Klik for at redigere i masteren</a:t>
            </a:r>
          </a:p>
        </p:txBody>
      </p:sp>
      <p:sp>
        <p:nvSpPr>
          <p:cNvPr id="3" name="Pladsholder til lodret titel 2"/>
          <p:cNvSpPr>
            <a:spLocks noGrp="1"/>
          </p:cNvSpPr>
          <p:nvPr>
            <p:ph type="body" orient="vert" idx="1"/>
          </p:nvPr>
        </p:nvSpPr>
        <p:spPr>
          <a:xfrm>
            <a:off x="685800" y="400050"/>
            <a:ext cx="5676900" cy="5486400"/>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Rectangle 21"/>
          <p:cNvSpPr>
            <a:spLocks noGrp="1" noChangeArrowheads="1"/>
          </p:cNvSpPr>
          <p:nvPr>
            <p:ph type="dt" sz="half" idx="10"/>
          </p:nvPr>
        </p:nvSpPr>
        <p:spPr>
          <a:ln/>
        </p:spPr>
        <p:txBody>
          <a:bodyPr/>
          <a:lstStyle>
            <a:lvl1pPr>
              <a:defRPr/>
            </a:lvl1pPr>
          </a:lstStyle>
          <a:p>
            <a:pPr>
              <a:defRPr/>
            </a:pPr>
            <a:endParaRPr lang="da-DK"/>
          </a:p>
        </p:txBody>
      </p:sp>
      <p:sp>
        <p:nvSpPr>
          <p:cNvPr id="5" name="Rectangle 22"/>
          <p:cNvSpPr>
            <a:spLocks noGrp="1" noChangeArrowheads="1"/>
          </p:cNvSpPr>
          <p:nvPr>
            <p:ph type="sldNum" sz="quarter" idx="11"/>
          </p:nvPr>
        </p:nvSpPr>
        <p:spPr>
          <a:ln/>
        </p:spPr>
        <p:txBody>
          <a:bodyPr/>
          <a:lstStyle>
            <a:lvl1pPr>
              <a:defRPr/>
            </a:lvl1pPr>
          </a:lstStyle>
          <a:p>
            <a:pPr>
              <a:defRPr/>
            </a:pPr>
            <a:fld id="{1E5CF3B6-2678-43B6-A60B-4847F0C78707}" type="slidenum">
              <a:rPr lang="da-DK" altLang="da-DK"/>
              <a:pPr>
                <a:defRPr/>
              </a:pPr>
              <a:t>‹nr.›</a:t>
            </a:fld>
            <a:endParaRPr lang="da-DK" altLang="da-DK"/>
          </a:p>
        </p:txBody>
      </p:sp>
      <p:sp>
        <p:nvSpPr>
          <p:cNvPr id="6" name="Rectangle 23"/>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2331969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image" Target="../media/image2.png"/><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image" Target="../media/image1.png"/><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6" Type="http://schemas.openxmlformats.org/officeDocument/2006/relationships/theme" Target="../theme/theme6.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10" Type="http://schemas.openxmlformats.org/officeDocument/2006/relationships/slideLayout" Target="../slideLayouts/slideLayout98.xml"/><Relationship Id="rId19" Type="http://schemas.openxmlformats.org/officeDocument/2006/relationships/theme" Target="../theme/theme7.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theme" Target="../theme/theme8.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2166938" y="563563"/>
            <a:ext cx="4800600" cy="6151562"/>
            <a:chOff x="1365" y="355"/>
            <a:chExt cx="3024" cy="3875"/>
          </a:xfrm>
        </p:grpSpPr>
        <p:sp>
          <p:nvSpPr>
            <p:cNvPr id="1032" name="Freeform 3"/>
            <p:cNvSpPr>
              <a:spLocks/>
            </p:cNvSpPr>
            <p:nvPr/>
          </p:nvSpPr>
          <p:spPr bwMode="auto">
            <a:xfrm>
              <a:off x="2835" y="586"/>
              <a:ext cx="88" cy="1121"/>
            </a:xfrm>
            <a:custGeom>
              <a:avLst/>
              <a:gdLst>
                <a:gd name="T0" fmla="*/ 0 w 88"/>
                <a:gd name="T1" fmla="*/ 1120 h 1121"/>
                <a:gd name="T2" fmla="*/ 0 w 88"/>
                <a:gd name="T3" fmla="*/ 0 h 1121"/>
                <a:gd name="T4" fmla="*/ 87 w 88"/>
                <a:gd name="T5" fmla="*/ 0 h 1121"/>
                <a:gd name="T6" fmla="*/ 87 w 88"/>
                <a:gd name="T7" fmla="*/ 1085 h 1121"/>
                <a:gd name="T8" fmla="*/ 0 w 88"/>
                <a:gd name="T9" fmla="*/ 1120 h 1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121">
                  <a:moveTo>
                    <a:pt x="0" y="1120"/>
                  </a:moveTo>
                  <a:lnTo>
                    <a:pt x="0" y="0"/>
                  </a:lnTo>
                  <a:lnTo>
                    <a:pt x="87" y="0"/>
                  </a:lnTo>
                  <a:lnTo>
                    <a:pt x="87" y="1085"/>
                  </a:lnTo>
                  <a:lnTo>
                    <a:pt x="0" y="1120"/>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1033" name="Freeform 4"/>
            <p:cNvSpPr>
              <a:spLocks/>
            </p:cNvSpPr>
            <p:nvPr/>
          </p:nvSpPr>
          <p:spPr bwMode="auto">
            <a:xfrm>
              <a:off x="2834" y="1900"/>
              <a:ext cx="84" cy="363"/>
            </a:xfrm>
            <a:custGeom>
              <a:avLst/>
              <a:gdLst>
                <a:gd name="T0" fmla="*/ 0 w 84"/>
                <a:gd name="T1" fmla="*/ 29 h 363"/>
                <a:gd name="T2" fmla="*/ 83 w 84"/>
                <a:gd name="T3" fmla="*/ 0 h 363"/>
                <a:gd name="T4" fmla="*/ 74 w 84"/>
                <a:gd name="T5" fmla="*/ 329 h 363"/>
                <a:gd name="T6" fmla="*/ 0 w 84"/>
                <a:gd name="T7" fmla="*/ 362 h 363"/>
                <a:gd name="T8" fmla="*/ 0 w 84"/>
                <a:gd name="T9" fmla="*/ 29 h 3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363">
                  <a:moveTo>
                    <a:pt x="0" y="29"/>
                  </a:moveTo>
                  <a:lnTo>
                    <a:pt x="83" y="0"/>
                  </a:lnTo>
                  <a:lnTo>
                    <a:pt x="74" y="329"/>
                  </a:lnTo>
                  <a:lnTo>
                    <a:pt x="0" y="362"/>
                  </a:lnTo>
                  <a:lnTo>
                    <a:pt x="0" y="29"/>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1034" name="Freeform 5"/>
            <p:cNvSpPr>
              <a:spLocks/>
            </p:cNvSpPr>
            <p:nvPr/>
          </p:nvSpPr>
          <p:spPr bwMode="auto">
            <a:xfrm>
              <a:off x="2825" y="2493"/>
              <a:ext cx="84" cy="249"/>
            </a:xfrm>
            <a:custGeom>
              <a:avLst/>
              <a:gdLst>
                <a:gd name="T0" fmla="*/ 2 w 84"/>
                <a:gd name="T1" fmla="*/ 213 h 249"/>
                <a:gd name="T2" fmla="*/ 0 w 84"/>
                <a:gd name="T3" fmla="*/ 28 h 249"/>
                <a:gd name="T4" fmla="*/ 83 w 84"/>
                <a:gd name="T5" fmla="*/ 0 h 249"/>
                <a:gd name="T6" fmla="*/ 72 w 84"/>
                <a:gd name="T7" fmla="*/ 248 h 249"/>
                <a:gd name="T8" fmla="*/ 2 w 84"/>
                <a:gd name="T9" fmla="*/ 213 h 2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249">
                  <a:moveTo>
                    <a:pt x="2" y="213"/>
                  </a:moveTo>
                  <a:lnTo>
                    <a:pt x="0" y="28"/>
                  </a:lnTo>
                  <a:lnTo>
                    <a:pt x="83" y="0"/>
                  </a:lnTo>
                  <a:lnTo>
                    <a:pt x="72" y="248"/>
                  </a:lnTo>
                  <a:lnTo>
                    <a:pt x="2" y="213"/>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1035" name="Freeform 6"/>
            <p:cNvSpPr>
              <a:spLocks/>
            </p:cNvSpPr>
            <p:nvPr/>
          </p:nvSpPr>
          <p:spPr bwMode="auto">
            <a:xfrm>
              <a:off x="2831" y="2965"/>
              <a:ext cx="52" cy="232"/>
            </a:xfrm>
            <a:custGeom>
              <a:avLst/>
              <a:gdLst>
                <a:gd name="T0" fmla="*/ 13 w 52"/>
                <a:gd name="T1" fmla="*/ 204 h 232"/>
                <a:gd name="T2" fmla="*/ 0 w 52"/>
                <a:gd name="T3" fmla="*/ 0 h 232"/>
                <a:gd name="T4" fmla="*/ 51 w 52"/>
                <a:gd name="T5" fmla="*/ 26 h 232"/>
                <a:gd name="T6" fmla="*/ 47 w 52"/>
                <a:gd name="T7" fmla="*/ 231 h 232"/>
                <a:gd name="T8" fmla="*/ 13 w 52"/>
                <a:gd name="T9" fmla="*/ 204 h 2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232">
                  <a:moveTo>
                    <a:pt x="13" y="204"/>
                  </a:moveTo>
                  <a:lnTo>
                    <a:pt x="0" y="0"/>
                  </a:lnTo>
                  <a:lnTo>
                    <a:pt x="51" y="26"/>
                  </a:lnTo>
                  <a:lnTo>
                    <a:pt x="47" y="231"/>
                  </a:lnTo>
                  <a:lnTo>
                    <a:pt x="13" y="204"/>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1036" name="Freeform 7"/>
            <p:cNvSpPr>
              <a:spLocks/>
            </p:cNvSpPr>
            <p:nvPr/>
          </p:nvSpPr>
          <p:spPr bwMode="auto">
            <a:xfrm>
              <a:off x="2851" y="3354"/>
              <a:ext cx="36" cy="133"/>
            </a:xfrm>
            <a:custGeom>
              <a:avLst/>
              <a:gdLst>
                <a:gd name="T0" fmla="*/ 4 w 36"/>
                <a:gd name="T1" fmla="*/ 101 h 133"/>
                <a:gd name="T2" fmla="*/ 0 w 36"/>
                <a:gd name="T3" fmla="*/ 0 h 133"/>
                <a:gd name="T4" fmla="*/ 35 w 36"/>
                <a:gd name="T5" fmla="*/ 20 h 133"/>
                <a:gd name="T6" fmla="*/ 28 w 36"/>
                <a:gd name="T7" fmla="*/ 132 h 133"/>
                <a:gd name="T8" fmla="*/ 4 w 36"/>
                <a:gd name="T9" fmla="*/ 101 h 1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133">
                  <a:moveTo>
                    <a:pt x="4" y="101"/>
                  </a:moveTo>
                  <a:lnTo>
                    <a:pt x="0" y="0"/>
                  </a:lnTo>
                  <a:lnTo>
                    <a:pt x="35" y="20"/>
                  </a:lnTo>
                  <a:lnTo>
                    <a:pt x="28" y="132"/>
                  </a:lnTo>
                  <a:lnTo>
                    <a:pt x="4" y="101"/>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1037" name="Freeform 8"/>
            <p:cNvSpPr>
              <a:spLocks/>
            </p:cNvSpPr>
            <p:nvPr/>
          </p:nvSpPr>
          <p:spPr bwMode="auto">
            <a:xfrm>
              <a:off x="2851" y="3640"/>
              <a:ext cx="30" cy="590"/>
            </a:xfrm>
            <a:custGeom>
              <a:avLst/>
              <a:gdLst>
                <a:gd name="T0" fmla="*/ 15 w 30"/>
                <a:gd name="T1" fmla="*/ 589 h 590"/>
                <a:gd name="T2" fmla="*/ 0 w 30"/>
                <a:gd name="T3" fmla="*/ 0 h 590"/>
                <a:gd name="T4" fmla="*/ 29 w 30"/>
                <a:gd name="T5" fmla="*/ 37 h 590"/>
                <a:gd name="T6" fmla="*/ 15 w 30"/>
                <a:gd name="T7" fmla="*/ 589 h 59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590">
                  <a:moveTo>
                    <a:pt x="15" y="589"/>
                  </a:moveTo>
                  <a:lnTo>
                    <a:pt x="0" y="0"/>
                  </a:lnTo>
                  <a:lnTo>
                    <a:pt x="29" y="37"/>
                  </a:lnTo>
                  <a:lnTo>
                    <a:pt x="15" y="589"/>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1038" name="Freeform 9"/>
            <p:cNvSpPr>
              <a:spLocks/>
            </p:cNvSpPr>
            <p:nvPr/>
          </p:nvSpPr>
          <p:spPr bwMode="auto">
            <a:xfrm>
              <a:off x="2600" y="3595"/>
              <a:ext cx="233" cy="130"/>
            </a:xfrm>
            <a:custGeom>
              <a:avLst/>
              <a:gdLst>
                <a:gd name="T0" fmla="*/ 0 w 233"/>
                <a:gd name="T1" fmla="*/ 117 h 130"/>
                <a:gd name="T2" fmla="*/ 48 w 233"/>
                <a:gd name="T3" fmla="*/ 101 h 130"/>
                <a:gd name="T4" fmla="*/ 93 w 233"/>
                <a:gd name="T5" fmla="*/ 79 h 130"/>
                <a:gd name="T6" fmla="*/ 146 w 233"/>
                <a:gd name="T7" fmla="*/ 39 h 130"/>
                <a:gd name="T8" fmla="*/ 182 w 233"/>
                <a:gd name="T9" fmla="*/ 0 h 130"/>
                <a:gd name="T10" fmla="*/ 232 w 233"/>
                <a:gd name="T11" fmla="*/ 42 h 130"/>
                <a:gd name="T12" fmla="*/ 188 w 233"/>
                <a:gd name="T13" fmla="*/ 74 h 130"/>
                <a:gd name="T14" fmla="*/ 134 w 233"/>
                <a:gd name="T15" fmla="*/ 110 h 130"/>
                <a:gd name="T16" fmla="*/ 61 w 233"/>
                <a:gd name="T17" fmla="*/ 129 h 130"/>
                <a:gd name="T18" fmla="*/ 0 w 233"/>
                <a:gd name="T19" fmla="*/ 117 h 1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3" h="130">
                  <a:moveTo>
                    <a:pt x="0" y="117"/>
                  </a:moveTo>
                  <a:lnTo>
                    <a:pt x="48" y="101"/>
                  </a:lnTo>
                  <a:lnTo>
                    <a:pt x="93" y="79"/>
                  </a:lnTo>
                  <a:lnTo>
                    <a:pt x="146" y="39"/>
                  </a:lnTo>
                  <a:lnTo>
                    <a:pt x="182" y="0"/>
                  </a:lnTo>
                  <a:lnTo>
                    <a:pt x="232" y="42"/>
                  </a:lnTo>
                  <a:lnTo>
                    <a:pt x="188" y="74"/>
                  </a:lnTo>
                  <a:lnTo>
                    <a:pt x="134" y="110"/>
                  </a:lnTo>
                  <a:lnTo>
                    <a:pt x="61" y="129"/>
                  </a:lnTo>
                  <a:lnTo>
                    <a:pt x="0" y="117"/>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1039" name="Freeform 10"/>
            <p:cNvSpPr>
              <a:spLocks/>
            </p:cNvSpPr>
            <p:nvPr/>
          </p:nvSpPr>
          <p:spPr bwMode="auto">
            <a:xfrm>
              <a:off x="2583" y="2888"/>
              <a:ext cx="465" cy="646"/>
            </a:xfrm>
            <a:custGeom>
              <a:avLst/>
              <a:gdLst>
                <a:gd name="T0" fmla="*/ 359 w 465"/>
                <a:gd name="T1" fmla="*/ 645 h 646"/>
                <a:gd name="T2" fmla="*/ 405 w 465"/>
                <a:gd name="T3" fmla="*/ 616 h 646"/>
                <a:gd name="T4" fmla="*/ 447 w 465"/>
                <a:gd name="T5" fmla="*/ 580 h 646"/>
                <a:gd name="T6" fmla="*/ 460 w 465"/>
                <a:gd name="T7" fmla="*/ 552 h 646"/>
                <a:gd name="T8" fmla="*/ 464 w 465"/>
                <a:gd name="T9" fmla="*/ 515 h 646"/>
                <a:gd name="T10" fmla="*/ 451 w 465"/>
                <a:gd name="T11" fmla="*/ 468 h 646"/>
                <a:gd name="T12" fmla="*/ 424 w 465"/>
                <a:gd name="T13" fmla="*/ 424 h 646"/>
                <a:gd name="T14" fmla="*/ 380 w 465"/>
                <a:gd name="T15" fmla="*/ 385 h 646"/>
                <a:gd name="T16" fmla="*/ 168 w 465"/>
                <a:gd name="T17" fmla="*/ 259 h 646"/>
                <a:gd name="T18" fmla="*/ 133 w 465"/>
                <a:gd name="T19" fmla="*/ 235 h 646"/>
                <a:gd name="T20" fmla="*/ 111 w 465"/>
                <a:gd name="T21" fmla="*/ 208 h 646"/>
                <a:gd name="T22" fmla="*/ 104 w 465"/>
                <a:gd name="T23" fmla="*/ 166 h 646"/>
                <a:gd name="T24" fmla="*/ 117 w 465"/>
                <a:gd name="T25" fmla="*/ 124 h 646"/>
                <a:gd name="T26" fmla="*/ 155 w 465"/>
                <a:gd name="T27" fmla="*/ 95 h 646"/>
                <a:gd name="T28" fmla="*/ 222 w 465"/>
                <a:gd name="T29" fmla="*/ 52 h 646"/>
                <a:gd name="T30" fmla="*/ 124 w 465"/>
                <a:gd name="T31" fmla="*/ 0 h 646"/>
                <a:gd name="T32" fmla="*/ 55 w 465"/>
                <a:gd name="T33" fmla="*/ 41 h 646"/>
                <a:gd name="T34" fmla="*/ 27 w 465"/>
                <a:gd name="T35" fmla="*/ 70 h 646"/>
                <a:gd name="T36" fmla="*/ 2 w 465"/>
                <a:gd name="T37" fmla="*/ 123 h 646"/>
                <a:gd name="T38" fmla="*/ 0 w 465"/>
                <a:gd name="T39" fmla="*/ 189 h 646"/>
                <a:gd name="T40" fmla="*/ 29 w 465"/>
                <a:gd name="T41" fmla="*/ 257 h 646"/>
                <a:gd name="T42" fmla="*/ 78 w 465"/>
                <a:gd name="T43" fmla="*/ 300 h 646"/>
                <a:gd name="T44" fmla="*/ 311 w 465"/>
                <a:gd name="T45" fmla="*/ 442 h 646"/>
                <a:gd name="T46" fmla="*/ 358 w 465"/>
                <a:gd name="T47" fmla="*/ 474 h 646"/>
                <a:gd name="T48" fmla="*/ 375 w 465"/>
                <a:gd name="T49" fmla="*/ 516 h 646"/>
                <a:gd name="T50" fmla="*/ 375 w 465"/>
                <a:gd name="T51" fmla="*/ 550 h 646"/>
                <a:gd name="T52" fmla="*/ 308 w 465"/>
                <a:gd name="T53" fmla="*/ 608 h 646"/>
                <a:gd name="T54" fmla="*/ 359 w 465"/>
                <a:gd name="T55" fmla="*/ 645 h 64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65" h="646">
                  <a:moveTo>
                    <a:pt x="359" y="645"/>
                  </a:moveTo>
                  <a:lnTo>
                    <a:pt x="405" y="616"/>
                  </a:lnTo>
                  <a:lnTo>
                    <a:pt x="447" y="580"/>
                  </a:lnTo>
                  <a:lnTo>
                    <a:pt x="460" y="552"/>
                  </a:lnTo>
                  <a:lnTo>
                    <a:pt x="464" y="515"/>
                  </a:lnTo>
                  <a:lnTo>
                    <a:pt x="451" y="468"/>
                  </a:lnTo>
                  <a:lnTo>
                    <a:pt x="424" y="424"/>
                  </a:lnTo>
                  <a:lnTo>
                    <a:pt x="380" y="385"/>
                  </a:lnTo>
                  <a:lnTo>
                    <a:pt x="168" y="259"/>
                  </a:lnTo>
                  <a:lnTo>
                    <a:pt x="133" y="235"/>
                  </a:lnTo>
                  <a:lnTo>
                    <a:pt x="111" y="208"/>
                  </a:lnTo>
                  <a:lnTo>
                    <a:pt x="104" y="166"/>
                  </a:lnTo>
                  <a:lnTo>
                    <a:pt x="117" y="124"/>
                  </a:lnTo>
                  <a:lnTo>
                    <a:pt x="155" y="95"/>
                  </a:lnTo>
                  <a:lnTo>
                    <a:pt x="222" y="52"/>
                  </a:lnTo>
                  <a:lnTo>
                    <a:pt x="124" y="0"/>
                  </a:lnTo>
                  <a:lnTo>
                    <a:pt x="55" y="41"/>
                  </a:lnTo>
                  <a:lnTo>
                    <a:pt x="27" y="70"/>
                  </a:lnTo>
                  <a:lnTo>
                    <a:pt x="2" y="123"/>
                  </a:lnTo>
                  <a:lnTo>
                    <a:pt x="0" y="189"/>
                  </a:lnTo>
                  <a:lnTo>
                    <a:pt x="29" y="257"/>
                  </a:lnTo>
                  <a:lnTo>
                    <a:pt x="78" y="300"/>
                  </a:lnTo>
                  <a:lnTo>
                    <a:pt x="311" y="442"/>
                  </a:lnTo>
                  <a:lnTo>
                    <a:pt x="358" y="474"/>
                  </a:lnTo>
                  <a:lnTo>
                    <a:pt x="375" y="516"/>
                  </a:lnTo>
                  <a:lnTo>
                    <a:pt x="375" y="550"/>
                  </a:lnTo>
                  <a:lnTo>
                    <a:pt x="308" y="608"/>
                  </a:lnTo>
                  <a:lnTo>
                    <a:pt x="359" y="645"/>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1040" name="Freeform 11"/>
            <p:cNvSpPr>
              <a:spLocks/>
            </p:cNvSpPr>
            <p:nvPr/>
          </p:nvSpPr>
          <p:spPr bwMode="auto">
            <a:xfrm>
              <a:off x="2966" y="2396"/>
              <a:ext cx="318" cy="422"/>
            </a:xfrm>
            <a:custGeom>
              <a:avLst/>
              <a:gdLst>
                <a:gd name="T0" fmla="*/ 92 w 318"/>
                <a:gd name="T1" fmla="*/ 421 h 422"/>
                <a:gd name="T2" fmla="*/ 163 w 318"/>
                <a:gd name="T3" fmla="*/ 399 h 422"/>
                <a:gd name="T4" fmla="*/ 218 w 318"/>
                <a:gd name="T5" fmla="*/ 357 h 422"/>
                <a:gd name="T6" fmla="*/ 263 w 318"/>
                <a:gd name="T7" fmla="*/ 316 h 422"/>
                <a:gd name="T8" fmla="*/ 300 w 318"/>
                <a:gd name="T9" fmla="*/ 265 h 422"/>
                <a:gd name="T10" fmla="*/ 317 w 318"/>
                <a:gd name="T11" fmla="*/ 203 h 422"/>
                <a:gd name="T12" fmla="*/ 316 w 318"/>
                <a:gd name="T13" fmla="*/ 139 h 422"/>
                <a:gd name="T14" fmla="*/ 299 w 318"/>
                <a:gd name="T15" fmla="*/ 95 h 422"/>
                <a:gd name="T16" fmla="*/ 276 w 318"/>
                <a:gd name="T17" fmla="*/ 64 h 422"/>
                <a:gd name="T18" fmla="*/ 241 w 318"/>
                <a:gd name="T19" fmla="*/ 36 h 422"/>
                <a:gd name="T20" fmla="*/ 218 w 318"/>
                <a:gd name="T21" fmla="*/ 14 h 422"/>
                <a:gd name="T22" fmla="*/ 180 w 318"/>
                <a:gd name="T23" fmla="*/ 0 h 422"/>
                <a:gd name="T24" fmla="*/ 61 w 318"/>
                <a:gd name="T25" fmla="*/ 52 h 422"/>
                <a:gd name="T26" fmla="*/ 106 w 318"/>
                <a:gd name="T27" fmla="*/ 93 h 422"/>
                <a:gd name="T28" fmla="*/ 137 w 318"/>
                <a:gd name="T29" fmla="*/ 130 h 422"/>
                <a:gd name="T30" fmla="*/ 159 w 318"/>
                <a:gd name="T31" fmla="*/ 159 h 422"/>
                <a:gd name="T32" fmla="*/ 176 w 318"/>
                <a:gd name="T33" fmla="*/ 196 h 422"/>
                <a:gd name="T34" fmla="*/ 176 w 318"/>
                <a:gd name="T35" fmla="*/ 246 h 422"/>
                <a:gd name="T36" fmla="*/ 145 w 318"/>
                <a:gd name="T37" fmla="*/ 279 h 422"/>
                <a:gd name="T38" fmla="*/ 105 w 318"/>
                <a:gd name="T39" fmla="*/ 309 h 422"/>
                <a:gd name="T40" fmla="*/ 50 w 318"/>
                <a:gd name="T41" fmla="*/ 342 h 422"/>
                <a:gd name="T42" fmla="*/ 0 w 318"/>
                <a:gd name="T43" fmla="*/ 369 h 422"/>
                <a:gd name="T44" fmla="*/ 92 w 318"/>
                <a:gd name="T45" fmla="*/ 421 h 4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18" h="422">
                  <a:moveTo>
                    <a:pt x="92" y="421"/>
                  </a:moveTo>
                  <a:lnTo>
                    <a:pt x="163" y="399"/>
                  </a:lnTo>
                  <a:lnTo>
                    <a:pt x="218" y="357"/>
                  </a:lnTo>
                  <a:lnTo>
                    <a:pt x="263" y="316"/>
                  </a:lnTo>
                  <a:lnTo>
                    <a:pt x="300" y="265"/>
                  </a:lnTo>
                  <a:lnTo>
                    <a:pt x="317" y="203"/>
                  </a:lnTo>
                  <a:lnTo>
                    <a:pt x="316" y="139"/>
                  </a:lnTo>
                  <a:lnTo>
                    <a:pt x="299" y="95"/>
                  </a:lnTo>
                  <a:lnTo>
                    <a:pt x="276" y="64"/>
                  </a:lnTo>
                  <a:lnTo>
                    <a:pt x="241" y="36"/>
                  </a:lnTo>
                  <a:lnTo>
                    <a:pt x="218" y="14"/>
                  </a:lnTo>
                  <a:lnTo>
                    <a:pt x="180" y="0"/>
                  </a:lnTo>
                  <a:lnTo>
                    <a:pt x="61" y="52"/>
                  </a:lnTo>
                  <a:lnTo>
                    <a:pt x="106" y="93"/>
                  </a:lnTo>
                  <a:lnTo>
                    <a:pt x="137" y="130"/>
                  </a:lnTo>
                  <a:lnTo>
                    <a:pt x="159" y="159"/>
                  </a:lnTo>
                  <a:lnTo>
                    <a:pt x="176" y="196"/>
                  </a:lnTo>
                  <a:lnTo>
                    <a:pt x="176" y="246"/>
                  </a:lnTo>
                  <a:lnTo>
                    <a:pt x="145" y="279"/>
                  </a:lnTo>
                  <a:lnTo>
                    <a:pt x="105" y="309"/>
                  </a:lnTo>
                  <a:lnTo>
                    <a:pt x="50" y="342"/>
                  </a:lnTo>
                  <a:lnTo>
                    <a:pt x="0" y="369"/>
                  </a:lnTo>
                  <a:lnTo>
                    <a:pt x="92" y="421"/>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1041" name="Freeform 12"/>
            <p:cNvSpPr>
              <a:spLocks/>
            </p:cNvSpPr>
            <p:nvPr/>
          </p:nvSpPr>
          <p:spPr bwMode="auto">
            <a:xfrm>
              <a:off x="2308" y="1190"/>
              <a:ext cx="1404" cy="1153"/>
            </a:xfrm>
            <a:custGeom>
              <a:avLst/>
              <a:gdLst>
                <a:gd name="T0" fmla="*/ 466 w 1404"/>
                <a:gd name="T1" fmla="*/ 1084 h 1153"/>
                <a:gd name="T2" fmla="*/ 370 w 1404"/>
                <a:gd name="T3" fmla="*/ 1066 h 1153"/>
                <a:gd name="T4" fmla="*/ 299 w 1404"/>
                <a:gd name="T5" fmla="*/ 1035 h 1153"/>
                <a:gd name="T6" fmla="*/ 257 w 1404"/>
                <a:gd name="T7" fmla="*/ 1002 h 1153"/>
                <a:gd name="T8" fmla="*/ 220 w 1404"/>
                <a:gd name="T9" fmla="*/ 956 h 1153"/>
                <a:gd name="T10" fmla="*/ 209 w 1404"/>
                <a:gd name="T11" fmla="*/ 914 h 1153"/>
                <a:gd name="T12" fmla="*/ 215 w 1404"/>
                <a:gd name="T13" fmla="*/ 873 h 1153"/>
                <a:gd name="T14" fmla="*/ 231 w 1404"/>
                <a:gd name="T15" fmla="*/ 836 h 1153"/>
                <a:gd name="T16" fmla="*/ 273 w 1404"/>
                <a:gd name="T17" fmla="*/ 798 h 1153"/>
                <a:gd name="T18" fmla="*/ 330 w 1404"/>
                <a:gd name="T19" fmla="*/ 774 h 1153"/>
                <a:gd name="T20" fmla="*/ 400 w 1404"/>
                <a:gd name="T21" fmla="*/ 748 h 1153"/>
                <a:gd name="T22" fmla="*/ 1110 w 1404"/>
                <a:gd name="T23" fmla="*/ 499 h 1153"/>
                <a:gd name="T24" fmla="*/ 1207 w 1404"/>
                <a:gd name="T25" fmla="*/ 451 h 1153"/>
                <a:gd name="T26" fmla="*/ 1289 w 1404"/>
                <a:gd name="T27" fmla="*/ 398 h 1153"/>
                <a:gd name="T28" fmla="*/ 1344 w 1404"/>
                <a:gd name="T29" fmla="*/ 356 h 1153"/>
                <a:gd name="T30" fmla="*/ 1381 w 1404"/>
                <a:gd name="T31" fmla="*/ 310 h 1153"/>
                <a:gd name="T32" fmla="*/ 1403 w 1404"/>
                <a:gd name="T33" fmla="*/ 249 h 1153"/>
                <a:gd name="T34" fmla="*/ 1401 w 1404"/>
                <a:gd name="T35" fmla="*/ 185 h 1153"/>
                <a:gd name="T36" fmla="*/ 1386 w 1404"/>
                <a:gd name="T37" fmla="*/ 136 h 1153"/>
                <a:gd name="T38" fmla="*/ 1370 w 1404"/>
                <a:gd name="T39" fmla="*/ 90 h 1153"/>
                <a:gd name="T40" fmla="*/ 1335 w 1404"/>
                <a:gd name="T41" fmla="*/ 55 h 1153"/>
                <a:gd name="T42" fmla="*/ 1280 w 1404"/>
                <a:gd name="T43" fmla="*/ 18 h 1153"/>
                <a:gd name="T44" fmla="*/ 1214 w 1404"/>
                <a:gd name="T45" fmla="*/ 0 h 1153"/>
                <a:gd name="T46" fmla="*/ 1172 w 1404"/>
                <a:gd name="T47" fmla="*/ 4 h 1153"/>
                <a:gd name="T48" fmla="*/ 1111 w 1404"/>
                <a:gd name="T49" fmla="*/ 7 h 1153"/>
                <a:gd name="T50" fmla="*/ 1053 w 1404"/>
                <a:gd name="T51" fmla="*/ 20 h 1153"/>
                <a:gd name="T52" fmla="*/ 989 w 1404"/>
                <a:gd name="T53" fmla="*/ 46 h 1153"/>
                <a:gd name="T54" fmla="*/ 939 w 1404"/>
                <a:gd name="T55" fmla="*/ 79 h 1153"/>
                <a:gd name="T56" fmla="*/ 899 w 1404"/>
                <a:gd name="T57" fmla="*/ 106 h 1153"/>
                <a:gd name="T58" fmla="*/ 878 w 1404"/>
                <a:gd name="T59" fmla="*/ 149 h 1153"/>
                <a:gd name="T60" fmla="*/ 897 w 1404"/>
                <a:gd name="T61" fmla="*/ 187 h 1153"/>
                <a:gd name="T62" fmla="*/ 939 w 1404"/>
                <a:gd name="T63" fmla="*/ 183 h 1153"/>
                <a:gd name="T64" fmla="*/ 987 w 1404"/>
                <a:gd name="T65" fmla="*/ 171 h 1153"/>
                <a:gd name="T66" fmla="*/ 1033 w 1404"/>
                <a:gd name="T67" fmla="*/ 158 h 1153"/>
                <a:gd name="T68" fmla="*/ 1069 w 1404"/>
                <a:gd name="T69" fmla="*/ 150 h 1153"/>
                <a:gd name="T70" fmla="*/ 1111 w 1404"/>
                <a:gd name="T71" fmla="*/ 150 h 1153"/>
                <a:gd name="T72" fmla="*/ 1154 w 1404"/>
                <a:gd name="T73" fmla="*/ 163 h 1153"/>
                <a:gd name="T74" fmla="*/ 1183 w 1404"/>
                <a:gd name="T75" fmla="*/ 204 h 1153"/>
                <a:gd name="T76" fmla="*/ 1179 w 1404"/>
                <a:gd name="T77" fmla="*/ 248 h 1153"/>
                <a:gd name="T78" fmla="*/ 1157 w 1404"/>
                <a:gd name="T79" fmla="*/ 286 h 1153"/>
                <a:gd name="T80" fmla="*/ 1121 w 1404"/>
                <a:gd name="T81" fmla="*/ 323 h 1153"/>
                <a:gd name="T82" fmla="*/ 1047 w 1404"/>
                <a:gd name="T83" fmla="*/ 361 h 1153"/>
                <a:gd name="T84" fmla="*/ 908 w 1404"/>
                <a:gd name="T85" fmla="*/ 415 h 1153"/>
                <a:gd name="T86" fmla="*/ 194 w 1404"/>
                <a:gd name="T87" fmla="*/ 675 h 1153"/>
                <a:gd name="T88" fmla="*/ 123 w 1404"/>
                <a:gd name="T89" fmla="*/ 715 h 1153"/>
                <a:gd name="T90" fmla="*/ 68 w 1404"/>
                <a:gd name="T91" fmla="*/ 763 h 1153"/>
                <a:gd name="T92" fmla="*/ 29 w 1404"/>
                <a:gd name="T93" fmla="*/ 809 h 1153"/>
                <a:gd name="T94" fmla="*/ 6 w 1404"/>
                <a:gd name="T95" fmla="*/ 858 h 1153"/>
                <a:gd name="T96" fmla="*/ 0 w 1404"/>
                <a:gd name="T97" fmla="*/ 912 h 1153"/>
                <a:gd name="T98" fmla="*/ 8 w 1404"/>
                <a:gd name="T99" fmla="*/ 952 h 1153"/>
                <a:gd name="T100" fmla="*/ 22 w 1404"/>
                <a:gd name="T101" fmla="*/ 992 h 1153"/>
                <a:gd name="T102" fmla="*/ 59 w 1404"/>
                <a:gd name="T103" fmla="*/ 1036 h 1153"/>
                <a:gd name="T104" fmla="*/ 127 w 1404"/>
                <a:gd name="T105" fmla="*/ 1095 h 1153"/>
                <a:gd name="T106" fmla="*/ 198 w 1404"/>
                <a:gd name="T107" fmla="*/ 1135 h 1153"/>
                <a:gd name="T108" fmla="*/ 273 w 1404"/>
                <a:gd name="T109" fmla="*/ 1152 h 1153"/>
                <a:gd name="T110" fmla="*/ 466 w 1404"/>
                <a:gd name="T111" fmla="*/ 1084 h 115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04" h="1153">
                  <a:moveTo>
                    <a:pt x="466" y="1084"/>
                  </a:moveTo>
                  <a:lnTo>
                    <a:pt x="370" y="1066"/>
                  </a:lnTo>
                  <a:lnTo>
                    <a:pt x="299" y="1035"/>
                  </a:lnTo>
                  <a:lnTo>
                    <a:pt x="257" y="1002"/>
                  </a:lnTo>
                  <a:lnTo>
                    <a:pt x="220" y="956"/>
                  </a:lnTo>
                  <a:lnTo>
                    <a:pt x="209" y="914"/>
                  </a:lnTo>
                  <a:lnTo>
                    <a:pt x="215" y="873"/>
                  </a:lnTo>
                  <a:lnTo>
                    <a:pt x="231" y="836"/>
                  </a:lnTo>
                  <a:lnTo>
                    <a:pt x="273" y="798"/>
                  </a:lnTo>
                  <a:lnTo>
                    <a:pt x="330" y="774"/>
                  </a:lnTo>
                  <a:lnTo>
                    <a:pt x="400" y="748"/>
                  </a:lnTo>
                  <a:lnTo>
                    <a:pt x="1110" y="499"/>
                  </a:lnTo>
                  <a:lnTo>
                    <a:pt x="1207" y="451"/>
                  </a:lnTo>
                  <a:lnTo>
                    <a:pt x="1289" y="398"/>
                  </a:lnTo>
                  <a:lnTo>
                    <a:pt x="1344" y="356"/>
                  </a:lnTo>
                  <a:lnTo>
                    <a:pt x="1381" y="310"/>
                  </a:lnTo>
                  <a:lnTo>
                    <a:pt x="1403" y="249"/>
                  </a:lnTo>
                  <a:lnTo>
                    <a:pt x="1401" y="185"/>
                  </a:lnTo>
                  <a:lnTo>
                    <a:pt x="1386" y="136"/>
                  </a:lnTo>
                  <a:lnTo>
                    <a:pt x="1370" y="90"/>
                  </a:lnTo>
                  <a:lnTo>
                    <a:pt x="1335" y="55"/>
                  </a:lnTo>
                  <a:lnTo>
                    <a:pt x="1280" y="18"/>
                  </a:lnTo>
                  <a:lnTo>
                    <a:pt x="1214" y="0"/>
                  </a:lnTo>
                  <a:lnTo>
                    <a:pt x="1172" y="4"/>
                  </a:lnTo>
                  <a:lnTo>
                    <a:pt x="1111" y="7"/>
                  </a:lnTo>
                  <a:lnTo>
                    <a:pt x="1053" y="20"/>
                  </a:lnTo>
                  <a:lnTo>
                    <a:pt x="989" y="46"/>
                  </a:lnTo>
                  <a:lnTo>
                    <a:pt x="939" y="79"/>
                  </a:lnTo>
                  <a:lnTo>
                    <a:pt x="899" y="106"/>
                  </a:lnTo>
                  <a:lnTo>
                    <a:pt x="878" y="149"/>
                  </a:lnTo>
                  <a:lnTo>
                    <a:pt x="897" y="187"/>
                  </a:lnTo>
                  <a:lnTo>
                    <a:pt x="939" y="183"/>
                  </a:lnTo>
                  <a:lnTo>
                    <a:pt x="987" y="171"/>
                  </a:lnTo>
                  <a:lnTo>
                    <a:pt x="1033" y="158"/>
                  </a:lnTo>
                  <a:lnTo>
                    <a:pt x="1069" y="150"/>
                  </a:lnTo>
                  <a:lnTo>
                    <a:pt x="1111" y="150"/>
                  </a:lnTo>
                  <a:lnTo>
                    <a:pt x="1154" y="163"/>
                  </a:lnTo>
                  <a:lnTo>
                    <a:pt x="1183" y="204"/>
                  </a:lnTo>
                  <a:lnTo>
                    <a:pt x="1179" y="248"/>
                  </a:lnTo>
                  <a:lnTo>
                    <a:pt x="1157" y="286"/>
                  </a:lnTo>
                  <a:lnTo>
                    <a:pt x="1121" y="323"/>
                  </a:lnTo>
                  <a:lnTo>
                    <a:pt x="1047" y="361"/>
                  </a:lnTo>
                  <a:lnTo>
                    <a:pt x="908" y="415"/>
                  </a:lnTo>
                  <a:lnTo>
                    <a:pt x="194" y="675"/>
                  </a:lnTo>
                  <a:lnTo>
                    <a:pt x="123" y="715"/>
                  </a:lnTo>
                  <a:lnTo>
                    <a:pt x="68" y="763"/>
                  </a:lnTo>
                  <a:lnTo>
                    <a:pt x="29" y="809"/>
                  </a:lnTo>
                  <a:lnTo>
                    <a:pt x="6" y="858"/>
                  </a:lnTo>
                  <a:lnTo>
                    <a:pt x="0" y="912"/>
                  </a:lnTo>
                  <a:lnTo>
                    <a:pt x="8" y="952"/>
                  </a:lnTo>
                  <a:lnTo>
                    <a:pt x="22" y="992"/>
                  </a:lnTo>
                  <a:lnTo>
                    <a:pt x="59" y="1036"/>
                  </a:lnTo>
                  <a:lnTo>
                    <a:pt x="127" y="1095"/>
                  </a:lnTo>
                  <a:lnTo>
                    <a:pt x="198" y="1135"/>
                  </a:lnTo>
                  <a:lnTo>
                    <a:pt x="273" y="1152"/>
                  </a:lnTo>
                  <a:lnTo>
                    <a:pt x="466" y="1084"/>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1042" name="Freeform 13"/>
            <p:cNvSpPr>
              <a:spLocks/>
            </p:cNvSpPr>
            <p:nvPr/>
          </p:nvSpPr>
          <p:spPr bwMode="auto">
            <a:xfrm>
              <a:off x="2711" y="3280"/>
              <a:ext cx="368" cy="422"/>
            </a:xfrm>
            <a:custGeom>
              <a:avLst/>
              <a:gdLst>
                <a:gd name="T0" fmla="*/ 367 w 368"/>
                <a:gd name="T1" fmla="*/ 421 h 422"/>
                <a:gd name="T2" fmla="*/ 171 w 368"/>
                <a:gd name="T3" fmla="*/ 340 h 422"/>
                <a:gd name="T4" fmla="*/ 117 w 368"/>
                <a:gd name="T5" fmla="*/ 304 h 422"/>
                <a:gd name="T6" fmla="*/ 73 w 368"/>
                <a:gd name="T7" fmla="*/ 265 h 422"/>
                <a:gd name="T8" fmla="*/ 31 w 368"/>
                <a:gd name="T9" fmla="*/ 219 h 422"/>
                <a:gd name="T10" fmla="*/ 9 w 368"/>
                <a:gd name="T11" fmla="*/ 179 h 422"/>
                <a:gd name="T12" fmla="*/ 0 w 368"/>
                <a:gd name="T13" fmla="*/ 137 h 422"/>
                <a:gd name="T14" fmla="*/ 2 w 368"/>
                <a:gd name="T15" fmla="*/ 95 h 422"/>
                <a:gd name="T16" fmla="*/ 19 w 368"/>
                <a:gd name="T17" fmla="*/ 51 h 422"/>
                <a:gd name="T18" fmla="*/ 44 w 368"/>
                <a:gd name="T19" fmla="*/ 0 h 422"/>
                <a:gd name="T20" fmla="*/ 120 w 368"/>
                <a:gd name="T21" fmla="*/ 52 h 422"/>
                <a:gd name="T22" fmla="*/ 95 w 368"/>
                <a:gd name="T23" fmla="*/ 98 h 422"/>
                <a:gd name="T24" fmla="*/ 95 w 368"/>
                <a:gd name="T25" fmla="*/ 143 h 422"/>
                <a:gd name="T26" fmla="*/ 122 w 368"/>
                <a:gd name="T27" fmla="*/ 191 h 422"/>
                <a:gd name="T28" fmla="*/ 162 w 368"/>
                <a:gd name="T29" fmla="*/ 235 h 422"/>
                <a:gd name="T30" fmla="*/ 223 w 368"/>
                <a:gd name="T31" fmla="*/ 284 h 422"/>
                <a:gd name="T32" fmla="*/ 290 w 368"/>
                <a:gd name="T33" fmla="*/ 317 h 422"/>
                <a:gd name="T34" fmla="*/ 332 w 368"/>
                <a:gd name="T35" fmla="*/ 351 h 422"/>
                <a:gd name="T36" fmla="*/ 351 w 368"/>
                <a:gd name="T37" fmla="*/ 378 h 422"/>
                <a:gd name="T38" fmla="*/ 367 w 368"/>
                <a:gd name="T39" fmla="*/ 421 h 4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68" h="422">
                  <a:moveTo>
                    <a:pt x="367" y="421"/>
                  </a:moveTo>
                  <a:lnTo>
                    <a:pt x="171" y="340"/>
                  </a:lnTo>
                  <a:lnTo>
                    <a:pt x="117" y="304"/>
                  </a:lnTo>
                  <a:lnTo>
                    <a:pt x="73" y="265"/>
                  </a:lnTo>
                  <a:lnTo>
                    <a:pt x="31" y="219"/>
                  </a:lnTo>
                  <a:lnTo>
                    <a:pt x="9" y="179"/>
                  </a:lnTo>
                  <a:lnTo>
                    <a:pt x="0" y="137"/>
                  </a:lnTo>
                  <a:lnTo>
                    <a:pt x="2" y="95"/>
                  </a:lnTo>
                  <a:lnTo>
                    <a:pt x="19" y="51"/>
                  </a:lnTo>
                  <a:lnTo>
                    <a:pt x="44" y="0"/>
                  </a:lnTo>
                  <a:lnTo>
                    <a:pt x="120" y="52"/>
                  </a:lnTo>
                  <a:lnTo>
                    <a:pt x="95" y="98"/>
                  </a:lnTo>
                  <a:lnTo>
                    <a:pt x="95" y="143"/>
                  </a:lnTo>
                  <a:lnTo>
                    <a:pt x="122" y="191"/>
                  </a:lnTo>
                  <a:lnTo>
                    <a:pt x="162" y="235"/>
                  </a:lnTo>
                  <a:lnTo>
                    <a:pt x="223" y="284"/>
                  </a:lnTo>
                  <a:lnTo>
                    <a:pt x="290" y="317"/>
                  </a:lnTo>
                  <a:lnTo>
                    <a:pt x="332" y="351"/>
                  </a:lnTo>
                  <a:lnTo>
                    <a:pt x="351" y="378"/>
                  </a:lnTo>
                  <a:lnTo>
                    <a:pt x="367" y="421"/>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1043" name="Freeform 14"/>
            <p:cNvSpPr>
              <a:spLocks/>
            </p:cNvSpPr>
            <p:nvPr/>
          </p:nvSpPr>
          <p:spPr bwMode="auto">
            <a:xfrm>
              <a:off x="2432" y="1792"/>
              <a:ext cx="989" cy="1439"/>
            </a:xfrm>
            <a:custGeom>
              <a:avLst/>
              <a:gdLst>
                <a:gd name="T0" fmla="*/ 525 w 989"/>
                <a:gd name="T1" fmla="*/ 1438 h 1439"/>
                <a:gd name="T2" fmla="*/ 582 w 989"/>
                <a:gd name="T3" fmla="*/ 1409 h 1439"/>
                <a:gd name="T4" fmla="*/ 647 w 989"/>
                <a:gd name="T5" fmla="*/ 1355 h 1439"/>
                <a:gd name="T6" fmla="*/ 670 w 989"/>
                <a:gd name="T7" fmla="*/ 1304 h 1439"/>
                <a:gd name="T8" fmla="*/ 686 w 989"/>
                <a:gd name="T9" fmla="*/ 1255 h 1439"/>
                <a:gd name="T10" fmla="*/ 677 w 989"/>
                <a:gd name="T11" fmla="*/ 1198 h 1439"/>
                <a:gd name="T12" fmla="*/ 637 w 989"/>
                <a:gd name="T13" fmla="*/ 1125 h 1439"/>
                <a:gd name="T14" fmla="*/ 609 w 989"/>
                <a:gd name="T15" fmla="*/ 1092 h 1439"/>
                <a:gd name="T16" fmla="*/ 569 w 989"/>
                <a:gd name="T17" fmla="*/ 1063 h 1439"/>
                <a:gd name="T18" fmla="*/ 259 w 989"/>
                <a:gd name="T19" fmla="*/ 905 h 1439"/>
                <a:gd name="T20" fmla="*/ 201 w 989"/>
                <a:gd name="T21" fmla="*/ 863 h 1439"/>
                <a:gd name="T22" fmla="*/ 177 w 989"/>
                <a:gd name="T23" fmla="*/ 843 h 1439"/>
                <a:gd name="T24" fmla="*/ 160 w 989"/>
                <a:gd name="T25" fmla="*/ 800 h 1439"/>
                <a:gd name="T26" fmla="*/ 171 w 989"/>
                <a:gd name="T27" fmla="*/ 766 h 1439"/>
                <a:gd name="T28" fmla="*/ 215 w 989"/>
                <a:gd name="T29" fmla="*/ 738 h 1439"/>
                <a:gd name="T30" fmla="*/ 294 w 989"/>
                <a:gd name="T31" fmla="*/ 709 h 1439"/>
                <a:gd name="T32" fmla="*/ 780 w 989"/>
                <a:gd name="T33" fmla="*/ 521 h 1439"/>
                <a:gd name="T34" fmla="*/ 856 w 989"/>
                <a:gd name="T35" fmla="*/ 471 h 1439"/>
                <a:gd name="T36" fmla="*/ 918 w 989"/>
                <a:gd name="T37" fmla="*/ 417 h 1439"/>
                <a:gd name="T38" fmla="*/ 953 w 989"/>
                <a:gd name="T39" fmla="*/ 379 h 1439"/>
                <a:gd name="T40" fmla="*/ 984 w 989"/>
                <a:gd name="T41" fmla="*/ 334 h 1439"/>
                <a:gd name="T42" fmla="*/ 988 w 989"/>
                <a:gd name="T43" fmla="*/ 274 h 1439"/>
                <a:gd name="T44" fmla="*/ 972 w 989"/>
                <a:gd name="T45" fmla="*/ 214 h 1439"/>
                <a:gd name="T46" fmla="*/ 953 w 989"/>
                <a:gd name="T47" fmla="*/ 167 h 1439"/>
                <a:gd name="T48" fmla="*/ 920 w 989"/>
                <a:gd name="T49" fmla="*/ 126 h 1439"/>
                <a:gd name="T50" fmla="*/ 875 w 989"/>
                <a:gd name="T51" fmla="*/ 85 h 1439"/>
                <a:gd name="T52" fmla="*/ 828 w 989"/>
                <a:gd name="T53" fmla="*/ 50 h 1439"/>
                <a:gd name="T54" fmla="*/ 803 w 989"/>
                <a:gd name="T55" fmla="*/ 29 h 1439"/>
                <a:gd name="T56" fmla="*/ 756 w 989"/>
                <a:gd name="T57" fmla="*/ 0 h 1439"/>
                <a:gd name="T58" fmla="*/ 588 w 989"/>
                <a:gd name="T59" fmla="*/ 61 h 1439"/>
                <a:gd name="T60" fmla="*/ 649 w 989"/>
                <a:gd name="T61" fmla="*/ 104 h 1439"/>
                <a:gd name="T62" fmla="*/ 694 w 989"/>
                <a:gd name="T63" fmla="*/ 145 h 1439"/>
                <a:gd name="T64" fmla="*/ 739 w 989"/>
                <a:gd name="T65" fmla="*/ 182 h 1439"/>
                <a:gd name="T66" fmla="*/ 780 w 989"/>
                <a:gd name="T67" fmla="*/ 223 h 1439"/>
                <a:gd name="T68" fmla="*/ 803 w 989"/>
                <a:gd name="T69" fmla="*/ 272 h 1439"/>
                <a:gd name="T70" fmla="*/ 787 w 989"/>
                <a:gd name="T71" fmla="*/ 323 h 1439"/>
                <a:gd name="T72" fmla="*/ 729 w 989"/>
                <a:gd name="T73" fmla="*/ 369 h 1439"/>
                <a:gd name="T74" fmla="*/ 639 w 989"/>
                <a:gd name="T75" fmla="*/ 413 h 1439"/>
                <a:gd name="T76" fmla="*/ 212 w 989"/>
                <a:gd name="T77" fmla="*/ 589 h 1439"/>
                <a:gd name="T78" fmla="*/ 160 w 989"/>
                <a:gd name="T79" fmla="*/ 608 h 1439"/>
                <a:gd name="T80" fmla="*/ 88 w 989"/>
                <a:gd name="T81" fmla="*/ 653 h 1439"/>
                <a:gd name="T82" fmla="*/ 43 w 989"/>
                <a:gd name="T83" fmla="*/ 698 h 1439"/>
                <a:gd name="T84" fmla="*/ 9 w 989"/>
                <a:gd name="T85" fmla="*/ 755 h 1439"/>
                <a:gd name="T86" fmla="*/ 0 w 989"/>
                <a:gd name="T87" fmla="*/ 820 h 1439"/>
                <a:gd name="T88" fmla="*/ 10 w 989"/>
                <a:gd name="T89" fmla="*/ 872 h 1439"/>
                <a:gd name="T90" fmla="*/ 40 w 989"/>
                <a:gd name="T91" fmla="*/ 914 h 1439"/>
                <a:gd name="T92" fmla="*/ 84 w 989"/>
                <a:gd name="T93" fmla="*/ 949 h 1439"/>
                <a:gd name="T94" fmla="*/ 159 w 989"/>
                <a:gd name="T95" fmla="*/ 999 h 1439"/>
                <a:gd name="T96" fmla="*/ 487 w 989"/>
                <a:gd name="T97" fmla="*/ 1164 h 1439"/>
                <a:gd name="T98" fmla="*/ 530 w 989"/>
                <a:gd name="T99" fmla="*/ 1197 h 1439"/>
                <a:gd name="T100" fmla="*/ 569 w 989"/>
                <a:gd name="T101" fmla="*/ 1236 h 1439"/>
                <a:gd name="T102" fmla="*/ 557 w 989"/>
                <a:gd name="T103" fmla="*/ 1292 h 1439"/>
                <a:gd name="T104" fmla="*/ 502 w 989"/>
                <a:gd name="T105" fmla="*/ 1354 h 1439"/>
                <a:gd name="T106" fmla="*/ 434 w 989"/>
                <a:gd name="T107" fmla="*/ 1394 h 1439"/>
                <a:gd name="T108" fmla="*/ 525 w 989"/>
                <a:gd name="T109" fmla="*/ 1438 h 143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989" h="1439">
                  <a:moveTo>
                    <a:pt x="525" y="1438"/>
                  </a:moveTo>
                  <a:lnTo>
                    <a:pt x="582" y="1409"/>
                  </a:lnTo>
                  <a:lnTo>
                    <a:pt x="647" y="1355"/>
                  </a:lnTo>
                  <a:lnTo>
                    <a:pt x="670" y="1304"/>
                  </a:lnTo>
                  <a:lnTo>
                    <a:pt x="686" y="1255"/>
                  </a:lnTo>
                  <a:lnTo>
                    <a:pt x="677" y="1198"/>
                  </a:lnTo>
                  <a:lnTo>
                    <a:pt x="637" y="1125"/>
                  </a:lnTo>
                  <a:lnTo>
                    <a:pt x="609" y="1092"/>
                  </a:lnTo>
                  <a:lnTo>
                    <a:pt x="569" y="1063"/>
                  </a:lnTo>
                  <a:lnTo>
                    <a:pt x="259" y="905"/>
                  </a:lnTo>
                  <a:lnTo>
                    <a:pt x="201" y="863"/>
                  </a:lnTo>
                  <a:lnTo>
                    <a:pt x="177" y="843"/>
                  </a:lnTo>
                  <a:lnTo>
                    <a:pt x="160" y="800"/>
                  </a:lnTo>
                  <a:lnTo>
                    <a:pt x="171" y="766"/>
                  </a:lnTo>
                  <a:lnTo>
                    <a:pt x="215" y="738"/>
                  </a:lnTo>
                  <a:lnTo>
                    <a:pt x="294" y="709"/>
                  </a:lnTo>
                  <a:lnTo>
                    <a:pt x="780" y="521"/>
                  </a:lnTo>
                  <a:lnTo>
                    <a:pt x="856" y="471"/>
                  </a:lnTo>
                  <a:lnTo>
                    <a:pt x="918" y="417"/>
                  </a:lnTo>
                  <a:lnTo>
                    <a:pt x="953" y="379"/>
                  </a:lnTo>
                  <a:lnTo>
                    <a:pt x="984" y="334"/>
                  </a:lnTo>
                  <a:lnTo>
                    <a:pt x="988" y="274"/>
                  </a:lnTo>
                  <a:lnTo>
                    <a:pt x="972" y="214"/>
                  </a:lnTo>
                  <a:lnTo>
                    <a:pt x="953" y="167"/>
                  </a:lnTo>
                  <a:lnTo>
                    <a:pt x="920" y="126"/>
                  </a:lnTo>
                  <a:lnTo>
                    <a:pt x="875" y="85"/>
                  </a:lnTo>
                  <a:lnTo>
                    <a:pt x="828" y="50"/>
                  </a:lnTo>
                  <a:lnTo>
                    <a:pt x="803" y="29"/>
                  </a:lnTo>
                  <a:lnTo>
                    <a:pt x="756" y="0"/>
                  </a:lnTo>
                  <a:lnTo>
                    <a:pt x="588" y="61"/>
                  </a:lnTo>
                  <a:lnTo>
                    <a:pt x="649" y="104"/>
                  </a:lnTo>
                  <a:lnTo>
                    <a:pt x="694" y="145"/>
                  </a:lnTo>
                  <a:lnTo>
                    <a:pt x="739" y="182"/>
                  </a:lnTo>
                  <a:lnTo>
                    <a:pt x="780" y="223"/>
                  </a:lnTo>
                  <a:lnTo>
                    <a:pt x="803" y="272"/>
                  </a:lnTo>
                  <a:lnTo>
                    <a:pt x="787" y="323"/>
                  </a:lnTo>
                  <a:lnTo>
                    <a:pt x="729" y="369"/>
                  </a:lnTo>
                  <a:lnTo>
                    <a:pt x="639" y="413"/>
                  </a:lnTo>
                  <a:lnTo>
                    <a:pt x="212" y="589"/>
                  </a:lnTo>
                  <a:lnTo>
                    <a:pt x="160" y="608"/>
                  </a:lnTo>
                  <a:lnTo>
                    <a:pt x="88" y="653"/>
                  </a:lnTo>
                  <a:lnTo>
                    <a:pt x="43" y="698"/>
                  </a:lnTo>
                  <a:lnTo>
                    <a:pt x="9" y="755"/>
                  </a:lnTo>
                  <a:lnTo>
                    <a:pt x="0" y="820"/>
                  </a:lnTo>
                  <a:lnTo>
                    <a:pt x="10" y="872"/>
                  </a:lnTo>
                  <a:lnTo>
                    <a:pt x="40" y="914"/>
                  </a:lnTo>
                  <a:lnTo>
                    <a:pt x="84" y="949"/>
                  </a:lnTo>
                  <a:lnTo>
                    <a:pt x="159" y="999"/>
                  </a:lnTo>
                  <a:lnTo>
                    <a:pt x="487" y="1164"/>
                  </a:lnTo>
                  <a:lnTo>
                    <a:pt x="530" y="1197"/>
                  </a:lnTo>
                  <a:lnTo>
                    <a:pt x="569" y="1236"/>
                  </a:lnTo>
                  <a:lnTo>
                    <a:pt x="557" y="1292"/>
                  </a:lnTo>
                  <a:lnTo>
                    <a:pt x="502" y="1354"/>
                  </a:lnTo>
                  <a:lnTo>
                    <a:pt x="434" y="1394"/>
                  </a:lnTo>
                  <a:lnTo>
                    <a:pt x="525" y="1438"/>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1044" name="Freeform 15"/>
            <p:cNvSpPr>
              <a:spLocks/>
            </p:cNvSpPr>
            <p:nvPr/>
          </p:nvSpPr>
          <p:spPr bwMode="auto">
            <a:xfrm>
              <a:off x="2100" y="1162"/>
              <a:ext cx="669" cy="582"/>
            </a:xfrm>
            <a:custGeom>
              <a:avLst/>
              <a:gdLst>
                <a:gd name="T0" fmla="*/ 668 w 669"/>
                <a:gd name="T1" fmla="*/ 553 h 582"/>
                <a:gd name="T2" fmla="*/ 668 w 669"/>
                <a:gd name="T3" fmla="*/ 450 h 582"/>
                <a:gd name="T4" fmla="*/ 562 w 669"/>
                <a:gd name="T5" fmla="*/ 435 h 582"/>
                <a:gd name="T6" fmla="*/ 448 w 669"/>
                <a:gd name="T7" fmla="*/ 420 h 582"/>
                <a:gd name="T8" fmla="*/ 367 w 669"/>
                <a:gd name="T9" fmla="*/ 400 h 582"/>
                <a:gd name="T10" fmla="*/ 314 w 669"/>
                <a:gd name="T11" fmla="*/ 378 h 582"/>
                <a:gd name="T12" fmla="*/ 257 w 669"/>
                <a:gd name="T13" fmla="*/ 349 h 582"/>
                <a:gd name="T14" fmla="*/ 220 w 669"/>
                <a:gd name="T15" fmla="*/ 314 h 582"/>
                <a:gd name="T16" fmla="*/ 193 w 669"/>
                <a:gd name="T17" fmla="*/ 274 h 582"/>
                <a:gd name="T18" fmla="*/ 180 w 669"/>
                <a:gd name="T19" fmla="*/ 231 h 582"/>
                <a:gd name="T20" fmla="*/ 180 w 669"/>
                <a:gd name="T21" fmla="*/ 189 h 582"/>
                <a:gd name="T22" fmla="*/ 193 w 669"/>
                <a:gd name="T23" fmla="*/ 165 h 582"/>
                <a:gd name="T24" fmla="*/ 209 w 669"/>
                <a:gd name="T25" fmla="*/ 143 h 582"/>
                <a:gd name="T26" fmla="*/ 255 w 669"/>
                <a:gd name="T27" fmla="*/ 127 h 582"/>
                <a:gd name="T28" fmla="*/ 297 w 669"/>
                <a:gd name="T29" fmla="*/ 127 h 582"/>
                <a:gd name="T30" fmla="*/ 345 w 669"/>
                <a:gd name="T31" fmla="*/ 141 h 582"/>
                <a:gd name="T32" fmla="*/ 396 w 669"/>
                <a:gd name="T33" fmla="*/ 156 h 582"/>
                <a:gd name="T34" fmla="*/ 448 w 669"/>
                <a:gd name="T35" fmla="*/ 163 h 582"/>
                <a:gd name="T36" fmla="*/ 477 w 669"/>
                <a:gd name="T37" fmla="*/ 125 h 582"/>
                <a:gd name="T38" fmla="*/ 464 w 669"/>
                <a:gd name="T39" fmla="*/ 86 h 582"/>
                <a:gd name="T40" fmla="*/ 415 w 669"/>
                <a:gd name="T41" fmla="*/ 42 h 582"/>
                <a:gd name="T42" fmla="*/ 363 w 669"/>
                <a:gd name="T43" fmla="*/ 18 h 582"/>
                <a:gd name="T44" fmla="*/ 319 w 669"/>
                <a:gd name="T45" fmla="*/ 7 h 582"/>
                <a:gd name="T46" fmla="*/ 273 w 669"/>
                <a:gd name="T47" fmla="*/ 2 h 582"/>
                <a:gd name="T48" fmla="*/ 222 w 669"/>
                <a:gd name="T49" fmla="*/ 0 h 582"/>
                <a:gd name="T50" fmla="*/ 176 w 669"/>
                <a:gd name="T51" fmla="*/ 4 h 582"/>
                <a:gd name="T52" fmla="*/ 136 w 669"/>
                <a:gd name="T53" fmla="*/ 15 h 582"/>
                <a:gd name="T54" fmla="*/ 86 w 669"/>
                <a:gd name="T55" fmla="*/ 33 h 582"/>
                <a:gd name="T56" fmla="*/ 50 w 669"/>
                <a:gd name="T57" fmla="*/ 66 h 582"/>
                <a:gd name="T58" fmla="*/ 22 w 669"/>
                <a:gd name="T59" fmla="*/ 99 h 582"/>
                <a:gd name="T60" fmla="*/ 6 w 669"/>
                <a:gd name="T61" fmla="*/ 145 h 582"/>
                <a:gd name="T62" fmla="*/ 0 w 669"/>
                <a:gd name="T63" fmla="*/ 189 h 582"/>
                <a:gd name="T64" fmla="*/ 9 w 669"/>
                <a:gd name="T65" fmla="*/ 237 h 582"/>
                <a:gd name="T66" fmla="*/ 22 w 669"/>
                <a:gd name="T67" fmla="*/ 285 h 582"/>
                <a:gd name="T68" fmla="*/ 50 w 669"/>
                <a:gd name="T69" fmla="*/ 330 h 582"/>
                <a:gd name="T70" fmla="*/ 81 w 669"/>
                <a:gd name="T71" fmla="*/ 375 h 582"/>
                <a:gd name="T72" fmla="*/ 125 w 669"/>
                <a:gd name="T73" fmla="*/ 419 h 582"/>
                <a:gd name="T74" fmla="*/ 169 w 669"/>
                <a:gd name="T75" fmla="*/ 457 h 582"/>
                <a:gd name="T76" fmla="*/ 217 w 669"/>
                <a:gd name="T77" fmla="*/ 488 h 582"/>
                <a:gd name="T78" fmla="*/ 266 w 669"/>
                <a:gd name="T79" fmla="*/ 514 h 582"/>
                <a:gd name="T80" fmla="*/ 310 w 669"/>
                <a:gd name="T81" fmla="*/ 534 h 582"/>
                <a:gd name="T82" fmla="*/ 369 w 669"/>
                <a:gd name="T83" fmla="*/ 549 h 582"/>
                <a:gd name="T84" fmla="*/ 437 w 669"/>
                <a:gd name="T85" fmla="*/ 568 h 582"/>
                <a:gd name="T86" fmla="*/ 516 w 669"/>
                <a:gd name="T87" fmla="*/ 581 h 582"/>
                <a:gd name="T88" fmla="*/ 595 w 669"/>
                <a:gd name="T89" fmla="*/ 577 h 582"/>
                <a:gd name="T90" fmla="*/ 668 w 669"/>
                <a:gd name="T91" fmla="*/ 553 h 5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69" h="582">
                  <a:moveTo>
                    <a:pt x="668" y="553"/>
                  </a:moveTo>
                  <a:lnTo>
                    <a:pt x="668" y="450"/>
                  </a:lnTo>
                  <a:lnTo>
                    <a:pt x="562" y="435"/>
                  </a:lnTo>
                  <a:lnTo>
                    <a:pt x="448" y="420"/>
                  </a:lnTo>
                  <a:lnTo>
                    <a:pt x="367" y="400"/>
                  </a:lnTo>
                  <a:lnTo>
                    <a:pt x="314" y="378"/>
                  </a:lnTo>
                  <a:lnTo>
                    <a:pt x="257" y="349"/>
                  </a:lnTo>
                  <a:lnTo>
                    <a:pt x="220" y="314"/>
                  </a:lnTo>
                  <a:lnTo>
                    <a:pt x="193" y="274"/>
                  </a:lnTo>
                  <a:lnTo>
                    <a:pt x="180" y="231"/>
                  </a:lnTo>
                  <a:lnTo>
                    <a:pt x="180" y="189"/>
                  </a:lnTo>
                  <a:lnTo>
                    <a:pt x="193" y="165"/>
                  </a:lnTo>
                  <a:lnTo>
                    <a:pt x="209" y="143"/>
                  </a:lnTo>
                  <a:lnTo>
                    <a:pt x="255" y="127"/>
                  </a:lnTo>
                  <a:lnTo>
                    <a:pt x="297" y="127"/>
                  </a:lnTo>
                  <a:lnTo>
                    <a:pt x="345" y="141"/>
                  </a:lnTo>
                  <a:lnTo>
                    <a:pt x="396" y="156"/>
                  </a:lnTo>
                  <a:lnTo>
                    <a:pt x="448" y="163"/>
                  </a:lnTo>
                  <a:lnTo>
                    <a:pt x="477" y="125"/>
                  </a:lnTo>
                  <a:lnTo>
                    <a:pt x="464" y="86"/>
                  </a:lnTo>
                  <a:lnTo>
                    <a:pt x="415" y="42"/>
                  </a:lnTo>
                  <a:lnTo>
                    <a:pt x="363" y="18"/>
                  </a:lnTo>
                  <a:lnTo>
                    <a:pt x="319" y="7"/>
                  </a:lnTo>
                  <a:lnTo>
                    <a:pt x="273" y="2"/>
                  </a:lnTo>
                  <a:lnTo>
                    <a:pt x="222" y="0"/>
                  </a:lnTo>
                  <a:lnTo>
                    <a:pt x="176" y="4"/>
                  </a:lnTo>
                  <a:lnTo>
                    <a:pt x="136" y="15"/>
                  </a:lnTo>
                  <a:lnTo>
                    <a:pt x="86" y="33"/>
                  </a:lnTo>
                  <a:lnTo>
                    <a:pt x="50" y="66"/>
                  </a:lnTo>
                  <a:lnTo>
                    <a:pt x="22" y="99"/>
                  </a:lnTo>
                  <a:lnTo>
                    <a:pt x="6" y="145"/>
                  </a:lnTo>
                  <a:lnTo>
                    <a:pt x="0" y="189"/>
                  </a:lnTo>
                  <a:lnTo>
                    <a:pt x="9" y="237"/>
                  </a:lnTo>
                  <a:lnTo>
                    <a:pt x="22" y="285"/>
                  </a:lnTo>
                  <a:lnTo>
                    <a:pt x="50" y="330"/>
                  </a:lnTo>
                  <a:lnTo>
                    <a:pt x="81" y="375"/>
                  </a:lnTo>
                  <a:lnTo>
                    <a:pt x="125" y="419"/>
                  </a:lnTo>
                  <a:lnTo>
                    <a:pt x="169" y="457"/>
                  </a:lnTo>
                  <a:lnTo>
                    <a:pt x="217" y="488"/>
                  </a:lnTo>
                  <a:lnTo>
                    <a:pt x="266" y="514"/>
                  </a:lnTo>
                  <a:lnTo>
                    <a:pt x="310" y="534"/>
                  </a:lnTo>
                  <a:lnTo>
                    <a:pt x="369" y="549"/>
                  </a:lnTo>
                  <a:lnTo>
                    <a:pt x="437" y="568"/>
                  </a:lnTo>
                  <a:lnTo>
                    <a:pt x="516" y="581"/>
                  </a:lnTo>
                  <a:lnTo>
                    <a:pt x="595" y="577"/>
                  </a:lnTo>
                  <a:lnTo>
                    <a:pt x="668" y="553"/>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1045" name="Freeform 16"/>
            <p:cNvSpPr>
              <a:spLocks/>
            </p:cNvSpPr>
            <p:nvPr/>
          </p:nvSpPr>
          <p:spPr bwMode="auto">
            <a:xfrm>
              <a:off x="1365" y="583"/>
              <a:ext cx="1413" cy="549"/>
            </a:xfrm>
            <a:custGeom>
              <a:avLst/>
              <a:gdLst>
                <a:gd name="T0" fmla="*/ 1412 w 1413"/>
                <a:gd name="T1" fmla="*/ 548 h 549"/>
                <a:gd name="T2" fmla="*/ 1316 w 1413"/>
                <a:gd name="T3" fmla="*/ 537 h 549"/>
                <a:gd name="T4" fmla="*/ 1237 w 1413"/>
                <a:gd name="T5" fmla="*/ 524 h 549"/>
                <a:gd name="T6" fmla="*/ 1179 w 1413"/>
                <a:gd name="T7" fmla="*/ 511 h 549"/>
                <a:gd name="T8" fmla="*/ 1118 w 1413"/>
                <a:gd name="T9" fmla="*/ 499 h 549"/>
                <a:gd name="T10" fmla="*/ 1060 w 1413"/>
                <a:gd name="T11" fmla="*/ 493 h 549"/>
                <a:gd name="T12" fmla="*/ 1000 w 1413"/>
                <a:gd name="T13" fmla="*/ 495 h 549"/>
                <a:gd name="T14" fmla="*/ 939 w 1413"/>
                <a:gd name="T15" fmla="*/ 499 h 549"/>
                <a:gd name="T16" fmla="*/ 894 w 1413"/>
                <a:gd name="T17" fmla="*/ 482 h 549"/>
                <a:gd name="T18" fmla="*/ 962 w 1413"/>
                <a:gd name="T19" fmla="*/ 440 h 549"/>
                <a:gd name="T20" fmla="*/ 1005 w 1413"/>
                <a:gd name="T21" fmla="*/ 411 h 549"/>
                <a:gd name="T22" fmla="*/ 1043 w 1413"/>
                <a:gd name="T23" fmla="*/ 381 h 549"/>
                <a:gd name="T24" fmla="*/ 1069 w 1413"/>
                <a:gd name="T25" fmla="*/ 348 h 549"/>
                <a:gd name="T26" fmla="*/ 962 w 1413"/>
                <a:gd name="T27" fmla="*/ 383 h 549"/>
                <a:gd name="T28" fmla="*/ 855 w 1413"/>
                <a:gd name="T29" fmla="*/ 418 h 549"/>
                <a:gd name="T30" fmla="*/ 783 w 1413"/>
                <a:gd name="T31" fmla="*/ 436 h 549"/>
                <a:gd name="T32" fmla="*/ 670 w 1413"/>
                <a:gd name="T33" fmla="*/ 449 h 549"/>
                <a:gd name="T34" fmla="*/ 597 w 1413"/>
                <a:gd name="T35" fmla="*/ 449 h 549"/>
                <a:gd name="T36" fmla="*/ 531 w 1413"/>
                <a:gd name="T37" fmla="*/ 444 h 549"/>
                <a:gd name="T38" fmla="*/ 486 w 1413"/>
                <a:gd name="T39" fmla="*/ 427 h 549"/>
                <a:gd name="T40" fmla="*/ 459 w 1413"/>
                <a:gd name="T41" fmla="*/ 407 h 549"/>
                <a:gd name="T42" fmla="*/ 527 w 1413"/>
                <a:gd name="T43" fmla="*/ 389 h 549"/>
                <a:gd name="T44" fmla="*/ 572 w 1413"/>
                <a:gd name="T45" fmla="*/ 365 h 549"/>
                <a:gd name="T46" fmla="*/ 599 w 1413"/>
                <a:gd name="T47" fmla="*/ 339 h 549"/>
                <a:gd name="T48" fmla="*/ 634 w 1413"/>
                <a:gd name="T49" fmla="*/ 308 h 549"/>
                <a:gd name="T50" fmla="*/ 544 w 1413"/>
                <a:gd name="T51" fmla="*/ 334 h 549"/>
                <a:gd name="T52" fmla="*/ 463 w 1413"/>
                <a:gd name="T53" fmla="*/ 348 h 549"/>
                <a:gd name="T54" fmla="*/ 378 w 1413"/>
                <a:gd name="T55" fmla="*/ 356 h 549"/>
                <a:gd name="T56" fmla="*/ 303 w 1413"/>
                <a:gd name="T57" fmla="*/ 352 h 549"/>
                <a:gd name="T58" fmla="*/ 254 w 1413"/>
                <a:gd name="T59" fmla="*/ 334 h 549"/>
                <a:gd name="T60" fmla="*/ 233 w 1413"/>
                <a:gd name="T61" fmla="*/ 312 h 549"/>
                <a:gd name="T62" fmla="*/ 281 w 1413"/>
                <a:gd name="T63" fmla="*/ 291 h 549"/>
                <a:gd name="T64" fmla="*/ 313 w 1413"/>
                <a:gd name="T65" fmla="*/ 269 h 549"/>
                <a:gd name="T66" fmla="*/ 341 w 1413"/>
                <a:gd name="T67" fmla="*/ 244 h 549"/>
                <a:gd name="T68" fmla="*/ 339 w 1413"/>
                <a:gd name="T69" fmla="*/ 229 h 549"/>
                <a:gd name="T70" fmla="*/ 262 w 1413"/>
                <a:gd name="T71" fmla="*/ 246 h 549"/>
                <a:gd name="T72" fmla="*/ 179 w 1413"/>
                <a:gd name="T73" fmla="*/ 255 h 549"/>
                <a:gd name="T74" fmla="*/ 109 w 1413"/>
                <a:gd name="T75" fmla="*/ 254 h 549"/>
                <a:gd name="T76" fmla="*/ 51 w 1413"/>
                <a:gd name="T77" fmla="*/ 244 h 549"/>
                <a:gd name="T78" fmla="*/ 19 w 1413"/>
                <a:gd name="T79" fmla="*/ 229 h 549"/>
                <a:gd name="T80" fmla="*/ 0 w 1413"/>
                <a:gd name="T81" fmla="*/ 205 h 549"/>
                <a:gd name="T82" fmla="*/ 120 w 1413"/>
                <a:gd name="T83" fmla="*/ 187 h 549"/>
                <a:gd name="T84" fmla="*/ 309 w 1413"/>
                <a:gd name="T85" fmla="*/ 156 h 549"/>
                <a:gd name="T86" fmla="*/ 544 w 1413"/>
                <a:gd name="T87" fmla="*/ 119 h 549"/>
                <a:gd name="T88" fmla="*/ 742 w 1413"/>
                <a:gd name="T89" fmla="*/ 71 h 549"/>
                <a:gd name="T90" fmla="*/ 926 w 1413"/>
                <a:gd name="T91" fmla="*/ 26 h 549"/>
                <a:gd name="T92" fmla="*/ 1020 w 1413"/>
                <a:gd name="T93" fmla="*/ 9 h 549"/>
                <a:gd name="T94" fmla="*/ 1098 w 1413"/>
                <a:gd name="T95" fmla="*/ 0 h 549"/>
                <a:gd name="T96" fmla="*/ 1165 w 1413"/>
                <a:gd name="T97" fmla="*/ 2 h 549"/>
                <a:gd name="T98" fmla="*/ 1211 w 1413"/>
                <a:gd name="T99" fmla="*/ 7 h 549"/>
                <a:gd name="T100" fmla="*/ 1254 w 1413"/>
                <a:gd name="T101" fmla="*/ 27 h 549"/>
                <a:gd name="T102" fmla="*/ 1288 w 1413"/>
                <a:gd name="T103" fmla="*/ 71 h 549"/>
                <a:gd name="T104" fmla="*/ 1301 w 1413"/>
                <a:gd name="T105" fmla="*/ 117 h 549"/>
                <a:gd name="T106" fmla="*/ 1316 w 1413"/>
                <a:gd name="T107" fmla="*/ 148 h 549"/>
                <a:gd name="T108" fmla="*/ 1344 w 1413"/>
                <a:gd name="T109" fmla="*/ 159 h 549"/>
                <a:gd name="T110" fmla="*/ 1384 w 1413"/>
                <a:gd name="T111" fmla="*/ 156 h 549"/>
                <a:gd name="T112" fmla="*/ 1412 w 1413"/>
                <a:gd name="T113" fmla="*/ 145 h 549"/>
                <a:gd name="T114" fmla="*/ 1412 w 1413"/>
                <a:gd name="T115" fmla="*/ 548 h 54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413" h="549">
                  <a:moveTo>
                    <a:pt x="1412" y="548"/>
                  </a:moveTo>
                  <a:lnTo>
                    <a:pt x="1316" y="537"/>
                  </a:lnTo>
                  <a:lnTo>
                    <a:pt x="1237" y="524"/>
                  </a:lnTo>
                  <a:lnTo>
                    <a:pt x="1179" y="511"/>
                  </a:lnTo>
                  <a:lnTo>
                    <a:pt x="1118" y="499"/>
                  </a:lnTo>
                  <a:lnTo>
                    <a:pt x="1060" y="493"/>
                  </a:lnTo>
                  <a:lnTo>
                    <a:pt x="1000" y="495"/>
                  </a:lnTo>
                  <a:lnTo>
                    <a:pt x="939" y="499"/>
                  </a:lnTo>
                  <a:lnTo>
                    <a:pt x="894" y="482"/>
                  </a:lnTo>
                  <a:lnTo>
                    <a:pt x="962" y="440"/>
                  </a:lnTo>
                  <a:lnTo>
                    <a:pt x="1005" y="411"/>
                  </a:lnTo>
                  <a:lnTo>
                    <a:pt x="1043" y="381"/>
                  </a:lnTo>
                  <a:lnTo>
                    <a:pt x="1069" y="348"/>
                  </a:lnTo>
                  <a:lnTo>
                    <a:pt x="962" y="383"/>
                  </a:lnTo>
                  <a:lnTo>
                    <a:pt x="855" y="418"/>
                  </a:lnTo>
                  <a:lnTo>
                    <a:pt x="783" y="436"/>
                  </a:lnTo>
                  <a:lnTo>
                    <a:pt x="670" y="449"/>
                  </a:lnTo>
                  <a:lnTo>
                    <a:pt x="597" y="449"/>
                  </a:lnTo>
                  <a:lnTo>
                    <a:pt x="531" y="444"/>
                  </a:lnTo>
                  <a:lnTo>
                    <a:pt x="486" y="427"/>
                  </a:lnTo>
                  <a:lnTo>
                    <a:pt x="459" y="407"/>
                  </a:lnTo>
                  <a:lnTo>
                    <a:pt x="527" y="389"/>
                  </a:lnTo>
                  <a:lnTo>
                    <a:pt x="572" y="365"/>
                  </a:lnTo>
                  <a:lnTo>
                    <a:pt x="599" y="339"/>
                  </a:lnTo>
                  <a:lnTo>
                    <a:pt x="634" y="308"/>
                  </a:lnTo>
                  <a:lnTo>
                    <a:pt x="544" y="334"/>
                  </a:lnTo>
                  <a:lnTo>
                    <a:pt x="463" y="348"/>
                  </a:lnTo>
                  <a:lnTo>
                    <a:pt x="378" y="356"/>
                  </a:lnTo>
                  <a:lnTo>
                    <a:pt x="303" y="352"/>
                  </a:lnTo>
                  <a:lnTo>
                    <a:pt x="254" y="334"/>
                  </a:lnTo>
                  <a:lnTo>
                    <a:pt x="233" y="312"/>
                  </a:lnTo>
                  <a:lnTo>
                    <a:pt x="281" y="291"/>
                  </a:lnTo>
                  <a:lnTo>
                    <a:pt x="313" y="269"/>
                  </a:lnTo>
                  <a:lnTo>
                    <a:pt x="341" y="244"/>
                  </a:lnTo>
                  <a:lnTo>
                    <a:pt x="339" y="229"/>
                  </a:lnTo>
                  <a:lnTo>
                    <a:pt x="262" y="246"/>
                  </a:lnTo>
                  <a:lnTo>
                    <a:pt x="179" y="255"/>
                  </a:lnTo>
                  <a:lnTo>
                    <a:pt x="109" y="254"/>
                  </a:lnTo>
                  <a:lnTo>
                    <a:pt x="51" y="244"/>
                  </a:lnTo>
                  <a:lnTo>
                    <a:pt x="19" y="229"/>
                  </a:lnTo>
                  <a:lnTo>
                    <a:pt x="0" y="205"/>
                  </a:lnTo>
                  <a:lnTo>
                    <a:pt x="120" y="187"/>
                  </a:lnTo>
                  <a:lnTo>
                    <a:pt x="309" y="156"/>
                  </a:lnTo>
                  <a:lnTo>
                    <a:pt x="544" y="119"/>
                  </a:lnTo>
                  <a:lnTo>
                    <a:pt x="742" y="71"/>
                  </a:lnTo>
                  <a:lnTo>
                    <a:pt x="926" y="26"/>
                  </a:lnTo>
                  <a:lnTo>
                    <a:pt x="1020" y="9"/>
                  </a:lnTo>
                  <a:lnTo>
                    <a:pt x="1098" y="0"/>
                  </a:lnTo>
                  <a:lnTo>
                    <a:pt x="1165" y="2"/>
                  </a:lnTo>
                  <a:lnTo>
                    <a:pt x="1211" y="7"/>
                  </a:lnTo>
                  <a:lnTo>
                    <a:pt x="1254" y="27"/>
                  </a:lnTo>
                  <a:lnTo>
                    <a:pt x="1288" y="71"/>
                  </a:lnTo>
                  <a:lnTo>
                    <a:pt x="1301" y="117"/>
                  </a:lnTo>
                  <a:lnTo>
                    <a:pt x="1316" y="148"/>
                  </a:lnTo>
                  <a:lnTo>
                    <a:pt x="1344" y="159"/>
                  </a:lnTo>
                  <a:lnTo>
                    <a:pt x="1384" y="156"/>
                  </a:lnTo>
                  <a:lnTo>
                    <a:pt x="1412" y="145"/>
                  </a:lnTo>
                  <a:lnTo>
                    <a:pt x="1412" y="548"/>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1046" name="Oval 17"/>
            <p:cNvSpPr>
              <a:spLocks noChangeArrowheads="1"/>
            </p:cNvSpPr>
            <p:nvPr/>
          </p:nvSpPr>
          <p:spPr bwMode="auto">
            <a:xfrm>
              <a:off x="2785" y="355"/>
              <a:ext cx="187" cy="19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endParaRPr lang="en-US" altLang="da-DK" sz="1800">
                <a:latin typeface="Arial" pitchFamily="34" charset="0"/>
              </a:endParaRPr>
            </a:p>
          </p:txBody>
        </p:sp>
        <p:sp>
          <p:nvSpPr>
            <p:cNvPr id="1047" name="Freeform 18"/>
            <p:cNvSpPr>
              <a:spLocks/>
            </p:cNvSpPr>
            <p:nvPr/>
          </p:nvSpPr>
          <p:spPr bwMode="auto">
            <a:xfrm>
              <a:off x="2976" y="583"/>
              <a:ext cx="1413" cy="549"/>
            </a:xfrm>
            <a:custGeom>
              <a:avLst/>
              <a:gdLst>
                <a:gd name="T0" fmla="*/ 0 w 1413"/>
                <a:gd name="T1" fmla="*/ 548 h 549"/>
                <a:gd name="T2" fmla="*/ 96 w 1413"/>
                <a:gd name="T3" fmla="*/ 537 h 549"/>
                <a:gd name="T4" fmla="*/ 175 w 1413"/>
                <a:gd name="T5" fmla="*/ 524 h 549"/>
                <a:gd name="T6" fmla="*/ 233 w 1413"/>
                <a:gd name="T7" fmla="*/ 511 h 549"/>
                <a:gd name="T8" fmla="*/ 294 w 1413"/>
                <a:gd name="T9" fmla="*/ 499 h 549"/>
                <a:gd name="T10" fmla="*/ 352 w 1413"/>
                <a:gd name="T11" fmla="*/ 493 h 549"/>
                <a:gd name="T12" fmla="*/ 412 w 1413"/>
                <a:gd name="T13" fmla="*/ 495 h 549"/>
                <a:gd name="T14" fmla="*/ 473 w 1413"/>
                <a:gd name="T15" fmla="*/ 499 h 549"/>
                <a:gd name="T16" fmla="*/ 518 w 1413"/>
                <a:gd name="T17" fmla="*/ 482 h 549"/>
                <a:gd name="T18" fmla="*/ 450 w 1413"/>
                <a:gd name="T19" fmla="*/ 440 h 549"/>
                <a:gd name="T20" fmla="*/ 407 w 1413"/>
                <a:gd name="T21" fmla="*/ 411 h 549"/>
                <a:gd name="T22" fmla="*/ 369 w 1413"/>
                <a:gd name="T23" fmla="*/ 381 h 549"/>
                <a:gd name="T24" fmla="*/ 343 w 1413"/>
                <a:gd name="T25" fmla="*/ 348 h 549"/>
                <a:gd name="T26" fmla="*/ 450 w 1413"/>
                <a:gd name="T27" fmla="*/ 383 h 549"/>
                <a:gd name="T28" fmla="*/ 557 w 1413"/>
                <a:gd name="T29" fmla="*/ 418 h 549"/>
                <a:gd name="T30" fmla="*/ 629 w 1413"/>
                <a:gd name="T31" fmla="*/ 436 h 549"/>
                <a:gd name="T32" fmla="*/ 742 w 1413"/>
                <a:gd name="T33" fmla="*/ 449 h 549"/>
                <a:gd name="T34" fmla="*/ 815 w 1413"/>
                <a:gd name="T35" fmla="*/ 449 h 549"/>
                <a:gd name="T36" fmla="*/ 881 w 1413"/>
                <a:gd name="T37" fmla="*/ 444 h 549"/>
                <a:gd name="T38" fmla="*/ 926 w 1413"/>
                <a:gd name="T39" fmla="*/ 427 h 549"/>
                <a:gd name="T40" fmla="*/ 953 w 1413"/>
                <a:gd name="T41" fmla="*/ 407 h 549"/>
                <a:gd name="T42" fmla="*/ 885 w 1413"/>
                <a:gd name="T43" fmla="*/ 389 h 549"/>
                <a:gd name="T44" fmla="*/ 840 w 1413"/>
                <a:gd name="T45" fmla="*/ 365 h 549"/>
                <a:gd name="T46" fmla="*/ 809 w 1413"/>
                <a:gd name="T47" fmla="*/ 339 h 549"/>
                <a:gd name="T48" fmla="*/ 778 w 1413"/>
                <a:gd name="T49" fmla="*/ 308 h 549"/>
                <a:gd name="T50" fmla="*/ 868 w 1413"/>
                <a:gd name="T51" fmla="*/ 334 h 549"/>
                <a:gd name="T52" fmla="*/ 949 w 1413"/>
                <a:gd name="T53" fmla="*/ 348 h 549"/>
                <a:gd name="T54" fmla="*/ 1034 w 1413"/>
                <a:gd name="T55" fmla="*/ 356 h 549"/>
                <a:gd name="T56" fmla="*/ 1109 w 1413"/>
                <a:gd name="T57" fmla="*/ 352 h 549"/>
                <a:gd name="T58" fmla="*/ 1158 w 1413"/>
                <a:gd name="T59" fmla="*/ 334 h 549"/>
                <a:gd name="T60" fmla="*/ 1179 w 1413"/>
                <a:gd name="T61" fmla="*/ 312 h 549"/>
                <a:gd name="T62" fmla="*/ 1131 w 1413"/>
                <a:gd name="T63" fmla="*/ 291 h 549"/>
                <a:gd name="T64" fmla="*/ 1099 w 1413"/>
                <a:gd name="T65" fmla="*/ 269 h 549"/>
                <a:gd name="T66" fmla="*/ 1071 w 1413"/>
                <a:gd name="T67" fmla="*/ 244 h 549"/>
                <a:gd name="T68" fmla="*/ 1073 w 1413"/>
                <a:gd name="T69" fmla="*/ 229 h 549"/>
                <a:gd name="T70" fmla="*/ 1150 w 1413"/>
                <a:gd name="T71" fmla="*/ 246 h 549"/>
                <a:gd name="T72" fmla="*/ 1233 w 1413"/>
                <a:gd name="T73" fmla="*/ 255 h 549"/>
                <a:gd name="T74" fmla="*/ 1311 w 1413"/>
                <a:gd name="T75" fmla="*/ 253 h 549"/>
                <a:gd name="T76" fmla="*/ 1361 w 1413"/>
                <a:gd name="T77" fmla="*/ 244 h 549"/>
                <a:gd name="T78" fmla="*/ 1393 w 1413"/>
                <a:gd name="T79" fmla="*/ 229 h 549"/>
                <a:gd name="T80" fmla="*/ 1412 w 1413"/>
                <a:gd name="T81" fmla="*/ 205 h 549"/>
                <a:gd name="T82" fmla="*/ 1292 w 1413"/>
                <a:gd name="T83" fmla="*/ 187 h 549"/>
                <a:gd name="T84" fmla="*/ 1087 w 1413"/>
                <a:gd name="T85" fmla="*/ 158 h 549"/>
                <a:gd name="T86" fmla="*/ 868 w 1413"/>
                <a:gd name="T87" fmla="*/ 119 h 549"/>
                <a:gd name="T88" fmla="*/ 670 w 1413"/>
                <a:gd name="T89" fmla="*/ 71 h 549"/>
                <a:gd name="T90" fmla="*/ 486 w 1413"/>
                <a:gd name="T91" fmla="*/ 26 h 549"/>
                <a:gd name="T92" fmla="*/ 392 w 1413"/>
                <a:gd name="T93" fmla="*/ 9 h 549"/>
                <a:gd name="T94" fmla="*/ 314 w 1413"/>
                <a:gd name="T95" fmla="*/ 0 h 549"/>
                <a:gd name="T96" fmla="*/ 247 w 1413"/>
                <a:gd name="T97" fmla="*/ 2 h 549"/>
                <a:gd name="T98" fmla="*/ 201 w 1413"/>
                <a:gd name="T99" fmla="*/ 7 h 549"/>
                <a:gd name="T100" fmla="*/ 158 w 1413"/>
                <a:gd name="T101" fmla="*/ 27 h 549"/>
                <a:gd name="T102" fmla="*/ 124 w 1413"/>
                <a:gd name="T103" fmla="*/ 71 h 549"/>
                <a:gd name="T104" fmla="*/ 111 w 1413"/>
                <a:gd name="T105" fmla="*/ 117 h 549"/>
                <a:gd name="T106" fmla="*/ 96 w 1413"/>
                <a:gd name="T107" fmla="*/ 148 h 549"/>
                <a:gd name="T108" fmla="*/ 68 w 1413"/>
                <a:gd name="T109" fmla="*/ 159 h 549"/>
                <a:gd name="T110" fmla="*/ 28 w 1413"/>
                <a:gd name="T111" fmla="*/ 156 h 549"/>
                <a:gd name="T112" fmla="*/ 0 w 1413"/>
                <a:gd name="T113" fmla="*/ 145 h 549"/>
                <a:gd name="T114" fmla="*/ 0 w 1413"/>
                <a:gd name="T115" fmla="*/ 548 h 54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413" h="549">
                  <a:moveTo>
                    <a:pt x="0" y="548"/>
                  </a:moveTo>
                  <a:lnTo>
                    <a:pt x="96" y="537"/>
                  </a:lnTo>
                  <a:lnTo>
                    <a:pt x="175" y="524"/>
                  </a:lnTo>
                  <a:lnTo>
                    <a:pt x="233" y="511"/>
                  </a:lnTo>
                  <a:lnTo>
                    <a:pt x="294" y="499"/>
                  </a:lnTo>
                  <a:lnTo>
                    <a:pt x="352" y="493"/>
                  </a:lnTo>
                  <a:lnTo>
                    <a:pt x="412" y="495"/>
                  </a:lnTo>
                  <a:lnTo>
                    <a:pt x="473" y="499"/>
                  </a:lnTo>
                  <a:lnTo>
                    <a:pt x="518" y="482"/>
                  </a:lnTo>
                  <a:lnTo>
                    <a:pt x="450" y="440"/>
                  </a:lnTo>
                  <a:lnTo>
                    <a:pt x="407" y="411"/>
                  </a:lnTo>
                  <a:lnTo>
                    <a:pt x="369" y="381"/>
                  </a:lnTo>
                  <a:lnTo>
                    <a:pt x="343" y="348"/>
                  </a:lnTo>
                  <a:lnTo>
                    <a:pt x="450" y="383"/>
                  </a:lnTo>
                  <a:lnTo>
                    <a:pt x="557" y="418"/>
                  </a:lnTo>
                  <a:lnTo>
                    <a:pt x="629" y="436"/>
                  </a:lnTo>
                  <a:lnTo>
                    <a:pt x="742" y="449"/>
                  </a:lnTo>
                  <a:lnTo>
                    <a:pt x="815" y="449"/>
                  </a:lnTo>
                  <a:lnTo>
                    <a:pt x="881" y="444"/>
                  </a:lnTo>
                  <a:lnTo>
                    <a:pt x="926" y="427"/>
                  </a:lnTo>
                  <a:lnTo>
                    <a:pt x="953" y="407"/>
                  </a:lnTo>
                  <a:lnTo>
                    <a:pt x="885" y="389"/>
                  </a:lnTo>
                  <a:lnTo>
                    <a:pt x="840" y="365"/>
                  </a:lnTo>
                  <a:lnTo>
                    <a:pt x="809" y="339"/>
                  </a:lnTo>
                  <a:lnTo>
                    <a:pt x="778" y="308"/>
                  </a:lnTo>
                  <a:lnTo>
                    <a:pt x="868" y="334"/>
                  </a:lnTo>
                  <a:lnTo>
                    <a:pt x="949" y="348"/>
                  </a:lnTo>
                  <a:lnTo>
                    <a:pt x="1034" y="356"/>
                  </a:lnTo>
                  <a:lnTo>
                    <a:pt x="1109" y="352"/>
                  </a:lnTo>
                  <a:lnTo>
                    <a:pt x="1158" y="334"/>
                  </a:lnTo>
                  <a:lnTo>
                    <a:pt x="1179" y="312"/>
                  </a:lnTo>
                  <a:lnTo>
                    <a:pt x="1131" y="291"/>
                  </a:lnTo>
                  <a:lnTo>
                    <a:pt x="1099" y="269"/>
                  </a:lnTo>
                  <a:lnTo>
                    <a:pt x="1071" y="244"/>
                  </a:lnTo>
                  <a:lnTo>
                    <a:pt x="1073" y="229"/>
                  </a:lnTo>
                  <a:lnTo>
                    <a:pt x="1150" y="246"/>
                  </a:lnTo>
                  <a:lnTo>
                    <a:pt x="1233" y="255"/>
                  </a:lnTo>
                  <a:lnTo>
                    <a:pt x="1311" y="253"/>
                  </a:lnTo>
                  <a:lnTo>
                    <a:pt x="1361" y="244"/>
                  </a:lnTo>
                  <a:lnTo>
                    <a:pt x="1393" y="229"/>
                  </a:lnTo>
                  <a:lnTo>
                    <a:pt x="1412" y="205"/>
                  </a:lnTo>
                  <a:lnTo>
                    <a:pt x="1292" y="187"/>
                  </a:lnTo>
                  <a:lnTo>
                    <a:pt x="1087" y="158"/>
                  </a:lnTo>
                  <a:lnTo>
                    <a:pt x="868" y="119"/>
                  </a:lnTo>
                  <a:lnTo>
                    <a:pt x="670" y="71"/>
                  </a:lnTo>
                  <a:lnTo>
                    <a:pt x="486" y="26"/>
                  </a:lnTo>
                  <a:lnTo>
                    <a:pt x="392" y="9"/>
                  </a:lnTo>
                  <a:lnTo>
                    <a:pt x="314" y="0"/>
                  </a:lnTo>
                  <a:lnTo>
                    <a:pt x="247" y="2"/>
                  </a:lnTo>
                  <a:lnTo>
                    <a:pt x="201" y="7"/>
                  </a:lnTo>
                  <a:lnTo>
                    <a:pt x="158" y="27"/>
                  </a:lnTo>
                  <a:lnTo>
                    <a:pt x="124" y="71"/>
                  </a:lnTo>
                  <a:lnTo>
                    <a:pt x="111" y="117"/>
                  </a:lnTo>
                  <a:lnTo>
                    <a:pt x="96" y="148"/>
                  </a:lnTo>
                  <a:lnTo>
                    <a:pt x="68" y="159"/>
                  </a:lnTo>
                  <a:lnTo>
                    <a:pt x="28" y="156"/>
                  </a:lnTo>
                  <a:lnTo>
                    <a:pt x="0" y="145"/>
                  </a:lnTo>
                  <a:lnTo>
                    <a:pt x="0" y="548"/>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grpSp>
      <p:sp>
        <p:nvSpPr>
          <p:cNvPr id="1027" name="Rectangle 19"/>
          <p:cNvSpPr>
            <a:spLocks noGrp="1" noChangeArrowheads="1"/>
          </p:cNvSpPr>
          <p:nvPr>
            <p:ph type="title"/>
          </p:nvPr>
        </p:nvSpPr>
        <p:spPr bwMode="auto">
          <a:xfrm>
            <a:off x="685800" y="40005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da-DK" altLang="da-DK"/>
              <a:t>Klik for at redigere titeltypografi i masteren</a:t>
            </a:r>
          </a:p>
        </p:txBody>
      </p:sp>
      <p:sp>
        <p:nvSpPr>
          <p:cNvPr id="1028" name="Rectangle 20"/>
          <p:cNvSpPr>
            <a:spLocks noGrp="1" noChangeArrowheads="1"/>
          </p:cNvSpPr>
          <p:nvPr>
            <p:ph type="body" idx="1"/>
          </p:nvPr>
        </p:nvSpPr>
        <p:spPr bwMode="auto">
          <a:xfrm>
            <a:off x="685800" y="177165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da-DK" altLang="da-DK"/>
              <a:t>Klik for at redigere teksttypografierne i masteren</a:t>
            </a:r>
          </a:p>
          <a:p>
            <a:pPr lvl="1"/>
            <a:r>
              <a:rPr lang="da-DK" altLang="da-DK"/>
              <a:t>Andet niveau</a:t>
            </a:r>
          </a:p>
          <a:p>
            <a:pPr lvl="2"/>
            <a:r>
              <a:rPr lang="da-DK" altLang="da-DK"/>
              <a:t>Tredje niveau</a:t>
            </a:r>
          </a:p>
          <a:p>
            <a:pPr lvl="3"/>
            <a:r>
              <a:rPr lang="da-DK" altLang="da-DK"/>
              <a:t>Fjerde niveau</a:t>
            </a:r>
          </a:p>
          <a:p>
            <a:pPr lvl="4"/>
            <a:r>
              <a:rPr lang="da-DK" altLang="da-DK"/>
              <a:t>Femte niveau</a:t>
            </a:r>
          </a:p>
        </p:txBody>
      </p:sp>
      <p:sp>
        <p:nvSpPr>
          <p:cNvPr id="5141" name="Rectangle 21"/>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a:effectLst>
                  <a:outerShdw blurRad="38100" dist="38100" dir="2700000" algn="tl">
                    <a:srgbClr val="000000"/>
                  </a:outerShdw>
                </a:effectLst>
                <a:latin typeface="Book Antiqua" pitchFamily="18" charset="0"/>
                <a:ea typeface="+mn-ea"/>
                <a:cs typeface="+mn-cs"/>
              </a:defRPr>
            </a:lvl1pPr>
          </a:lstStyle>
          <a:p>
            <a:pPr>
              <a:defRPr/>
            </a:pPr>
            <a:endParaRPr lang="da-DK"/>
          </a:p>
        </p:txBody>
      </p:sp>
      <p:sp>
        <p:nvSpPr>
          <p:cNvPr id="5142" name="Rectangle 2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smtClean="0">
                <a:effectLst>
                  <a:outerShdw blurRad="38100" dist="38100" dir="2700000" algn="tl">
                    <a:srgbClr val="000000"/>
                  </a:outerShdw>
                </a:effectLst>
                <a:latin typeface="Book Antiqua" pitchFamily="18" charset="0"/>
              </a:defRPr>
            </a:lvl1pPr>
          </a:lstStyle>
          <a:p>
            <a:pPr>
              <a:defRPr/>
            </a:pPr>
            <a:fld id="{66C0E8C8-ECD2-43E9-A871-1A5131826E6C}" type="slidenum">
              <a:rPr lang="da-DK" altLang="da-DK"/>
              <a:pPr>
                <a:defRPr/>
              </a:pPr>
              <a:t>‹nr.›</a:t>
            </a:fld>
            <a:endParaRPr lang="da-DK" altLang="da-DK"/>
          </a:p>
        </p:txBody>
      </p:sp>
      <p:sp>
        <p:nvSpPr>
          <p:cNvPr id="5143" name="Rectangle 2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effectLst>
                  <a:outerShdw blurRad="38100" dist="38100" dir="2700000" algn="tl">
                    <a:srgbClr val="000000"/>
                  </a:outerShdw>
                </a:effectLst>
                <a:latin typeface="Book Antiqua" pitchFamily="18" charset="0"/>
                <a:ea typeface="+mn-ea"/>
                <a:cs typeface="+mn-cs"/>
              </a:defRPr>
            </a:lvl1pPr>
          </a:lstStyle>
          <a:p>
            <a:pPr>
              <a:defRPr/>
            </a:pPr>
            <a:endParaRPr lang="da-DK"/>
          </a:p>
        </p:txBody>
      </p:sp>
    </p:spTree>
  </p:cSld>
  <p:clrMap bg1="dk2" tx1="lt1" bg2="dk1" tx2="lt2" accent1="accent1" accent2="accent2" accent3="accent3" accent4="accent4" accent5="accent5" accent6="accent6" hlink="hlink" folHlink="folHlink"/>
  <p:sldLayoutIdLst>
    <p:sldLayoutId id="2147485935" r:id="rId1"/>
    <p:sldLayoutId id="2147485936" r:id="rId2"/>
    <p:sldLayoutId id="2147485937" r:id="rId3"/>
    <p:sldLayoutId id="2147485938" r:id="rId4"/>
    <p:sldLayoutId id="2147485939" r:id="rId5"/>
    <p:sldLayoutId id="2147485940" r:id="rId6"/>
    <p:sldLayoutId id="2147485941" r:id="rId7"/>
    <p:sldLayoutId id="2147485942" r:id="rId8"/>
    <p:sldLayoutId id="2147485943" r:id="rId9"/>
    <p:sldLayoutId id="2147485944" r:id="rId10"/>
    <p:sldLayoutId id="2147485945" r:id="rId11"/>
    <p:sldLayoutId id="2147485946" r:id="rId12"/>
    <p:sldLayoutId id="2147485947" r:id="rId13"/>
    <p:sldLayoutId id="2147485948" r:id="rId14"/>
    <p:sldLayoutId id="2147485949" r:id="rId15"/>
    <p:sldLayoutId id="2147486065" r:id="rId16"/>
    <p:sldLayoutId id="2147486066" r:id="rId17"/>
    <p:sldLayoutId id="2147486112" r:id="rId18"/>
    <p:sldLayoutId id="2147486113" r:id="rId19"/>
  </p:sldLayoutIdLst>
  <p:txStyles>
    <p:titleStyle>
      <a:lvl1pPr algn="ctr" rtl="0" eaLnBrk="0" fontAlgn="base" hangingPunct="0">
        <a:spcBef>
          <a:spcPct val="0"/>
        </a:spcBef>
        <a:spcAft>
          <a:spcPct val="0"/>
        </a:spcAft>
        <a:defRPr sz="4400" b="1">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b="1">
          <a:solidFill>
            <a:schemeClr val="tx2"/>
          </a:solidFill>
          <a:latin typeface="Calibri" charset="0"/>
          <a:ea typeface="MS PGothic" pitchFamily="34" charset="-128"/>
          <a:cs typeface="ＭＳ Ｐゴシック" charset="-128"/>
        </a:defRPr>
      </a:lvl2pPr>
      <a:lvl3pPr algn="ctr" rtl="0" eaLnBrk="0" fontAlgn="base" hangingPunct="0">
        <a:spcBef>
          <a:spcPct val="0"/>
        </a:spcBef>
        <a:spcAft>
          <a:spcPct val="0"/>
        </a:spcAft>
        <a:defRPr sz="4400" b="1">
          <a:solidFill>
            <a:schemeClr val="tx2"/>
          </a:solidFill>
          <a:latin typeface="Calibri" charset="0"/>
          <a:ea typeface="MS PGothic" pitchFamily="34" charset="-128"/>
          <a:cs typeface="ＭＳ Ｐゴシック" charset="-128"/>
        </a:defRPr>
      </a:lvl3pPr>
      <a:lvl4pPr algn="ctr" rtl="0" eaLnBrk="0" fontAlgn="base" hangingPunct="0">
        <a:spcBef>
          <a:spcPct val="0"/>
        </a:spcBef>
        <a:spcAft>
          <a:spcPct val="0"/>
        </a:spcAft>
        <a:defRPr sz="4400" b="1">
          <a:solidFill>
            <a:schemeClr val="tx2"/>
          </a:solidFill>
          <a:latin typeface="Calibri" charset="0"/>
          <a:ea typeface="MS PGothic" pitchFamily="34" charset="-128"/>
          <a:cs typeface="ＭＳ Ｐゴシック" charset="-128"/>
        </a:defRPr>
      </a:lvl4pPr>
      <a:lvl5pPr algn="ctr" rtl="0" eaLnBrk="0" fontAlgn="base" hangingPunct="0">
        <a:spcBef>
          <a:spcPct val="0"/>
        </a:spcBef>
        <a:spcAft>
          <a:spcPct val="0"/>
        </a:spcAft>
        <a:defRPr sz="4400" b="1">
          <a:solidFill>
            <a:schemeClr val="tx2"/>
          </a:solidFill>
          <a:latin typeface="Calibri" charset="0"/>
          <a:ea typeface="MS PGothic" pitchFamily="34" charset="-128"/>
          <a:cs typeface="ＭＳ Ｐゴシック" charset="-128"/>
        </a:defRPr>
      </a:lvl5pPr>
      <a:lvl6pPr marL="457200" algn="ctr" rtl="0" fontAlgn="base">
        <a:spcBef>
          <a:spcPct val="0"/>
        </a:spcBef>
        <a:spcAft>
          <a:spcPct val="0"/>
        </a:spcAft>
        <a:defRPr sz="4400" b="1">
          <a:solidFill>
            <a:schemeClr val="tx2"/>
          </a:solidFill>
          <a:latin typeface="Calibri" charset="0"/>
        </a:defRPr>
      </a:lvl6pPr>
      <a:lvl7pPr marL="914400" algn="ctr" rtl="0" fontAlgn="base">
        <a:spcBef>
          <a:spcPct val="0"/>
        </a:spcBef>
        <a:spcAft>
          <a:spcPct val="0"/>
        </a:spcAft>
        <a:defRPr sz="4400" b="1">
          <a:solidFill>
            <a:schemeClr val="tx2"/>
          </a:solidFill>
          <a:latin typeface="Calibri" charset="0"/>
        </a:defRPr>
      </a:lvl7pPr>
      <a:lvl8pPr marL="1371600" algn="ctr" rtl="0" fontAlgn="base">
        <a:spcBef>
          <a:spcPct val="0"/>
        </a:spcBef>
        <a:spcAft>
          <a:spcPct val="0"/>
        </a:spcAft>
        <a:defRPr sz="4400" b="1">
          <a:solidFill>
            <a:schemeClr val="tx2"/>
          </a:solidFill>
          <a:latin typeface="Calibri" charset="0"/>
        </a:defRPr>
      </a:lvl8pPr>
      <a:lvl9pPr marL="1828800" algn="ctr" rtl="0" fontAlgn="base">
        <a:spcBef>
          <a:spcPct val="0"/>
        </a:spcBef>
        <a:spcAft>
          <a:spcPct val="0"/>
        </a:spcAft>
        <a:defRPr sz="4400" b="1">
          <a:solidFill>
            <a:schemeClr val="tx2"/>
          </a:solidFill>
          <a:latin typeface="Calibri"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hlink"/>
        </a:buClr>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accent2"/>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accent2"/>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accent2"/>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accent2"/>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accent2"/>
        </a:buClr>
        <a:buChar char="•"/>
        <a:defRPr sz="2000">
          <a:solidFill>
            <a:schemeClr val="tx1"/>
          </a:solidFill>
          <a:latin typeface="+mn-lt"/>
          <a:ea typeface="ＭＳ Ｐゴシック" charset="-128"/>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2166938" y="563563"/>
            <a:ext cx="4800600" cy="6151562"/>
            <a:chOff x="1365" y="355"/>
            <a:chExt cx="3024" cy="3875"/>
          </a:xfrm>
        </p:grpSpPr>
        <p:sp>
          <p:nvSpPr>
            <p:cNvPr id="2056" name="Freeform 3"/>
            <p:cNvSpPr>
              <a:spLocks/>
            </p:cNvSpPr>
            <p:nvPr/>
          </p:nvSpPr>
          <p:spPr bwMode="auto">
            <a:xfrm>
              <a:off x="2835" y="586"/>
              <a:ext cx="88" cy="1121"/>
            </a:xfrm>
            <a:custGeom>
              <a:avLst/>
              <a:gdLst>
                <a:gd name="T0" fmla="*/ 0 w 88"/>
                <a:gd name="T1" fmla="*/ 1120 h 1121"/>
                <a:gd name="T2" fmla="*/ 0 w 88"/>
                <a:gd name="T3" fmla="*/ 0 h 1121"/>
                <a:gd name="T4" fmla="*/ 87 w 88"/>
                <a:gd name="T5" fmla="*/ 0 h 1121"/>
                <a:gd name="T6" fmla="*/ 87 w 88"/>
                <a:gd name="T7" fmla="*/ 1085 h 1121"/>
                <a:gd name="T8" fmla="*/ 0 w 88"/>
                <a:gd name="T9" fmla="*/ 1120 h 1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121">
                  <a:moveTo>
                    <a:pt x="0" y="1120"/>
                  </a:moveTo>
                  <a:lnTo>
                    <a:pt x="0" y="0"/>
                  </a:lnTo>
                  <a:lnTo>
                    <a:pt x="87" y="0"/>
                  </a:lnTo>
                  <a:lnTo>
                    <a:pt x="87" y="1085"/>
                  </a:lnTo>
                  <a:lnTo>
                    <a:pt x="0" y="1120"/>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2057" name="Freeform 4"/>
            <p:cNvSpPr>
              <a:spLocks/>
            </p:cNvSpPr>
            <p:nvPr/>
          </p:nvSpPr>
          <p:spPr bwMode="auto">
            <a:xfrm>
              <a:off x="2834" y="1900"/>
              <a:ext cx="84" cy="363"/>
            </a:xfrm>
            <a:custGeom>
              <a:avLst/>
              <a:gdLst>
                <a:gd name="T0" fmla="*/ 0 w 84"/>
                <a:gd name="T1" fmla="*/ 29 h 363"/>
                <a:gd name="T2" fmla="*/ 83 w 84"/>
                <a:gd name="T3" fmla="*/ 0 h 363"/>
                <a:gd name="T4" fmla="*/ 74 w 84"/>
                <a:gd name="T5" fmla="*/ 329 h 363"/>
                <a:gd name="T6" fmla="*/ 0 w 84"/>
                <a:gd name="T7" fmla="*/ 362 h 363"/>
                <a:gd name="T8" fmla="*/ 0 w 84"/>
                <a:gd name="T9" fmla="*/ 29 h 3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363">
                  <a:moveTo>
                    <a:pt x="0" y="29"/>
                  </a:moveTo>
                  <a:lnTo>
                    <a:pt x="83" y="0"/>
                  </a:lnTo>
                  <a:lnTo>
                    <a:pt x="74" y="329"/>
                  </a:lnTo>
                  <a:lnTo>
                    <a:pt x="0" y="362"/>
                  </a:lnTo>
                  <a:lnTo>
                    <a:pt x="0" y="29"/>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2058" name="Freeform 5"/>
            <p:cNvSpPr>
              <a:spLocks/>
            </p:cNvSpPr>
            <p:nvPr/>
          </p:nvSpPr>
          <p:spPr bwMode="auto">
            <a:xfrm>
              <a:off x="2825" y="2493"/>
              <a:ext cx="84" cy="249"/>
            </a:xfrm>
            <a:custGeom>
              <a:avLst/>
              <a:gdLst>
                <a:gd name="T0" fmla="*/ 2 w 84"/>
                <a:gd name="T1" fmla="*/ 213 h 249"/>
                <a:gd name="T2" fmla="*/ 0 w 84"/>
                <a:gd name="T3" fmla="*/ 28 h 249"/>
                <a:gd name="T4" fmla="*/ 83 w 84"/>
                <a:gd name="T5" fmla="*/ 0 h 249"/>
                <a:gd name="T6" fmla="*/ 72 w 84"/>
                <a:gd name="T7" fmla="*/ 248 h 249"/>
                <a:gd name="T8" fmla="*/ 2 w 84"/>
                <a:gd name="T9" fmla="*/ 213 h 2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249">
                  <a:moveTo>
                    <a:pt x="2" y="213"/>
                  </a:moveTo>
                  <a:lnTo>
                    <a:pt x="0" y="28"/>
                  </a:lnTo>
                  <a:lnTo>
                    <a:pt x="83" y="0"/>
                  </a:lnTo>
                  <a:lnTo>
                    <a:pt x="72" y="248"/>
                  </a:lnTo>
                  <a:lnTo>
                    <a:pt x="2" y="213"/>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2059" name="Freeform 6"/>
            <p:cNvSpPr>
              <a:spLocks/>
            </p:cNvSpPr>
            <p:nvPr/>
          </p:nvSpPr>
          <p:spPr bwMode="auto">
            <a:xfrm>
              <a:off x="2831" y="2965"/>
              <a:ext cx="52" cy="232"/>
            </a:xfrm>
            <a:custGeom>
              <a:avLst/>
              <a:gdLst>
                <a:gd name="T0" fmla="*/ 13 w 52"/>
                <a:gd name="T1" fmla="*/ 204 h 232"/>
                <a:gd name="T2" fmla="*/ 0 w 52"/>
                <a:gd name="T3" fmla="*/ 0 h 232"/>
                <a:gd name="T4" fmla="*/ 51 w 52"/>
                <a:gd name="T5" fmla="*/ 26 h 232"/>
                <a:gd name="T6" fmla="*/ 47 w 52"/>
                <a:gd name="T7" fmla="*/ 231 h 232"/>
                <a:gd name="T8" fmla="*/ 13 w 52"/>
                <a:gd name="T9" fmla="*/ 204 h 2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232">
                  <a:moveTo>
                    <a:pt x="13" y="204"/>
                  </a:moveTo>
                  <a:lnTo>
                    <a:pt x="0" y="0"/>
                  </a:lnTo>
                  <a:lnTo>
                    <a:pt x="51" y="26"/>
                  </a:lnTo>
                  <a:lnTo>
                    <a:pt x="47" y="231"/>
                  </a:lnTo>
                  <a:lnTo>
                    <a:pt x="13" y="204"/>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2060" name="Freeform 7"/>
            <p:cNvSpPr>
              <a:spLocks/>
            </p:cNvSpPr>
            <p:nvPr/>
          </p:nvSpPr>
          <p:spPr bwMode="auto">
            <a:xfrm>
              <a:off x="2851" y="3354"/>
              <a:ext cx="36" cy="133"/>
            </a:xfrm>
            <a:custGeom>
              <a:avLst/>
              <a:gdLst>
                <a:gd name="T0" fmla="*/ 4 w 36"/>
                <a:gd name="T1" fmla="*/ 101 h 133"/>
                <a:gd name="T2" fmla="*/ 0 w 36"/>
                <a:gd name="T3" fmla="*/ 0 h 133"/>
                <a:gd name="T4" fmla="*/ 35 w 36"/>
                <a:gd name="T5" fmla="*/ 20 h 133"/>
                <a:gd name="T6" fmla="*/ 28 w 36"/>
                <a:gd name="T7" fmla="*/ 132 h 133"/>
                <a:gd name="T8" fmla="*/ 4 w 36"/>
                <a:gd name="T9" fmla="*/ 101 h 1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133">
                  <a:moveTo>
                    <a:pt x="4" y="101"/>
                  </a:moveTo>
                  <a:lnTo>
                    <a:pt x="0" y="0"/>
                  </a:lnTo>
                  <a:lnTo>
                    <a:pt x="35" y="20"/>
                  </a:lnTo>
                  <a:lnTo>
                    <a:pt x="28" y="132"/>
                  </a:lnTo>
                  <a:lnTo>
                    <a:pt x="4" y="101"/>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2061" name="Freeform 8"/>
            <p:cNvSpPr>
              <a:spLocks/>
            </p:cNvSpPr>
            <p:nvPr/>
          </p:nvSpPr>
          <p:spPr bwMode="auto">
            <a:xfrm>
              <a:off x="2851" y="3640"/>
              <a:ext cx="30" cy="590"/>
            </a:xfrm>
            <a:custGeom>
              <a:avLst/>
              <a:gdLst>
                <a:gd name="T0" fmla="*/ 15 w 30"/>
                <a:gd name="T1" fmla="*/ 589 h 590"/>
                <a:gd name="T2" fmla="*/ 0 w 30"/>
                <a:gd name="T3" fmla="*/ 0 h 590"/>
                <a:gd name="T4" fmla="*/ 29 w 30"/>
                <a:gd name="T5" fmla="*/ 37 h 590"/>
                <a:gd name="T6" fmla="*/ 15 w 30"/>
                <a:gd name="T7" fmla="*/ 589 h 59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590">
                  <a:moveTo>
                    <a:pt x="15" y="589"/>
                  </a:moveTo>
                  <a:lnTo>
                    <a:pt x="0" y="0"/>
                  </a:lnTo>
                  <a:lnTo>
                    <a:pt x="29" y="37"/>
                  </a:lnTo>
                  <a:lnTo>
                    <a:pt x="15" y="589"/>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2062" name="Freeform 9"/>
            <p:cNvSpPr>
              <a:spLocks/>
            </p:cNvSpPr>
            <p:nvPr/>
          </p:nvSpPr>
          <p:spPr bwMode="auto">
            <a:xfrm>
              <a:off x="2600" y="3595"/>
              <a:ext cx="233" cy="130"/>
            </a:xfrm>
            <a:custGeom>
              <a:avLst/>
              <a:gdLst>
                <a:gd name="T0" fmla="*/ 0 w 233"/>
                <a:gd name="T1" fmla="*/ 117 h 130"/>
                <a:gd name="T2" fmla="*/ 48 w 233"/>
                <a:gd name="T3" fmla="*/ 101 h 130"/>
                <a:gd name="T4" fmla="*/ 93 w 233"/>
                <a:gd name="T5" fmla="*/ 79 h 130"/>
                <a:gd name="T6" fmla="*/ 146 w 233"/>
                <a:gd name="T7" fmla="*/ 39 h 130"/>
                <a:gd name="T8" fmla="*/ 182 w 233"/>
                <a:gd name="T9" fmla="*/ 0 h 130"/>
                <a:gd name="T10" fmla="*/ 232 w 233"/>
                <a:gd name="T11" fmla="*/ 42 h 130"/>
                <a:gd name="T12" fmla="*/ 188 w 233"/>
                <a:gd name="T13" fmla="*/ 74 h 130"/>
                <a:gd name="T14" fmla="*/ 134 w 233"/>
                <a:gd name="T15" fmla="*/ 110 h 130"/>
                <a:gd name="T16" fmla="*/ 61 w 233"/>
                <a:gd name="T17" fmla="*/ 129 h 130"/>
                <a:gd name="T18" fmla="*/ 0 w 233"/>
                <a:gd name="T19" fmla="*/ 117 h 1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3" h="130">
                  <a:moveTo>
                    <a:pt x="0" y="117"/>
                  </a:moveTo>
                  <a:lnTo>
                    <a:pt x="48" y="101"/>
                  </a:lnTo>
                  <a:lnTo>
                    <a:pt x="93" y="79"/>
                  </a:lnTo>
                  <a:lnTo>
                    <a:pt x="146" y="39"/>
                  </a:lnTo>
                  <a:lnTo>
                    <a:pt x="182" y="0"/>
                  </a:lnTo>
                  <a:lnTo>
                    <a:pt x="232" y="42"/>
                  </a:lnTo>
                  <a:lnTo>
                    <a:pt x="188" y="74"/>
                  </a:lnTo>
                  <a:lnTo>
                    <a:pt x="134" y="110"/>
                  </a:lnTo>
                  <a:lnTo>
                    <a:pt x="61" y="129"/>
                  </a:lnTo>
                  <a:lnTo>
                    <a:pt x="0" y="117"/>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2063" name="Freeform 10"/>
            <p:cNvSpPr>
              <a:spLocks/>
            </p:cNvSpPr>
            <p:nvPr/>
          </p:nvSpPr>
          <p:spPr bwMode="auto">
            <a:xfrm>
              <a:off x="2583" y="2888"/>
              <a:ext cx="465" cy="646"/>
            </a:xfrm>
            <a:custGeom>
              <a:avLst/>
              <a:gdLst>
                <a:gd name="T0" fmla="*/ 359 w 465"/>
                <a:gd name="T1" fmla="*/ 645 h 646"/>
                <a:gd name="T2" fmla="*/ 405 w 465"/>
                <a:gd name="T3" fmla="*/ 616 h 646"/>
                <a:gd name="T4" fmla="*/ 447 w 465"/>
                <a:gd name="T5" fmla="*/ 580 h 646"/>
                <a:gd name="T6" fmla="*/ 460 w 465"/>
                <a:gd name="T7" fmla="*/ 552 h 646"/>
                <a:gd name="T8" fmla="*/ 464 w 465"/>
                <a:gd name="T9" fmla="*/ 515 h 646"/>
                <a:gd name="T10" fmla="*/ 451 w 465"/>
                <a:gd name="T11" fmla="*/ 468 h 646"/>
                <a:gd name="T12" fmla="*/ 424 w 465"/>
                <a:gd name="T13" fmla="*/ 424 h 646"/>
                <a:gd name="T14" fmla="*/ 380 w 465"/>
                <a:gd name="T15" fmla="*/ 385 h 646"/>
                <a:gd name="T16" fmla="*/ 168 w 465"/>
                <a:gd name="T17" fmla="*/ 259 h 646"/>
                <a:gd name="T18" fmla="*/ 133 w 465"/>
                <a:gd name="T19" fmla="*/ 235 h 646"/>
                <a:gd name="T20" fmla="*/ 111 w 465"/>
                <a:gd name="T21" fmla="*/ 208 h 646"/>
                <a:gd name="T22" fmla="*/ 104 w 465"/>
                <a:gd name="T23" fmla="*/ 166 h 646"/>
                <a:gd name="T24" fmla="*/ 117 w 465"/>
                <a:gd name="T25" fmla="*/ 124 h 646"/>
                <a:gd name="T26" fmla="*/ 155 w 465"/>
                <a:gd name="T27" fmla="*/ 95 h 646"/>
                <a:gd name="T28" fmla="*/ 222 w 465"/>
                <a:gd name="T29" fmla="*/ 52 h 646"/>
                <a:gd name="T30" fmla="*/ 124 w 465"/>
                <a:gd name="T31" fmla="*/ 0 h 646"/>
                <a:gd name="T32" fmla="*/ 55 w 465"/>
                <a:gd name="T33" fmla="*/ 41 h 646"/>
                <a:gd name="T34" fmla="*/ 27 w 465"/>
                <a:gd name="T35" fmla="*/ 70 h 646"/>
                <a:gd name="T36" fmla="*/ 2 w 465"/>
                <a:gd name="T37" fmla="*/ 123 h 646"/>
                <a:gd name="T38" fmla="*/ 0 w 465"/>
                <a:gd name="T39" fmla="*/ 189 h 646"/>
                <a:gd name="T40" fmla="*/ 29 w 465"/>
                <a:gd name="T41" fmla="*/ 257 h 646"/>
                <a:gd name="T42" fmla="*/ 78 w 465"/>
                <a:gd name="T43" fmla="*/ 300 h 646"/>
                <a:gd name="T44" fmla="*/ 311 w 465"/>
                <a:gd name="T45" fmla="*/ 442 h 646"/>
                <a:gd name="T46" fmla="*/ 358 w 465"/>
                <a:gd name="T47" fmla="*/ 474 h 646"/>
                <a:gd name="T48" fmla="*/ 375 w 465"/>
                <a:gd name="T49" fmla="*/ 516 h 646"/>
                <a:gd name="T50" fmla="*/ 375 w 465"/>
                <a:gd name="T51" fmla="*/ 550 h 646"/>
                <a:gd name="T52" fmla="*/ 308 w 465"/>
                <a:gd name="T53" fmla="*/ 608 h 646"/>
                <a:gd name="T54" fmla="*/ 359 w 465"/>
                <a:gd name="T55" fmla="*/ 645 h 64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65" h="646">
                  <a:moveTo>
                    <a:pt x="359" y="645"/>
                  </a:moveTo>
                  <a:lnTo>
                    <a:pt x="405" y="616"/>
                  </a:lnTo>
                  <a:lnTo>
                    <a:pt x="447" y="580"/>
                  </a:lnTo>
                  <a:lnTo>
                    <a:pt x="460" y="552"/>
                  </a:lnTo>
                  <a:lnTo>
                    <a:pt x="464" y="515"/>
                  </a:lnTo>
                  <a:lnTo>
                    <a:pt x="451" y="468"/>
                  </a:lnTo>
                  <a:lnTo>
                    <a:pt x="424" y="424"/>
                  </a:lnTo>
                  <a:lnTo>
                    <a:pt x="380" y="385"/>
                  </a:lnTo>
                  <a:lnTo>
                    <a:pt x="168" y="259"/>
                  </a:lnTo>
                  <a:lnTo>
                    <a:pt x="133" y="235"/>
                  </a:lnTo>
                  <a:lnTo>
                    <a:pt x="111" y="208"/>
                  </a:lnTo>
                  <a:lnTo>
                    <a:pt x="104" y="166"/>
                  </a:lnTo>
                  <a:lnTo>
                    <a:pt x="117" y="124"/>
                  </a:lnTo>
                  <a:lnTo>
                    <a:pt x="155" y="95"/>
                  </a:lnTo>
                  <a:lnTo>
                    <a:pt x="222" y="52"/>
                  </a:lnTo>
                  <a:lnTo>
                    <a:pt x="124" y="0"/>
                  </a:lnTo>
                  <a:lnTo>
                    <a:pt x="55" y="41"/>
                  </a:lnTo>
                  <a:lnTo>
                    <a:pt x="27" y="70"/>
                  </a:lnTo>
                  <a:lnTo>
                    <a:pt x="2" y="123"/>
                  </a:lnTo>
                  <a:lnTo>
                    <a:pt x="0" y="189"/>
                  </a:lnTo>
                  <a:lnTo>
                    <a:pt x="29" y="257"/>
                  </a:lnTo>
                  <a:lnTo>
                    <a:pt x="78" y="300"/>
                  </a:lnTo>
                  <a:lnTo>
                    <a:pt x="311" y="442"/>
                  </a:lnTo>
                  <a:lnTo>
                    <a:pt x="358" y="474"/>
                  </a:lnTo>
                  <a:lnTo>
                    <a:pt x="375" y="516"/>
                  </a:lnTo>
                  <a:lnTo>
                    <a:pt x="375" y="550"/>
                  </a:lnTo>
                  <a:lnTo>
                    <a:pt x="308" y="608"/>
                  </a:lnTo>
                  <a:lnTo>
                    <a:pt x="359" y="645"/>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2064" name="Freeform 11"/>
            <p:cNvSpPr>
              <a:spLocks/>
            </p:cNvSpPr>
            <p:nvPr/>
          </p:nvSpPr>
          <p:spPr bwMode="auto">
            <a:xfrm>
              <a:off x="2966" y="2396"/>
              <a:ext cx="318" cy="422"/>
            </a:xfrm>
            <a:custGeom>
              <a:avLst/>
              <a:gdLst>
                <a:gd name="T0" fmla="*/ 92 w 318"/>
                <a:gd name="T1" fmla="*/ 421 h 422"/>
                <a:gd name="T2" fmla="*/ 163 w 318"/>
                <a:gd name="T3" fmla="*/ 399 h 422"/>
                <a:gd name="T4" fmla="*/ 218 w 318"/>
                <a:gd name="T5" fmla="*/ 357 h 422"/>
                <a:gd name="T6" fmla="*/ 263 w 318"/>
                <a:gd name="T7" fmla="*/ 316 h 422"/>
                <a:gd name="T8" fmla="*/ 300 w 318"/>
                <a:gd name="T9" fmla="*/ 265 h 422"/>
                <a:gd name="T10" fmla="*/ 317 w 318"/>
                <a:gd name="T11" fmla="*/ 203 h 422"/>
                <a:gd name="T12" fmla="*/ 316 w 318"/>
                <a:gd name="T13" fmla="*/ 139 h 422"/>
                <a:gd name="T14" fmla="*/ 299 w 318"/>
                <a:gd name="T15" fmla="*/ 95 h 422"/>
                <a:gd name="T16" fmla="*/ 276 w 318"/>
                <a:gd name="T17" fmla="*/ 64 h 422"/>
                <a:gd name="T18" fmla="*/ 241 w 318"/>
                <a:gd name="T19" fmla="*/ 36 h 422"/>
                <a:gd name="T20" fmla="*/ 218 w 318"/>
                <a:gd name="T21" fmla="*/ 14 h 422"/>
                <a:gd name="T22" fmla="*/ 180 w 318"/>
                <a:gd name="T23" fmla="*/ 0 h 422"/>
                <a:gd name="T24" fmla="*/ 61 w 318"/>
                <a:gd name="T25" fmla="*/ 52 h 422"/>
                <a:gd name="T26" fmla="*/ 106 w 318"/>
                <a:gd name="T27" fmla="*/ 93 h 422"/>
                <a:gd name="T28" fmla="*/ 137 w 318"/>
                <a:gd name="T29" fmla="*/ 130 h 422"/>
                <a:gd name="T30" fmla="*/ 159 w 318"/>
                <a:gd name="T31" fmla="*/ 159 h 422"/>
                <a:gd name="T32" fmla="*/ 176 w 318"/>
                <a:gd name="T33" fmla="*/ 196 h 422"/>
                <a:gd name="T34" fmla="*/ 176 w 318"/>
                <a:gd name="T35" fmla="*/ 246 h 422"/>
                <a:gd name="T36" fmla="*/ 145 w 318"/>
                <a:gd name="T37" fmla="*/ 279 h 422"/>
                <a:gd name="T38" fmla="*/ 105 w 318"/>
                <a:gd name="T39" fmla="*/ 309 h 422"/>
                <a:gd name="T40" fmla="*/ 50 w 318"/>
                <a:gd name="T41" fmla="*/ 342 h 422"/>
                <a:gd name="T42" fmla="*/ 0 w 318"/>
                <a:gd name="T43" fmla="*/ 369 h 422"/>
                <a:gd name="T44" fmla="*/ 92 w 318"/>
                <a:gd name="T45" fmla="*/ 421 h 4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18" h="422">
                  <a:moveTo>
                    <a:pt x="92" y="421"/>
                  </a:moveTo>
                  <a:lnTo>
                    <a:pt x="163" y="399"/>
                  </a:lnTo>
                  <a:lnTo>
                    <a:pt x="218" y="357"/>
                  </a:lnTo>
                  <a:lnTo>
                    <a:pt x="263" y="316"/>
                  </a:lnTo>
                  <a:lnTo>
                    <a:pt x="300" y="265"/>
                  </a:lnTo>
                  <a:lnTo>
                    <a:pt x="317" y="203"/>
                  </a:lnTo>
                  <a:lnTo>
                    <a:pt x="316" y="139"/>
                  </a:lnTo>
                  <a:lnTo>
                    <a:pt x="299" y="95"/>
                  </a:lnTo>
                  <a:lnTo>
                    <a:pt x="276" y="64"/>
                  </a:lnTo>
                  <a:lnTo>
                    <a:pt x="241" y="36"/>
                  </a:lnTo>
                  <a:lnTo>
                    <a:pt x="218" y="14"/>
                  </a:lnTo>
                  <a:lnTo>
                    <a:pt x="180" y="0"/>
                  </a:lnTo>
                  <a:lnTo>
                    <a:pt x="61" y="52"/>
                  </a:lnTo>
                  <a:lnTo>
                    <a:pt x="106" y="93"/>
                  </a:lnTo>
                  <a:lnTo>
                    <a:pt x="137" y="130"/>
                  </a:lnTo>
                  <a:lnTo>
                    <a:pt x="159" y="159"/>
                  </a:lnTo>
                  <a:lnTo>
                    <a:pt x="176" y="196"/>
                  </a:lnTo>
                  <a:lnTo>
                    <a:pt x="176" y="246"/>
                  </a:lnTo>
                  <a:lnTo>
                    <a:pt x="145" y="279"/>
                  </a:lnTo>
                  <a:lnTo>
                    <a:pt x="105" y="309"/>
                  </a:lnTo>
                  <a:lnTo>
                    <a:pt x="50" y="342"/>
                  </a:lnTo>
                  <a:lnTo>
                    <a:pt x="0" y="369"/>
                  </a:lnTo>
                  <a:lnTo>
                    <a:pt x="92" y="421"/>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2065" name="Freeform 12"/>
            <p:cNvSpPr>
              <a:spLocks/>
            </p:cNvSpPr>
            <p:nvPr/>
          </p:nvSpPr>
          <p:spPr bwMode="auto">
            <a:xfrm>
              <a:off x="2308" y="1190"/>
              <a:ext cx="1404" cy="1153"/>
            </a:xfrm>
            <a:custGeom>
              <a:avLst/>
              <a:gdLst>
                <a:gd name="T0" fmla="*/ 466 w 1404"/>
                <a:gd name="T1" fmla="*/ 1084 h 1153"/>
                <a:gd name="T2" fmla="*/ 370 w 1404"/>
                <a:gd name="T3" fmla="*/ 1066 h 1153"/>
                <a:gd name="T4" fmla="*/ 299 w 1404"/>
                <a:gd name="T5" fmla="*/ 1035 h 1153"/>
                <a:gd name="T6" fmla="*/ 257 w 1404"/>
                <a:gd name="T7" fmla="*/ 1002 h 1153"/>
                <a:gd name="T8" fmla="*/ 220 w 1404"/>
                <a:gd name="T9" fmla="*/ 956 h 1153"/>
                <a:gd name="T10" fmla="*/ 209 w 1404"/>
                <a:gd name="T11" fmla="*/ 914 h 1153"/>
                <a:gd name="T12" fmla="*/ 215 w 1404"/>
                <a:gd name="T13" fmla="*/ 873 h 1153"/>
                <a:gd name="T14" fmla="*/ 231 w 1404"/>
                <a:gd name="T15" fmla="*/ 836 h 1153"/>
                <a:gd name="T16" fmla="*/ 273 w 1404"/>
                <a:gd name="T17" fmla="*/ 798 h 1153"/>
                <a:gd name="T18" fmla="*/ 330 w 1404"/>
                <a:gd name="T19" fmla="*/ 774 h 1153"/>
                <a:gd name="T20" fmla="*/ 400 w 1404"/>
                <a:gd name="T21" fmla="*/ 748 h 1153"/>
                <a:gd name="T22" fmla="*/ 1110 w 1404"/>
                <a:gd name="T23" fmla="*/ 499 h 1153"/>
                <a:gd name="T24" fmla="*/ 1207 w 1404"/>
                <a:gd name="T25" fmla="*/ 451 h 1153"/>
                <a:gd name="T26" fmla="*/ 1289 w 1404"/>
                <a:gd name="T27" fmla="*/ 398 h 1153"/>
                <a:gd name="T28" fmla="*/ 1344 w 1404"/>
                <a:gd name="T29" fmla="*/ 356 h 1153"/>
                <a:gd name="T30" fmla="*/ 1381 w 1404"/>
                <a:gd name="T31" fmla="*/ 310 h 1153"/>
                <a:gd name="T32" fmla="*/ 1403 w 1404"/>
                <a:gd name="T33" fmla="*/ 249 h 1153"/>
                <a:gd name="T34" fmla="*/ 1401 w 1404"/>
                <a:gd name="T35" fmla="*/ 185 h 1153"/>
                <a:gd name="T36" fmla="*/ 1386 w 1404"/>
                <a:gd name="T37" fmla="*/ 136 h 1153"/>
                <a:gd name="T38" fmla="*/ 1370 w 1404"/>
                <a:gd name="T39" fmla="*/ 90 h 1153"/>
                <a:gd name="T40" fmla="*/ 1335 w 1404"/>
                <a:gd name="T41" fmla="*/ 55 h 1153"/>
                <a:gd name="T42" fmla="*/ 1280 w 1404"/>
                <a:gd name="T43" fmla="*/ 18 h 1153"/>
                <a:gd name="T44" fmla="*/ 1214 w 1404"/>
                <a:gd name="T45" fmla="*/ 0 h 1153"/>
                <a:gd name="T46" fmla="*/ 1172 w 1404"/>
                <a:gd name="T47" fmla="*/ 4 h 1153"/>
                <a:gd name="T48" fmla="*/ 1111 w 1404"/>
                <a:gd name="T49" fmla="*/ 7 h 1153"/>
                <a:gd name="T50" fmla="*/ 1053 w 1404"/>
                <a:gd name="T51" fmla="*/ 20 h 1153"/>
                <a:gd name="T52" fmla="*/ 989 w 1404"/>
                <a:gd name="T53" fmla="*/ 46 h 1153"/>
                <a:gd name="T54" fmla="*/ 939 w 1404"/>
                <a:gd name="T55" fmla="*/ 79 h 1153"/>
                <a:gd name="T56" fmla="*/ 899 w 1404"/>
                <a:gd name="T57" fmla="*/ 106 h 1153"/>
                <a:gd name="T58" fmla="*/ 878 w 1404"/>
                <a:gd name="T59" fmla="*/ 149 h 1153"/>
                <a:gd name="T60" fmla="*/ 897 w 1404"/>
                <a:gd name="T61" fmla="*/ 187 h 1153"/>
                <a:gd name="T62" fmla="*/ 939 w 1404"/>
                <a:gd name="T63" fmla="*/ 183 h 1153"/>
                <a:gd name="T64" fmla="*/ 987 w 1404"/>
                <a:gd name="T65" fmla="*/ 171 h 1153"/>
                <a:gd name="T66" fmla="*/ 1033 w 1404"/>
                <a:gd name="T67" fmla="*/ 158 h 1153"/>
                <a:gd name="T68" fmla="*/ 1069 w 1404"/>
                <a:gd name="T69" fmla="*/ 150 h 1153"/>
                <a:gd name="T70" fmla="*/ 1111 w 1404"/>
                <a:gd name="T71" fmla="*/ 150 h 1153"/>
                <a:gd name="T72" fmla="*/ 1154 w 1404"/>
                <a:gd name="T73" fmla="*/ 163 h 1153"/>
                <a:gd name="T74" fmla="*/ 1183 w 1404"/>
                <a:gd name="T75" fmla="*/ 204 h 1153"/>
                <a:gd name="T76" fmla="*/ 1179 w 1404"/>
                <a:gd name="T77" fmla="*/ 248 h 1153"/>
                <a:gd name="T78" fmla="*/ 1157 w 1404"/>
                <a:gd name="T79" fmla="*/ 286 h 1153"/>
                <a:gd name="T80" fmla="*/ 1121 w 1404"/>
                <a:gd name="T81" fmla="*/ 323 h 1153"/>
                <a:gd name="T82" fmla="*/ 1047 w 1404"/>
                <a:gd name="T83" fmla="*/ 361 h 1153"/>
                <a:gd name="T84" fmla="*/ 908 w 1404"/>
                <a:gd name="T85" fmla="*/ 415 h 1153"/>
                <a:gd name="T86" fmla="*/ 194 w 1404"/>
                <a:gd name="T87" fmla="*/ 675 h 1153"/>
                <a:gd name="T88" fmla="*/ 123 w 1404"/>
                <a:gd name="T89" fmla="*/ 715 h 1153"/>
                <a:gd name="T90" fmla="*/ 68 w 1404"/>
                <a:gd name="T91" fmla="*/ 763 h 1153"/>
                <a:gd name="T92" fmla="*/ 29 w 1404"/>
                <a:gd name="T93" fmla="*/ 809 h 1153"/>
                <a:gd name="T94" fmla="*/ 6 w 1404"/>
                <a:gd name="T95" fmla="*/ 858 h 1153"/>
                <a:gd name="T96" fmla="*/ 0 w 1404"/>
                <a:gd name="T97" fmla="*/ 912 h 1153"/>
                <a:gd name="T98" fmla="*/ 8 w 1404"/>
                <a:gd name="T99" fmla="*/ 952 h 1153"/>
                <a:gd name="T100" fmla="*/ 22 w 1404"/>
                <a:gd name="T101" fmla="*/ 992 h 1153"/>
                <a:gd name="T102" fmla="*/ 59 w 1404"/>
                <a:gd name="T103" fmla="*/ 1036 h 1153"/>
                <a:gd name="T104" fmla="*/ 127 w 1404"/>
                <a:gd name="T105" fmla="*/ 1095 h 1153"/>
                <a:gd name="T106" fmla="*/ 198 w 1404"/>
                <a:gd name="T107" fmla="*/ 1135 h 1153"/>
                <a:gd name="T108" fmla="*/ 273 w 1404"/>
                <a:gd name="T109" fmla="*/ 1152 h 1153"/>
                <a:gd name="T110" fmla="*/ 466 w 1404"/>
                <a:gd name="T111" fmla="*/ 1084 h 115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04" h="1153">
                  <a:moveTo>
                    <a:pt x="466" y="1084"/>
                  </a:moveTo>
                  <a:lnTo>
                    <a:pt x="370" y="1066"/>
                  </a:lnTo>
                  <a:lnTo>
                    <a:pt x="299" y="1035"/>
                  </a:lnTo>
                  <a:lnTo>
                    <a:pt x="257" y="1002"/>
                  </a:lnTo>
                  <a:lnTo>
                    <a:pt x="220" y="956"/>
                  </a:lnTo>
                  <a:lnTo>
                    <a:pt x="209" y="914"/>
                  </a:lnTo>
                  <a:lnTo>
                    <a:pt x="215" y="873"/>
                  </a:lnTo>
                  <a:lnTo>
                    <a:pt x="231" y="836"/>
                  </a:lnTo>
                  <a:lnTo>
                    <a:pt x="273" y="798"/>
                  </a:lnTo>
                  <a:lnTo>
                    <a:pt x="330" y="774"/>
                  </a:lnTo>
                  <a:lnTo>
                    <a:pt x="400" y="748"/>
                  </a:lnTo>
                  <a:lnTo>
                    <a:pt x="1110" y="499"/>
                  </a:lnTo>
                  <a:lnTo>
                    <a:pt x="1207" y="451"/>
                  </a:lnTo>
                  <a:lnTo>
                    <a:pt x="1289" y="398"/>
                  </a:lnTo>
                  <a:lnTo>
                    <a:pt x="1344" y="356"/>
                  </a:lnTo>
                  <a:lnTo>
                    <a:pt x="1381" y="310"/>
                  </a:lnTo>
                  <a:lnTo>
                    <a:pt x="1403" y="249"/>
                  </a:lnTo>
                  <a:lnTo>
                    <a:pt x="1401" y="185"/>
                  </a:lnTo>
                  <a:lnTo>
                    <a:pt x="1386" y="136"/>
                  </a:lnTo>
                  <a:lnTo>
                    <a:pt x="1370" y="90"/>
                  </a:lnTo>
                  <a:lnTo>
                    <a:pt x="1335" y="55"/>
                  </a:lnTo>
                  <a:lnTo>
                    <a:pt x="1280" y="18"/>
                  </a:lnTo>
                  <a:lnTo>
                    <a:pt x="1214" y="0"/>
                  </a:lnTo>
                  <a:lnTo>
                    <a:pt x="1172" y="4"/>
                  </a:lnTo>
                  <a:lnTo>
                    <a:pt x="1111" y="7"/>
                  </a:lnTo>
                  <a:lnTo>
                    <a:pt x="1053" y="20"/>
                  </a:lnTo>
                  <a:lnTo>
                    <a:pt x="989" y="46"/>
                  </a:lnTo>
                  <a:lnTo>
                    <a:pt x="939" y="79"/>
                  </a:lnTo>
                  <a:lnTo>
                    <a:pt x="899" y="106"/>
                  </a:lnTo>
                  <a:lnTo>
                    <a:pt x="878" y="149"/>
                  </a:lnTo>
                  <a:lnTo>
                    <a:pt x="897" y="187"/>
                  </a:lnTo>
                  <a:lnTo>
                    <a:pt x="939" y="183"/>
                  </a:lnTo>
                  <a:lnTo>
                    <a:pt x="987" y="171"/>
                  </a:lnTo>
                  <a:lnTo>
                    <a:pt x="1033" y="158"/>
                  </a:lnTo>
                  <a:lnTo>
                    <a:pt x="1069" y="150"/>
                  </a:lnTo>
                  <a:lnTo>
                    <a:pt x="1111" y="150"/>
                  </a:lnTo>
                  <a:lnTo>
                    <a:pt x="1154" y="163"/>
                  </a:lnTo>
                  <a:lnTo>
                    <a:pt x="1183" y="204"/>
                  </a:lnTo>
                  <a:lnTo>
                    <a:pt x="1179" y="248"/>
                  </a:lnTo>
                  <a:lnTo>
                    <a:pt x="1157" y="286"/>
                  </a:lnTo>
                  <a:lnTo>
                    <a:pt x="1121" y="323"/>
                  </a:lnTo>
                  <a:lnTo>
                    <a:pt x="1047" y="361"/>
                  </a:lnTo>
                  <a:lnTo>
                    <a:pt x="908" y="415"/>
                  </a:lnTo>
                  <a:lnTo>
                    <a:pt x="194" y="675"/>
                  </a:lnTo>
                  <a:lnTo>
                    <a:pt x="123" y="715"/>
                  </a:lnTo>
                  <a:lnTo>
                    <a:pt x="68" y="763"/>
                  </a:lnTo>
                  <a:lnTo>
                    <a:pt x="29" y="809"/>
                  </a:lnTo>
                  <a:lnTo>
                    <a:pt x="6" y="858"/>
                  </a:lnTo>
                  <a:lnTo>
                    <a:pt x="0" y="912"/>
                  </a:lnTo>
                  <a:lnTo>
                    <a:pt x="8" y="952"/>
                  </a:lnTo>
                  <a:lnTo>
                    <a:pt x="22" y="992"/>
                  </a:lnTo>
                  <a:lnTo>
                    <a:pt x="59" y="1036"/>
                  </a:lnTo>
                  <a:lnTo>
                    <a:pt x="127" y="1095"/>
                  </a:lnTo>
                  <a:lnTo>
                    <a:pt x="198" y="1135"/>
                  </a:lnTo>
                  <a:lnTo>
                    <a:pt x="273" y="1152"/>
                  </a:lnTo>
                  <a:lnTo>
                    <a:pt x="466" y="1084"/>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2066" name="Freeform 13"/>
            <p:cNvSpPr>
              <a:spLocks/>
            </p:cNvSpPr>
            <p:nvPr/>
          </p:nvSpPr>
          <p:spPr bwMode="auto">
            <a:xfrm>
              <a:off x="2711" y="3280"/>
              <a:ext cx="368" cy="422"/>
            </a:xfrm>
            <a:custGeom>
              <a:avLst/>
              <a:gdLst>
                <a:gd name="T0" fmla="*/ 367 w 368"/>
                <a:gd name="T1" fmla="*/ 421 h 422"/>
                <a:gd name="T2" fmla="*/ 171 w 368"/>
                <a:gd name="T3" fmla="*/ 340 h 422"/>
                <a:gd name="T4" fmla="*/ 117 w 368"/>
                <a:gd name="T5" fmla="*/ 304 h 422"/>
                <a:gd name="T6" fmla="*/ 73 w 368"/>
                <a:gd name="T7" fmla="*/ 265 h 422"/>
                <a:gd name="T8" fmla="*/ 31 w 368"/>
                <a:gd name="T9" fmla="*/ 219 h 422"/>
                <a:gd name="T10" fmla="*/ 9 w 368"/>
                <a:gd name="T11" fmla="*/ 179 h 422"/>
                <a:gd name="T12" fmla="*/ 0 w 368"/>
                <a:gd name="T13" fmla="*/ 137 h 422"/>
                <a:gd name="T14" fmla="*/ 2 w 368"/>
                <a:gd name="T15" fmla="*/ 95 h 422"/>
                <a:gd name="T16" fmla="*/ 19 w 368"/>
                <a:gd name="T17" fmla="*/ 51 h 422"/>
                <a:gd name="T18" fmla="*/ 44 w 368"/>
                <a:gd name="T19" fmla="*/ 0 h 422"/>
                <a:gd name="T20" fmla="*/ 120 w 368"/>
                <a:gd name="T21" fmla="*/ 52 h 422"/>
                <a:gd name="T22" fmla="*/ 95 w 368"/>
                <a:gd name="T23" fmla="*/ 98 h 422"/>
                <a:gd name="T24" fmla="*/ 95 w 368"/>
                <a:gd name="T25" fmla="*/ 143 h 422"/>
                <a:gd name="T26" fmla="*/ 122 w 368"/>
                <a:gd name="T27" fmla="*/ 191 h 422"/>
                <a:gd name="T28" fmla="*/ 162 w 368"/>
                <a:gd name="T29" fmla="*/ 235 h 422"/>
                <a:gd name="T30" fmla="*/ 223 w 368"/>
                <a:gd name="T31" fmla="*/ 284 h 422"/>
                <a:gd name="T32" fmla="*/ 290 w 368"/>
                <a:gd name="T33" fmla="*/ 317 h 422"/>
                <a:gd name="T34" fmla="*/ 332 w 368"/>
                <a:gd name="T35" fmla="*/ 351 h 422"/>
                <a:gd name="T36" fmla="*/ 351 w 368"/>
                <a:gd name="T37" fmla="*/ 378 h 422"/>
                <a:gd name="T38" fmla="*/ 367 w 368"/>
                <a:gd name="T39" fmla="*/ 421 h 4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68" h="422">
                  <a:moveTo>
                    <a:pt x="367" y="421"/>
                  </a:moveTo>
                  <a:lnTo>
                    <a:pt x="171" y="340"/>
                  </a:lnTo>
                  <a:lnTo>
                    <a:pt x="117" y="304"/>
                  </a:lnTo>
                  <a:lnTo>
                    <a:pt x="73" y="265"/>
                  </a:lnTo>
                  <a:lnTo>
                    <a:pt x="31" y="219"/>
                  </a:lnTo>
                  <a:lnTo>
                    <a:pt x="9" y="179"/>
                  </a:lnTo>
                  <a:lnTo>
                    <a:pt x="0" y="137"/>
                  </a:lnTo>
                  <a:lnTo>
                    <a:pt x="2" y="95"/>
                  </a:lnTo>
                  <a:lnTo>
                    <a:pt x="19" y="51"/>
                  </a:lnTo>
                  <a:lnTo>
                    <a:pt x="44" y="0"/>
                  </a:lnTo>
                  <a:lnTo>
                    <a:pt x="120" y="52"/>
                  </a:lnTo>
                  <a:lnTo>
                    <a:pt x="95" y="98"/>
                  </a:lnTo>
                  <a:lnTo>
                    <a:pt x="95" y="143"/>
                  </a:lnTo>
                  <a:lnTo>
                    <a:pt x="122" y="191"/>
                  </a:lnTo>
                  <a:lnTo>
                    <a:pt x="162" y="235"/>
                  </a:lnTo>
                  <a:lnTo>
                    <a:pt x="223" y="284"/>
                  </a:lnTo>
                  <a:lnTo>
                    <a:pt x="290" y="317"/>
                  </a:lnTo>
                  <a:lnTo>
                    <a:pt x="332" y="351"/>
                  </a:lnTo>
                  <a:lnTo>
                    <a:pt x="351" y="378"/>
                  </a:lnTo>
                  <a:lnTo>
                    <a:pt x="367" y="421"/>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2067" name="Freeform 14"/>
            <p:cNvSpPr>
              <a:spLocks/>
            </p:cNvSpPr>
            <p:nvPr/>
          </p:nvSpPr>
          <p:spPr bwMode="auto">
            <a:xfrm>
              <a:off x="2432" y="1792"/>
              <a:ext cx="989" cy="1439"/>
            </a:xfrm>
            <a:custGeom>
              <a:avLst/>
              <a:gdLst>
                <a:gd name="T0" fmla="*/ 525 w 989"/>
                <a:gd name="T1" fmla="*/ 1438 h 1439"/>
                <a:gd name="T2" fmla="*/ 582 w 989"/>
                <a:gd name="T3" fmla="*/ 1409 h 1439"/>
                <a:gd name="T4" fmla="*/ 647 w 989"/>
                <a:gd name="T5" fmla="*/ 1355 h 1439"/>
                <a:gd name="T6" fmla="*/ 670 w 989"/>
                <a:gd name="T7" fmla="*/ 1304 h 1439"/>
                <a:gd name="T8" fmla="*/ 686 w 989"/>
                <a:gd name="T9" fmla="*/ 1255 h 1439"/>
                <a:gd name="T10" fmla="*/ 677 w 989"/>
                <a:gd name="T11" fmla="*/ 1198 h 1439"/>
                <a:gd name="T12" fmla="*/ 637 w 989"/>
                <a:gd name="T13" fmla="*/ 1125 h 1439"/>
                <a:gd name="T14" fmla="*/ 609 w 989"/>
                <a:gd name="T15" fmla="*/ 1092 h 1439"/>
                <a:gd name="T16" fmla="*/ 569 w 989"/>
                <a:gd name="T17" fmla="*/ 1063 h 1439"/>
                <a:gd name="T18" fmla="*/ 259 w 989"/>
                <a:gd name="T19" fmla="*/ 905 h 1439"/>
                <a:gd name="T20" fmla="*/ 201 w 989"/>
                <a:gd name="T21" fmla="*/ 863 h 1439"/>
                <a:gd name="T22" fmla="*/ 177 w 989"/>
                <a:gd name="T23" fmla="*/ 843 h 1439"/>
                <a:gd name="T24" fmla="*/ 160 w 989"/>
                <a:gd name="T25" fmla="*/ 800 h 1439"/>
                <a:gd name="T26" fmla="*/ 171 w 989"/>
                <a:gd name="T27" fmla="*/ 766 h 1439"/>
                <a:gd name="T28" fmla="*/ 215 w 989"/>
                <a:gd name="T29" fmla="*/ 738 h 1439"/>
                <a:gd name="T30" fmla="*/ 294 w 989"/>
                <a:gd name="T31" fmla="*/ 709 h 1439"/>
                <a:gd name="T32" fmla="*/ 780 w 989"/>
                <a:gd name="T33" fmla="*/ 521 h 1439"/>
                <a:gd name="T34" fmla="*/ 856 w 989"/>
                <a:gd name="T35" fmla="*/ 471 h 1439"/>
                <a:gd name="T36" fmla="*/ 918 w 989"/>
                <a:gd name="T37" fmla="*/ 417 h 1439"/>
                <a:gd name="T38" fmla="*/ 953 w 989"/>
                <a:gd name="T39" fmla="*/ 379 h 1439"/>
                <a:gd name="T40" fmla="*/ 984 w 989"/>
                <a:gd name="T41" fmla="*/ 334 h 1439"/>
                <a:gd name="T42" fmla="*/ 988 w 989"/>
                <a:gd name="T43" fmla="*/ 274 h 1439"/>
                <a:gd name="T44" fmla="*/ 972 w 989"/>
                <a:gd name="T45" fmla="*/ 214 h 1439"/>
                <a:gd name="T46" fmla="*/ 953 w 989"/>
                <a:gd name="T47" fmla="*/ 167 h 1439"/>
                <a:gd name="T48" fmla="*/ 920 w 989"/>
                <a:gd name="T49" fmla="*/ 126 h 1439"/>
                <a:gd name="T50" fmla="*/ 875 w 989"/>
                <a:gd name="T51" fmla="*/ 85 h 1439"/>
                <a:gd name="T52" fmla="*/ 828 w 989"/>
                <a:gd name="T53" fmla="*/ 50 h 1439"/>
                <a:gd name="T54" fmla="*/ 803 w 989"/>
                <a:gd name="T55" fmla="*/ 29 h 1439"/>
                <a:gd name="T56" fmla="*/ 756 w 989"/>
                <a:gd name="T57" fmla="*/ 0 h 1439"/>
                <a:gd name="T58" fmla="*/ 588 w 989"/>
                <a:gd name="T59" fmla="*/ 61 h 1439"/>
                <a:gd name="T60" fmla="*/ 649 w 989"/>
                <a:gd name="T61" fmla="*/ 104 h 1439"/>
                <a:gd name="T62" fmla="*/ 694 w 989"/>
                <a:gd name="T63" fmla="*/ 145 h 1439"/>
                <a:gd name="T64" fmla="*/ 739 w 989"/>
                <a:gd name="T65" fmla="*/ 182 h 1439"/>
                <a:gd name="T66" fmla="*/ 780 w 989"/>
                <a:gd name="T67" fmla="*/ 223 h 1439"/>
                <a:gd name="T68" fmla="*/ 803 w 989"/>
                <a:gd name="T69" fmla="*/ 272 h 1439"/>
                <a:gd name="T70" fmla="*/ 787 w 989"/>
                <a:gd name="T71" fmla="*/ 323 h 1439"/>
                <a:gd name="T72" fmla="*/ 729 w 989"/>
                <a:gd name="T73" fmla="*/ 369 h 1439"/>
                <a:gd name="T74" fmla="*/ 639 w 989"/>
                <a:gd name="T75" fmla="*/ 413 h 1439"/>
                <a:gd name="T76" fmla="*/ 212 w 989"/>
                <a:gd name="T77" fmla="*/ 589 h 1439"/>
                <a:gd name="T78" fmla="*/ 160 w 989"/>
                <a:gd name="T79" fmla="*/ 608 h 1439"/>
                <a:gd name="T80" fmla="*/ 88 w 989"/>
                <a:gd name="T81" fmla="*/ 653 h 1439"/>
                <a:gd name="T82" fmla="*/ 43 w 989"/>
                <a:gd name="T83" fmla="*/ 698 h 1439"/>
                <a:gd name="T84" fmla="*/ 9 w 989"/>
                <a:gd name="T85" fmla="*/ 755 h 1439"/>
                <a:gd name="T86" fmla="*/ 0 w 989"/>
                <a:gd name="T87" fmla="*/ 820 h 1439"/>
                <a:gd name="T88" fmla="*/ 10 w 989"/>
                <a:gd name="T89" fmla="*/ 872 h 1439"/>
                <a:gd name="T90" fmla="*/ 40 w 989"/>
                <a:gd name="T91" fmla="*/ 914 h 1439"/>
                <a:gd name="T92" fmla="*/ 84 w 989"/>
                <a:gd name="T93" fmla="*/ 949 h 1439"/>
                <a:gd name="T94" fmla="*/ 159 w 989"/>
                <a:gd name="T95" fmla="*/ 999 h 1439"/>
                <a:gd name="T96" fmla="*/ 487 w 989"/>
                <a:gd name="T97" fmla="*/ 1164 h 1439"/>
                <a:gd name="T98" fmla="*/ 530 w 989"/>
                <a:gd name="T99" fmla="*/ 1197 h 1439"/>
                <a:gd name="T100" fmla="*/ 569 w 989"/>
                <a:gd name="T101" fmla="*/ 1236 h 1439"/>
                <a:gd name="T102" fmla="*/ 557 w 989"/>
                <a:gd name="T103" fmla="*/ 1292 h 1439"/>
                <a:gd name="T104" fmla="*/ 502 w 989"/>
                <a:gd name="T105" fmla="*/ 1354 h 1439"/>
                <a:gd name="T106" fmla="*/ 434 w 989"/>
                <a:gd name="T107" fmla="*/ 1394 h 1439"/>
                <a:gd name="T108" fmla="*/ 525 w 989"/>
                <a:gd name="T109" fmla="*/ 1438 h 143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989" h="1439">
                  <a:moveTo>
                    <a:pt x="525" y="1438"/>
                  </a:moveTo>
                  <a:lnTo>
                    <a:pt x="582" y="1409"/>
                  </a:lnTo>
                  <a:lnTo>
                    <a:pt x="647" y="1355"/>
                  </a:lnTo>
                  <a:lnTo>
                    <a:pt x="670" y="1304"/>
                  </a:lnTo>
                  <a:lnTo>
                    <a:pt x="686" y="1255"/>
                  </a:lnTo>
                  <a:lnTo>
                    <a:pt x="677" y="1198"/>
                  </a:lnTo>
                  <a:lnTo>
                    <a:pt x="637" y="1125"/>
                  </a:lnTo>
                  <a:lnTo>
                    <a:pt x="609" y="1092"/>
                  </a:lnTo>
                  <a:lnTo>
                    <a:pt x="569" y="1063"/>
                  </a:lnTo>
                  <a:lnTo>
                    <a:pt x="259" y="905"/>
                  </a:lnTo>
                  <a:lnTo>
                    <a:pt x="201" y="863"/>
                  </a:lnTo>
                  <a:lnTo>
                    <a:pt x="177" y="843"/>
                  </a:lnTo>
                  <a:lnTo>
                    <a:pt x="160" y="800"/>
                  </a:lnTo>
                  <a:lnTo>
                    <a:pt x="171" y="766"/>
                  </a:lnTo>
                  <a:lnTo>
                    <a:pt x="215" y="738"/>
                  </a:lnTo>
                  <a:lnTo>
                    <a:pt x="294" y="709"/>
                  </a:lnTo>
                  <a:lnTo>
                    <a:pt x="780" y="521"/>
                  </a:lnTo>
                  <a:lnTo>
                    <a:pt x="856" y="471"/>
                  </a:lnTo>
                  <a:lnTo>
                    <a:pt x="918" y="417"/>
                  </a:lnTo>
                  <a:lnTo>
                    <a:pt x="953" y="379"/>
                  </a:lnTo>
                  <a:lnTo>
                    <a:pt x="984" y="334"/>
                  </a:lnTo>
                  <a:lnTo>
                    <a:pt x="988" y="274"/>
                  </a:lnTo>
                  <a:lnTo>
                    <a:pt x="972" y="214"/>
                  </a:lnTo>
                  <a:lnTo>
                    <a:pt x="953" y="167"/>
                  </a:lnTo>
                  <a:lnTo>
                    <a:pt x="920" y="126"/>
                  </a:lnTo>
                  <a:lnTo>
                    <a:pt x="875" y="85"/>
                  </a:lnTo>
                  <a:lnTo>
                    <a:pt x="828" y="50"/>
                  </a:lnTo>
                  <a:lnTo>
                    <a:pt x="803" y="29"/>
                  </a:lnTo>
                  <a:lnTo>
                    <a:pt x="756" y="0"/>
                  </a:lnTo>
                  <a:lnTo>
                    <a:pt x="588" y="61"/>
                  </a:lnTo>
                  <a:lnTo>
                    <a:pt x="649" y="104"/>
                  </a:lnTo>
                  <a:lnTo>
                    <a:pt x="694" y="145"/>
                  </a:lnTo>
                  <a:lnTo>
                    <a:pt x="739" y="182"/>
                  </a:lnTo>
                  <a:lnTo>
                    <a:pt x="780" y="223"/>
                  </a:lnTo>
                  <a:lnTo>
                    <a:pt x="803" y="272"/>
                  </a:lnTo>
                  <a:lnTo>
                    <a:pt x="787" y="323"/>
                  </a:lnTo>
                  <a:lnTo>
                    <a:pt x="729" y="369"/>
                  </a:lnTo>
                  <a:lnTo>
                    <a:pt x="639" y="413"/>
                  </a:lnTo>
                  <a:lnTo>
                    <a:pt x="212" y="589"/>
                  </a:lnTo>
                  <a:lnTo>
                    <a:pt x="160" y="608"/>
                  </a:lnTo>
                  <a:lnTo>
                    <a:pt x="88" y="653"/>
                  </a:lnTo>
                  <a:lnTo>
                    <a:pt x="43" y="698"/>
                  </a:lnTo>
                  <a:lnTo>
                    <a:pt x="9" y="755"/>
                  </a:lnTo>
                  <a:lnTo>
                    <a:pt x="0" y="820"/>
                  </a:lnTo>
                  <a:lnTo>
                    <a:pt x="10" y="872"/>
                  </a:lnTo>
                  <a:lnTo>
                    <a:pt x="40" y="914"/>
                  </a:lnTo>
                  <a:lnTo>
                    <a:pt x="84" y="949"/>
                  </a:lnTo>
                  <a:lnTo>
                    <a:pt x="159" y="999"/>
                  </a:lnTo>
                  <a:lnTo>
                    <a:pt x="487" y="1164"/>
                  </a:lnTo>
                  <a:lnTo>
                    <a:pt x="530" y="1197"/>
                  </a:lnTo>
                  <a:lnTo>
                    <a:pt x="569" y="1236"/>
                  </a:lnTo>
                  <a:lnTo>
                    <a:pt x="557" y="1292"/>
                  </a:lnTo>
                  <a:lnTo>
                    <a:pt x="502" y="1354"/>
                  </a:lnTo>
                  <a:lnTo>
                    <a:pt x="434" y="1394"/>
                  </a:lnTo>
                  <a:lnTo>
                    <a:pt x="525" y="1438"/>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2068" name="Freeform 15"/>
            <p:cNvSpPr>
              <a:spLocks/>
            </p:cNvSpPr>
            <p:nvPr/>
          </p:nvSpPr>
          <p:spPr bwMode="auto">
            <a:xfrm>
              <a:off x="2100" y="1162"/>
              <a:ext cx="669" cy="582"/>
            </a:xfrm>
            <a:custGeom>
              <a:avLst/>
              <a:gdLst>
                <a:gd name="T0" fmla="*/ 668 w 669"/>
                <a:gd name="T1" fmla="*/ 553 h 582"/>
                <a:gd name="T2" fmla="*/ 668 w 669"/>
                <a:gd name="T3" fmla="*/ 450 h 582"/>
                <a:gd name="T4" fmla="*/ 562 w 669"/>
                <a:gd name="T5" fmla="*/ 435 h 582"/>
                <a:gd name="T6" fmla="*/ 448 w 669"/>
                <a:gd name="T7" fmla="*/ 420 h 582"/>
                <a:gd name="T8" fmla="*/ 367 w 669"/>
                <a:gd name="T9" fmla="*/ 400 h 582"/>
                <a:gd name="T10" fmla="*/ 314 w 669"/>
                <a:gd name="T11" fmla="*/ 378 h 582"/>
                <a:gd name="T12" fmla="*/ 257 w 669"/>
                <a:gd name="T13" fmla="*/ 349 h 582"/>
                <a:gd name="T14" fmla="*/ 220 w 669"/>
                <a:gd name="T15" fmla="*/ 314 h 582"/>
                <a:gd name="T16" fmla="*/ 193 w 669"/>
                <a:gd name="T17" fmla="*/ 274 h 582"/>
                <a:gd name="T18" fmla="*/ 180 w 669"/>
                <a:gd name="T19" fmla="*/ 231 h 582"/>
                <a:gd name="T20" fmla="*/ 180 w 669"/>
                <a:gd name="T21" fmla="*/ 189 h 582"/>
                <a:gd name="T22" fmla="*/ 193 w 669"/>
                <a:gd name="T23" fmla="*/ 165 h 582"/>
                <a:gd name="T24" fmla="*/ 209 w 669"/>
                <a:gd name="T25" fmla="*/ 143 h 582"/>
                <a:gd name="T26" fmla="*/ 255 w 669"/>
                <a:gd name="T27" fmla="*/ 127 h 582"/>
                <a:gd name="T28" fmla="*/ 297 w 669"/>
                <a:gd name="T29" fmla="*/ 127 h 582"/>
                <a:gd name="T30" fmla="*/ 345 w 669"/>
                <a:gd name="T31" fmla="*/ 141 h 582"/>
                <a:gd name="T32" fmla="*/ 396 w 669"/>
                <a:gd name="T33" fmla="*/ 156 h 582"/>
                <a:gd name="T34" fmla="*/ 448 w 669"/>
                <a:gd name="T35" fmla="*/ 163 h 582"/>
                <a:gd name="T36" fmla="*/ 477 w 669"/>
                <a:gd name="T37" fmla="*/ 125 h 582"/>
                <a:gd name="T38" fmla="*/ 464 w 669"/>
                <a:gd name="T39" fmla="*/ 86 h 582"/>
                <a:gd name="T40" fmla="*/ 415 w 669"/>
                <a:gd name="T41" fmla="*/ 42 h 582"/>
                <a:gd name="T42" fmla="*/ 363 w 669"/>
                <a:gd name="T43" fmla="*/ 18 h 582"/>
                <a:gd name="T44" fmla="*/ 319 w 669"/>
                <a:gd name="T45" fmla="*/ 7 h 582"/>
                <a:gd name="T46" fmla="*/ 273 w 669"/>
                <a:gd name="T47" fmla="*/ 2 h 582"/>
                <a:gd name="T48" fmla="*/ 222 w 669"/>
                <a:gd name="T49" fmla="*/ 0 h 582"/>
                <a:gd name="T50" fmla="*/ 176 w 669"/>
                <a:gd name="T51" fmla="*/ 4 h 582"/>
                <a:gd name="T52" fmla="*/ 136 w 669"/>
                <a:gd name="T53" fmla="*/ 15 h 582"/>
                <a:gd name="T54" fmla="*/ 86 w 669"/>
                <a:gd name="T55" fmla="*/ 33 h 582"/>
                <a:gd name="T56" fmla="*/ 50 w 669"/>
                <a:gd name="T57" fmla="*/ 66 h 582"/>
                <a:gd name="T58" fmla="*/ 22 w 669"/>
                <a:gd name="T59" fmla="*/ 99 h 582"/>
                <a:gd name="T60" fmla="*/ 6 w 669"/>
                <a:gd name="T61" fmla="*/ 145 h 582"/>
                <a:gd name="T62" fmla="*/ 0 w 669"/>
                <a:gd name="T63" fmla="*/ 189 h 582"/>
                <a:gd name="T64" fmla="*/ 9 w 669"/>
                <a:gd name="T65" fmla="*/ 237 h 582"/>
                <a:gd name="T66" fmla="*/ 22 w 669"/>
                <a:gd name="T67" fmla="*/ 285 h 582"/>
                <a:gd name="T68" fmla="*/ 50 w 669"/>
                <a:gd name="T69" fmla="*/ 330 h 582"/>
                <a:gd name="T70" fmla="*/ 81 w 669"/>
                <a:gd name="T71" fmla="*/ 375 h 582"/>
                <a:gd name="T72" fmla="*/ 125 w 669"/>
                <a:gd name="T73" fmla="*/ 419 h 582"/>
                <a:gd name="T74" fmla="*/ 169 w 669"/>
                <a:gd name="T75" fmla="*/ 457 h 582"/>
                <a:gd name="T76" fmla="*/ 217 w 669"/>
                <a:gd name="T77" fmla="*/ 488 h 582"/>
                <a:gd name="T78" fmla="*/ 266 w 669"/>
                <a:gd name="T79" fmla="*/ 514 h 582"/>
                <a:gd name="T80" fmla="*/ 310 w 669"/>
                <a:gd name="T81" fmla="*/ 534 h 582"/>
                <a:gd name="T82" fmla="*/ 369 w 669"/>
                <a:gd name="T83" fmla="*/ 549 h 582"/>
                <a:gd name="T84" fmla="*/ 437 w 669"/>
                <a:gd name="T85" fmla="*/ 568 h 582"/>
                <a:gd name="T86" fmla="*/ 516 w 669"/>
                <a:gd name="T87" fmla="*/ 581 h 582"/>
                <a:gd name="T88" fmla="*/ 595 w 669"/>
                <a:gd name="T89" fmla="*/ 577 h 582"/>
                <a:gd name="T90" fmla="*/ 668 w 669"/>
                <a:gd name="T91" fmla="*/ 553 h 5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69" h="582">
                  <a:moveTo>
                    <a:pt x="668" y="553"/>
                  </a:moveTo>
                  <a:lnTo>
                    <a:pt x="668" y="450"/>
                  </a:lnTo>
                  <a:lnTo>
                    <a:pt x="562" y="435"/>
                  </a:lnTo>
                  <a:lnTo>
                    <a:pt x="448" y="420"/>
                  </a:lnTo>
                  <a:lnTo>
                    <a:pt x="367" y="400"/>
                  </a:lnTo>
                  <a:lnTo>
                    <a:pt x="314" y="378"/>
                  </a:lnTo>
                  <a:lnTo>
                    <a:pt x="257" y="349"/>
                  </a:lnTo>
                  <a:lnTo>
                    <a:pt x="220" y="314"/>
                  </a:lnTo>
                  <a:lnTo>
                    <a:pt x="193" y="274"/>
                  </a:lnTo>
                  <a:lnTo>
                    <a:pt x="180" y="231"/>
                  </a:lnTo>
                  <a:lnTo>
                    <a:pt x="180" y="189"/>
                  </a:lnTo>
                  <a:lnTo>
                    <a:pt x="193" y="165"/>
                  </a:lnTo>
                  <a:lnTo>
                    <a:pt x="209" y="143"/>
                  </a:lnTo>
                  <a:lnTo>
                    <a:pt x="255" y="127"/>
                  </a:lnTo>
                  <a:lnTo>
                    <a:pt x="297" y="127"/>
                  </a:lnTo>
                  <a:lnTo>
                    <a:pt x="345" y="141"/>
                  </a:lnTo>
                  <a:lnTo>
                    <a:pt x="396" y="156"/>
                  </a:lnTo>
                  <a:lnTo>
                    <a:pt x="448" y="163"/>
                  </a:lnTo>
                  <a:lnTo>
                    <a:pt x="477" y="125"/>
                  </a:lnTo>
                  <a:lnTo>
                    <a:pt x="464" y="86"/>
                  </a:lnTo>
                  <a:lnTo>
                    <a:pt x="415" y="42"/>
                  </a:lnTo>
                  <a:lnTo>
                    <a:pt x="363" y="18"/>
                  </a:lnTo>
                  <a:lnTo>
                    <a:pt x="319" y="7"/>
                  </a:lnTo>
                  <a:lnTo>
                    <a:pt x="273" y="2"/>
                  </a:lnTo>
                  <a:lnTo>
                    <a:pt x="222" y="0"/>
                  </a:lnTo>
                  <a:lnTo>
                    <a:pt x="176" y="4"/>
                  </a:lnTo>
                  <a:lnTo>
                    <a:pt x="136" y="15"/>
                  </a:lnTo>
                  <a:lnTo>
                    <a:pt x="86" y="33"/>
                  </a:lnTo>
                  <a:lnTo>
                    <a:pt x="50" y="66"/>
                  </a:lnTo>
                  <a:lnTo>
                    <a:pt x="22" y="99"/>
                  </a:lnTo>
                  <a:lnTo>
                    <a:pt x="6" y="145"/>
                  </a:lnTo>
                  <a:lnTo>
                    <a:pt x="0" y="189"/>
                  </a:lnTo>
                  <a:lnTo>
                    <a:pt x="9" y="237"/>
                  </a:lnTo>
                  <a:lnTo>
                    <a:pt x="22" y="285"/>
                  </a:lnTo>
                  <a:lnTo>
                    <a:pt x="50" y="330"/>
                  </a:lnTo>
                  <a:lnTo>
                    <a:pt x="81" y="375"/>
                  </a:lnTo>
                  <a:lnTo>
                    <a:pt x="125" y="419"/>
                  </a:lnTo>
                  <a:lnTo>
                    <a:pt x="169" y="457"/>
                  </a:lnTo>
                  <a:lnTo>
                    <a:pt x="217" y="488"/>
                  </a:lnTo>
                  <a:lnTo>
                    <a:pt x="266" y="514"/>
                  </a:lnTo>
                  <a:lnTo>
                    <a:pt x="310" y="534"/>
                  </a:lnTo>
                  <a:lnTo>
                    <a:pt x="369" y="549"/>
                  </a:lnTo>
                  <a:lnTo>
                    <a:pt x="437" y="568"/>
                  </a:lnTo>
                  <a:lnTo>
                    <a:pt x="516" y="581"/>
                  </a:lnTo>
                  <a:lnTo>
                    <a:pt x="595" y="577"/>
                  </a:lnTo>
                  <a:lnTo>
                    <a:pt x="668" y="553"/>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2069" name="Freeform 16"/>
            <p:cNvSpPr>
              <a:spLocks/>
            </p:cNvSpPr>
            <p:nvPr/>
          </p:nvSpPr>
          <p:spPr bwMode="auto">
            <a:xfrm>
              <a:off x="1365" y="583"/>
              <a:ext cx="1413" cy="549"/>
            </a:xfrm>
            <a:custGeom>
              <a:avLst/>
              <a:gdLst>
                <a:gd name="T0" fmla="*/ 1412 w 1413"/>
                <a:gd name="T1" fmla="*/ 548 h 549"/>
                <a:gd name="T2" fmla="*/ 1316 w 1413"/>
                <a:gd name="T3" fmla="*/ 537 h 549"/>
                <a:gd name="T4" fmla="*/ 1237 w 1413"/>
                <a:gd name="T5" fmla="*/ 524 h 549"/>
                <a:gd name="T6" fmla="*/ 1179 w 1413"/>
                <a:gd name="T7" fmla="*/ 511 h 549"/>
                <a:gd name="T8" fmla="*/ 1118 w 1413"/>
                <a:gd name="T9" fmla="*/ 499 h 549"/>
                <a:gd name="T10" fmla="*/ 1060 w 1413"/>
                <a:gd name="T11" fmla="*/ 493 h 549"/>
                <a:gd name="T12" fmla="*/ 1000 w 1413"/>
                <a:gd name="T13" fmla="*/ 495 h 549"/>
                <a:gd name="T14" fmla="*/ 939 w 1413"/>
                <a:gd name="T15" fmla="*/ 499 h 549"/>
                <a:gd name="T16" fmla="*/ 894 w 1413"/>
                <a:gd name="T17" fmla="*/ 482 h 549"/>
                <a:gd name="T18" fmla="*/ 962 w 1413"/>
                <a:gd name="T19" fmla="*/ 440 h 549"/>
                <a:gd name="T20" fmla="*/ 1005 w 1413"/>
                <a:gd name="T21" fmla="*/ 411 h 549"/>
                <a:gd name="T22" fmla="*/ 1043 w 1413"/>
                <a:gd name="T23" fmla="*/ 381 h 549"/>
                <a:gd name="T24" fmla="*/ 1069 w 1413"/>
                <a:gd name="T25" fmla="*/ 348 h 549"/>
                <a:gd name="T26" fmla="*/ 962 w 1413"/>
                <a:gd name="T27" fmla="*/ 383 h 549"/>
                <a:gd name="T28" fmla="*/ 855 w 1413"/>
                <a:gd name="T29" fmla="*/ 418 h 549"/>
                <a:gd name="T30" fmla="*/ 783 w 1413"/>
                <a:gd name="T31" fmla="*/ 436 h 549"/>
                <a:gd name="T32" fmla="*/ 670 w 1413"/>
                <a:gd name="T33" fmla="*/ 449 h 549"/>
                <a:gd name="T34" fmla="*/ 597 w 1413"/>
                <a:gd name="T35" fmla="*/ 449 h 549"/>
                <a:gd name="T36" fmla="*/ 531 w 1413"/>
                <a:gd name="T37" fmla="*/ 444 h 549"/>
                <a:gd name="T38" fmla="*/ 486 w 1413"/>
                <a:gd name="T39" fmla="*/ 427 h 549"/>
                <a:gd name="T40" fmla="*/ 459 w 1413"/>
                <a:gd name="T41" fmla="*/ 407 h 549"/>
                <a:gd name="T42" fmla="*/ 527 w 1413"/>
                <a:gd name="T43" fmla="*/ 389 h 549"/>
                <a:gd name="T44" fmla="*/ 572 w 1413"/>
                <a:gd name="T45" fmla="*/ 365 h 549"/>
                <a:gd name="T46" fmla="*/ 599 w 1413"/>
                <a:gd name="T47" fmla="*/ 339 h 549"/>
                <a:gd name="T48" fmla="*/ 634 w 1413"/>
                <a:gd name="T49" fmla="*/ 308 h 549"/>
                <a:gd name="T50" fmla="*/ 544 w 1413"/>
                <a:gd name="T51" fmla="*/ 334 h 549"/>
                <a:gd name="T52" fmla="*/ 463 w 1413"/>
                <a:gd name="T53" fmla="*/ 348 h 549"/>
                <a:gd name="T54" fmla="*/ 378 w 1413"/>
                <a:gd name="T55" fmla="*/ 356 h 549"/>
                <a:gd name="T56" fmla="*/ 303 w 1413"/>
                <a:gd name="T57" fmla="*/ 352 h 549"/>
                <a:gd name="T58" fmla="*/ 254 w 1413"/>
                <a:gd name="T59" fmla="*/ 334 h 549"/>
                <a:gd name="T60" fmla="*/ 233 w 1413"/>
                <a:gd name="T61" fmla="*/ 312 h 549"/>
                <a:gd name="T62" fmla="*/ 281 w 1413"/>
                <a:gd name="T63" fmla="*/ 291 h 549"/>
                <a:gd name="T64" fmla="*/ 313 w 1413"/>
                <a:gd name="T65" fmla="*/ 269 h 549"/>
                <a:gd name="T66" fmla="*/ 341 w 1413"/>
                <a:gd name="T67" fmla="*/ 244 h 549"/>
                <a:gd name="T68" fmla="*/ 339 w 1413"/>
                <a:gd name="T69" fmla="*/ 229 h 549"/>
                <a:gd name="T70" fmla="*/ 262 w 1413"/>
                <a:gd name="T71" fmla="*/ 246 h 549"/>
                <a:gd name="T72" fmla="*/ 179 w 1413"/>
                <a:gd name="T73" fmla="*/ 255 h 549"/>
                <a:gd name="T74" fmla="*/ 109 w 1413"/>
                <a:gd name="T75" fmla="*/ 254 h 549"/>
                <a:gd name="T76" fmla="*/ 51 w 1413"/>
                <a:gd name="T77" fmla="*/ 244 h 549"/>
                <a:gd name="T78" fmla="*/ 19 w 1413"/>
                <a:gd name="T79" fmla="*/ 229 h 549"/>
                <a:gd name="T80" fmla="*/ 0 w 1413"/>
                <a:gd name="T81" fmla="*/ 205 h 549"/>
                <a:gd name="T82" fmla="*/ 120 w 1413"/>
                <a:gd name="T83" fmla="*/ 187 h 549"/>
                <a:gd name="T84" fmla="*/ 309 w 1413"/>
                <a:gd name="T85" fmla="*/ 156 h 549"/>
                <a:gd name="T86" fmla="*/ 544 w 1413"/>
                <a:gd name="T87" fmla="*/ 119 h 549"/>
                <a:gd name="T88" fmla="*/ 742 w 1413"/>
                <a:gd name="T89" fmla="*/ 71 h 549"/>
                <a:gd name="T90" fmla="*/ 926 w 1413"/>
                <a:gd name="T91" fmla="*/ 26 h 549"/>
                <a:gd name="T92" fmla="*/ 1020 w 1413"/>
                <a:gd name="T93" fmla="*/ 9 h 549"/>
                <a:gd name="T94" fmla="*/ 1098 w 1413"/>
                <a:gd name="T95" fmla="*/ 0 h 549"/>
                <a:gd name="T96" fmla="*/ 1165 w 1413"/>
                <a:gd name="T97" fmla="*/ 2 h 549"/>
                <a:gd name="T98" fmla="*/ 1211 w 1413"/>
                <a:gd name="T99" fmla="*/ 7 h 549"/>
                <a:gd name="T100" fmla="*/ 1254 w 1413"/>
                <a:gd name="T101" fmla="*/ 27 h 549"/>
                <a:gd name="T102" fmla="*/ 1288 w 1413"/>
                <a:gd name="T103" fmla="*/ 71 h 549"/>
                <a:gd name="T104" fmla="*/ 1301 w 1413"/>
                <a:gd name="T105" fmla="*/ 117 h 549"/>
                <a:gd name="T106" fmla="*/ 1316 w 1413"/>
                <a:gd name="T107" fmla="*/ 148 h 549"/>
                <a:gd name="T108" fmla="*/ 1344 w 1413"/>
                <a:gd name="T109" fmla="*/ 159 h 549"/>
                <a:gd name="T110" fmla="*/ 1384 w 1413"/>
                <a:gd name="T111" fmla="*/ 156 h 549"/>
                <a:gd name="T112" fmla="*/ 1412 w 1413"/>
                <a:gd name="T113" fmla="*/ 145 h 549"/>
                <a:gd name="T114" fmla="*/ 1412 w 1413"/>
                <a:gd name="T115" fmla="*/ 548 h 54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413" h="549">
                  <a:moveTo>
                    <a:pt x="1412" y="548"/>
                  </a:moveTo>
                  <a:lnTo>
                    <a:pt x="1316" y="537"/>
                  </a:lnTo>
                  <a:lnTo>
                    <a:pt x="1237" y="524"/>
                  </a:lnTo>
                  <a:lnTo>
                    <a:pt x="1179" y="511"/>
                  </a:lnTo>
                  <a:lnTo>
                    <a:pt x="1118" y="499"/>
                  </a:lnTo>
                  <a:lnTo>
                    <a:pt x="1060" y="493"/>
                  </a:lnTo>
                  <a:lnTo>
                    <a:pt x="1000" y="495"/>
                  </a:lnTo>
                  <a:lnTo>
                    <a:pt x="939" y="499"/>
                  </a:lnTo>
                  <a:lnTo>
                    <a:pt x="894" y="482"/>
                  </a:lnTo>
                  <a:lnTo>
                    <a:pt x="962" y="440"/>
                  </a:lnTo>
                  <a:lnTo>
                    <a:pt x="1005" y="411"/>
                  </a:lnTo>
                  <a:lnTo>
                    <a:pt x="1043" y="381"/>
                  </a:lnTo>
                  <a:lnTo>
                    <a:pt x="1069" y="348"/>
                  </a:lnTo>
                  <a:lnTo>
                    <a:pt x="962" y="383"/>
                  </a:lnTo>
                  <a:lnTo>
                    <a:pt x="855" y="418"/>
                  </a:lnTo>
                  <a:lnTo>
                    <a:pt x="783" y="436"/>
                  </a:lnTo>
                  <a:lnTo>
                    <a:pt x="670" y="449"/>
                  </a:lnTo>
                  <a:lnTo>
                    <a:pt x="597" y="449"/>
                  </a:lnTo>
                  <a:lnTo>
                    <a:pt x="531" y="444"/>
                  </a:lnTo>
                  <a:lnTo>
                    <a:pt x="486" y="427"/>
                  </a:lnTo>
                  <a:lnTo>
                    <a:pt x="459" y="407"/>
                  </a:lnTo>
                  <a:lnTo>
                    <a:pt x="527" y="389"/>
                  </a:lnTo>
                  <a:lnTo>
                    <a:pt x="572" y="365"/>
                  </a:lnTo>
                  <a:lnTo>
                    <a:pt x="599" y="339"/>
                  </a:lnTo>
                  <a:lnTo>
                    <a:pt x="634" y="308"/>
                  </a:lnTo>
                  <a:lnTo>
                    <a:pt x="544" y="334"/>
                  </a:lnTo>
                  <a:lnTo>
                    <a:pt x="463" y="348"/>
                  </a:lnTo>
                  <a:lnTo>
                    <a:pt x="378" y="356"/>
                  </a:lnTo>
                  <a:lnTo>
                    <a:pt x="303" y="352"/>
                  </a:lnTo>
                  <a:lnTo>
                    <a:pt x="254" y="334"/>
                  </a:lnTo>
                  <a:lnTo>
                    <a:pt x="233" y="312"/>
                  </a:lnTo>
                  <a:lnTo>
                    <a:pt x="281" y="291"/>
                  </a:lnTo>
                  <a:lnTo>
                    <a:pt x="313" y="269"/>
                  </a:lnTo>
                  <a:lnTo>
                    <a:pt x="341" y="244"/>
                  </a:lnTo>
                  <a:lnTo>
                    <a:pt x="339" y="229"/>
                  </a:lnTo>
                  <a:lnTo>
                    <a:pt x="262" y="246"/>
                  </a:lnTo>
                  <a:lnTo>
                    <a:pt x="179" y="255"/>
                  </a:lnTo>
                  <a:lnTo>
                    <a:pt x="109" y="254"/>
                  </a:lnTo>
                  <a:lnTo>
                    <a:pt x="51" y="244"/>
                  </a:lnTo>
                  <a:lnTo>
                    <a:pt x="19" y="229"/>
                  </a:lnTo>
                  <a:lnTo>
                    <a:pt x="0" y="205"/>
                  </a:lnTo>
                  <a:lnTo>
                    <a:pt x="120" y="187"/>
                  </a:lnTo>
                  <a:lnTo>
                    <a:pt x="309" y="156"/>
                  </a:lnTo>
                  <a:lnTo>
                    <a:pt x="544" y="119"/>
                  </a:lnTo>
                  <a:lnTo>
                    <a:pt x="742" y="71"/>
                  </a:lnTo>
                  <a:lnTo>
                    <a:pt x="926" y="26"/>
                  </a:lnTo>
                  <a:lnTo>
                    <a:pt x="1020" y="9"/>
                  </a:lnTo>
                  <a:lnTo>
                    <a:pt x="1098" y="0"/>
                  </a:lnTo>
                  <a:lnTo>
                    <a:pt x="1165" y="2"/>
                  </a:lnTo>
                  <a:lnTo>
                    <a:pt x="1211" y="7"/>
                  </a:lnTo>
                  <a:lnTo>
                    <a:pt x="1254" y="27"/>
                  </a:lnTo>
                  <a:lnTo>
                    <a:pt x="1288" y="71"/>
                  </a:lnTo>
                  <a:lnTo>
                    <a:pt x="1301" y="117"/>
                  </a:lnTo>
                  <a:lnTo>
                    <a:pt x="1316" y="148"/>
                  </a:lnTo>
                  <a:lnTo>
                    <a:pt x="1344" y="159"/>
                  </a:lnTo>
                  <a:lnTo>
                    <a:pt x="1384" y="156"/>
                  </a:lnTo>
                  <a:lnTo>
                    <a:pt x="1412" y="145"/>
                  </a:lnTo>
                  <a:lnTo>
                    <a:pt x="1412" y="548"/>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17430" name="Oval 17"/>
            <p:cNvSpPr>
              <a:spLocks noChangeArrowheads="1"/>
            </p:cNvSpPr>
            <p:nvPr/>
          </p:nvSpPr>
          <p:spPr bwMode="auto">
            <a:xfrm>
              <a:off x="2785" y="355"/>
              <a:ext cx="187" cy="19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endParaRPr lang="en-US" altLang="da-DK" sz="1800">
                <a:latin typeface="Arial" pitchFamily="34" charset="0"/>
              </a:endParaRPr>
            </a:p>
          </p:txBody>
        </p:sp>
        <p:sp>
          <p:nvSpPr>
            <p:cNvPr id="2071" name="Freeform 18"/>
            <p:cNvSpPr>
              <a:spLocks/>
            </p:cNvSpPr>
            <p:nvPr/>
          </p:nvSpPr>
          <p:spPr bwMode="auto">
            <a:xfrm>
              <a:off x="2976" y="583"/>
              <a:ext cx="1413" cy="549"/>
            </a:xfrm>
            <a:custGeom>
              <a:avLst/>
              <a:gdLst>
                <a:gd name="T0" fmla="*/ 0 w 1413"/>
                <a:gd name="T1" fmla="*/ 548 h 549"/>
                <a:gd name="T2" fmla="*/ 96 w 1413"/>
                <a:gd name="T3" fmla="*/ 537 h 549"/>
                <a:gd name="T4" fmla="*/ 175 w 1413"/>
                <a:gd name="T5" fmla="*/ 524 h 549"/>
                <a:gd name="T6" fmla="*/ 233 w 1413"/>
                <a:gd name="T7" fmla="*/ 511 h 549"/>
                <a:gd name="T8" fmla="*/ 294 w 1413"/>
                <a:gd name="T9" fmla="*/ 499 h 549"/>
                <a:gd name="T10" fmla="*/ 352 w 1413"/>
                <a:gd name="T11" fmla="*/ 493 h 549"/>
                <a:gd name="T12" fmla="*/ 412 w 1413"/>
                <a:gd name="T13" fmla="*/ 495 h 549"/>
                <a:gd name="T14" fmla="*/ 473 w 1413"/>
                <a:gd name="T15" fmla="*/ 499 h 549"/>
                <a:gd name="T16" fmla="*/ 518 w 1413"/>
                <a:gd name="T17" fmla="*/ 482 h 549"/>
                <a:gd name="T18" fmla="*/ 450 w 1413"/>
                <a:gd name="T19" fmla="*/ 440 h 549"/>
                <a:gd name="T20" fmla="*/ 407 w 1413"/>
                <a:gd name="T21" fmla="*/ 411 h 549"/>
                <a:gd name="T22" fmla="*/ 369 w 1413"/>
                <a:gd name="T23" fmla="*/ 381 h 549"/>
                <a:gd name="T24" fmla="*/ 343 w 1413"/>
                <a:gd name="T25" fmla="*/ 348 h 549"/>
                <a:gd name="T26" fmla="*/ 450 w 1413"/>
                <a:gd name="T27" fmla="*/ 383 h 549"/>
                <a:gd name="T28" fmla="*/ 557 w 1413"/>
                <a:gd name="T29" fmla="*/ 418 h 549"/>
                <a:gd name="T30" fmla="*/ 629 w 1413"/>
                <a:gd name="T31" fmla="*/ 436 h 549"/>
                <a:gd name="T32" fmla="*/ 742 w 1413"/>
                <a:gd name="T33" fmla="*/ 449 h 549"/>
                <a:gd name="T34" fmla="*/ 815 w 1413"/>
                <a:gd name="T35" fmla="*/ 449 h 549"/>
                <a:gd name="T36" fmla="*/ 881 w 1413"/>
                <a:gd name="T37" fmla="*/ 444 h 549"/>
                <a:gd name="T38" fmla="*/ 926 w 1413"/>
                <a:gd name="T39" fmla="*/ 427 h 549"/>
                <a:gd name="T40" fmla="*/ 953 w 1413"/>
                <a:gd name="T41" fmla="*/ 407 h 549"/>
                <a:gd name="T42" fmla="*/ 885 w 1413"/>
                <a:gd name="T43" fmla="*/ 389 h 549"/>
                <a:gd name="T44" fmla="*/ 840 w 1413"/>
                <a:gd name="T45" fmla="*/ 365 h 549"/>
                <a:gd name="T46" fmla="*/ 809 w 1413"/>
                <a:gd name="T47" fmla="*/ 339 h 549"/>
                <a:gd name="T48" fmla="*/ 778 w 1413"/>
                <a:gd name="T49" fmla="*/ 308 h 549"/>
                <a:gd name="T50" fmla="*/ 868 w 1413"/>
                <a:gd name="T51" fmla="*/ 334 h 549"/>
                <a:gd name="T52" fmla="*/ 949 w 1413"/>
                <a:gd name="T53" fmla="*/ 348 h 549"/>
                <a:gd name="T54" fmla="*/ 1034 w 1413"/>
                <a:gd name="T55" fmla="*/ 356 h 549"/>
                <a:gd name="T56" fmla="*/ 1109 w 1413"/>
                <a:gd name="T57" fmla="*/ 352 h 549"/>
                <a:gd name="T58" fmla="*/ 1158 w 1413"/>
                <a:gd name="T59" fmla="*/ 334 h 549"/>
                <a:gd name="T60" fmla="*/ 1179 w 1413"/>
                <a:gd name="T61" fmla="*/ 312 h 549"/>
                <a:gd name="T62" fmla="*/ 1131 w 1413"/>
                <a:gd name="T63" fmla="*/ 291 h 549"/>
                <a:gd name="T64" fmla="*/ 1099 w 1413"/>
                <a:gd name="T65" fmla="*/ 269 h 549"/>
                <a:gd name="T66" fmla="*/ 1071 w 1413"/>
                <a:gd name="T67" fmla="*/ 244 h 549"/>
                <a:gd name="T68" fmla="*/ 1073 w 1413"/>
                <a:gd name="T69" fmla="*/ 229 h 549"/>
                <a:gd name="T70" fmla="*/ 1150 w 1413"/>
                <a:gd name="T71" fmla="*/ 246 h 549"/>
                <a:gd name="T72" fmla="*/ 1233 w 1413"/>
                <a:gd name="T73" fmla="*/ 255 h 549"/>
                <a:gd name="T74" fmla="*/ 1311 w 1413"/>
                <a:gd name="T75" fmla="*/ 253 h 549"/>
                <a:gd name="T76" fmla="*/ 1361 w 1413"/>
                <a:gd name="T77" fmla="*/ 244 h 549"/>
                <a:gd name="T78" fmla="*/ 1393 w 1413"/>
                <a:gd name="T79" fmla="*/ 229 h 549"/>
                <a:gd name="T80" fmla="*/ 1412 w 1413"/>
                <a:gd name="T81" fmla="*/ 205 h 549"/>
                <a:gd name="T82" fmla="*/ 1292 w 1413"/>
                <a:gd name="T83" fmla="*/ 187 h 549"/>
                <a:gd name="T84" fmla="*/ 1087 w 1413"/>
                <a:gd name="T85" fmla="*/ 158 h 549"/>
                <a:gd name="T86" fmla="*/ 868 w 1413"/>
                <a:gd name="T87" fmla="*/ 119 h 549"/>
                <a:gd name="T88" fmla="*/ 670 w 1413"/>
                <a:gd name="T89" fmla="*/ 71 h 549"/>
                <a:gd name="T90" fmla="*/ 486 w 1413"/>
                <a:gd name="T91" fmla="*/ 26 h 549"/>
                <a:gd name="T92" fmla="*/ 392 w 1413"/>
                <a:gd name="T93" fmla="*/ 9 h 549"/>
                <a:gd name="T94" fmla="*/ 314 w 1413"/>
                <a:gd name="T95" fmla="*/ 0 h 549"/>
                <a:gd name="T96" fmla="*/ 247 w 1413"/>
                <a:gd name="T97" fmla="*/ 2 h 549"/>
                <a:gd name="T98" fmla="*/ 201 w 1413"/>
                <a:gd name="T99" fmla="*/ 7 h 549"/>
                <a:gd name="T100" fmla="*/ 158 w 1413"/>
                <a:gd name="T101" fmla="*/ 27 h 549"/>
                <a:gd name="T102" fmla="*/ 124 w 1413"/>
                <a:gd name="T103" fmla="*/ 71 h 549"/>
                <a:gd name="T104" fmla="*/ 111 w 1413"/>
                <a:gd name="T105" fmla="*/ 117 h 549"/>
                <a:gd name="T106" fmla="*/ 96 w 1413"/>
                <a:gd name="T107" fmla="*/ 148 h 549"/>
                <a:gd name="T108" fmla="*/ 68 w 1413"/>
                <a:gd name="T109" fmla="*/ 159 h 549"/>
                <a:gd name="T110" fmla="*/ 28 w 1413"/>
                <a:gd name="T111" fmla="*/ 156 h 549"/>
                <a:gd name="T112" fmla="*/ 0 w 1413"/>
                <a:gd name="T113" fmla="*/ 145 h 549"/>
                <a:gd name="T114" fmla="*/ 0 w 1413"/>
                <a:gd name="T115" fmla="*/ 548 h 54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413" h="549">
                  <a:moveTo>
                    <a:pt x="0" y="548"/>
                  </a:moveTo>
                  <a:lnTo>
                    <a:pt x="96" y="537"/>
                  </a:lnTo>
                  <a:lnTo>
                    <a:pt x="175" y="524"/>
                  </a:lnTo>
                  <a:lnTo>
                    <a:pt x="233" y="511"/>
                  </a:lnTo>
                  <a:lnTo>
                    <a:pt x="294" y="499"/>
                  </a:lnTo>
                  <a:lnTo>
                    <a:pt x="352" y="493"/>
                  </a:lnTo>
                  <a:lnTo>
                    <a:pt x="412" y="495"/>
                  </a:lnTo>
                  <a:lnTo>
                    <a:pt x="473" y="499"/>
                  </a:lnTo>
                  <a:lnTo>
                    <a:pt x="518" y="482"/>
                  </a:lnTo>
                  <a:lnTo>
                    <a:pt x="450" y="440"/>
                  </a:lnTo>
                  <a:lnTo>
                    <a:pt x="407" y="411"/>
                  </a:lnTo>
                  <a:lnTo>
                    <a:pt x="369" y="381"/>
                  </a:lnTo>
                  <a:lnTo>
                    <a:pt x="343" y="348"/>
                  </a:lnTo>
                  <a:lnTo>
                    <a:pt x="450" y="383"/>
                  </a:lnTo>
                  <a:lnTo>
                    <a:pt x="557" y="418"/>
                  </a:lnTo>
                  <a:lnTo>
                    <a:pt x="629" y="436"/>
                  </a:lnTo>
                  <a:lnTo>
                    <a:pt x="742" y="449"/>
                  </a:lnTo>
                  <a:lnTo>
                    <a:pt x="815" y="449"/>
                  </a:lnTo>
                  <a:lnTo>
                    <a:pt x="881" y="444"/>
                  </a:lnTo>
                  <a:lnTo>
                    <a:pt x="926" y="427"/>
                  </a:lnTo>
                  <a:lnTo>
                    <a:pt x="953" y="407"/>
                  </a:lnTo>
                  <a:lnTo>
                    <a:pt x="885" y="389"/>
                  </a:lnTo>
                  <a:lnTo>
                    <a:pt x="840" y="365"/>
                  </a:lnTo>
                  <a:lnTo>
                    <a:pt x="809" y="339"/>
                  </a:lnTo>
                  <a:lnTo>
                    <a:pt x="778" y="308"/>
                  </a:lnTo>
                  <a:lnTo>
                    <a:pt x="868" y="334"/>
                  </a:lnTo>
                  <a:lnTo>
                    <a:pt x="949" y="348"/>
                  </a:lnTo>
                  <a:lnTo>
                    <a:pt x="1034" y="356"/>
                  </a:lnTo>
                  <a:lnTo>
                    <a:pt x="1109" y="352"/>
                  </a:lnTo>
                  <a:lnTo>
                    <a:pt x="1158" y="334"/>
                  </a:lnTo>
                  <a:lnTo>
                    <a:pt x="1179" y="312"/>
                  </a:lnTo>
                  <a:lnTo>
                    <a:pt x="1131" y="291"/>
                  </a:lnTo>
                  <a:lnTo>
                    <a:pt x="1099" y="269"/>
                  </a:lnTo>
                  <a:lnTo>
                    <a:pt x="1071" y="244"/>
                  </a:lnTo>
                  <a:lnTo>
                    <a:pt x="1073" y="229"/>
                  </a:lnTo>
                  <a:lnTo>
                    <a:pt x="1150" y="246"/>
                  </a:lnTo>
                  <a:lnTo>
                    <a:pt x="1233" y="255"/>
                  </a:lnTo>
                  <a:lnTo>
                    <a:pt x="1311" y="253"/>
                  </a:lnTo>
                  <a:lnTo>
                    <a:pt x="1361" y="244"/>
                  </a:lnTo>
                  <a:lnTo>
                    <a:pt x="1393" y="229"/>
                  </a:lnTo>
                  <a:lnTo>
                    <a:pt x="1412" y="205"/>
                  </a:lnTo>
                  <a:lnTo>
                    <a:pt x="1292" y="187"/>
                  </a:lnTo>
                  <a:lnTo>
                    <a:pt x="1087" y="158"/>
                  </a:lnTo>
                  <a:lnTo>
                    <a:pt x="868" y="119"/>
                  </a:lnTo>
                  <a:lnTo>
                    <a:pt x="670" y="71"/>
                  </a:lnTo>
                  <a:lnTo>
                    <a:pt x="486" y="26"/>
                  </a:lnTo>
                  <a:lnTo>
                    <a:pt x="392" y="9"/>
                  </a:lnTo>
                  <a:lnTo>
                    <a:pt x="314" y="0"/>
                  </a:lnTo>
                  <a:lnTo>
                    <a:pt x="247" y="2"/>
                  </a:lnTo>
                  <a:lnTo>
                    <a:pt x="201" y="7"/>
                  </a:lnTo>
                  <a:lnTo>
                    <a:pt x="158" y="27"/>
                  </a:lnTo>
                  <a:lnTo>
                    <a:pt x="124" y="71"/>
                  </a:lnTo>
                  <a:lnTo>
                    <a:pt x="111" y="117"/>
                  </a:lnTo>
                  <a:lnTo>
                    <a:pt x="96" y="148"/>
                  </a:lnTo>
                  <a:lnTo>
                    <a:pt x="68" y="159"/>
                  </a:lnTo>
                  <a:lnTo>
                    <a:pt x="28" y="156"/>
                  </a:lnTo>
                  <a:lnTo>
                    <a:pt x="0" y="145"/>
                  </a:lnTo>
                  <a:lnTo>
                    <a:pt x="0" y="548"/>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grpSp>
      <p:sp>
        <p:nvSpPr>
          <p:cNvPr id="2051" name="Rectangle 19"/>
          <p:cNvSpPr>
            <a:spLocks noGrp="1" noChangeArrowheads="1"/>
          </p:cNvSpPr>
          <p:nvPr>
            <p:ph type="title"/>
          </p:nvPr>
        </p:nvSpPr>
        <p:spPr bwMode="auto">
          <a:xfrm>
            <a:off x="685800" y="40005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da-DK" altLang="da-DK"/>
              <a:t>Klik for at redigere titeltypografi i masteren</a:t>
            </a:r>
          </a:p>
        </p:txBody>
      </p:sp>
      <p:sp>
        <p:nvSpPr>
          <p:cNvPr id="2052" name="Rectangle 20"/>
          <p:cNvSpPr>
            <a:spLocks noGrp="1" noChangeArrowheads="1"/>
          </p:cNvSpPr>
          <p:nvPr>
            <p:ph type="body" idx="1"/>
          </p:nvPr>
        </p:nvSpPr>
        <p:spPr bwMode="auto">
          <a:xfrm>
            <a:off x="685800" y="177165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da-DK" altLang="da-DK"/>
              <a:t>Klik for at redigere teksttypografierne i masteren</a:t>
            </a:r>
          </a:p>
          <a:p>
            <a:pPr lvl="1"/>
            <a:r>
              <a:rPr lang="da-DK" altLang="da-DK"/>
              <a:t>Andet niveau</a:t>
            </a:r>
          </a:p>
          <a:p>
            <a:pPr lvl="2"/>
            <a:r>
              <a:rPr lang="da-DK" altLang="da-DK"/>
              <a:t>Tredje niveau</a:t>
            </a:r>
          </a:p>
          <a:p>
            <a:pPr lvl="3"/>
            <a:r>
              <a:rPr lang="da-DK" altLang="da-DK"/>
              <a:t>Fjerde niveau</a:t>
            </a:r>
          </a:p>
          <a:p>
            <a:pPr lvl="4"/>
            <a:r>
              <a:rPr lang="da-DK" altLang="da-DK"/>
              <a:t>Femte niveau</a:t>
            </a:r>
          </a:p>
        </p:txBody>
      </p:sp>
      <p:sp>
        <p:nvSpPr>
          <p:cNvPr id="41" name="Rectangle 21"/>
          <p:cNvSpPr>
            <a:spLocks noGrp="1" noChangeArrowheads="1"/>
          </p:cNvSpPr>
          <p:nvPr>
            <p:ph type="dt" sz="quarter" idx="2"/>
          </p:nvPr>
        </p:nvSpPr>
        <p:spPr bwMode="auto">
          <a:xfrm>
            <a:off x="685800" y="6248400"/>
            <a:ext cx="1905000" cy="457200"/>
          </a:xfrm>
          <a:prstGeom prst="rect">
            <a:avLst/>
          </a:prstGeom>
          <a:noFill/>
          <a:ln>
            <a:miter lim="800000"/>
            <a:headEnd/>
            <a:tailEnd/>
          </a:ln>
        </p:spPr>
        <p:txBody>
          <a:bodyPr vert="horz" wrap="none" lIns="92075" tIns="46038" rIns="92075" bIns="46038" numCol="1" anchor="ctr" anchorCtr="0" compatLnSpc="1">
            <a:prstTxWarp prst="textNoShape">
              <a:avLst/>
            </a:prstTxWarp>
          </a:bodyPr>
          <a:lstStyle>
            <a:lvl1pPr eaLnBrk="0" hangingPunct="0">
              <a:defRPr sz="1400">
                <a:effectLst>
                  <a:outerShdw blurRad="38100" dist="38100" dir="2700000" algn="tl">
                    <a:srgbClr val="000000"/>
                  </a:outerShdw>
                </a:effectLst>
                <a:latin typeface="Book Antiqua" pitchFamily="18" charset="0"/>
                <a:ea typeface="+mn-ea"/>
                <a:cs typeface="+mn-cs"/>
              </a:defRPr>
            </a:lvl1pPr>
          </a:lstStyle>
          <a:p>
            <a:pPr>
              <a:defRPr/>
            </a:pPr>
            <a:endParaRPr lang="da-DK"/>
          </a:p>
        </p:txBody>
      </p:sp>
      <p:sp>
        <p:nvSpPr>
          <p:cNvPr id="42" name="Rectangle 22"/>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none" lIns="92075" tIns="46038" rIns="92075" bIns="46038" numCol="1" anchor="ctr" anchorCtr="0" compatLnSpc="1">
            <a:prstTxWarp prst="textNoShape">
              <a:avLst/>
            </a:prstTxWarp>
          </a:bodyPr>
          <a:lstStyle>
            <a:lvl1pPr algn="ctr" eaLnBrk="0" hangingPunct="0">
              <a:defRPr sz="1400">
                <a:effectLst>
                  <a:outerShdw blurRad="38100" dist="38100" dir="2700000" algn="tl">
                    <a:srgbClr val="000000"/>
                  </a:outerShdw>
                </a:effectLst>
                <a:latin typeface="Book Antiqua" pitchFamily="18" charset="0"/>
                <a:ea typeface="+mn-ea"/>
                <a:cs typeface="+mn-cs"/>
              </a:defRPr>
            </a:lvl1pPr>
          </a:lstStyle>
          <a:p>
            <a:pPr>
              <a:defRPr/>
            </a:pPr>
            <a:endParaRPr lang="da-DK"/>
          </a:p>
        </p:txBody>
      </p:sp>
      <p:sp>
        <p:nvSpPr>
          <p:cNvPr id="43" name="Rectangle 23"/>
          <p:cNvSpPr>
            <a:spLocks noGrp="1" noChangeArrowheads="1"/>
          </p:cNvSpPr>
          <p:nvPr>
            <p:ph type="sldNum" sz="quarter" idx="4"/>
          </p:nvPr>
        </p:nvSpPr>
        <p:spPr bwMode="auto">
          <a:xfrm>
            <a:off x="6553200" y="6248400"/>
            <a:ext cx="1905000" cy="457200"/>
          </a:xfrm>
          <a:prstGeom prst="rect">
            <a:avLst/>
          </a:prstGeom>
          <a:noFill/>
          <a:ln>
            <a:miter lim="800000"/>
            <a:headEnd/>
            <a:tailEnd/>
          </a:ln>
        </p:spPr>
        <p:txBody>
          <a:bodyPr vert="horz" wrap="none" lIns="92075" tIns="46038" rIns="92075" bIns="46038" numCol="1" anchor="ctr" anchorCtr="0" compatLnSpc="1">
            <a:prstTxWarp prst="textNoShape">
              <a:avLst/>
            </a:prstTxWarp>
          </a:bodyPr>
          <a:lstStyle>
            <a:lvl1pPr algn="r" eaLnBrk="0" hangingPunct="0">
              <a:defRPr sz="1400" smtClean="0">
                <a:effectLst>
                  <a:outerShdw blurRad="38100" dist="38100" dir="2700000" algn="tl">
                    <a:srgbClr val="000000"/>
                  </a:outerShdw>
                </a:effectLst>
                <a:latin typeface="Book Antiqua" pitchFamily="18" charset="0"/>
              </a:defRPr>
            </a:lvl1pPr>
          </a:lstStyle>
          <a:p>
            <a:pPr>
              <a:defRPr/>
            </a:pPr>
            <a:fld id="{F55A5B00-381C-41BC-A1ED-0D0F383F9BD3}" type="slidenum">
              <a:rPr lang="da-DK" altLang="da-DK"/>
              <a:pPr>
                <a:defRPr/>
              </a:pPr>
              <a:t>‹nr.›</a:t>
            </a:fld>
            <a:endParaRPr lang="da-DK" altLang="da-DK"/>
          </a:p>
        </p:txBody>
      </p:sp>
    </p:spTree>
  </p:cSld>
  <p:clrMap bg1="dk2" tx1="lt1" bg2="dk1" tx2="lt2" accent1="accent1" accent2="accent2" accent3="accent3" accent4="accent4" accent5="accent5" accent6="accent6" hlink="hlink" folHlink="folHlink"/>
  <p:sldLayoutIdLst>
    <p:sldLayoutId id="2147485950" r:id="rId1"/>
    <p:sldLayoutId id="2147485951" r:id="rId2"/>
    <p:sldLayoutId id="2147485952" r:id="rId3"/>
    <p:sldLayoutId id="2147485953" r:id="rId4"/>
    <p:sldLayoutId id="2147485954" r:id="rId5"/>
    <p:sldLayoutId id="2147485955" r:id="rId6"/>
    <p:sldLayoutId id="2147485956" r:id="rId7"/>
    <p:sldLayoutId id="2147485957" r:id="rId8"/>
    <p:sldLayoutId id="2147485958" r:id="rId9"/>
    <p:sldLayoutId id="2147485959" r:id="rId10"/>
    <p:sldLayoutId id="2147485960" r:id="rId11"/>
  </p:sldLayoutIdLst>
  <p:txStyles>
    <p:titleStyle>
      <a:lvl1pPr algn="ctr" rtl="0" eaLnBrk="0" fontAlgn="base" hangingPunct="0">
        <a:spcBef>
          <a:spcPct val="0"/>
        </a:spcBef>
        <a:spcAft>
          <a:spcPct val="0"/>
        </a:spcAft>
        <a:defRPr sz="4400" b="1">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b="1">
          <a:solidFill>
            <a:schemeClr val="tx2"/>
          </a:solidFill>
          <a:latin typeface="Calibri" charset="0"/>
          <a:ea typeface="MS PGothic" pitchFamily="34" charset="-128"/>
          <a:cs typeface="ＭＳ Ｐゴシック" charset="-128"/>
        </a:defRPr>
      </a:lvl2pPr>
      <a:lvl3pPr algn="ctr" rtl="0" eaLnBrk="0" fontAlgn="base" hangingPunct="0">
        <a:spcBef>
          <a:spcPct val="0"/>
        </a:spcBef>
        <a:spcAft>
          <a:spcPct val="0"/>
        </a:spcAft>
        <a:defRPr sz="4400" b="1">
          <a:solidFill>
            <a:schemeClr val="tx2"/>
          </a:solidFill>
          <a:latin typeface="Calibri" charset="0"/>
          <a:ea typeface="MS PGothic" pitchFamily="34" charset="-128"/>
          <a:cs typeface="ＭＳ Ｐゴシック" charset="-128"/>
        </a:defRPr>
      </a:lvl3pPr>
      <a:lvl4pPr algn="ctr" rtl="0" eaLnBrk="0" fontAlgn="base" hangingPunct="0">
        <a:spcBef>
          <a:spcPct val="0"/>
        </a:spcBef>
        <a:spcAft>
          <a:spcPct val="0"/>
        </a:spcAft>
        <a:defRPr sz="4400" b="1">
          <a:solidFill>
            <a:schemeClr val="tx2"/>
          </a:solidFill>
          <a:latin typeface="Calibri" charset="0"/>
          <a:ea typeface="MS PGothic" pitchFamily="34" charset="-128"/>
          <a:cs typeface="ＭＳ Ｐゴシック" charset="-128"/>
        </a:defRPr>
      </a:lvl4pPr>
      <a:lvl5pPr algn="ctr" rtl="0" eaLnBrk="0" fontAlgn="base" hangingPunct="0">
        <a:spcBef>
          <a:spcPct val="0"/>
        </a:spcBef>
        <a:spcAft>
          <a:spcPct val="0"/>
        </a:spcAft>
        <a:defRPr sz="4400" b="1">
          <a:solidFill>
            <a:schemeClr val="tx2"/>
          </a:solidFill>
          <a:latin typeface="Calibri" charset="0"/>
          <a:ea typeface="MS PGothic" pitchFamily="34" charset="-128"/>
          <a:cs typeface="ＭＳ Ｐゴシック" charset="-128"/>
        </a:defRPr>
      </a:lvl5pPr>
      <a:lvl6pPr marL="457200" algn="ctr" rtl="0" eaLnBrk="0" fontAlgn="base" hangingPunct="0">
        <a:spcBef>
          <a:spcPct val="0"/>
        </a:spcBef>
        <a:spcAft>
          <a:spcPct val="0"/>
        </a:spcAft>
        <a:defRPr sz="4400" b="1">
          <a:solidFill>
            <a:schemeClr val="tx2"/>
          </a:solidFill>
          <a:latin typeface="Calibri" charset="0"/>
        </a:defRPr>
      </a:lvl6pPr>
      <a:lvl7pPr marL="914400" algn="ctr" rtl="0" eaLnBrk="0" fontAlgn="base" hangingPunct="0">
        <a:spcBef>
          <a:spcPct val="0"/>
        </a:spcBef>
        <a:spcAft>
          <a:spcPct val="0"/>
        </a:spcAft>
        <a:defRPr sz="4400" b="1">
          <a:solidFill>
            <a:schemeClr val="tx2"/>
          </a:solidFill>
          <a:latin typeface="Calibri" charset="0"/>
        </a:defRPr>
      </a:lvl7pPr>
      <a:lvl8pPr marL="1371600" algn="ctr" rtl="0" eaLnBrk="0" fontAlgn="base" hangingPunct="0">
        <a:spcBef>
          <a:spcPct val="0"/>
        </a:spcBef>
        <a:spcAft>
          <a:spcPct val="0"/>
        </a:spcAft>
        <a:defRPr sz="4400" b="1">
          <a:solidFill>
            <a:schemeClr val="tx2"/>
          </a:solidFill>
          <a:latin typeface="Calibri" charset="0"/>
        </a:defRPr>
      </a:lvl8pPr>
      <a:lvl9pPr marL="1828800" algn="ctr" rtl="0" eaLnBrk="0" fontAlgn="base" hangingPunct="0">
        <a:spcBef>
          <a:spcPct val="0"/>
        </a:spcBef>
        <a:spcAft>
          <a:spcPct val="0"/>
        </a:spcAft>
        <a:defRPr sz="4400" b="1">
          <a:solidFill>
            <a:schemeClr val="tx2"/>
          </a:solidFill>
          <a:latin typeface="Calibri"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hlink"/>
        </a:buClr>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accent2"/>
        </a:buClr>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lr>
          <a:schemeClr val="accent2"/>
        </a:buClr>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lr>
          <a:schemeClr val="accent2"/>
        </a:buClr>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lr>
          <a:schemeClr val="accent2"/>
        </a:buClr>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lr>
          <a:schemeClr val="accent2"/>
        </a:buClr>
        <a:buChar char="•"/>
        <a:defRPr sz="2000">
          <a:solidFill>
            <a:schemeClr val="tx1"/>
          </a:solidFill>
          <a:latin typeface="+mn-lt"/>
          <a:ea typeface="ＭＳ Ｐゴシック" charset="-128"/>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2166938" y="563563"/>
            <a:ext cx="4800600" cy="6151562"/>
            <a:chOff x="1365" y="355"/>
            <a:chExt cx="3024" cy="3875"/>
          </a:xfrm>
        </p:grpSpPr>
        <p:sp>
          <p:nvSpPr>
            <p:cNvPr id="3080" name="Freeform 3"/>
            <p:cNvSpPr>
              <a:spLocks/>
            </p:cNvSpPr>
            <p:nvPr/>
          </p:nvSpPr>
          <p:spPr bwMode="auto">
            <a:xfrm>
              <a:off x="2835" y="586"/>
              <a:ext cx="88" cy="1121"/>
            </a:xfrm>
            <a:custGeom>
              <a:avLst/>
              <a:gdLst>
                <a:gd name="T0" fmla="*/ 0 w 88"/>
                <a:gd name="T1" fmla="*/ 1120 h 1121"/>
                <a:gd name="T2" fmla="*/ 0 w 88"/>
                <a:gd name="T3" fmla="*/ 0 h 1121"/>
                <a:gd name="T4" fmla="*/ 87 w 88"/>
                <a:gd name="T5" fmla="*/ 0 h 1121"/>
                <a:gd name="T6" fmla="*/ 87 w 88"/>
                <a:gd name="T7" fmla="*/ 1085 h 1121"/>
                <a:gd name="T8" fmla="*/ 0 w 88"/>
                <a:gd name="T9" fmla="*/ 1120 h 1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121">
                  <a:moveTo>
                    <a:pt x="0" y="1120"/>
                  </a:moveTo>
                  <a:lnTo>
                    <a:pt x="0" y="0"/>
                  </a:lnTo>
                  <a:lnTo>
                    <a:pt x="87" y="0"/>
                  </a:lnTo>
                  <a:lnTo>
                    <a:pt x="87" y="1085"/>
                  </a:lnTo>
                  <a:lnTo>
                    <a:pt x="0" y="1120"/>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3081" name="Freeform 4"/>
            <p:cNvSpPr>
              <a:spLocks/>
            </p:cNvSpPr>
            <p:nvPr/>
          </p:nvSpPr>
          <p:spPr bwMode="auto">
            <a:xfrm>
              <a:off x="2834" y="1900"/>
              <a:ext cx="84" cy="363"/>
            </a:xfrm>
            <a:custGeom>
              <a:avLst/>
              <a:gdLst>
                <a:gd name="T0" fmla="*/ 0 w 84"/>
                <a:gd name="T1" fmla="*/ 29 h 363"/>
                <a:gd name="T2" fmla="*/ 83 w 84"/>
                <a:gd name="T3" fmla="*/ 0 h 363"/>
                <a:gd name="T4" fmla="*/ 74 w 84"/>
                <a:gd name="T5" fmla="*/ 329 h 363"/>
                <a:gd name="T6" fmla="*/ 0 w 84"/>
                <a:gd name="T7" fmla="*/ 362 h 363"/>
                <a:gd name="T8" fmla="*/ 0 w 84"/>
                <a:gd name="T9" fmla="*/ 29 h 3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363">
                  <a:moveTo>
                    <a:pt x="0" y="29"/>
                  </a:moveTo>
                  <a:lnTo>
                    <a:pt x="83" y="0"/>
                  </a:lnTo>
                  <a:lnTo>
                    <a:pt x="74" y="329"/>
                  </a:lnTo>
                  <a:lnTo>
                    <a:pt x="0" y="362"/>
                  </a:lnTo>
                  <a:lnTo>
                    <a:pt x="0" y="29"/>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3082" name="Freeform 5"/>
            <p:cNvSpPr>
              <a:spLocks/>
            </p:cNvSpPr>
            <p:nvPr/>
          </p:nvSpPr>
          <p:spPr bwMode="auto">
            <a:xfrm>
              <a:off x="2825" y="2493"/>
              <a:ext cx="84" cy="249"/>
            </a:xfrm>
            <a:custGeom>
              <a:avLst/>
              <a:gdLst>
                <a:gd name="T0" fmla="*/ 2 w 84"/>
                <a:gd name="T1" fmla="*/ 213 h 249"/>
                <a:gd name="T2" fmla="*/ 0 w 84"/>
                <a:gd name="T3" fmla="*/ 28 h 249"/>
                <a:gd name="T4" fmla="*/ 83 w 84"/>
                <a:gd name="T5" fmla="*/ 0 h 249"/>
                <a:gd name="T6" fmla="*/ 72 w 84"/>
                <a:gd name="T7" fmla="*/ 248 h 249"/>
                <a:gd name="T8" fmla="*/ 2 w 84"/>
                <a:gd name="T9" fmla="*/ 213 h 2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249">
                  <a:moveTo>
                    <a:pt x="2" y="213"/>
                  </a:moveTo>
                  <a:lnTo>
                    <a:pt x="0" y="28"/>
                  </a:lnTo>
                  <a:lnTo>
                    <a:pt x="83" y="0"/>
                  </a:lnTo>
                  <a:lnTo>
                    <a:pt x="72" y="248"/>
                  </a:lnTo>
                  <a:lnTo>
                    <a:pt x="2" y="213"/>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3083" name="Freeform 6"/>
            <p:cNvSpPr>
              <a:spLocks/>
            </p:cNvSpPr>
            <p:nvPr/>
          </p:nvSpPr>
          <p:spPr bwMode="auto">
            <a:xfrm>
              <a:off x="2831" y="2965"/>
              <a:ext cx="52" cy="232"/>
            </a:xfrm>
            <a:custGeom>
              <a:avLst/>
              <a:gdLst>
                <a:gd name="T0" fmla="*/ 13 w 52"/>
                <a:gd name="T1" fmla="*/ 204 h 232"/>
                <a:gd name="T2" fmla="*/ 0 w 52"/>
                <a:gd name="T3" fmla="*/ 0 h 232"/>
                <a:gd name="T4" fmla="*/ 51 w 52"/>
                <a:gd name="T5" fmla="*/ 26 h 232"/>
                <a:gd name="T6" fmla="*/ 47 w 52"/>
                <a:gd name="T7" fmla="*/ 231 h 232"/>
                <a:gd name="T8" fmla="*/ 13 w 52"/>
                <a:gd name="T9" fmla="*/ 204 h 2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232">
                  <a:moveTo>
                    <a:pt x="13" y="204"/>
                  </a:moveTo>
                  <a:lnTo>
                    <a:pt x="0" y="0"/>
                  </a:lnTo>
                  <a:lnTo>
                    <a:pt x="51" y="26"/>
                  </a:lnTo>
                  <a:lnTo>
                    <a:pt x="47" y="231"/>
                  </a:lnTo>
                  <a:lnTo>
                    <a:pt x="13" y="204"/>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3084" name="Freeform 7"/>
            <p:cNvSpPr>
              <a:spLocks/>
            </p:cNvSpPr>
            <p:nvPr/>
          </p:nvSpPr>
          <p:spPr bwMode="auto">
            <a:xfrm>
              <a:off x="2851" y="3354"/>
              <a:ext cx="36" cy="133"/>
            </a:xfrm>
            <a:custGeom>
              <a:avLst/>
              <a:gdLst>
                <a:gd name="T0" fmla="*/ 4 w 36"/>
                <a:gd name="T1" fmla="*/ 101 h 133"/>
                <a:gd name="T2" fmla="*/ 0 w 36"/>
                <a:gd name="T3" fmla="*/ 0 h 133"/>
                <a:gd name="T4" fmla="*/ 35 w 36"/>
                <a:gd name="T5" fmla="*/ 20 h 133"/>
                <a:gd name="T6" fmla="*/ 28 w 36"/>
                <a:gd name="T7" fmla="*/ 132 h 133"/>
                <a:gd name="T8" fmla="*/ 4 w 36"/>
                <a:gd name="T9" fmla="*/ 101 h 1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133">
                  <a:moveTo>
                    <a:pt x="4" y="101"/>
                  </a:moveTo>
                  <a:lnTo>
                    <a:pt x="0" y="0"/>
                  </a:lnTo>
                  <a:lnTo>
                    <a:pt x="35" y="20"/>
                  </a:lnTo>
                  <a:lnTo>
                    <a:pt x="28" y="132"/>
                  </a:lnTo>
                  <a:lnTo>
                    <a:pt x="4" y="101"/>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3085" name="Freeform 8"/>
            <p:cNvSpPr>
              <a:spLocks/>
            </p:cNvSpPr>
            <p:nvPr/>
          </p:nvSpPr>
          <p:spPr bwMode="auto">
            <a:xfrm>
              <a:off x="2851" y="3640"/>
              <a:ext cx="30" cy="590"/>
            </a:xfrm>
            <a:custGeom>
              <a:avLst/>
              <a:gdLst>
                <a:gd name="T0" fmla="*/ 15 w 30"/>
                <a:gd name="T1" fmla="*/ 589 h 590"/>
                <a:gd name="T2" fmla="*/ 0 w 30"/>
                <a:gd name="T3" fmla="*/ 0 h 590"/>
                <a:gd name="T4" fmla="*/ 29 w 30"/>
                <a:gd name="T5" fmla="*/ 37 h 590"/>
                <a:gd name="T6" fmla="*/ 15 w 30"/>
                <a:gd name="T7" fmla="*/ 589 h 59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590">
                  <a:moveTo>
                    <a:pt x="15" y="589"/>
                  </a:moveTo>
                  <a:lnTo>
                    <a:pt x="0" y="0"/>
                  </a:lnTo>
                  <a:lnTo>
                    <a:pt x="29" y="37"/>
                  </a:lnTo>
                  <a:lnTo>
                    <a:pt x="15" y="589"/>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3086" name="Freeform 9"/>
            <p:cNvSpPr>
              <a:spLocks/>
            </p:cNvSpPr>
            <p:nvPr/>
          </p:nvSpPr>
          <p:spPr bwMode="auto">
            <a:xfrm>
              <a:off x="2600" y="3595"/>
              <a:ext cx="233" cy="130"/>
            </a:xfrm>
            <a:custGeom>
              <a:avLst/>
              <a:gdLst>
                <a:gd name="T0" fmla="*/ 0 w 233"/>
                <a:gd name="T1" fmla="*/ 117 h 130"/>
                <a:gd name="T2" fmla="*/ 48 w 233"/>
                <a:gd name="T3" fmla="*/ 101 h 130"/>
                <a:gd name="T4" fmla="*/ 93 w 233"/>
                <a:gd name="T5" fmla="*/ 79 h 130"/>
                <a:gd name="T6" fmla="*/ 146 w 233"/>
                <a:gd name="T7" fmla="*/ 39 h 130"/>
                <a:gd name="T8" fmla="*/ 182 w 233"/>
                <a:gd name="T9" fmla="*/ 0 h 130"/>
                <a:gd name="T10" fmla="*/ 232 w 233"/>
                <a:gd name="T11" fmla="*/ 42 h 130"/>
                <a:gd name="T12" fmla="*/ 188 w 233"/>
                <a:gd name="T13" fmla="*/ 74 h 130"/>
                <a:gd name="T14" fmla="*/ 134 w 233"/>
                <a:gd name="T15" fmla="*/ 110 h 130"/>
                <a:gd name="T16" fmla="*/ 61 w 233"/>
                <a:gd name="T17" fmla="*/ 129 h 130"/>
                <a:gd name="T18" fmla="*/ 0 w 233"/>
                <a:gd name="T19" fmla="*/ 117 h 1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3" h="130">
                  <a:moveTo>
                    <a:pt x="0" y="117"/>
                  </a:moveTo>
                  <a:lnTo>
                    <a:pt x="48" y="101"/>
                  </a:lnTo>
                  <a:lnTo>
                    <a:pt x="93" y="79"/>
                  </a:lnTo>
                  <a:lnTo>
                    <a:pt x="146" y="39"/>
                  </a:lnTo>
                  <a:lnTo>
                    <a:pt x="182" y="0"/>
                  </a:lnTo>
                  <a:lnTo>
                    <a:pt x="232" y="42"/>
                  </a:lnTo>
                  <a:lnTo>
                    <a:pt x="188" y="74"/>
                  </a:lnTo>
                  <a:lnTo>
                    <a:pt x="134" y="110"/>
                  </a:lnTo>
                  <a:lnTo>
                    <a:pt x="61" y="129"/>
                  </a:lnTo>
                  <a:lnTo>
                    <a:pt x="0" y="117"/>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3087" name="Freeform 10"/>
            <p:cNvSpPr>
              <a:spLocks/>
            </p:cNvSpPr>
            <p:nvPr/>
          </p:nvSpPr>
          <p:spPr bwMode="auto">
            <a:xfrm>
              <a:off x="2583" y="2888"/>
              <a:ext cx="465" cy="646"/>
            </a:xfrm>
            <a:custGeom>
              <a:avLst/>
              <a:gdLst>
                <a:gd name="T0" fmla="*/ 359 w 465"/>
                <a:gd name="T1" fmla="*/ 645 h 646"/>
                <a:gd name="T2" fmla="*/ 405 w 465"/>
                <a:gd name="T3" fmla="*/ 616 h 646"/>
                <a:gd name="T4" fmla="*/ 447 w 465"/>
                <a:gd name="T5" fmla="*/ 580 h 646"/>
                <a:gd name="T6" fmla="*/ 460 w 465"/>
                <a:gd name="T7" fmla="*/ 552 h 646"/>
                <a:gd name="T8" fmla="*/ 464 w 465"/>
                <a:gd name="T9" fmla="*/ 515 h 646"/>
                <a:gd name="T10" fmla="*/ 451 w 465"/>
                <a:gd name="T11" fmla="*/ 468 h 646"/>
                <a:gd name="T12" fmla="*/ 424 w 465"/>
                <a:gd name="T13" fmla="*/ 424 h 646"/>
                <a:gd name="T14" fmla="*/ 380 w 465"/>
                <a:gd name="T15" fmla="*/ 385 h 646"/>
                <a:gd name="T16" fmla="*/ 168 w 465"/>
                <a:gd name="T17" fmla="*/ 259 h 646"/>
                <a:gd name="T18" fmla="*/ 133 w 465"/>
                <a:gd name="T19" fmla="*/ 235 h 646"/>
                <a:gd name="T20" fmla="*/ 111 w 465"/>
                <a:gd name="T21" fmla="*/ 208 h 646"/>
                <a:gd name="T22" fmla="*/ 104 w 465"/>
                <a:gd name="T23" fmla="*/ 166 h 646"/>
                <a:gd name="T24" fmla="*/ 117 w 465"/>
                <a:gd name="T25" fmla="*/ 124 h 646"/>
                <a:gd name="T26" fmla="*/ 155 w 465"/>
                <a:gd name="T27" fmla="*/ 95 h 646"/>
                <a:gd name="T28" fmla="*/ 222 w 465"/>
                <a:gd name="T29" fmla="*/ 52 h 646"/>
                <a:gd name="T30" fmla="*/ 124 w 465"/>
                <a:gd name="T31" fmla="*/ 0 h 646"/>
                <a:gd name="T32" fmla="*/ 55 w 465"/>
                <a:gd name="T33" fmla="*/ 41 h 646"/>
                <a:gd name="T34" fmla="*/ 27 w 465"/>
                <a:gd name="T35" fmla="*/ 70 h 646"/>
                <a:gd name="T36" fmla="*/ 2 w 465"/>
                <a:gd name="T37" fmla="*/ 123 h 646"/>
                <a:gd name="T38" fmla="*/ 0 w 465"/>
                <a:gd name="T39" fmla="*/ 189 h 646"/>
                <a:gd name="T40" fmla="*/ 29 w 465"/>
                <a:gd name="T41" fmla="*/ 257 h 646"/>
                <a:gd name="T42" fmla="*/ 78 w 465"/>
                <a:gd name="T43" fmla="*/ 300 h 646"/>
                <a:gd name="T44" fmla="*/ 311 w 465"/>
                <a:gd name="T45" fmla="*/ 442 h 646"/>
                <a:gd name="T46" fmla="*/ 358 w 465"/>
                <a:gd name="T47" fmla="*/ 474 h 646"/>
                <a:gd name="T48" fmla="*/ 375 w 465"/>
                <a:gd name="T49" fmla="*/ 516 h 646"/>
                <a:gd name="T50" fmla="*/ 375 w 465"/>
                <a:gd name="T51" fmla="*/ 550 h 646"/>
                <a:gd name="T52" fmla="*/ 308 w 465"/>
                <a:gd name="T53" fmla="*/ 608 h 646"/>
                <a:gd name="T54" fmla="*/ 359 w 465"/>
                <a:gd name="T55" fmla="*/ 645 h 64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65" h="646">
                  <a:moveTo>
                    <a:pt x="359" y="645"/>
                  </a:moveTo>
                  <a:lnTo>
                    <a:pt x="405" y="616"/>
                  </a:lnTo>
                  <a:lnTo>
                    <a:pt x="447" y="580"/>
                  </a:lnTo>
                  <a:lnTo>
                    <a:pt x="460" y="552"/>
                  </a:lnTo>
                  <a:lnTo>
                    <a:pt x="464" y="515"/>
                  </a:lnTo>
                  <a:lnTo>
                    <a:pt x="451" y="468"/>
                  </a:lnTo>
                  <a:lnTo>
                    <a:pt x="424" y="424"/>
                  </a:lnTo>
                  <a:lnTo>
                    <a:pt x="380" y="385"/>
                  </a:lnTo>
                  <a:lnTo>
                    <a:pt x="168" y="259"/>
                  </a:lnTo>
                  <a:lnTo>
                    <a:pt x="133" y="235"/>
                  </a:lnTo>
                  <a:lnTo>
                    <a:pt x="111" y="208"/>
                  </a:lnTo>
                  <a:lnTo>
                    <a:pt x="104" y="166"/>
                  </a:lnTo>
                  <a:lnTo>
                    <a:pt x="117" y="124"/>
                  </a:lnTo>
                  <a:lnTo>
                    <a:pt x="155" y="95"/>
                  </a:lnTo>
                  <a:lnTo>
                    <a:pt x="222" y="52"/>
                  </a:lnTo>
                  <a:lnTo>
                    <a:pt x="124" y="0"/>
                  </a:lnTo>
                  <a:lnTo>
                    <a:pt x="55" y="41"/>
                  </a:lnTo>
                  <a:lnTo>
                    <a:pt x="27" y="70"/>
                  </a:lnTo>
                  <a:lnTo>
                    <a:pt x="2" y="123"/>
                  </a:lnTo>
                  <a:lnTo>
                    <a:pt x="0" y="189"/>
                  </a:lnTo>
                  <a:lnTo>
                    <a:pt x="29" y="257"/>
                  </a:lnTo>
                  <a:lnTo>
                    <a:pt x="78" y="300"/>
                  </a:lnTo>
                  <a:lnTo>
                    <a:pt x="311" y="442"/>
                  </a:lnTo>
                  <a:lnTo>
                    <a:pt x="358" y="474"/>
                  </a:lnTo>
                  <a:lnTo>
                    <a:pt x="375" y="516"/>
                  </a:lnTo>
                  <a:lnTo>
                    <a:pt x="375" y="550"/>
                  </a:lnTo>
                  <a:lnTo>
                    <a:pt x="308" y="608"/>
                  </a:lnTo>
                  <a:lnTo>
                    <a:pt x="359" y="645"/>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3088" name="Freeform 11"/>
            <p:cNvSpPr>
              <a:spLocks/>
            </p:cNvSpPr>
            <p:nvPr/>
          </p:nvSpPr>
          <p:spPr bwMode="auto">
            <a:xfrm>
              <a:off x="2966" y="2396"/>
              <a:ext cx="318" cy="422"/>
            </a:xfrm>
            <a:custGeom>
              <a:avLst/>
              <a:gdLst>
                <a:gd name="T0" fmla="*/ 92 w 318"/>
                <a:gd name="T1" fmla="*/ 421 h 422"/>
                <a:gd name="T2" fmla="*/ 163 w 318"/>
                <a:gd name="T3" fmla="*/ 399 h 422"/>
                <a:gd name="T4" fmla="*/ 218 w 318"/>
                <a:gd name="T5" fmla="*/ 357 h 422"/>
                <a:gd name="T6" fmla="*/ 263 w 318"/>
                <a:gd name="T7" fmla="*/ 316 h 422"/>
                <a:gd name="T8" fmla="*/ 300 w 318"/>
                <a:gd name="T9" fmla="*/ 265 h 422"/>
                <a:gd name="T10" fmla="*/ 317 w 318"/>
                <a:gd name="T11" fmla="*/ 203 h 422"/>
                <a:gd name="T12" fmla="*/ 316 w 318"/>
                <a:gd name="T13" fmla="*/ 139 h 422"/>
                <a:gd name="T14" fmla="*/ 299 w 318"/>
                <a:gd name="T15" fmla="*/ 95 h 422"/>
                <a:gd name="T16" fmla="*/ 276 w 318"/>
                <a:gd name="T17" fmla="*/ 64 h 422"/>
                <a:gd name="T18" fmla="*/ 241 w 318"/>
                <a:gd name="T19" fmla="*/ 36 h 422"/>
                <a:gd name="T20" fmla="*/ 218 w 318"/>
                <a:gd name="T21" fmla="*/ 14 h 422"/>
                <a:gd name="T22" fmla="*/ 180 w 318"/>
                <a:gd name="T23" fmla="*/ 0 h 422"/>
                <a:gd name="T24" fmla="*/ 61 w 318"/>
                <a:gd name="T25" fmla="*/ 52 h 422"/>
                <a:gd name="T26" fmla="*/ 106 w 318"/>
                <a:gd name="T27" fmla="*/ 93 h 422"/>
                <a:gd name="T28" fmla="*/ 137 w 318"/>
                <a:gd name="T29" fmla="*/ 130 h 422"/>
                <a:gd name="T30" fmla="*/ 159 w 318"/>
                <a:gd name="T31" fmla="*/ 159 h 422"/>
                <a:gd name="T32" fmla="*/ 176 w 318"/>
                <a:gd name="T33" fmla="*/ 196 h 422"/>
                <a:gd name="T34" fmla="*/ 176 w 318"/>
                <a:gd name="T35" fmla="*/ 246 h 422"/>
                <a:gd name="T36" fmla="*/ 145 w 318"/>
                <a:gd name="T37" fmla="*/ 279 h 422"/>
                <a:gd name="T38" fmla="*/ 105 w 318"/>
                <a:gd name="T39" fmla="*/ 309 h 422"/>
                <a:gd name="T40" fmla="*/ 50 w 318"/>
                <a:gd name="T41" fmla="*/ 342 h 422"/>
                <a:gd name="T42" fmla="*/ 0 w 318"/>
                <a:gd name="T43" fmla="*/ 369 h 422"/>
                <a:gd name="T44" fmla="*/ 92 w 318"/>
                <a:gd name="T45" fmla="*/ 421 h 4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18" h="422">
                  <a:moveTo>
                    <a:pt x="92" y="421"/>
                  </a:moveTo>
                  <a:lnTo>
                    <a:pt x="163" y="399"/>
                  </a:lnTo>
                  <a:lnTo>
                    <a:pt x="218" y="357"/>
                  </a:lnTo>
                  <a:lnTo>
                    <a:pt x="263" y="316"/>
                  </a:lnTo>
                  <a:lnTo>
                    <a:pt x="300" y="265"/>
                  </a:lnTo>
                  <a:lnTo>
                    <a:pt x="317" y="203"/>
                  </a:lnTo>
                  <a:lnTo>
                    <a:pt x="316" y="139"/>
                  </a:lnTo>
                  <a:lnTo>
                    <a:pt x="299" y="95"/>
                  </a:lnTo>
                  <a:lnTo>
                    <a:pt x="276" y="64"/>
                  </a:lnTo>
                  <a:lnTo>
                    <a:pt x="241" y="36"/>
                  </a:lnTo>
                  <a:lnTo>
                    <a:pt x="218" y="14"/>
                  </a:lnTo>
                  <a:lnTo>
                    <a:pt x="180" y="0"/>
                  </a:lnTo>
                  <a:lnTo>
                    <a:pt x="61" y="52"/>
                  </a:lnTo>
                  <a:lnTo>
                    <a:pt x="106" y="93"/>
                  </a:lnTo>
                  <a:lnTo>
                    <a:pt x="137" y="130"/>
                  </a:lnTo>
                  <a:lnTo>
                    <a:pt x="159" y="159"/>
                  </a:lnTo>
                  <a:lnTo>
                    <a:pt x="176" y="196"/>
                  </a:lnTo>
                  <a:lnTo>
                    <a:pt x="176" y="246"/>
                  </a:lnTo>
                  <a:lnTo>
                    <a:pt x="145" y="279"/>
                  </a:lnTo>
                  <a:lnTo>
                    <a:pt x="105" y="309"/>
                  </a:lnTo>
                  <a:lnTo>
                    <a:pt x="50" y="342"/>
                  </a:lnTo>
                  <a:lnTo>
                    <a:pt x="0" y="369"/>
                  </a:lnTo>
                  <a:lnTo>
                    <a:pt x="92" y="421"/>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3089" name="Freeform 12"/>
            <p:cNvSpPr>
              <a:spLocks/>
            </p:cNvSpPr>
            <p:nvPr/>
          </p:nvSpPr>
          <p:spPr bwMode="auto">
            <a:xfrm>
              <a:off x="2308" y="1190"/>
              <a:ext cx="1404" cy="1153"/>
            </a:xfrm>
            <a:custGeom>
              <a:avLst/>
              <a:gdLst>
                <a:gd name="T0" fmla="*/ 466 w 1404"/>
                <a:gd name="T1" fmla="*/ 1084 h 1153"/>
                <a:gd name="T2" fmla="*/ 370 w 1404"/>
                <a:gd name="T3" fmla="*/ 1066 h 1153"/>
                <a:gd name="T4" fmla="*/ 299 w 1404"/>
                <a:gd name="T5" fmla="*/ 1035 h 1153"/>
                <a:gd name="T6" fmla="*/ 257 w 1404"/>
                <a:gd name="T7" fmla="*/ 1002 h 1153"/>
                <a:gd name="T8" fmla="*/ 220 w 1404"/>
                <a:gd name="T9" fmla="*/ 956 h 1153"/>
                <a:gd name="T10" fmla="*/ 209 w 1404"/>
                <a:gd name="T11" fmla="*/ 914 h 1153"/>
                <a:gd name="T12" fmla="*/ 215 w 1404"/>
                <a:gd name="T13" fmla="*/ 873 h 1153"/>
                <a:gd name="T14" fmla="*/ 231 w 1404"/>
                <a:gd name="T15" fmla="*/ 836 h 1153"/>
                <a:gd name="T16" fmla="*/ 273 w 1404"/>
                <a:gd name="T17" fmla="*/ 798 h 1153"/>
                <a:gd name="T18" fmla="*/ 330 w 1404"/>
                <a:gd name="T19" fmla="*/ 774 h 1153"/>
                <a:gd name="T20" fmla="*/ 400 w 1404"/>
                <a:gd name="T21" fmla="*/ 748 h 1153"/>
                <a:gd name="T22" fmla="*/ 1110 w 1404"/>
                <a:gd name="T23" fmla="*/ 499 h 1153"/>
                <a:gd name="T24" fmla="*/ 1207 w 1404"/>
                <a:gd name="T25" fmla="*/ 451 h 1153"/>
                <a:gd name="T26" fmla="*/ 1289 w 1404"/>
                <a:gd name="T27" fmla="*/ 398 h 1153"/>
                <a:gd name="T28" fmla="*/ 1344 w 1404"/>
                <a:gd name="T29" fmla="*/ 356 h 1153"/>
                <a:gd name="T30" fmla="*/ 1381 w 1404"/>
                <a:gd name="T31" fmla="*/ 310 h 1153"/>
                <a:gd name="T32" fmla="*/ 1403 w 1404"/>
                <a:gd name="T33" fmla="*/ 249 h 1153"/>
                <a:gd name="T34" fmla="*/ 1401 w 1404"/>
                <a:gd name="T35" fmla="*/ 185 h 1153"/>
                <a:gd name="T36" fmla="*/ 1386 w 1404"/>
                <a:gd name="T37" fmla="*/ 136 h 1153"/>
                <a:gd name="T38" fmla="*/ 1370 w 1404"/>
                <a:gd name="T39" fmla="*/ 90 h 1153"/>
                <a:gd name="T40" fmla="*/ 1335 w 1404"/>
                <a:gd name="T41" fmla="*/ 55 h 1153"/>
                <a:gd name="T42" fmla="*/ 1280 w 1404"/>
                <a:gd name="T43" fmla="*/ 18 h 1153"/>
                <a:gd name="T44" fmla="*/ 1214 w 1404"/>
                <a:gd name="T45" fmla="*/ 0 h 1153"/>
                <a:gd name="T46" fmla="*/ 1172 w 1404"/>
                <a:gd name="T47" fmla="*/ 4 h 1153"/>
                <a:gd name="T48" fmla="*/ 1111 w 1404"/>
                <a:gd name="T49" fmla="*/ 7 h 1153"/>
                <a:gd name="T50" fmla="*/ 1053 w 1404"/>
                <a:gd name="T51" fmla="*/ 20 h 1153"/>
                <a:gd name="T52" fmla="*/ 989 w 1404"/>
                <a:gd name="T53" fmla="*/ 46 h 1153"/>
                <a:gd name="T54" fmla="*/ 939 w 1404"/>
                <a:gd name="T55" fmla="*/ 79 h 1153"/>
                <a:gd name="T56" fmla="*/ 899 w 1404"/>
                <a:gd name="T57" fmla="*/ 106 h 1153"/>
                <a:gd name="T58" fmla="*/ 878 w 1404"/>
                <a:gd name="T59" fmla="*/ 149 h 1153"/>
                <a:gd name="T60" fmla="*/ 897 w 1404"/>
                <a:gd name="T61" fmla="*/ 187 h 1153"/>
                <a:gd name="T62" fmla="*/ 939 w 1404"/>
                <a:gd name="T63" fmla="*/ 183 h 1153"/>
                <a:gd name="T64" fmla="*/ 987 w 1404"/>
                <a:gd name="T65" fmla="*/ 171 h 1153"/>
                <a:gd name="T66" fmla="*/ 1033 w 1404"/>
                <a:gd name="T67" fmla="*/ 158 h 1153"/>
                <a:gd name="T68" fmla="*/ 1069 w 1404"/>
                <a:gd name="T69" fmla="*/ 150 h 1153"/>
                <a:gd name="T70" fmla="*/ 1111 w 1404"/>
                <a:gd name="T71" fmla="*/ 150 h 1153"/>
                <a:gd name="T72" fmla="*/ 1154 w 1404"/>
                <a:gd name="T73" fmla="*/ 163 h 1153"/>
                <a:gd name="T74" fmla="*/ 1183 w 1404"/>
                <a:gd name="T75" fmla="*/ 204 h 1153"/>
                <a:gd name="T76" fmla="*/ 1179 w 1404"/>
                <a:gd name="T77" fmla="*/ 248 h 1153"/>
                <a:gd name="T78" fmla="*/ 1157 w 1404"/>
                <a:gd name="T79" fmla="*/ 286 h 1153"/>
                <a:gd name="T80" fmla="*/ 1121 w 1404"/>
                <a:gd name="T81" fmla="*/ 323 h 1153"/>
                <a:gd name="T82" fmla="*/ 1047 w 1404"/>
                <a:gd name="T83" fmla="*/ 361 h 1153"/>
                <a:gd name="T84" fmla="*/ 908 w 1404"/>
                <a:gd name="T85" fmla="*/ 415 h 1153"/>
                <a:gd name="T86" fmla="*/ 194 w 1404"/>
                <a:gd name="T87" fmla="*/ 675 h 1153"/>
                <a:gd name="T88" fmla="*/ 123 w 1404"/>
                <a:gd name="T89" fmla="*/ 715 h 1153"/>
                <a:gd name="T90" fmla="*/ 68 w 1404"/>
                <a:gd name="T91" fmla="*/ 763 h 1153"/>
                <a:gd name="T92" fmla="*/ 29 w 1404"/>
                <a:gd name="T93" fmla="*/ 809 h 1153"/>
                <a:gd name="T94" fmla="*/ 6 w 1404"/>
                <a:gd name="T95" fmla="*/ 858 h 1153"/>
                <a:gd name="T96" fmla="*/ 0 w 1404"/>
                <a:gd name="T97" fmla="*/ 912 h 1153"/>
                <a:gd name="T98" fmla="*/ 8 w 1404"/>
                <a:gd name="T99" fmla="*/ 952 h 1153"/>
                <a:gd name="T100" fmla="*/ 22 w 1404"/>
                <a:gd name="T101" fmla="*/ 992 h 1153"/>
                <a:gd name="T102" fmla="*/ 59 w 1404"/>
                <a:gd name="T103" fmla="*/ 1036 h 1153"/>
                <a:gd name="T104" fmla="*/ 127 w 1404"/>
                <a:gd name="T105" fmla="*/ 1095 h 1153"/>
                <a:gd name="T106" fmla="*/ 198 w 1404"/>
                <a:gd name="T107" fmla="*/ 1135 h 1153"/>
                <a:gd name="T108" fmla="*/ 273 w 1404"/>
                <a:gd name="T109" fmla="*/ 1152 h 1153"/>
                <a:gd name="T110" fmla="*/ 466 w 1404"/>
                <a:gd name="T111" fmla="*/ 1084 h 115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04" h="1153">
                  <a:moveTo>
                    <a:pt x="466" y="1084"/>
                  </a:moveTo>
                  <a:lnTo>
                    <a:pt x="370" y="1066"/>
                  </a:lnTo>
                  <a:lnTo>
                    <a:pt x="299" y="1035"/>
                  </a:lnTo>
                  <a:lnTo>
                    <a:pt x="257" y="1002"/>
                  </a:lnTo>
                  <a:lnTo>
                    <a:pt x="220" y="956"/>
                  </a:lnTo>
                  <a:lnTo>
                    <a:pt x="209" y="914"/>
                  </a:lnTo>
                  <a:lnTo>
                    <a:pt x="215" y="873"/>
                  </a:lnTo>
                  <a:lnTo>
                    <a:pt x="231" y="836"/>
                  </a:lnTo>
                  <a:lnTo>
                    <a:pt x="273" y="798"/>
                  </a:lnTo>
                  <a:lnTo>
                    <a:pt x="330" y="774"/>
                  </a:lnTo>
                  <a:lnTo>
                    <a:pt x="400" y="748"/>
                  </a:lnTo>
                  <a:lnTo>
                    <a:pt x="1110" y="499"/>
                  </a:lnTo>
                  <a:lnTo>
                    <a:pt x="1207" y="451"/>
                  </a:lnTo>
                  <a:lnTo>
                    <a:pt x="1289" y="398"/>
                  </a:lnTo>
                  <a:lnTo>
                    <a:pt x="1344" y="356"/>
                  </a:lnTo>
                  <a:lnTo>
                    <a:pt x="1381" y="310"/>
                  </a:lnTo>
                  <a:lnTo>
                    <a:pt x="1403" y="249"/>
                  </a:lnTo>
                  <a:lnTo>
                    <a:pt x="1401" y="185"/>
                  </a:lnTo>
                  <a:lnTo>
                    <a:pt x="1386" y="136"/>
                  </a:lnTo>
                  <a:lnTo>
                    <a:pt x="1370" y="90"/>
                  </a:lnTo>
                  <a:lnTo>
                    <a:pt x="1335" y="55"/>
                  </a:lnTo>
                  <a:lnTo>
                    <a:pt x="1280" y="18"/>
                  </a:lnTo>
                  <a:lnTo>
                    <a:pt x="1214" y="0"/>
                  </a:lnTo>
                  <a:lnTo>
                    <a:pt x="1172" y="4"/>
                  </a:lnTo>
                  <a:lnTo>
                    <a:pt x="1111" y="7"/>
                  </a:lnTo>
                  <a:lnTo>
                    <a:pt x="1053" y="20"/>
                  </a:lnTo>
                  <a:lnTo>
                    <a:pt x="989" y="46"/>
                  </a:lnTo>
                  <a:lnTo>
                    <a:pt x="939" y="79"/>
                  </a:lnTo>
                  <a:lnTo>
                    <a:pt x="899" y="106"/>
                  </a:lnTo>
                  <a:lnTo>
                    <a:pt x="878" y="149"/>
                  </a:lnTo>
                  <a:lnTo>
                    <a:pt x="897" y="187"/>
                  </a:lnTo>
                  <a:lnTo>
                    <a:pt x="939" y="183"/>
                  </a:lnTo>
                  <a:lnTo>
                    <a:pt x="987" y="171"/>
                  </a:lnTo>
                  <a:lnTo>
                    <a:pt x="1033" y="158"/>
                  </a:lnTo>
                  <a:lnTo>
                    <a:pt x="1069" y="150"/>
                  </a:lnTo>
                  <a:lnTo>
                    <a:pt x="1111" y="150"/>
                  </a:lnTo>
                  <a:lnTo>
                    <a:pt x="1154" y="163"/>
                  </a:lnTo>
                  <a:lnTo>
                    <a:pt x="1183" y="204"/>
                  </a:lnTo>
                  <a:lnTo>
                    <a:pt x="1179" y="248"/>
                  </a:lnTo>
                  <a:lnTo>
                    <a:pt x="1157" y="286"/>
                  </a:lnTo>
                  <a:lnTo>
                    <a:pt x="1121" y="323"/>
                  </a:lnTo>
                  <a:lnTo>
                    <a:pt x="1047" y="361"/>
                  </a:lnTo>
                  <a:lnTo>
                    <a:pt x="908" y="415"/>
                  </a:lnTo>
                  <a:lnTo>
                    <a:pt x="194" y="675"/>
                  </a:lnTo>
                  <a:lnTo>
                    <a:pt x="123" y="715"/>
                  </a:lnTo>
                  <a:lnTo>
                    <a:pt x="68" y="763"/>
                  </a:lnTo>
                  <a:lnTo>
                    <a:pt x="29" y="809"/>
                  </a:lnTo>
                  <a:lnTo>
                    <a:pt x="6" y="858"/>
                  </a:lnTo>
                  <a:lnTo>
                    <a:pt x="0" y="912"/>
                  </a:lnTo>
                  <a:lnTo>
                    <a:pt x="8" y="952"/>
                  </a:lnTo>
                  <a:lnTo>
                    <a:pt x="22" y="992"/>
                  </a:lnTo>
                  <a:lnTo>
                    <a:pt x="59" y="1036"/>
                  </a:lnTo>
                  <a:lnTo>
                    <a:pt x="127" y="1095"/>
                  </a:lnTo>
                  <a:lnTo>
                    <a:pt x="198" y="1135"/>
                  </a:lnTo>
                  <a:lnTo>
                    <a:pt x="273" y="1152"/>
                  </a:lnTo>
                  <a:lnTo>
                    <a:pt x="466" y="1084"/>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3090" name="Freeform 13"/>
            <p:cNvSpPr>
              <a:spLocks/>
            </p:cNvSpPr>
            <p:nvPr/>
          </p:nvSpPr>
          <p:spPr bwMode="auto">
            <a:xfrm>
              <a:off x="2711" y="3280"/>
              <a:ext cx="368" cy="422"/>
            </a:xfrm>
            <a:custGeom>
              <a:avLst/>
              <a:gdLst>
                <a:gd name="T0" fmla="*/ 367 w 368"/>
                <a:gd name="T1" fmla="*/ 421 h 422"/>
                <a:gd name="T2" fmla="*/ 171 w 368"/>
                <a:gd name="T3" fmla="*/ 340 h 422"/>
                <a:gd name="T4" fmla="*/ 117 w 368"/>
                <a:gd name="T5" fmla="*/ 304 h 422"/>
                <a:gd name="T6" fmla="*/ 73 w 368"/>
                <a:gd name="T7" fmla="*/ 265 h 422"/>
                <a:gd name="T8" fmla="*/ 31 w 368"/>
                <a:gd name="T9" fmla="*/ 219 h 422"/>
                <a:gd name="T10" fmla="*/ 9 w 368"/>
                <a:gd name="T11" fmla="*/ 179 h 422"/>
                <a:gd name="T12" fmla="*/ 0 w 368"/>
                <a:gd name="T13" fmla="*/ 137 h 422"/>
                <a:gd name="T14" fmla="*/ 2 w 368"/>
                <a:gd name="T15" fmla="*/ 95 h 422"/>
                <a:gd name="T16" fmla="*/ 19 w 368"/>
                <a:gd name="T17" fmla="*/ 51 h 422"/>
                <a:gd name="T18" fmla="*/ 44 w 368"/>
                <a:gd name="T19" fmla="*/ 0 h 422"/>
                <a:gd name="T20" fmla="*/ 120 w 368"/>
                <a:gd name="T21" fmla="*/ 52 h 422"/>
                <a:gd name="T22" fmla="*/ 95 w 368"/>
                <a:gd name="T23" fmla="*/ 98 h 422"/>
                <a:gd name="T24" fmla="*/ 95 w 368"/>
                <a:gd name="T25" fmla="*/ 143 h 422"/>
                <a:gd name="T26" fmla="*/ 122 w 368"/>
                <a:gd name="T27" fmla="*/ 191 h 422"/>
                <a:gd name="T28" fmla="*/ 162 w 368"/>
                <a:gd name="T29" fmla="*/ 235 h 422"/>
                <a:gd name="T30" fmla="*/ 223 w 368"/>
                <a:gd name="T31" fmla="*/ 284 h 422"/>
                <a:gd name="T32" fmla="*/ 290 w 368"/>
                <a:gd name="T33" fmla="*/ 317 h 422"/>
                <a:gd name="T34" fmla="*/ 332 w 368"/>
                <a:gd name="T35" fmla="*/ 351 h 422"/>
                <a:gd name="T36" fmla="*/ 351 w 368"/>
                <a:gd name="T37" fmla="*/ 378 h 422"/>
                <a:gd name="T38" fmla="*/ 367 w 368"/>
                <a:gd name="T39" fmla="*/ 421 h 4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68" h="422">
                  <a:moveTo>
                    <a:pt x="367" y="421"/>
                  </a:moveTo>
                  <a:lnTo>
                    <a:pt x="171" y="340"/>
                  </a:lnTo>
                  <a:lnTo>
                    <a:pt x="117" y="304"/>
                  </a:lnTo>
                  <a:lnTo>
                    <a:pt x="73" y="265"/>
                  </a:lnTo>
                  <a:lnTo>
                    <a:pt x="31" y="219"/>
                  </a:lnTo>
                  <a:lnTo>
                    <a:pt x="9" y="179"/>
                  </a:lnTo>
                  <a:lnTo>
                    <a:pt x="0" y="137"/>
                  </a:lnTo>
                  <a:lnTo>
                    <a:pt x="2" y="95"/>
                  </a:lnTo>
                  <a:lnTo>
                    <a:pt x="19" y="51"/>
                  </a:lnTo>
                  <a:lnTo>
                    <a:pt x="44" y="0"/>
                  </a:lnTo>
                  <a:lnTo>
                    <a:pt x="120" y="52"/>
                  </a:lnTo>
                  <a:lnTo>
                    <a:pt x="95" y="98"/>
                  </a:lnTo>
                  <a:lnTo>
                    <a:pt x="95" y="143"/>
                  </a:lnTo>
                  <a:lnTo>
                    <a:pt x="122" y="191"/>
                  </a:lnTo>
                  <a:lnTo>
                    <a:pt x="162" y="235"/>
                  </a:lnTo>
                  <a:lnTo>
                    <a:pt x="223" y="284"/>
                  </a:lnTo>
                  <a:lnTo>
                    <a:pt x="290" y="317"/>
                  </a:lnTo>
                  <a:lnTo>
                    <a:pt x="332" y="351"/>
                  </a:lnTo>
                  <a:lnTo>
                    <a:pt x="351" y="378"/>
                  </a:lnTo>
                  <a:lnTo>
                    <a:pt x="367" y="421"/>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3091" name="Freeform 14"/>
            <p:cNvSpPr>
              <a:spLocks/>
            </p:cNvSpPr>
            <p:nvPr/>
          </p:nvSpPr>
          <p:spPr bwMode="auto">
            <a:xfrm>
              <a:off x="2432" y="1792"/>
              <a:ext cx="989" cy="1439"/>
            </a:xfrm>
            <a:custGeom>
              <a:avLst/>
              <a:gdLst>
                <a:gd name="T0" fmla="*/ 525 w 989"/>
                <a:gd name="T1" fmla="*/ 1438 h 1439"/>
                <a:gd name="T2" fmla="*/ 582 w 989"/>
                <a:gd name="T3" fmla="*/ 1409 h 1439"/>
                <a:gd name="T4" fmla="*/ 647 w 989"/>
                <a:gd name="T5" fmla="*/ 1355 h 1439"/>
                <a:gd name="T6" fmla="*/ 670 w 989"/>
                <a:gd name="T7" fmla="*/ 1304 h 1439"/>
                <a:gd name="T8" fmla="*/ 686 w 989"/>
                <a:gd name="T9" fmla="*/ 1255 h 1439"/>
                <a:gd name="T10" fmla="*/ 677 w 989"/>
                <a:gd name="T11" fmla="*/ 1198 h 1439"/>
                <a:gd name="T12" fmla="*/ 637 w 989"/>
                <a:gd name="T13" fmla="*/ 1125 h 1439"/>
                <a:gd name="T14" fmla="*/ 609 w 989"/>
                <a:gd name="T15" fmla="*/ 1092 h 1439"/>
                <a:gd name="T16" fmla="*/ 569 w 989"/>
                <a:gd name="T17" fmla="*/ 1063 h 1439"/>
                <a:gd name="T18" fmla="*/ 259 w 989"/>
                <a:gd name="T19" fmla="*/ 905 h 1439"/>
                <a:gd name="T20" fmla="*/ 201 w 989"/>
                <a:gd name="T21" fmla="*/ 863 h 1439"/>
                <a:gd name="T22" fmla="*/ 177 w 989"/>
                <a:gd name="T23" fmla="*/ 843 h 1439"/>
                <a:gd name="T24" fmla="*/ 160 w 989"/>
                <a:gd name="T25" fmla="*/ 800 h 1439"/>
                <a:gd name="T26" fmla="*/ 171 w 989"/>
                <a:gd name="T27" fmla="*/ 766 h 1439"/>
                <a:gd name="T28" fmla="*/ 215 w 989"/>
                <a:gd name="T29" fmla="*/ 738 h 1439"/>
                <a:gd name="T30" fmla="*/ 294 w 989"/>
                <a:gd name="T31" fmla="*/ 709 h 1439"/>
                <a:gd name="T32" fmla="*/ 780 w 989"/>
                <a:gd name="T33" fmla="*/ 521 h 1439"/>
                <a:gd name="T34" fmla="*/ 856 w 989"/>
                <a:gd name="T35" fmla="*/ 471 h 1439"/>
                <a:gd name="T36" fmla="*/ 918 w 989"/>
                <a:gd name="T37" fmla="*/ 417 h 1439"/>
                <a:gd name="T38" fmla="*/ 953 w 989"/>
                <a:gd name="T39" fmla="*/ 379 h 1439"/>
                <a:gd name="T40" fmla="*/ 984 w 989"/>
                <a:gd name="T41" fmla="*/ 334 h 1439"/>
                <a:gd name="T42" fmla="*/ 988 w 989"/>
                <a:gd name="T43" fmla="*/ 274 h 1439"/>
                <a:gd name="T44" fmla="*/ 972 w 989"/>
                <a:gd name="T45" fmla="*/ 214 h 1439"/>
                <a:gd name="T46" fmla="*/ 953 w 989"/>
                <a:gd name="T47" fmla="*/ 167 h 1439"/>
                <a:gd name="T48" fmla="*/ 920 w 989"/>
                <a:gd name="T49" fmla="*/ 126 h 1439"/>
                <a:gd name="T50" fmla="*/ 875 w 989"/>
                <a:gd name="T51" fmla="*/ 85 h 1439"/>
                <a:gd name="T52" fmla="*/ 828 w 989"/>
                <a:gd name="T53" fmla="*/ 50 h 1439"/>
                <a:gd name="T54" fmla="*/ 803 w 989"/>
                <a:gd name="T55" fmla="*/ 29 h 1439"/>
                <a:gd name="T56" fmla="*/ 756 w 989"/>
                <a:gd name="T57" fmla="*/ 0 h 1439"/>
                <a:gd name="T58" fmla="*/ 588 w 989"/>
                <a:gd name="T59" fmla="*/ 61 h 1439"/>
                <a:gd name="T60" fmla="*/ 649 w 989"/>
                <a:gd name="T61" fmla="*/ 104 h 1439"/>
                <a:gd name="T62" fmla="*/ 694 w 989"/>
                <a:gd name="T63" fmla="*/ 145 h 1439"/>
                <a:gd name="T64" fmla="*/ 739 w 989"/>
                <a:gd name="T65" fmla="*/ 182 h 1439"/>
                <a:gd name="T66" fmla="*/ 780 w 989"/>
                <a:gd name="T67" fmla="*/ 223 h 1439"/>
                <a:gd name="T68" fmla="*/ 803 w 989"/>
                <a:gd name="T69" fmla="*/ 272 h 1439"/>
                <a:gd name="T70" fmla="*/ 787 w 989"/>
                <a:gd name="T71" fmla="*/ 323 h 1439"/>
                <a:gd name="T72" fmla="*/ 729 w 989"/>
                <a:gd name="T73" fmla="*/ 369 h 1439"/>
                <a:gd name="T74" fmla="*/ 639 w 989"/>
                <a:gd name="T75" fmla="*/ 413 h 1439"/>
                <a:gd name="T76" fmla="*/ 212 w 989"/>
                <a:gd name="T77" fmla="*/ 589 h 1439"/>
                <a:gd name="T78" fmla="*/ 160 w 989"/>
                <a:gd name="T79" fmla="*/ 608 h 1439"/>
                <a:gd name="T80" fmla="*/ 88 w 989"/>
                <a:gd name="T81" fmla="*/ 653 h 1439"/>
                <a:gd name="T82" fmla="*/ 43 w 989"/>
                <a:gd name="T83" fmla="*/ 698 h 1439"/>
                <a:gd name="T84" fmla="*/ 9 w 989"/>
                <a:gd name="T85" fmla="*/ 755 h 1439"/>
                <a:gd name="T86" fmla="*/ 0 w 989"/>
                <a:gd name="T87" fmla="*/ 820 h 1439"/>
                <a:gd name="T88" fmla="*/ 10 w 989"/>
                <a:gd name="T89" fmla="*/ 872 h 1439"/>
                <a:gd name="T90" fmla="*/ 40 w 989"/>
                <a:gd name="T91" fmla="*/ 914 h 1439"/>
                <a:gd name="T92" fmla="*/ 84 w 989"/>
                <a:gd name="T93" fmla="*/ 949 h 1439"/>
                <a:gd name="T94" fmla="*/ 159 w 989"/>
                <a:gd name="T95" fmla="*/ 999 h 1439"/>
                <a:gd name="T96" fmla="*/ 487 w 989"/>
                <a:gd name="T97" fmla="*/ 1164 h 1439"/>
                <a:gd name="T98" fmla="*/ 530 w 989"/>
                <a:gd name="T99" fmla="*/ 1197 h 1439"/>
                <a:gd name="T100" fmla="*/ 569 w 989"/>
                <a:gd name="T101" fmla="*/ 1236 h 1439"/>
                <a:gd name="T102" fmla="*/ 557 w 989"/>
                <a:gd name="T103" fmla="*/ 1292 h 1439"/>
                <a:gd name="T104" fmla="*/ 502 w 989"/>
                <a:gd name="T105" fmla="*/ 1354 h 1439"/>
                <a:gd name="T106" fmla="*/ 434 w 989"/>
                <a:gd name="T107" fmla="*/ 1394 h 1439"/>
                <a:gd name="T108" fmla="*/ 525 w 989"/>
                <a:gd name="T109" fmla="*/ 1438 h 143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989" h="1439">
                  <a:moveTo>
                    <a:pt x="525" y="1438"/>
                  </a:moveTo>
                  <a:lnTo>
                    <a:pt x="582" y="1409"/>
                  </a:lnTo>
                  <a:lnTo>
                    <a:pt x="647" y="1355"/>
                  </a:lnTo>
                  <a:lnTo>
                    <a:pt x="670" y="1304"/>
                  </a:lnTo>
                  <a:lnTo>
                    <a:pt x="686" y="1255"/>
                  </a:lnTo>
                  <a:lnTo>
                    <a:pt x="677" y="1198"/>
                  </a:lnTo>
                  <a:lnTo>
                    <a:pt x="637" y="1125"/>
                  </a:lnTo>
                  <a:lnTo>
                    <a:pt x="609" y="1092"/>
                  </a:lnTo>
                  <a:lnTo>
                    <a:pt x="569" y="1063"/>
                  </a:lnTo>
                  <a:lnTo>
                    <a:pt x="259" y="905"/>
                  </a:lnTo>
                  <a:lnTo>
                    <a:pt x="201" y="863"/>
                  </a:lnTo>
                  <a:lnTo>
                    <a:pt x="177" y="843"/>
                  </a:lnTo>
                  <a:lnTo>
                    <a:pt x="160" y="800"/>
                  </a:lnTo>
                  <a:lnTo>
                    <a:pt x="171" y="766"/>
                  </a:lnTo>
                  <a:lnTo>
                    <a:pt x="215" y="738"/>
                  </a:lnTo>
                  <a:lnTo>
                    <a:pt x="294" y="709"/>
                  </a:lnTo>
                  <a:lnTo>
                    <a:pt x="780" y="521"/>
                  </a:lnTo>
                  <a:lnTo>
                    <a:pt x="856" y="471"/>
                  </a:lnTo>
                  <a:lnTo>
                    <a:pt x="918" y="417"/>
                  </a:lnTo>
                  <a:lnTo>
                    <a:pt x="953" y="379"/>
                  </a:lnTo>
                  <a:lnTo>
                    <a:pt x="984" y="334"/>
                  </a:lnTo>
                  <a:lnTo>
                    <a:pt x="988" y="274"/>
                  </a:lnTo>
                  <a:lnTo>
                    <a:pt x="972" y="214"/>
                  </a:lnTo>
                  <a:lnTo>
                    <a:pt x="953" y="167"/>
                  </a:lnTo>
                  <a:lnTo>
                    <a:pt x="920" y="126"/>
                  </a:lnTo>
                  <a:lnTo>
                    <a:pt x="875" y="85"/>
                  </a:lnTo>
                  <a:lnTo>
                    <a:pt x="828" y="50"/>
                  </a:lnTo>
                  <a:lnTo>
                    <a:pt x="803" y="29"/>
                  </a:lnTo>
                  <a:lnTo>
                    <a:pt x="756" y="0"/>
                  </a:lnTo>
                  <a:lnTo>
                    <a:pt x="588" y="61"/>
                  </a:lnTo>
                  <a:lnTo>
                    <a:pt x="649" y="104"/>
                  </a:lnTo>
                  <a:lnTo>
                    <a:pt x="694" y="145"/>
                  </a:lnTo>
                  <a:lnTo>
                    <a:pt x="739" y="182"/>
                  </a:lnTo>
                  <a:lnTo>
                    <a:pt x="780" y="223"/>
                  </a:lnTo>
                  <a:lnTo>
                    <a:pt x="803" y="272"/>
                  </a:lnTo>
                  <a:lnTo>
                    <a:pt x="787" y="323"/>
                  </a:lnTo>
                  <a:lnTo>
                    <a:pt x="729" y="369"/>
                  </a:lnTo>
                  <a:lnTo>
                    <a:pt x="639" y="413"/>
                  </a:lnTo>
                  <a:lnTo>
                    <a:pt x="212" y="589"/>
                  </a:lnTo>
                  <a:lnTo>
                    <a:pt x="160" y="608"/>
                  </a:lnTo>
                  <a:lnTo>
                    <a:pt x="88" y="653"/>
                  </a:lnTo>
                  <a:lnTo>
                    <a:pt x="43" y="698"/>
                  </a:lnTo>
                  <a:lnTo>
                    <a:pt x="9" y="755"/>
                  </a:lnTo>
                  <a:lnTo>
                    <a:pt x="0" y="820"/>
                  </a:lnTo>
                  <a:lnTo>
                    <a:pt x="10" y="872"/>
                  </a:lnTo>
                  <a:lnTo>
                    <a:pt x="40" y="914"/>
                  </a:lnTo>
                  <a:lnTo>
                    <a:pt x="84" y="949"/>
                  </a:lnTo>
                  <a:lnTo>
                    <a:pt x="159" y="999"/>
                  </a:lnTo>
                  <a:lnTo>
                    <a:pt x="487" y="1164"/>
                  </a:lnTo>
                  <a:lnTo>
                    <a:pt x="530" y="1197"/>
                  </a:lnTo>
                  <a:lnTo>
                    <a:pt x="569" y="1236"/>
                  </a:lnTo>
                  <a:lnTo>
                    <a:pt x="557" y="1292"/>
                  </a:lnTo>
                  <a:lnTo>
                    <a:pt x="502" y="1354"/>
                  </a:lnTo>
                  <a:lnTo>
                    <a:pt x="434" y="1394"/>
                  </a:lnTo>
                  <a:lnTo>
                    <a:pt x="525" y="1438"/>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3092" name="Freeform 15"/>
            <p:cNvSpPr>
              <a:spLocks/>
            </p:cNvSpPr>
            <p:nvPr/>
          </p:nvSpPr>
          <p:spPr bwMode="auto">
            <a:xfrm>
              <a:off x="2100" y="1162"/>
              <a:ext cx="669" cy="582"/>
            </a:xfrm>
            <a:custGeom>
              <a:avLst/>
              <a:gdLst>
                <a:gd name="T0" fmla="*/ 668 w 669"/>
                <a:gd name="T1" fmla="*/ 553 h 582"/>
                <a:gd name="T2" fmla="*/ 668 w 669"/>
                <a:gd name="T3" fmla="*/ 450 h 582"/>
                <a:gd name="T4" fmla="*/ 562 w 669"/>
                <a:gd name="T5" fmla="*/ 435 h 582"/>
                <a:gd name="T6" fmla="*/ 448 w 669"/>
                <a:gd name="T7" fmla="*/ 420 h 582"/>
                <a:gd name="T8" fmla="*/ 367 w 669"/>
                <a:gd name="T9" fmla="*/ 400 h 582"/>
                <a:gd name="T10" fmla="*/ 314 w 669"/>
                <a:gd name="T11" fmla="*/ 378 h 582"/>
                <a:gd name="T12" fmla="*/ 257 w 669"/>
                <a:gd name="T13" fmla="*/ 349 h 582"/>
                <a:gd name="T14" fmla="*/ 220 w 669"/>
                <a:gd name="T15" fmla="*/ 314 h 582"/>
                <a:gd name="T16" fmla="*/ 193 w 669"/>
                <a:gd name="T17" fmla="*/ 274 h 582"/>
                <a:gd name="T18" fmla="*/ 180 w 669"/>
                <a:gd name="T19" fmla="*/ 231 h 582"/>
                <a:gd name="T20" fmla="*/ 180 w 669"/>
                <a:gd name="T21" fmla="*/ 189 h 582"/>
                <a:gd name="T22" fmla="*/ 193 w 669"/>
                <a:gd name="T23" fmla="*/ 165 h 582"/>
                <a:gd name="T24" fmla="*/ 209 w 669"/>
                <a:gd name="T25" fmla="*/ 143 h 582"/>
                <a:gd name="T26" fmla="*/ 255 w 669"/>
                <a:gd name="T27" fmla="*/ 127 h 582"/>
                <a:gd name="T28" fmla="*/ 297 w 669"/>
                <a:gd name="T29" fmla="*/ 127 h 582"/>
                <a:gd name="T30" fmla="*/ 345 w 669"/>
                <a:gd name="T31" fmla="*/ 141 h 582"/>
                <a:gd name="T32" fmla="*/ 396 w 669"/>
                <a:gd name="T33" fmla="*/ 156 h 582"/>
                <a:gd name="T34" fmla="*/ 448 w 669"/>
                <a:gd name="T35" fmla="*/ 163 h 582"/>
                <a:gd name="T36" fmla="*/ 477 w 669"/>
                <a:gd name="T37" fmla="*/ 125 h 582"/>
                <a:gd name="T38" fmla="*/ 464 w 669"/>
                <a:gd name="T39" fmla="*/ 86 h 582"/>
                <a:gd name="T40" fmla="*/ 415 w 669"/>
                <a:gd name="T41" fmla="*/ 42 h 582"/>
                <a:gd name="T42" fmla="*/ 363 w 669"/>
                <a:gd name="T43" fmla="*/ 18 h 582"/>
                <a:gd name="T44" fmla="*/ 319 w 669"/>
                <a:gd name="T45" fmla="*/ 7 h 582"/>
                <a:gd name="T46" fmla="*/ 273 w 669"/>
                <a:gd name="T47" fmla="*/ 2 h 582"/>
                <a:gd name="T48" fmla="*/ 222 w 669"/>
                <a:gd name="T49" fmla="*/ 0 h 582"/>
                <a:gd name="T50" fmla="*/ 176 w 669"/>
                <a:gd name="T51" fmla="*/ 4 h 582"/>
                <a:gd name="T52" fmla="*/ 136 w 669"/>
                <a:gd name="T53" fmla="*/ 15 h 582"/>
                <a:gd name="T54" fmla="*/ 86 w 669"/>
                <a:gd name="T55" fmla="*/ 33 h 582"/>
                <a:gd name="T56" fmla="*/ 50 w 669"/>
                <a:gd name="T57" fmla="*/ 66 h 582"/>
                <a:gd name="T58" fmla="*/ 22 w 669"/>
                <a:gd name="T59" fmla="*/ 99 h 582"/>
                <a:gd name="T60" fmla="*/ 6 w 669"/>
                <a:gd name="T61" fmla="*/ 145 h 582"/>
                <a:gd name="T62" fmla="*/ 0 w 669"/>
                <a:gd name="T63" fmla="*/ 189 h 582"/>
                <a:gd name="T64" fmla="*/ 9 w 669"/>
                <a:gd name="T65" fmla="*/ 237 h 582"/>
                <a:gd name="T66" fmla="*/ 22 w 669"/>
                <a:gd name="T67" fmla="*/ 285 h 582"/>
                <a:gd name="T68" fmla="*/ 50 w 669"/>
                <a:gd name="T69" fmla="*/ 330 h 582"/>
                <a:gd name="T70" fmla="*/ 81 w 669"/>
                <a:gd name="T71" fmla="*/ 375 h 582"/>
                <a:gd name="T72" fmla="*/ 125 w 669"/>
                <a:gd name="T73" fmla="*/ 419 h 582"/>
                <a:gd name="T74" fmla="*/ 169 w 669"/>
                <a:gd name="T75" fmla="*/ 457 h 582"/>
                <a:gd name="T76" fmla="*/ 217 w 669"/>
                <a:gd name="T77" fmla="*/ 488 h 582"/>
                <a:gd name="T78" fmla="*/ 266 w 669"/>
                <a:gd name="T79" fmla="*/ 514 h 582"/>
                <a:gd name="T80" fmla="*/ 310 w 669"/>
                <a:gd name="T81" fmla="*/ 534 h 582"/>
                <a:gd name="T82" fmla="*/ 369 w 669"/>
                <a:gd name="T83" fmla="*/ 549 h 582"/>
                <a:gd name="T84" fmla="*/ 437 w 669"/>
                <a:gd name="T85" fmla="*/ 568 h 582"/>
                <a:gd name="T86" fmla="*/ 516 w 669"/>
                <a:gd name="T87" fmla="*/ 581 h 582"/>
                <a:gd name="T88" fmla="*/ 595 w 669"/>
                <a:gd name="T89" fmla="*/ 577 h 582"/>
                <a:gd name="T90" fmla="*/ 668 w 669"/>
                <a:gd name="T91" fmla="*/ 553 h 5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69" h="582">
                  <a:moveTo>
                    <a:pt x="668" y="553"/>
                  </a:moveTo>
                  <a:lnTo>
                    <a:pt x="668" y="450"/>
                  </a:lnTo>
                  <a:lnTo>
                    <a:pt x="562" y="435"/>
                  </a:lnTo>
                  <a:lnTo>
                    <a:pt x="448" y="420"/>
                  </a:lnTo>
                  <a:lnTo>
                    <a:pt x="367" y="400"/>
                  </a:lnTo>
                  <a:lnTo>
                    <a:pt x="314" y="378"/>
                  </a:lnTo>
                  <a:lnTo>
                    <a:pt x="257" y="349"/>
                  </a:lnTo>
                  <a:lnTo>
                    <a:pt x="220" y="314"/>
                  </a:lnTo>
                  <a:lnTo>
                    <a:pt x="193" y="274"/>
                  </a:lnTo>
                  <a:lnTo>
                    <a:pt x="180" y="231"/>
                  </a:lnTo>
                  <a:lnTo>
                    <a:pt x="180" y="189"/>
                  </a:lnTo>
                  <a:lnTo>
                    <a:pt x="193" y="165"/>
                  </a:lnTo>
                  <a:lnTo>
                    <a:pt x="209" y="143"/>
                  </a:lnTo>
                  <a:lnTo>
                    <a:pt x="255" y="127"/>
                  </a:lnTo>
                  <a:lnTo>
                    <a:pt x="297" y="127"/>
                  </a:lnTo>
                  <a:lnTo>
                    <a:pt x="345" y="141"/>
                  </a:lnTo>
                  <a:lnTo>
                    <a:pt x="396" y="156"/>
                  </a:lnTo>
                  <a:lnTo>
                    <a:pt x="448" y="163"/>
                  </a:lnTo>
                  <a:lnTo>
                    <a:pt x="477" y="125"/>
                  </a:lnTo>
                  <a:lnTo>
                    <a:pt x="464" y="86"/>
                  </a:lnTo>
                  <a:lnTo>
                    <a:pt x="415" y="42"/>
                  </a:lnTo>
                  <a:lnTo>
                    <a:pt x="363" y="18"/>
                  </a:lnTo>
                  <a:lnTo>
                    <a:pt x="319" y="7"/>
                  </a:lnTo>
                  <a:lnTo>
                    <a:pt x="273" y="2"/>
                  </a:lnTo>
                  <a:lnTo>
                    <a:pt x="222" y="0"/>
                  </a:lnTo>
                  <a:lnTo>
                    <a:pt x="176" y="4"/>
                  </a:lnTo>
                  <a:lnTo>
                    <a:pt x="136" y="15"/>
                  </a:lnTo>
                  <a:lnTo>
                    <a:pt x="86" y="33"/>
                  </a:lnTo>
                  <a:lnTo>
                    <a:pt x="50" y="66"/>
                  </a:lnTo>
                  <a:lnTo>
                    <a:pt x="22" y="99"/>
                  </a:lnTo>
                  <a:lnTo>
                    <a:pt x="6" y="145"/>
                  </a:lnTo>
                  <a:lnTo>
                    <a:pt x="0" y="189"/>
                  </a:lnTo>
                  <a:lnTo>
                    <a:pt x="9" y="237"/>
                  </a:lnTo>
                  <a:lnTo>
                    <a:pt x="22" y="285"/>
                  </a:lnTo>
                  <a:lnTo>
                    <a:pt x="50" y="330"/>
                  </a:lnTo>
                  <a:lnTo>
                    <a:pt x="81" y="375"/>
                  </a:lnTo>
                  <a:lnTo>
                    <a:pt x="125" y="419"/>
                  </a:lnTo>
                  <a:lnTo>
                    <a:pt x="169" y="457"/>
                  </a:lnTo>
                  <a:lnTo>
                    <a:pt x="217" y="488"/>
                  </a:lnTo>
                  <a:lnTo>
                    <a:pt x="266" y="514"/>
                  </a:lnTo>
                  <a:lnTo>
                    <a:pt x="310" y="534"/>
                  </a:lnTo>
                  <a:lnTo>
                    <a:pt x="369" y="549"/>
                  </a:lnTo>
                  <a:lnTo>
                    <a:pt x="437" y="568"/>
                  </a:lnTo>
                  <a:lnTo>
                    <a:pt x="516" y="581"/>
                  </a:lnTo>
                  <a:lnTo>
                    <a:pt x="595" y="577"/>
                  </a:lnTo>
                  <a:lnTo>
                    <a:pt x="668" y="553"/>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3093" name="Freeform 16"/>
            <p:cNvSpPr>
              <a:spLocks/>
            </p:cNvSpPr>
            <p:nvPr/>
          </p:nvSpPr>
          <p:spPr bwMode="auto">
            <a:xfrm>
              <a:off x="1365" y="583"/>
              <a:ext cx="1413" cy="549"/>
            </a:xfrm>
            <a:custGeom>
              <a:avLst/>
              <a:gdLst>
                <a:gd name="T0" fmla="*/ 1412 w 1413"/>
                <a:gd name="T1" fmla="*/ 548 h 549"/>
                <a:gd name="T2" fmla="*/ 1316 w 1413"/>
                <a:gd name="T3" fmla="*/ 537 h 549"/>
                <a:gd name="T4" fmla="*/ 1237 w 1413"/>
                <a:gd name="T5" fmla="*/ 524 h 549"/>
                <a:gd name="T6" fmla="*/ 1179 w 1413"/>
                <a:gd name="T7" fmla="*/ 511 h 549"/>
                <a:gd name="T8" fmla="*/ 1118 w 1413"/>
                <a:gd name="T9" fmla="*/ 499 h 549"/>
                <a:gd name="T10" fmla="*/ 1060 w 1413"/>
                <a:gd name="T11" fmla="*/ 493 h 549"/>
                <a:gd name="T12" fmla="*/ 1000 w 1413"/>
                <a:gd name="T13" fmla="*/ 495 h 549"/>
                <a:gd name="T14" fmla="*/ 939 w 1413"/>
                <a:gd name="T15" fmla="*/ 499 h 549"/>
                <a:gd name="T16" fmla="*/ 894 w 1413"/>
                <a:gd name="T17" fmla="*/ 482 h 549"/>
                <a:gd name="T18" fmla="*/ 962 w 1413"/>
                <a:gd name="T19" fmla="*/ 440 h 549"/>
                <a:gd name="T20" fmla="*/ 1005 w 1413"/>
                <a:gd name="T21" fmla="*/ 411 h 549"/>
                <a:gd name="T22" fmla="*/ 1043 w 1413"/>
                <a:gd name="T23" fmla="*/ 381 h 549"/>
                <a:gd name="T24" fmla="*/ 1069 w 1413"/>
                <a:gd name="T25" fmla="*/ 348 h 549"/>
                <a:gd name="T26" fmla="*/ 962 w 1413"/>
                <a:gd name="T27" fmla="*/ 383 h 549"/>
                <a:gd name="T28" fmla="*/ 855 w 1413"/>
                <a:gd name="T29" fmla="*/ 418 h 549"/>
                <a:gd name="T30" fmla="*/ 783 w 1413"/>
                <a:gd name="T31" fmla="*/ 436 h 549"/>
                <a:gd name="T32" fmla="*/ 670 w 1413"/>
                <a:gd name="T33" fmla="*/ 449 h 549"/>
                <a:gd name="T34" fmla="*/ 597 w 1413"/>
                <a:gd name="T35" fmla="*/ 449 h 549"/>
                <a:gd name="T36" fmla="*/ 531 w 1413"/>
                <a:gd name="T37" fmla="*/ 444 h 549"/>
                <a:gd name="T38" fmla="*/ 486 w 1413"/>
                <a:gd name="T39" fmla="*/ 427 h 549"/>
                <a:gd name="T40" fmla="*/ 459 w 1413"/>
                <a:gd name="T41" fmla="*/ 407 h 549"/>
                <a:gd name="T42" fmla="*/ 527 w 1413"/>
                <a:gd name="T43" fmla="*/ 389 h 549"/>
                <a:gd name="T44" fmla="*/ 572 w 1413"/>
                <a:gd name="T45" fmla="*/ 365 h 549"/>
                <a:gd name="T46" fmla="*/ 599 w 1413"/>
                <a:gd name="T47" fmla="*/ 339 h 549"/>
                <a:gd name="T48" fmla="*/ 634 w 1413"/>
                <a:gd name="T49" fmla="*/ 308 h 549"/>
                <a:gd name="T50" fmla="*/ 544 w 1413"/>
                <a:gd name="T51" fmla="*/ 334 h 549"/>
                <a:gd name="T52" fmla="*/ 463 w 1413"/>
                <a:gd name="T53" fmla="*/ 348 h 549"/>
                <a:gd name="T54" fmla="*/ 378 w 1413"/>
                <a:gd name="T55" fmla="*/ 356 h 549"/>
                <a:gd name="T56" fmla="*/ 303 w 1413"/>
                <a:gd name="T57" fmla="*/ 352 h 549"/>
                <a:gd name="T58" fmla="*/ 254 w 1413"/>
                <a:gd name="T59" fmla="*/ 334 h 549"/>
                <a:gd name="T60" fmla="*/ 233 w 1413"/>
                <a:gd name="T61" fmla="*/ 312 h 549"/>
                <a:gd name="T62" fmla="*/ 281 w 1413"/>
                <a:gd name="T63" fmla="*/ 291 h 549"/>
                <a:gd name="T64" fmla="*/ 313 w 1413"/>
                <a:gd name="T65" fmla="*/ 269 h 549"/>
                <a:gd name="T66" fmla="*/ 341 w 1413"/>
                <a:gd name="T67" fmla="*/ 244 h 549"/>
                <a:gd name="T68" fmla="*/ 339 w 1413"/>
                <a:gd name="T69" fmla="*/ 229 h 549"/>
                <a:gd name="T70" fmla="*/ 262 w 1413"/>
                <a:gd name="T71" fmla="*/ 246 h 549"/>
                <a:gd name="T72" fmla="*/ 179 w 1413"/>
                <a:gd name="T73" fmla="*/ 255 h 549"/>
                <a:gd name="T74" fmla="*/ 109 w 1413"/>
                <a:gd name="T75" fmla="*/ 254 h 549"/>
                <a:gd name="T76" fmla="*/ 51 w 1413"/>
                <a:gd name="T77" fmla="*/ 244 h 549"/>
                <a:gd name="T78" fmla="*/ 19 w 1413"/>
                <a:gd name="T79" fmla="*/ 229 h 549"/>
                <a:gd name="T80" fmla="*/ 0 w 1413"/>
                <a:gd name="T81" fmla="*/ 205 h 549"/>
                <a:gd name="T82" fmla="*/ 120 w 1413"/>
                <a:gd name="T83" fmla="*/ 187 h 549"/>
                <a:gd name="T84" fmla="*/ 309 w 1413"/>
                <a:gd name="T85" fmla="*/ 156 h 549"/>
                <a:gd name="T86" fmla="*/ 544 w 1413"/>
                <a:gd name="T87" fmla="*/ 119 h 549"/>
                <a:gd name="T88" fmla="*/ 742 w 1413"/>
                <a:gd name="T89" fmla="*/ 71 h 549"/>
                <a:gd name="T90" fmla="*/ 926 w 1413"/>
                <a:gd name="T91" fmla="*/ 26 h 549"/>
                <a:gd name="T92" fmla="*/ 1020 w 1413"/>
                <a:gd name="T93" fmla="*/ 9 h 549"/>
                <a:gd name="T94" fmla="*/ 1098 w 1413"/>
                <a:gd name="T95" fmla="*/ 0 h 549"/>
                <a:gd name="T96" fmla="*/ 1165 w 1413"/>
                <a:gd name="T97" fmla="*/ 2 h 549"/>
                <a:gd name="T98" fmla="*/ 1211 w 1413"/>
                <a:gd name="T99" fmla="*/ 7 h 549"/>
                <a:gd name="T100" fmla="*/ 1254 w 1413"/>
                <a:gd name="T101" fmla="*/ 27 h 549"/>
                <a:gd name="T102" fmla="*/ 1288 w 1413"/>
                <a:gd name="T103" fmla="*/ 71 h 549"/>
                <a:gd name="T104" fmla="*/ 1301 w 1413"/>
                <a:gd name="T105" fmla="*/ 117 h 549"/>
                <a:gd name="T106" fmla="*/ 1316 w 1413"/>
                <a:gd name="T107" fmla="*/ 148 h 549"/>
                <a:gd name="T108" fmla="*/ 1344 w 1413"/>
                <a:gd name="T109" fmla="*/ 159 h 549"/>
                <a:gd name="T110" fmla="*/ 1384 w 1413"/>
                <a:gd name="T111" fmla="*/ 156 h 549"/>
                <a:gd name="T112" fmla="*/ 1412 w 1413"/>
                <a:gd name="T113" fmla="*/ 145 h 549"/>
                <a:gd name="T114" fmla="*/ 1412 w 1413"/>
                <a:gd name="T115" fmla="*/ 548 h 54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413" h="549">
                  <a:moveTo>
                    <a:pt x="1412" y="548"/>
                  </a:moveTo>
                  <a:lnTo>
                    <a:pt x="1316" y="537"/>
                  </a:lnTo>
                  <a:lnTo>
                    <a:pt x="1237" y="524"/>
                  </a:lnTo>
                  <a:lnTo>
                    <a:pt x="1179" y="511"/>
                  </a:lnTo>
                  <a:lnTo>
                    <a:pt x="1118" y="499"/>
                  </a:lnTo>
                  <a:lnTo>
                    <a:pt x="1060" y="493"/>
                  </a:lnTo>
                  <a:lnTo>
                    <a:pt x="1000" y="495"/>
                  </a:lnTo>
                  <a:lnTo>
                    <a:pt x="939" y="499"/>
                  </a:lnTo>
                  <a:lnTo>
                    <a:pt x="894" y="482"/>
                  </a:lnTo>
                  <a:lnTo>
                    <a:pt x="962" y="440"/>
                  </a:lnTo>
                  <a:lnTo>
                    <a:pt x="1005" y="411"/>
                  </a:lnTo>
                  <a:lnTo>
                    <a:pt x="1043" y="381"/>
                  </a:lnTo>
                  <a:lnTo>
                    <a:pt x="1069" y="348"/>
                  </a:lnTo>
                  <a:lnTo>
                    <a:pt x="962" y="383"/>
                  </a:lnTo>
                  <a:lnTo>
                    <a:pt x="855" y="418"/>
                  </a:lnTo>
                  <a:lnTo>
                    <a:pt x="783" y="436"/>
                  </a:lnTo>
                  <a:lnTo>
                    <a:pt x="670" y="449"/>
                  </a:lnTo>
                  <a:lnTo>
                    <a:pt x="597" y="449"/>
                  </a:lnTo>
                  <a:lnTo>
                    <a:pt x="531" y="444"/>
                  </a:lnTo>
                  <a:lnTo>
                    <a:pt x="486" y="427"/>
                  </a:lnTo>
                  <a:lnTo>
                    <a:pt x="459" y="407"/>
                  </a:lnTo>
                  <a:lnTo>
                    <a:pt x="527" y="389"/>
                  </a:lnTo>
                  <a:lnTo>
                    <a:pt x="572" y="365"/>
                  </a:lnTo>
                  <a:lnTo>
                    <a:pt x="599" y="339"/>
                  </a:lnTo>
                  <a:lnTo>
                    <a:pt x="634" y="308"/>
                  </a:lnTo>
                  <a:lnTo>
                    <a:pt x="544" y="334"/>
                  </a:lnTo>
                  <a:lnTo>
                    <a:pt x="463" y="348"/>
                  </a:lnTo>
                  <a:lnTo>
                    <a:pt x="378" y="356"/>
                  </a:lnTo>
                  <a:lnTo>
                    <a:pt x="303" y="352"/>
                  </a:lnTo>
                  <a:lnTo>
                    <a:pt x="254" y="334"/>
                  </a:lnTo>
                  <a:lnTo>
                    <a:pt x="233" y="312"/>
                  </a:lnTo>
                  <a:lnTo>
                    <a:pt x="281" y="291"/>
                  </a:lnTo>
                  <a:lnTo>
                    <a:pt x="313" y="269"/>
                  </a:lnTo>
                  <a:lnTo>
                    <a:pt x="341" y="244"/>
                  </a:lnTo>
                  <a:lnTo>
                    <a:pt x="339" y="229"/>
                  </a:lnTo>
                  <a:lnTo>
                    <a:pt x="262" y="246"/>
                  </a:lnTo>
                  <a:lnTo>
                    <a:pt x="179" y="255"/>
                  </a:lnTo>
                  <a:lnTo>
                    <a:pt x="109" y="254"/>
                  </a:lnTo>
                  <a:lnTo>
                    <a:pt x="51" y="244"/>
                  </a:lnTo>
                  <a:lnTo>
                    <a:pt x="19" y="229"/>
                  </a:lnTo>
                  <a:lnTo>
                    <a:pt x="0" y="205"/>
                  </a:lnTo>
                  <a:lnTo>
                    <a:pt x="120" y="187"/>
                  </a:lnTo>
                  <a:lnTo>
                    <a:pt x="309" y="156"/>
                  </a:lnTo>
                  <a:lnTo>
                    <a:pt x="544" y="119"/>
                  </a:lnTo>
                  <a:lnTo>
                    <a:pt x="742" y="71"/>
                  </a:lnTo>
                  <a:lnTo>
                    <a:pt x="926" y="26"/>
                  </a:lnTo>
                  <a:lnTo>
                    <a:pt x="1020" y="9"/>
                  </a:lnTo>
                  <a:lnTo>
                    <a:pt x="1098" y="0"/>
                  </a:lnTo>
                  <a:lnTo>
                    <a:pt x="1165" y="2"/>
                  </a:lnTo>
                  <a:lnTo>
                    <a:pt x="1211" y="7"/>
                  </a:lnTo>
                  <a:lnTo>
                    <a:pt x="1254" y="27"/>
                  </a:lnTo>
                  <a:lnTo>
                    <a:pt x="1288" y="71"/>
                  </a:lnTo>
                  <a:lnTo>
                    <a:pt x="1301" y="117"/>
                  </a:lnTo>
                  <a:lnTo>
                    <a:pt x="1316" y="148"/>
                  </a:lnTo>
                  <a:lnTo>
                    <a:pt x="1344" y="159"/>
                  </a:lnTo>
                  <a:lnTo>
                    <a:pt x="1384" y="156"/>
                  </a:lnTo>
                  <a:lnTo>
                    <a:pt x="1412" y="145"/>
                  </a:lnTo>
                  <a:lnTo>
                    <a:pt x="1412" y="548"/>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29718" name="Oval 17"/>
            <p:cNvSpPr>
              <a:spLocks noChangeArrowheads="1"/>
            </p:cNvSpPr>
            <p:nvPr/>
          </p:nvSpPr>
          <p:spPr bwMode="auto">
            <a:xfrm>
              <a:off x="2785" y="355"/>
              <a:ext cx="187" cy="19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endParaRPr lang="da-DK" altLang="da-DK" sz="1800"/>
            </a:p>
          </p:txBody>
        </p:sp>
        <p:sp>
          <p:nvSpPr>
            <p:cNvPr id="3095" name="Freeform 18"/>
            <p:cNvSpPr>
              <a:spLocks/>
            </p:cNvSpPr>
            <p:nvPr/>
          </p:nvSpPr>
          <p:spPr bwMode="auto">
            <a:xfrm>
              <a:off x="2976" y="583"/>
              <a:ext cx="1413" cy="549"/>
            </a:xfrm>
            <a:custGeom>
              <a:avLst/>
              <a:gdLst>
                <a:gd name="T0" fmla="*/ 0 w 1413"/>
                <a:gd name="T1" fmla="*/ 548 h 549"/>
                <a:gd name="T2" fmla="*/ 96 w 1413"/>
                <a:gd name="T3" fmla="*/ 537 h 549"/>
                <a:gd name="T4" fmla="*/ 175 w 1413"/>
                <a:gd name="T5" fmla="*/ 524 h 549"/>
                <a:gd name="T6" fmla="*/ 233 w 1413"/>
                <a:gd name="T7" fmla="*/ 511 h 549"/>
                <a:gd name="T8" fmla="*/ 294 w 1413"/>
                <a:gd name="T9" fmla="*/ 499 h 549"/>
                <a:gd name="T10" fmla="*/ 352 w 1413"/>
                <a:gd name="T11" fmla="*/ 493 h 549"/>
                <a:gd name="T12" fmla="*/ 412 w 1413"/>
                <a:gd name="T13" fmla="*/ 495 h 549"/>
                <a:gd name="T14" fmla="*/ 473 w 1413"/>
                <a:gd name="T15" fmla="*/ 499 h 549"/>
                <a:gd name="T16" fmla="*/ 518 w 1413"/>
                <a:gd name="T17" fmla="*/ 482 h 549"/>
                <a:gd name="T18" fmla="*/ 450 w 1413"/>
                <a:gd name="T19" fmla="*/ 440 h 549"/>
                <a:gd name="T20" fmla="*/ 407 w 1413"/>
                <a:gd name="T21" fmla="*/ 411 h 549"/>
                <a:gd name="T22" fmla="*/ 369 w 1413"/>
                <a:gd name="T23" fmla="*/ 381 h 549"/>
                <a:gd name="T24" fmla="*/ 343 w 1413"/>
                <a:gd name="T25" fmla="*/ 348 h 549"/>
                <a:gd name="T26" fmla="*/ 450 w 1413"/>
                <a:gd name="T27" fmla="*/ 383 h 549"/>
                <a:gd name="T28" fmla="*/ 557 w 1413"/>
                <a:gd name="T29" fmla="*/ 418 h 549"/>
                <a:gd name="T30" fmla="*/ 629 w 1413"/>
                <a:gd name="T31" fmla="*/ 436 h 549"/>
                <a:gd name="T32" fmla="*/ 742 w 1413"/>
                <a:gd name="T33" fmla="*/ 449 h 549"/>
                <a:gd name="T34" fmla="*/ 815 w 1413"/>
                <a:gd name="T35" fmla="*/ 449 h 549"/>
                <a:gd name="T36" fmla="*/ 881 w 1413"/>
                <a:gd name="T37" fmla="*/ 444 h 549"/>
                <a:gd name="T38" fmla="*/ 926 w 1413"/>
                <a:gd name="T39" fmla="*/ 427 h 549"/>
                <a:gd name="T40" fmla="*/ 953 w 1413"/>
                <a:gd name="T41" fmla="*/ 407 h 549"/>
                <a:gd name="T42" fmla="*/ 885 w 1413"/>
                <a:gd name="T43" fmla="*/ 389 h 549"/>
                <a:gd name="T44" fmla="*/ 840 w 1413"/>
                <a:gd name="T45" fmla="*/ 365 h 549"/>
                <a:gd name="T46" fmla="*/ 809 w 1413"/>
                <a:gd name="T47" fmla="*/ 339 h 549"/>
                <a:gd name="T48" fmla="*/ 778 w 1413"/>
                <a:gd name="T49" fmla="*/ 308 h 549"/>
                <a:gd name="T50" fmla="*/ 868 w 1413"/>
                <a:gd name="T51" fmla="*/ 334 h 549"/>
                <a:gd name="T52" fmla="*/ 949 w 1413"/>
                <a:gd name="T53" fmla="*/ 348 h 549"/>
                <a:gd name="T54" fmla="*/ 1034 w 1413"/>
                <a:gd name="T55" fmla="*/ 356 h 549"/>
                <a:gd name="T56" fmla="*/ 1109 w 1413"/>
                <a:gd name="T57" fmla="*/ 352 h 549"/>
                <a:gd name="T58" fmla="*/ 1158 w 1413"/>
                <a:gd name="T59" fmla="*/ 334 h 549"/>
                <a:gd name="T60" fmla="*/ 1179 w 1413"/>
                <a:gd name="T61" fmla="*/ 312 h 549"/>
                <a:gd name="T62" fmla="*/ 1131 w 1413"/>
                <a:gd name="T63" fmla="*/ 291 h 549"/>
                <a:gd name="T64" fmla="*/ 1099 w 1413"/>
                <a:gd name="T65" fmla="*/ 269 h 549"/>
                <a:gd name="T66" fmla="*/ 1071 w 1413"/>
                <a:gd name="T67" fmla="*/ 244 h 549"/>
                <a:gd name="T68" fmla="*/ 1073 w 1413"/>
                <a:gd name="T69" fmla="*/ 229 h 549"/>
                <a:gd name="T70" fmla="*/ 1150 w 1413"/>
                <a:gd name="T71" fmla="*/ 246 h 549"/>
                <a:gd name="T72" fmla="*/ 1233 w 1413"/>
                <a:gd name="T73" fmla="*/ 255 h 549"/>
                <a:gd name="T74" fmla="*/ 1311 w 1413"/>
                <a:gd name="T75" fmla="*/ 253 h 549"/>
                <a:gd name="T76" fmla="*/ 1361 w 1413"/>
                <a:gd name="T77" fmla="*/ 244 h 549"/>
                <a:gd name="T78" fmla="*/ 1393 w 1413"/>
                <a:gd name="T79" fmla="*/ 229 h 549"/>
                <a:gd name="T80" fmla="*/ 1412 w 1413"/>
                <a:gd name="T81" fmla="*/ 205 h 549"/>
                <a:gd name="T82" fmla="*/ 1292 w 1413"/>
                <a:gd name="T83" fmla="*/ 187 h 549"/>
                <a:gd name="T84" fmla="*/ 1087 w 1413"/>
                <a:gd name="T85" fmla="*/ 158 h 549"/>
                <a:gd name="T86" fmla="*/ 868 w 1413"/>
                <a:gd name="T87" fmla="*/ 119 h 549"/>
                <a:gd name="T88" fmla="*/ 670 w 1413"/>
                <a:gd name="T89" fmla="*/ 71 h 549"/>
                <a:gd name="T90" fmla="*/ 486 w 1413"/>
                <a:gd name="T91" fmla="*/ 26 h 549"/>
                <a:gd name="T92" fmla="*/ 392 w 1413"/>
                <a:gd name="T93" fmla="*/ 9 h 549"/>
                <a:gd name="T94" fmla="*/ 314 w 1413"/>
                <a:gd name="T95" fmla="*/ 0 h 549"/>
                <a:gd name="T96" fmla="*/ 247 w 1413"/>
                <a:gd name="T97" fmla="*/ 2 h 549"/>
                <a:gd name="T98" fmla="*/ 201 w 1413"/>
                <a:gd name="T99" fmla="*/ 7 h 549"/>
                <a:gd name="T100" fmla="*/ 158 w 1413"/>
                <a:gd name="T101" fmla="*/ 27 h 549"/>
                <a:gd name="T102" fmla="*/ 124 w 1413"/>
                <a:gd name="T103" fmla="*/ 71 h 549"/>
                <a:gd name="T104" fmla="*/ 111 w 1413"/>
                <a:gd name="T105" fmla="*/ 117 h 549"/>
                <a:gd name="T106" fmla="*/ 96 w 1413"/>
                <a:gd name="T107" fmla="*/ 148 h 549"/>
                <a:gd name="T108" fmla="*/ 68 w 1413"/>
                <a:gd name="T109" fmla="*/ 159 h 549"/>
                <a:gd name="T110" fmla="*/ 28 w 1413"/>
                <a:gd name="T111" fmla="*/ 156 h 549"/>
                <a:gd name="T112" fmla="*/ 0 w 1413"/>
                <a:gd name="T113" fmla="*/ 145 h 549"/>
                <a:gd name="T114" fmla="*/ 0 w 1413"/>
                <a:gd name="T115" fmla="*/ 548 h 54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413" h="549">
                  <a:moveTo>
                    <a:pt x="0" y="548"/>
                  </a:moveTo>
                  <a:lnTo>
                    <a:pt x="96" y="537"/>
                  </a:lnTo>
                  <a:lnTo>
                    <a:pt x="175" y="524"/>
                  </a:lnTo>
                  <a:lnTo>
                    <a:pt x="233" y="511"/>
                  </a:lnTo>
                  <a:lnTo>
                    <a:pt x="294" y="499"/>
                  </a:lnTo>
                  <a:lnTo>
                    <a:pt x="352" y="493"/>
                  </a:lnTo>
                  <a:lnTo>
                    <a:pt x="412" y="495"/>
                  </a:lnTo>
                  <a:lnTo>
                    <a:pt x="473" y="499"/>
                  </a:lnTo>
                  <a:lnTo>
                    <a:pt x="518" y="482"/>
                  </a:lnTo>
                  <a:lnTo>
                    <a:pt x="450" y="440"/>
                  </a:lnTo>
                  <a:lnTo>
                    <a:pt x="407" y="411"/>
                  </a:lnTo>
                  <a:lnTo>
                    <a:pt x="369" y="381"/>
                  </a:lnTo>
                  <a:lnTo>
                    <a:pt x="343" y="348"/>
                  </a:lnTo>
                  <a:lnTo>
                    <a:pt x="450" y="383"/>
                  </a:lnTo>
                  <a:lnTo>
                    <a:pt x="557" y="418"/>
                  </a:lnTo>
                  <a:lnTo>
                    <a:pt x="629" y="436"/>
                  </a:lnTo>
                  <a:lnTo>
                    <a:pt x="742" y="449"/>
                  </a:lnTo>
                  <a:lnTo>
                    <a:pt x="815" y="449"/>
                  </a:lnTo>
                  <a:lnTo>
                    <a:pt x="881" y="444"/>
                  </a:lnTo>
                  <a:lnTo>
                    <a:pt x="926" y="427"/>
                  </a:lnTo>
                  <a:lnTo>
                    <a:pt x="953" y="407"/>
                  </a:lnTo>
                  <a:lnTo>
                    <a:pt x="885" y="389"/>
                  </a:lnTo>
                  <a:lnTo>
                    <a:pt x="840" y="365"/>
                  </a:lnTo>
                  <a:lnTo>
                    <a:pt x="809" y="339"/>
                  </a:lnTo>
                  <a:lnTo>
                    <a:pt x="778" y="308"/>
                  </a:lnTo>
                  <a:lnTo>
                    <a:pt x="868" y="334"/>
                  </a:lnTo>
                  <a:lnTo>
                    <a:pt x="949" y="348"/>
                  </a:lnTo>
                  <a:lnTo>
                    <a:pt x="1034" y="356"/>
                  </a:lnTo>
                  <a:lnTo>
                    <a:pt x="1109" y="352"/>
                  </a:lnTo>
                  <a:lnTo>
                    <a:pt x="1158" y="334"/>
                  </a:lnTo>
                  <a:lnTo>
                    <a:pt x="1179" y="312"/>
                  </a:lnTo>
                  <a:lnTo>
                    <a:pt x="1131" y="291"/>
                  </a:lnTo>
                  <a:lnTo>
                    <a:pt x="1099" y="269"/>
                  </a:lnTo>
                  <a:lnTo>
                    <a:pt x="1071" y="244"/>
                  </a:lnTo>
                  <a:lnTo>
                    <a:pt x="1073" y="229"/>
                  </a:lnTo>
                  <a:lnTo>
                    <a:pt x="1150" y="246"/>
                  </a:lnTo>
                  <a:lnTo>
                    <a:pt x="1233" y="255"/>
                  </a:lnTo>
                  <a:lnTo>
                    <a:pt x="1311" y="253"/>
                  </a:lnTo>
                  <a:lnTo>
                    <a:pt x="1361" y="244"/>
                  </a:lnTo>
                  <a:lnTo>
                    <a:pt x="1393" y="229"/>
                  </a:lnTo>
                  <a:lnTo>
                    <a:pt x="1412" y="205"/>
                  </a:lnTo>
                  <a:lnTo>
                    <a:pt x="1292" y="187"/>
                  </a:lnTo>
                  <a:lnTo>
                    <a:pt x="1087" y="158"/>
                  </a:lnTo>
                  <a:lnTo>
                    <a:pt x="868" y="119"/>
                  </a:lnTo>
                  <a:lnTo>
                    <a:pt x="670" y="71"/>
                  </a:lnTo>
                  <a:lnTo>
                    <a:pt x="486" y="26"/>
                  </a:lnTo>
                  <a:lnTo>
                    <a:pt x="392" y="9"/>
                  </a:lnTo>
                  <a:lnTo>
                    <a:pt x="314" y="0"/>
                  </a:lnTo>
                  <a:lnTo>
                    <a:pt x="247" y="2"/>
                  </a:lnTo>
                  <a:lnTo>
                    <a:pt x="201" y="7"/>
                  </a:lnTo>
                  <a:lnTo>
                    <a:pt x="158" y="27"/>
                  </a:lnTo>
                  <a:lnTo>
                    <a:pt x="124" y="71"/>
                  </a:lnTo>
                  <a:lnTo>
                    <a:pt x="111" y="117"/>
                  </a:lnTo>
                  <a:lnTo>
                    <a:pt x="96" y="148"/>
                  </a:lnTo>
                  <a:lnTo>
                    <a:pt x="68" y="159"/>
                  </a:lnTo>
                  <a:lnTo>
                    <a:pt x="28" y="156"/>
                  </a:lnTo>
                  <a:lnTo>
                    <a:pt x="0" y="145"/>
                  </a:lnTo>
                  <a:lnTo>
                    <a:pt x="0" y="548"/>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grpSp>
      <p:sp>
        <p:nvSpPr>
          <p:cNvPr id="3075" name="Rectangle 19"/>
          <p:cNvSpPr>
            <a:spLocks noGrp="1" noChangeArrowheads="1"/>
          </p:cNvSpPr>
          <p:nvPr>
            <p:ph type="title"/>
          </p:nvPr>
        </p:nvSpPr>
        <p:spPr bwMode="auto">
          <a:xfrm>
            <a:off x="685800" y="40005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da-DK" altLang="da-DK"/>
              <a:t>Klik for at redigere titeltypografi i masteren</a:t>
            </a:r>
          </a:p>
        </p:txBody>
      </p:sp>
      <p:sp>
        <p:nvSpPr>
          <p:cNvPr id="3076" name="Rectangle 20"/>
          <p:cNvSpPr>
            <a:spLocks noGrp="1" noChangeArrowheads="1"/>
          </p:cNvSpPr>
          <p:nvPr>
            <p:ph type="body" idx="1"/>
          </p:nvPr>
        </p:nvSpPr>
        <p:spPr bwMode="auto">
          <a:xfrm>
            <a:off x="685800" y="177165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da-DK" altLang="da-DK"/>
              <a:t>Klik for at redigere teksttypografierne i masteren</a:t>
            </a:r>
          </a:p>
          <a:p>
            <a:pPr lvl="1"/>
            <a:r>
              <a:rPr lang="da-DK" altLang="da-DK"/>
              <a:t>Andet niveau</a:t>
            </a:r>
          </a:p>
          <a:p>
            <a:pPr lvl="2"/>
            <a:r>
              <a:rPr lang="da-DK" altLang="da-DK"/>
              <a:t>Tredje niveau</a:t>
            </a:r>
          </a:p>
          <a:p>
            <a:pPr lvl="3"/>
            <a:r>
              <a:rPr lang="da-DK" altLang="da-DK"/>
              <a:t>Fjerde niveau</a:t>
            </a:r>
          </a:p>
          <a:p>
            <a:pPr lvl="4"/>
            <a:r>
              <a:rPr lang="da-DK" altLang="da-DK"/>
              <a:t>Femte niveau</a:t>
            </a:r>
          </a:p>
        </p:txBody>
      </p:sp>
      <p:sp>
        <p:nvSpPr>
          <p:cNvPr id="541717" name="Rectangle 21"/>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a:latin typeface="Calibri" charset="0"/>
                <a:ea typeface="MS PGothic" pitchFamily="34" charset="-128"/>
                <a:cs typeface="MS PGothic" pitchFamily="34" charset="-128"/>
              </a:defRPr>
            </a:lvl1pPr>
          </a:lstStyle>
          <a:p>
            <a:pPr>
              <a:defRPr/>
            </a:pPr>
            <a:endParaRPr lang="da-DK"/>
          </a:p>
        </p:txBody>
      </p:sp>
      <p:sp>
        <p:nvSpPr>
          <p:cNvPr id="541718" name="Rectangle 2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smtClean="0"/>
            </a:lvl1pPr>
          </a:lstStyle>
          <a:p>
            <a:pPr>
              <a:defRPr/>
            </a:pPr>
            <a:fld id="{BFD5D1D5-7ECA-42C0-8C21-0DC9E5A111B2}" type="slidenum">
              <a:rPr lang="da-DK" altLang="da-DK"/>
              <a:pPr>
                <a:defRPr/>
              </a:pPr>
              <a:t>‹nr.›</a:t>
            </a:fld>
            <a:endParaRPr lang="da-DK" altLang="da-DK"/>
          </a:p>
        </p:txBody>
      </p:sp>
      <p:sp>
        <p:nvSpPr>
          <p:cNvPr id="541719" name="Rectangle 2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latin typeface="Calibri" charset="0"/>
                <a:ea typeface="MS PGothic" pitchFamily="34" charset="-128"/>
                <a:cs typeface="MS PGothic" pitchFamily="34" charset="-128"/>
              </a:defRPr>
            </a:lvl1pPr>
          </a:lstStyle>
          <a:p>
            <a:pPr>
              <a:defRPr/>
            </a:pPr>
            <a:endParaRPr lang="da-DK"/>
          </a:p>
        </p:txBody>
      </p:sp>
    </p:spTree>
  </p:cSld>
  <p:clrMap bg1="dk2" tx1="lt1" bg2="dk1" tx2="lt2" accent1="accent1" accent2="accent2" accent3="accent3" accent4="accent4" accent5="accent5" accent6="accent6" hlink="hlink" folHlink="folHlink"/>
  <p:sldLayoutIdLst>
    <p:sldLayoutId id="2147486040" r:id="rId1"/>
    <p:sldLayoutId id="2147485961" r:id="rId2"/>
    <p:sldLayoutId id="2147485962" r:id="rId3"/>
    <p:sldLayoutId id="2147485963" r:id="rId4"/>
    <p:sldLayoutId id="2147485964" r:id="rId5"/>
    <p:sldLayoutId id="2147485965" r:id="rId6"/>
    <p:sldLayoutId id="2147485966" r:id="rId7"/>
    <p:sldLayoutId id="2147485967" r:id="rId8"/>
    <p:sldLayoutId id="2147485968" r:id="rId9"/>
    <p:sldLayoutId id="2147485969" r:id="rId10"/>
    <p:sldLayoutId id="2147485970" r:id="rId11"/>
  </p:sldLayoutIdLst>
  <p:txStyles>
    <p:titleStyle>
      <a:lvl1pPr algn="ctr" rtl="0" eaLnBrk="0" fontAlgn="base" hangingPunct="0">
        <a:spcBef>
          <a:spcPct val="0"/>
        </a:spcBef>
        <a:spcAft>
          <a:spcPct val="0"/>
        </a:spcAft>
        <a:defRPr sz="4400" b="1">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b="1">
          <a:solidFill>
            <a:schemeClr val="tx2"/>
          </a:solidFill>
          <a:latin typeface="Calibri" charset="0"/>
          <a:ea typeface="MS PGothic" pitchFamily="34" charset="-128"/>
          <a:cs typeface="ＭＳ Ｐゴシック" charset="-128"/>
        </a:defRPr>
      </a:lvl2pPr>
      <a:lvl3pPr algn="ctr" rtl="0" eaLnBrk="0" fontAlgn="base" hangingPunct="0">
        <a:spcBef>
          <a:spcPct val="0"/>
        </a:spcBef>
        <a:spcAft>
          <a:spcPct val="0"/>
        </a:spcAft>
        <a:defRPr sz="4400" b="1">
          <a:solidFill>
            <a:schemeClr val="tx2"/>
          </a:solidFill>
          <a:latin typeface="Calibri" charset="0"/>
          <a:ea typeface="MS PGothic" pitchFamily="34" charset="-128"/>
          <a:cs typeface="ＭＳ Ｐゴシック" charset="-128"/>
        </a:defRPr>
      </a:lvl3pPr>
      <a:lvl4pPr algn="ctr" rtl="0" eaLnBrk="0" fontAlgn="base" hangingPunct="0">
        <a:spcBef>
          <a:spcPct val="0"/>
        </a:spcBef>
        <a:spcAft>
          <a:spcPct val="0"/>
        </a:spcAft>
        <a:defRPr sz="4400" b="1">
          <a:solidFill>
            <a:schemeClr val="tx2"/>
          </a:solidFill>
          <a:latin typeface="Calibri" charset="0"/>
          <a:ea typeface="MS PGothic" pitchFamily="34" charset="-128"/>
          <a:cs typeface="ＭＳ Ｐゴシック" charset="-128"/>
        </a:defRPr>
      </a:lvl4pPr>
      <a:lvl5pPr algn="ctr" rtl="0" eaLnBrk="0" fontAlgn="base" hangingPunct="0">
        <a:spcBef>
          <a:spcPct val="0"/>
        </a:spcBef>
        <a:spcAft>
          <a:spcPct val="0"/>
        </a:spcAft>
        <a:defRPr sz="4400" b="1">
          <a:solidFill>
            <a:schemeClr val="tx2"/>
          </a:solidFill>
          <a:latin typeface="Calibri" charset="0"/>
          <a:ea typeface="MS PGothic" pitchFamily="34" charset="-128"/>
          <a:cs typeface="ＭＳ Ｐゴシック" charset="-128"/>
        </a:defRPr>
      </a:lvl5pPr>
      <a:lvl6pPr marL="457200" algn="ctr" rtl="0" fontAlgn="base">
        <a:spcBef>
          <a:spcPct val="0"/>
        </a:spcBef>
        <a:spcAft>
          <a:spcPct val="0"/>
        </a:spcAft>
        <a:defRPr sz="4400" b="1">
          <a:solidFill>
            <a:schemeClr val="tx2"/>
          </a:solidFill>
          <a:latin typeface="Calibri" charset="0"/>
        </a:defRPr>
      </a:lvl6pPr>
      <a:lvl7pPr marL="914400" algn="ctr" rtl="0" fontAlgn="base">
        <a:spcBef>
          <a:spcPct val="0"/>
        </a:spcBef>
        <a:spcAft>
          <a:spcPct val="0"/>
        </a:spcAft>
        <a:defRPr sz="4400" b="1">
          <a:solidFill>
            <a:schemeClr val="tx2"/>
          </a:solidFill>
          <a:latin typeface="Calibri" charset="0"/>
        </a:defRPr>
      </a:lvl7pPr>
      <a:lvl8pPr marL="1371600" algn="ctr" rtl="0" fontAlgn="base">
        <a:spcBef>
          <a:spcPct val="0"/>
        </a:spcBef>
        <a:spcAft>
          <a:spcPct val="0"/>
        </a:spcAft>
        <a:defRPr sz="4400" b="1">
          <a:solidFill>
            <a:schemeClr val="tx2"/>
          </a:solidFill>
          <a:latin typeface="Calibri" charset="0"/>
        </a:defRPr>
      </a:lvl8pPr>
      <a:lvl9pPr marL="1828800" algn="ctr" rtl="0" fontAlgn="base">
        <a:spcBef>
          <a:spcPct val="0"/>
        </a:spcBef>
        <a:spcAft>
          <a:spcPct val="0"/>
        </a:spcAft>
        <a:defRPr sz="4400" b="1">
          <a:solidFill>
            <a:schemeClr val="tx2"/>
          </a:solidFill>
          <a:latin typeface="Calibri"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hlink"/>
        </a:buClr>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accent2"/>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accent2"/>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accent2"/>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accent2"/>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accent2"/>
        </a:buClr>
        <a:buChar char="•"/>
        <a:defRPr sz="2000">
          <a:solidFill>
            <a:schemeClr val="tx1"/>
          </a:solidFill>
          <a:latin typeface="+mn-lt"/>
          <a:ea typeface="ＭＳ Ｐゴシック" charset="-128"/>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grpSp>
        <p:nvGrpSpPr>
          <p:cNvPr id="5122" name="Group 2"/>
          <p:cNvGrpSpPr>
            <a:grpSpLocks/>
          </p:cNvGrpSpPr>
          <p:nvPr/>
        </p:nvGrpSpPr>
        <p:grpSpPr bwMode="auto">
          <a:xfrm>
            <a:off x="2166938" y="563563"/>
            <a:ext cx="4800600" cy="6151562"/>
            <a:chOff x="1365" y="355"/>
            <a:chExt cx="3024" cy="3875"/>
          </a:xfrm>
        </p:grpSpPr>
        <p:sp>
          <p:nvSpPr>
            <p:cNvPr id="5128" name="Freeform 3"/>
            <p:cNvSpPr>
              <a:spLocks/>
            </p:cNvSpPr>
            <p:nvPr/>
          </p:nvSpPr>
          <p:spPr bwMode="auto">
            <a:xfrm>
              <a:off x="2835" y="586"/>
              <a:ext cx="88" cy="1121"/>
            </a:xfrm>
            <a:custGeom>
              <a:avLst/>
              <a:gdLst>
                <a:gd name="T0" fmla="*/ 0 w 88"/>
                <a:gd name="T1" fmla="*/ 1120 h 1121"/>
                <a:gd name="T2" fmla="*/ 0 w 88"/>
                <a:gd name="T3" fmla="*/ 0 h 1121"/>
                <a:gd name="T4" fmla="*/ 87 w 88"/>
                <a:gd name="T5" fmla="*/ 0 h 1121"/>
                <a:gd name="T6" fmla="*/ 87 w 88"/>
                <a:gd name="T7" fmla="*/ 1085 h 1121"/>
                <a:gd name="T8" fmla="*/ 0 w 88"/>
                <a:gd name="T9" fmla="*/ 1120 h 1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121">
                  <a:moveTo>
                    <a:pt x="0" y="1120"/>
                  </a:moveTo>
                  <a:lnTo>
                    <a:pt x="0" y="0"/>
                  </a:lnTo>
                  <a:lnTo>
                    <a:pt x="87" y="0"/>
                  </a:lnTo>
                  <a:lnTo>
                    <a:pt x="87" y="1085"/>
                  </a:lnTo>
                  <a:lnTo>
                    <a:pt x="0" y="1120"/>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5129" name="Freeform 4"/>
            <p:cNvSpPr>
              <a:spLocks/>
            </p:cNvSpPr>
            <p:nvPr/>
          </p:nvSpPr>
          <p:spPr bwMode="auto">
            <a:xfrm>
              <a:off x="2834" y="1900"/>
              <a:ext cx="84" cy="363"/>
            </a:xfrm>
            <a:custGeom>
              <a:avLst/>
              <a:gdLst>
                <a:gd name="T0" fmla="*/ 0 w 84"/>
                <a:gd name="T1" fmla="*/ 29 h 363"/>
                <a:gd name="T2" fmla="*/ 83 w 84"/>
                <a:gd name="T3" fmla="*/ 0 h 363"/>
                <a:gd name="T4" fmla="*/ 74 w 84"/>
                <a:gd name="T5" fmla="*/ 329 h 363"/>
                <a:gd name="T6" fmla="*/ 0 w 84"/>
                <a:gd name="T7" fmla="*/ 362 h 363"/>
                <a:gd name="T8" fmla="*/ 0 w 84"/>
                <a:gd name="T9" fmla="*/ 29 h 3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363">
                  <a:moveTo>
                    <a:pt x="0" y="29"/>
                  </a:moveTo>
                  <a:lnTo>
                    <a:pt x="83" y="0"/>
                  </a:lnTo>
                  <a:lnTo>
                    <a:pt x="74" y="329"/>
                  </a:lnTo>
                  <a:lnTo>
                    <a:pt x="0" y="362"/>
                  </a:lnTo>
                  <a:lnTo>
                    <a:pt x="0" y="29"/>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5130" name="Freeform 5"/>
            <p:cNvSpPr>
              <a:spLocks/>
            </p:cNvSpPr>
            <p:nvPr/>
          </p:nvSpPr>
          <p:spPr bwMode="auto">
            <a:xfrm>
              <a:off x="2825" y="2493"/>
              <a:ext cx="84" cy="249"/>
            </a:xfrm>
            <a:custGeom>
              <a:avLst/>
              <a:gdLst>
                <a:gd name="T0" fmla="*/ 2 w 84"/>
                <a:gd name="T1" fmla="*/ 213 h 249"/>
                <a:gd name="T2" fmla="*/ 0 w 84"/>
                <a:gd name="T3" fmla="*/ 28 h 249"/>
                <a:gd name="T4" fmla="*/ 83 w 84"/>
                <a:gd name="T5" fmla="*/ 0 h 249"/>
                <a:gd name="T6" fmla="*/ 72 w 84"/>
                <a:gd name="T7" fmla="*/ 248 h 249"/>
                <a:gd name="T8" fmla="*/ 2 w 84"/>
                <a:gd name="T9" fmla="*/ 213 h 2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249">
                  <a:moveTo>
                    <a:pt x="2" y="213"/>
                  </a:moveTo>
                  <a:lnTo>
                    <a:pt x="0" y="28"/>
                  </a:lnTo>
                  <a:lnTo>
                    <a:pt x="83" y="0"/>
                  </a:lnTo>
                  <a:lnTo>
                    <a:pt x="72" y="248"/>
                  </a:lnTo>
                  <a:lnTo>
                    <a:pt x="2" y="213"/>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5131" name="Freeform 6"/>
            <p:cNvSpPr>
              <a:spLocks/>
            </p:cNvSpPr>
            <p:nvPr/>
          </p:nvSpPr>
          <p:spPr bwMode="auto">
            <a:xfrm>
              <a:off x="2831" y="2965"/>
              <a:ext cx="52" cy="232"/>
            </a:xfrm>
            <a:custGeom>
              <a:avLst/>
              <a:gdLst>
                <a:gd name="T0" fmla="*/ 13 w 52"/>
                <a:gd name="T1" fmla="*/ 204 h 232"/>
                <a:gd name="T2" fmla="*/ 0 w 52"/>
                <a:gd name="T3" fmla="*/ 0 h 232"/>
                <a:gd name="T4" fmla="*/ 51 w 52"/>
                <a:gd name="T5" fmla="*/ 26 h 232"/>
                <a:gd name="T6" fmla="*/ 47 w 52"/>
                <a:gd name="T7" fmla="*/ 231 h 232"/>
                <a:gd name="T8" fmla="*/ 13 w 52"/>
                <a:gd name="T9" fmla="*/ 204 h 2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232">
                  <a:moveTo>
                    <a:pt x="13" y="204"/>
                  </a:moveTo>
                  <a:lnTo>
                    <a:pt x="0" y="0"/>
                  </a:lnTo>
                  <a:lnTo>
                    <a:pt x="51" y="26"/>
                  </a:lnTo>
                  <a:lnTo>
                    <a:pt x="47" y="231"/>
                  </a:lnTo>
                  <a:lnTo>
                    <a:pt x="13" y="204"/>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5132" name="Freeform 7"/>
            <p:cNvSpPr>
              <a:spLocks/>
            </p:cNvSpPr>
            <p:nvPr/>
          </p:nvSpPr>
          <p:spPr bwMode="auto">
            <a:xfrm>
              <a:off x="2851" y="3354"/>
              <a:ext cx="36" cy="133"/>
            </a:xfrm>
            <a:custGeom>
              <a:avLst/>
              <a:gdLst>
                <a:gd name="T0" fmla="*/ 4 w 36"/>
                <a:gd name="T1" fmla="*/ 101 h 133"/>
                <a:gd name="T2" fmla="*/ 0 w 36"/>
                <a:gd name="T3" fmla="*/ 0 h 133"/>
                <a:gd name="T4" fmla="*/ 35 w 36"/>
                <a:gd name="T5" fmla="*/ 20 h 133"/>
                <a:gd name="T6" fmla="*/ 28 w 36"/>
                <a:gd name="T7" fmla="*/ 132 h 133"/>
                <a:gd name="T8" fmla="*/ 4 w 36"/>
                <a:gd name="T9" fmla="*/ 101 h 1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133">
                  <a:moveTo>
                    <a:pt x="4" y="101"/>
                  </a:moveTo>
                  <a:lnTo>
                    <a:pt x="0" y="0"/>
                  </a:lnTo>
                  <a:lnTo>
                    <a:pt x="35" y="20"/>
                  </a:lnTo>
                  <a:lnTo>
                    <a:pt x="28" y="132"/>
                  </a:lnTo>
                  <a:lnTo>
                    <a:pt x="4" y="101"/>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5133" name="Freeform 8"/>
            <p:cNvSpPr>
              <a:spLocks/>
            </p:cNvSpPr>
            <p:nvPr/>
          </p:nvSpPr>
          <p:spPr bwMode="auto">
            <a:xfrm>
              <a:off x="2851" y="3640"/>
              <a:ext cx="30" cy="590"/>
            </a:xfrm>
            <a:custGeom>
              <a:avLst/>
              <a:gdLst>
                <a:gd name="T0" fmla="*/ 15 w 30"/>
                <a:gd name="T1" fmla="*/ 589 h 590"/>
                <a:gd name="T2" fmla="*/ 0 w 30"/>
                <a:gd name="T3" fmla="*/ 0 h 590"/>
                <a:gd name="T4" fmla="*/ 29 w 30"/>
                <a:gd name="T5" fmla="*/ 37 h 590"/>
                <a:gd name="T6" fmla="*/ 15 w 30"/>
                <a:gd name="T7" fmla="*/ 589 h 59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590">
                  <a:moveTo>
                    <a:pt x="15" y="589"/>
                  </a:moveTo>
                  <a:lnTo>
                    <a:pt x="0" y="0"/>
                  </a:lnTo>
                  <a:lnTo>
                    <a:pt x="29" y="37"/>
                  </a:lnTo>
                  <a:lnTo>
                    <a:pt x="15" y="589"/>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5134" name="Freeform 9"/>
            <p:cNvSpPr>
              <a:spLocks/>
            </p:cNvSpPr>
            <p:nvPr/>
          </p:nvSpPr>
          <p:spPr bwMode="auto">
            <a:xfrm>
              <a:off x="2600" y="3595"/>
              <a:ext cx="233" cy="130"/>
            </a:xfrm>
            <a:custGeom>
              <a:avLst/>
              <a:gdLst>
                <a:gd name="T0" fmla="*/ 0 w 233"/>
                <a:gd name="T1" fmla="*/ 117 h 130"/>
                <a:gd name="T2" fmla="*/ 48 w 233"/>
                <a:gd name="T3" fmla="*/ 101 h 130"/>
                <a:gd name="T4" fmla="*/ 93 w 233"/>
                <a:gd name="T5" fmla="*/ 79 h 130"/>
                <a:gd name="T6" fmla="*/ 146 w 233"/>
                <a:gd name="T7" fmla="*/ 39 h 130"/>
                <a:gd name="T8" fmla="*/ 182 w 233"/>
                <a:gd name="T9" fmla="*/ 0 h 130"/>
                <a:gd name="T10" fmla="*/ 232 w 233"/>
                <a:gd name="T11" fmla="*/ 42 h 130"/>
                <a:gd name="T12" fmla="*/ 188 w 233"/>
                <a:gd name="T13" fmla="*/ 74 h 130"/>
                <a:gd name="T14" fmla="*/ 134 w 233"/>
                <a:gd name="T15" fmla="*/ 110 h 130"/>
                <a:gd name="T16" fmla="*/ 61 w 233"/>
                <a:gd name="T17" fmla="*/ 129 h 130"/>
                <a:gd name="T18" fmla="*/ 0 w 233"/>
                <a:gd name="T19" fmla="*/ 117 h 1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3" h="130">
                  <a:moveTo>
                    <a:pt x="0" y="117"/>
                  </a:moveTo>
                  <a:lnTo>
                    <a:pt x="48" y="101"/>
                  </a:lnTo>
                  <a:lnTo>
                    <a:pt x="93" y="79"/>
                  </a:lnTo>
                  <a:lnTo>
                    <a:pt x="146" y="39"/>
                  </a:lnTo>
                  <a:lnTo>
                    <a:pt x="182" y="0"/>
                  </a:lnTo>
                  <a:lnTo>
                    <a:pt x="232" y="42"/>
                  </a:lnTo>
                  <a:lnTo>
                    <a:pt x="188" y="74"/>
                  </a:lnTo>
                  <a:lnTo>
                    <a:pt x="134" y="110"/>
                  </a:lnTo>
                  <a:lnTo>
                    <a:pt x="61" y="129"/>
                  </a:lnTo>
                  <a:lnTo>
                    <a:pt x="0" y="117"/>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5135" name="Freeform 10"/>
            <p:cNvSpPr>
              <a:spLocks/>
            </p:cNvSpPr>
            <p:nvPr/>
          </p:nvSpPr>
          <p:spPr bwMode="auto">
            <a:xfrm>
              <a:off x="2583" y="2888"/>
              <a:ext cx="465" cy="646"/>
            </a:xfrm>
            <a:custGeom>
              <a:avLst/>
              <a:gdLst>
                <a:gd name="T0" fmla="*/ 359 w 465"/>
                <a:gd name="T1" fmla="*/ 645 h 646"/>
                <a:gd name="T2" fmla="*/ 405 w 465"/>
                <a:gd name="T3" fmla="*/ 616 h 646"/>
                <a:gd name="T4" fmla="*/ 447 w 465"/>
                <a:gd name="T5" fmla="*/ 580 h 646"/>
                <a:gd name="T6" fmla="*/ 460 w 465"/>
                <a:gd name="T7" fmla="*/ 552 h 646"/>
                <a:gd name="T8" fmla="*/ 464 w 465"/>
                <a:gd name="T9" fmla="*/ 515 h 646"/>
                <a:gd name="T10" fmla="*/ 451 w 465"/>
                <a:gd name="T11" fmla="*/ 468 h 646"/>
                <a:gd name="T12" fmla="*/ 424 w 465"/>
                <a:gd name="T13" fmla="*/ 424 h 646"/>
                <a:gd name="T14" fmla="*/ 380 w 465"/>
                <a:gd name="T15" fmla="*/ 385 h 646"/>
                <a:gd name="T16" fmla="*/ 168 w 465"/>
                <a:gd name="T17" fmla="*/ 259 h 646"/>
                <a:gd name="T18" fmla="*/ 133 w 465"/>
                <a:gd name="T19" fmla="*/ 235 h 646"/>
                <a:gd name="T20" fmla="*/ 111 w 465"/>
                <a:gd name="T21" fmla="*/ 208 h 646"/>
                <a:gd name="T22" fmla="*/ 104 w 465"/>
                <a:gd name="T23" fmla="*/ 166 h 646"/>
                <a:gd name="T24" fmla="*/ 117 w 465"/>
                <a:gd name="T25" fmla="*/ 124 h 646"/>
                <a:gd name="T26" fmla="*/ 155 w 465"/>
                <a:gd name="T27" fmla="*/ 95 h 646"/>
                <a:gd name="T28" fmla="*/ 222 w 465"/>
                <a:gd name="T29" fmla="*/ 52 h 646"/>
                <a:gd name="T30" fmla="*/ 124 w 465"/>
                <a:gd name="T31" fmla="*/ 0 h 646"/>
                <a:gd name="T32" fmla="*/ 55 w 465"/>
                <a:gd name="T33" fmla="*/ 41 h 646"/>
                <a:gd name="T34" fmla="*/ 27 w 465"/>
                <a:gd name="T35" fmla="*/ 70 h 646"/>
                <a:gd name="T36" fmla="*/ 2 w 465"/>
                <a:gd name="T37" fmla="*/ 123 h 646"/>
                <a:gd name="T38" fmla="*/ 0 w 465"/>
                <a:gd name="T39" fmla="*/ 189 h 646"/>
                <a:gd name="T40" fmla="*/ 29 w 465"/>
                <a:gd name="T41" fmla="*/ 257 h 646"/>
                <a:gd name="T42" fmla="*/ 78 w 465"/>
                <a:gd name="T43" fmla="*/ 300 h 646"/>
                <a:gd name="T44" fmla="*/ 311 w 465"/>
                <a:gd name="T45" fmla="*/ 442 h 646"/>
                <a:gd name="T46" fmla="*/ 358 w 465"/>
                <a:gd name="T47" fmla="*/ 474 h 646"/>
                <a:gd name="T48" fmla="*/ 375 w 465"/>
                <a:gd name="T49" fmla="*/ 516 h 646"/>
                <a:gd name="T50" fmla="*/ 375 w 465"/>
                <a:gd name="T51" fmla="*/ 550 h 646"/>
                <a:gd name="T52" fmla="*/ 308 w 465"/>
                <a:gd name="T53" fmla="*/ 608 h 646"/>
                <a:gd name="T54" fmla="*/ 359 w 465"/>
                <a:gd name="T55" fmla="*/ 645 h 64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65" h="646">
                  <a:moveTo>
                    <a:pt x="359" y="645"/>
                  </a:moveTo>
                  <a:lnTo>
                    <a:pt x="405" y="616"/>
                  </a:lnTo>
                  <a:lnTo>
                    <a:pt x="447" y="580"/>
                  </a:lnTo>
                  <a:lnTo>
                    <a:pt x="460" y="552"/>
                  </a:lnTo>
                  <a:lnTo>
                    <a:pt x="464" y="515"/>
                  </a:lnTo>
                  <a:lnTo>
                    <a:pt x="451" y="468"/>
                  </a:lnTo>
                  <a:lnTo>
                    <a:pt x="424" y="424"/>
                  </a:lnTo>
                  <a:lnTo>
                    <a:pt x="380" y="385"/>
                  </a:lnTo>
                  <a:lnTo>
                    <a:pt x="168" y="259"/>
                  </a:lnTo>
                  <a:lnTo>
                    <a:pt x="133" y="235"/>
                  </a:lnTo>
                  <a:lnTo>
                    <a:pt x="111" y="208"/>
                  </a:lnTo>
                  <a:lnTo>
                    <a:pt x="104" y="166"/>
                  </a:lnTo>
                  <a:lnTo>
                    <a:pt x="117" y="124"/>
                  </a:lnTo>
                  <a:lnTo>
                    <a:pt x="155" y="95"/>
                  </a:lnTo>
                  <a:lnTo>
                    <a:pt x="222" y="52"/>
                  </a:lnTo>
                  <a:lnTo>
                    <a:pt x="124" y="0"/>
                  </a:lnTo>
                  <a:lnTo>
                    <a:pt x="55" y="41"/>
                  </a:lnTo>
                  <a:lnTo>
                    <a:pt x="27" y="70"/>
                  </a:lnTo>
                  <a:lnTo>
                    <a:pt x="2" y="123"/>
                  </a:lnTo>
                  <a:lnTo>
                    <a:pt x="0" y="189"/>
                  </a:lnTo>
                  <a:lnTo>
                    <a:pt x="29" y="257"/>
                  </a:lnTo>
                  <a:lnTo>
                    <a:pt x="78" y="300"/>
                  </a:lnTo>
                  <a:lnTo>
                    <a:pt x="311" y="442"/>
                  </a:lnTo>
                  <a:lnTo>
                    <a:pt x="358" y="474"/>
                  </a:lnTo>
                  <a:lnTo>
                    <a:pt x="375" y="516"/>
                  </a:lnTo>
                  <a:lnTo>
                    <a:pt x="375" y="550"/>
                  </a:lnTo>
                  <a:lnTo>
                    <a:pt x="308" y="608"/>
                  </a:lnTo>
                  <a:lnTo>
                    <a:pt x="359" y="645"/>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5136" name="Freeform 11"/>
            <p:cNvSpPr>
              <a:spLocks/>
            </p:cNvSpPr>
            <p:nvPr/>
          </p:nvSpPr>
          <p:spPr bwMode="auto">
            <a:xfrm>
              <a:off x="2966" y="2396"/>
              <a:ext cx="318" cy="422"/>
            </a:xfrm>
            <a:custGeom>
              <a:avLst/>
              <a:gdLst>
                <a:gd name="T0" fmla="*/ 92 w 318"/>
                <a:gd name="T1" fmla="*/ 421 h 422"/>
                <a:gd name="T2" fmla="*/ 163 w 318"/>
                <a:gd name="T3" fmla="*/ 399 h 422"/>
                <a:gd name="T4" fmla="*/ 218 w 318"/>
                <a:gd name="T5" fmla="*/ 357 h 422"/>
                <a:gd name="T6" fmla="*/ 263 w 318"/>
                <a:gd name="T7" fmla="*/ 316 h 422"/>
                <a:gd name="T8" fmla="*/ 300 w 318"/>
                <a:gd name="T9" fmla="*/ 265 h 422"/>
                <a:gd name="T10" fmla="*/ 317 w 318"/>
                <a:gd name="T11" fmla="*/ 203 h 422"/>
                <a:gd name="T12" fmla="*/ 316 w 318"/>
                <a:gd name="T13" fmla="*/ 139 h 422"/>
                <a:gd name="T14" fmla="*/ 299 w 318"/>
                <a:gd name="T15" fmla="*/ 95 h 422"/>
                <a:gd name="T16" fmla="*/ 276 w 318"/>
                <a:gd name="T17" fmla="*/ 64 h 422"/>
                <a:gd name="T18" fmla="*/ 241 w 318"/>
                <a:gd name="T19" fmla="*/ 36 h 422"/>
                <a:gd name="T20" fmla="*/ 218 w 318"/>
                <a:gd name="T21" fmla="*/ 14 h 422"/>
                <a:gd name="T22" fmla="*/ 180 w 318"/>
                <a:gd name="T23" fmla="*/ 0 h 422"/>
                <a:gd name="T24" fmla="*/ 61 w 318"/>
                <a:gd name="T25" fmla="*/ 52 h 422"/>
                <a:gd name="T26" fmla="*/ 106 w 318"/>
                <a:gd name="T27" fmla="*/ 93 h 422"/>
                <a:gd name="T28" fmla="*/ 137 w 318"/>
                <a:gd name="T29" fmla="*/ 130 h 422"/>
                <a:gd name="T30" fmla="*/ 159 w 318"/>
                <a:gd name="T31" fmla="*/ 159 h 422"/>
                <a:gd name="T32" fmla="*/ 176 w 318"/>
                <a:gd name="T33" fmla="*/ 196 h 422"/>
                <a:gd name="T34" fmla="*/ 176 w 318"/>
                <a:gd name="T35" fmla="*/ 246 h 422"/>
                <a:gd name="T36" fmla="*/ 145 w 318"/>
                <a:gd name="T37" fmla="*/ 279 h 422"/>
                <a:gd name="T38" fmla="*/ 105 w 318"/>
                <a:gd name="T39" fmla="*/ 309 h 422"/>
                <a:gd name="T40" fmla="*/ 50 w 318"/>
                <a:gd name="T41" fmla="*/ 342 h 422"/>
                <a:gd name="T42" fmla="*/ 0 w 318"/>
                <a:gd name="T43" fmla="*/ 369 h 422"/>
                <a:gd name="T44" fmla="*/ 92 w 318"/>
                <a:gd name="T45" fmla="*/ 421 h 4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18" h="422">
                  <a:moveTo>
                    <a:pt x="92" y="421"/>
                  </a:moveTo>
                  <a:lnTo>
                    <a:pt x="163" y="399"/>
                  </a:lnTo>
                  <a:lnTo>
                    <a:pt x="218" y="357"/>
                  </a:lnTo>
                  <a:lnTo>
                    <a:pt x="263" y="316"/>
                  </a:lnTo>
                  <a:lnTo>
                    <a:pt x="300" y="265"/>
                  </a:lnTo>
                  <a:lnTo>
                    <a:pt x="317" y="203"/>
                  </a:lnTo>
                  <a:lnTo>
                    <a:pt x="316" y="139"/>
                  </a:lnTo>
                  <a:lnTo>
                    <a:pt x="299" y="95"/>
                  </a:lnTo>
                  <a:lnTo>
                    <a:pt x="276" y="64"/>
                  </a:lnTo>
                  <a:lnTo>
                    <a:pt x="241" y="36"/>
                  </a:lnTo>
                  <a:lnTo>
                    <a:pt x="218" y="14"/>
                  </a:lnTo>
                  <a:lnTo>
                    <a:pt x="180" y="0"/>
                  </a:lnTo>
                  <a:lnTo>
                    <a:pt x="61" y="52"/>
                  </a:lnTo>
                  <a:lnTo>
                    <a:pt x="106" y="93"/>
                  </a:lnTo>
                  <a:lnTo>
                    <a:pt x="137" y="130"/>
                  </a:lnTo>
                  <a:lnTo>
                    <a:pt x="159" y="159"/>
                  </a:lnTo>
                  <a:lnTo>
                    <a:pt x="176" y="196"/>
                  </a:lnTo>
                  <a:lnTo>
                    <a:pt x="176" y="246"/>
                  </a:lnTo>
                  <a:lnTo>
                    <a:pt x="145" y="279"/>
                  </a:lnTo>
                  <a:lnTo>
                    <a:pt x="105" y="309"/>
                  </a:lnTo>
                  <a:lnTo>
                    <a:pt x="50" y="342"/>
                  </a:lnTo>
                  <a:lnTo>
                    <a:pt x="0" y="369"/>
                  </a:lnTo>
                  <a:lnTo>
                    <a:pt x="92" y="421"/>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5137" name="Freeform 12"/>
            <p:cNvSpPr>
              <a:spLocks/>
            </p:cNvSpPr>
            <p:nvPr/>
          </p:nvSpPr>
          <p:spPr bwMode="auto">
            <a:xfrm>
              <a:off x="2308" y="1190"/>
              <a:ext cx="1404" cy="1153"/>
            </a:xfrm>
            <a:custGeom>
              <a:avLst/>
              <a:gdLst>
                <a:gd name="T0" fmla="*/ 466 w 1404"/>
                <a:gd name="T1" fmla="*/ 1084 h 1153"/>
                <a:gd name="T2" fmla="*/ 370 w 1404"/>
                <a:gd name="T3" fmla="*/ 1066 h 1153"/>
                <a:gd name="T4" fmla="*/ 299 w 1404"/>
                <a:gd name="T5" fmla="*/ 1035 h 1153"/>
                <a:gd name="T6" fmla="*/ 257 w 1404"/>
                <a:gd name="T7" fmla="*/ 1002 h 1153"/>
                <a:gd name="T8" fmla="*/ 220 w 1404"/>
                <a:gd name="T9" fmla="*/ 956 h 1153"/>
                <a:gd name="T10" fmla="*/ 209 w 1404"/>
                <a:gd name="T11" fmla="*/ 914 h 1153"/>
                <a:gd name="T12" fmla="*/ 215 w 1404"/>
                <a:gd name="T13" fmla="*/ 873 h 1153"/>
                <a:gd name="T14" fmla="*/ 231 w 1404"/>
                <a:gd name="T15" fmla="*/ 836 h 1153"/>
                <a:gd name="T16" fmla="*/ 273 w 1404"/>
                <a:gd name="T17" fmla="*/ 798 h 1153"/>
                <a:gd name="T18" fmla="*/ 330 w 1404"/>
                <a:gd name="T19" fmla="*/ 774 h 1153"/>
                <a:gd name="T20" fmla="*/ 400 w 1404"/>
                <a:gd name="T21" fmla="*/ 748 h 1153"/>
                <a:gd name="T22" fmla="*/ 1110 w 1404"/>
                <a:gd name="T23" fmla="*/ 499 h 1153"/>
                <a:gd name="T24" fmla="*/ 1207 w 1404"/>
                <a:gd name="T25" fmla="*/ 451 h 1153"/>
                <a:gd name="T26" fmla="*/ 1289 w 1404"/>
                <a:gd name="T27" fmla="*/ 398 h 1153"/>
                <a:gd name="T28" fmla="*/ 1344 w 1404"/>
                <a:gd name="T29" fmla="*/ 356 h 1153"/>
                <a:gd name="T30" fmla="*/ 1381 w 1404"/>
                <a:gd name="T31" fmla="*/ 310 h 1153"/>
                <a:gd name="T32" fmla="*/ 1403 w 1404"/>
                <a:gd name="T33" fmla="*/ 249 h 1153"/>
                <a:gd name="T34" fmla="*/ 1401 w 1404"/>
                <a:gd name="T35" fmla="*/ 185 h 1153"/>
                <a:gd name="T36" fmla="*/ 1386 w 1404"/>
                <a:gd name="T37" fmla="*/ 136 h 1153"/>
                <a:gd name="T38" fmla="*/ 1370 w 1404"/>
                <a:gd name="T39" fmla="*/ 90 h 1153"/>
                <a:gd name="T40" fmla="*/ 1335 w 1404"/>
                <a:gd name="T41" fmla="*/ 55 h 1153"/>
                <a:gd name="T42" fmla="*/ 1280 w 1404"/>
                <a:gd name="T43" fmla="*/ 18 h 1153"/>
                <a:gd name="T44" fmla="*/ 1214 w 1404"/>
                <a:gd name="T45" fmla="*/ 0 h 1153"/>
                <a:gd name="T46" fmla="*/ 1172 w 1404"/>
                <a:gd name="T47" fmla="*/ 4 h 1153"/>
                <a:gd name="T48" fmla="*/ 1111 w 1404"/>
                <a:gd name="T49" fmla="*/ 7 h 1153"/>
                <a:gd name="T50" fmla="*/ 1053 w 1404"/>
                <a:gd name="T51" fmla="*/ 20 h 1153"/>
                <a:gd name="T52" fmla="*/ 989 w 1404"/>
                <a:gd name="T53" fmla="*/ 46 h 1153"/>
                <a:gd name="T54" fmla="*/ 939 w 1404"/>
                <a:gd name="T55" fmla="*/ 79 h 1153"/>
                <a:gd name="T56" fmla="*/ 899 w 1404"/>
                <a:gd name="T57" fmla="*/ 106 h 1153"/>
                <a:gd name="T58" fmla="*/ 878 w 1404"/>
                <a:gd name="T59" fmla="*/ 149 h 1153"/>
                <a:gd name="T60" fmla="*/ 897 w 1404"/>
                <a:gd name="T61" fmla="*/ 187 h 1153"/>
                <a:gd name="T62" fmla="*/ 939 w 1404"/>
                <a:gd name="T63" fmla="*/ 183 h 1153"/>
                <a:gd name="T64" fmla="*/ 987 w 1404"/>
                <a:gd name="T65" fmla="*/ 171 h 1153"/>
                <a:gd name="T66" fmla="*/ 1033 w 1404"/>
                <a:gd name="T67" fmla="*/ 158 h 1153"/>
                <a:gd name="T68" fmla="*/ 1069 w 1404"/>
                <a:gd name="T69" fmla="*/ 150 h 1153"/>
                <a:gd name="T70" fmla="*/ 1111 w 1404"/>
                <a:gd name="T71" fmla="*/ 150 h 1153"/>
                <a:gd name="T72" fmla="*/ 1154 w 1404"/>
                <a:gd name="T73" fmla="*/ 163 h 1153"/>
                <a:gd name="T74" fmla="*/ 1183 w 1404"/>
                <a:gd name="T75" fmla="*/ 204 h 1153"/>
                <a:gd name="T76" fmla="*/ 1179 w 1404"/>
                <a:gd name="T77" fmla="*/ 248 h 1153"/>
                <a:gd name="T78" fmla="*/ 1157 w 1404"/>
                <a:gd name="T79" fmla="*/ 286 h 1153"/>
                <a:gd name="T80" fmla="*/ 1121 w 1404"/>
                <a:gd name="T81" fmla="*/ 323 h 1153"/>
                <a:gd name="T82" fmla="*/ 1047 w 1404"/>
                <a:gd name="T83" fmla="*/ 361 h 1153"/>
                <a:gd name="T84" fmla="*/ 908 w 1404"/>
                <a:gd name="T85" fmla="*/ 415 h 1153"/>
                <a:gd name="T86" fmla="*/ 194 w 1404"/>
                <a:gd name="T87" fmla="*/ 675 h 1153"/>
                <a:gd name="T88" fmla="*/ 123 w 1404"/>
                <a:gd name="T89" fmla="*/ 715 h 1153"/>
                <a:gd name="T90" fmla="*/ 68 w 1404"/>
                <a:gd name="T91" fmla="*/ 763 h 1153"/>
                <a:gd name="T92" fmla="*/ 29 w 1404"/>
                <a:gd name="T93" fmla="*/ 809 h 1153"/>
                <a:gd name="T94" fmla="*/ 6 w 1404"/>
                <a:gd name="T95" fmla="*/ 858 h 1153"/>
                <a:gd name="T96" fmla="*/ 0 w 1404"/>
                <a:gd name="T97" fmla="*/ 912 h 1153"/>
                <a:gd name="T98" fmla="*/ 8 w 1404"/>
                <a:gd name="T99" fmla="*/ 952 h 1153"/>
                <a:gd name="T100" fmla="*/ 22 w 1404"/>
                <a:gd name="T101" fmla="*/ 992 h 1153"/>
                <a:gd name="T102" fmla="*/ 59 w 1404"/>
                <a:gd name="T103" fmla="*/ 1036 h 1153"/>
                <a:gd name="T104" fmla="*/ 127 w 1404"/>
                <a:gd name="T105" fmla="*/ 1095 h 1153"/>
                <a:gd name="T106" fmla="*/ 198 w 1404"/>
                <a:gd name="T107" fmla="*/ 1135 h 1153"/>
                <a:gd name="T108" fmla="*/ 273 w 1404"/>
                <a:gd name="T109" fmla="*/ 1152 h 1153"/>
                <a:gd name="T110" fmla="*/ 466 w 1404"/>
                <a:gd name="T111" fmla="*/ 1084 h 115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04" h="1153">
                  <a:moveTo>
                    <a:pt x="466" y="1084"/>
                  </a:moveTo>
                  <a:lnTo>
                    <a:pt x="370" y="1066"/>
                  </a:lnTo>
                  <a:lnTo>
                    <a:pt x="299" y="1035"/>
                  </a:lnTo>
                  <a:lnTo>
                    <a:pt x="257" y="1002"/>
                  </a:lnTo>
                  <a:lnTo>
                    <a:pt x="220" y="956"/>
                  </a:lnTo>
                  <a:lnTo>
                    <a:pt x="209" y="914"/>
                  </a:lnTo>
                  <a:lnTo>
                    <a:pt x="215" y="873"/>
                  </a:lnTo>
                  <a:lnTo>
                    <a:pt x="231" y="836"/>
                  </a:lnTo>
                  <a:lnTo>
                    <a:pt x="273" y="798"/>
                  </a:lnTo>
                  <a:lnTo>
                    <a:pt x="330" y="774"/>
                  </a:lnTo>
                  <a:lnTo>
                    <a:pt x="400" y="748"/>
                  </a:lnTo>
                  <a:lnTo>
                    <a:pt x="1110" y="499"/>
                  </a:lnTo>
                  <a:lnTo>
                    <a:pt x="1207" y="451"/>
                  </a:lnTo>
                  <a:lnTo>
                    <a:pt x="1289" y="398"/>
                  </a:lnTo>
                  <a:lnTo>
                    <a:pt x="1344" y="356"/>
                  </a:lnTo>
                  <a:lnTo>
                    <a:pt x="1381" y="310"/>
                  </a:lnTo>
                  <a:lnTo>
                    <a:pt x="1403" y="249"/>
                  </a:lnTo>
                  <a:lnTo>
                    <a:pt x="1401" y="185"/>
                  </a:lnTo>
                  <a:lnTo>
                    <a:pt x="1386" y="136"/>
                  </a:lnTo>
                  <a:lnTo>
                    <a:pt x="1370" y="90"/>
                  </a:lnTo>
                  <a:lnTo>
                    <a:pt x="1335" y="55"/>
                  </a:lnTo>
                  <a:lnTo>
                    <a:pt x="1280" y="18"/>
                  </a:lnTo>
                  <a:lnTo>
                    <a:pt x="1214" y="0"/>
                  </a:lnTo>
                  <a:lnTo>
                    <a:pt x="1172" y="4"/>
                  </a:lnTo>
                  <a:lnTo>
                    <a:pt x="1111" y="7"/>
                  </a:lnTo>
                  <a:lnTo>
                    <a:pt x="1053" y="20"/>
                  </a:lnTo>
                  <a:lnTo>
                    <a:pt x="989" y="46"/>
                  </a:lnTo>
                  <a:lnTo>
                    <a:pt x="939" y="79"/>
                  </a:lnTo>
                  <a:lnTo>
                    <a:pt x="899" y="106"/>
                  </a:lnTo>
                  <a:lnTo>
                    <a:pt x="878" y="149"/>
                  </a:lnTo>
                  <a:lnTo>
                    <a:pt x="897" y="187"/>
                  </a:lnTo>
                  <a:lnTo>
                    <a:pt x="939" y="183"/>
                  </a:lnTo>
                  <a:lnTo>
                    <a:pt x="987" y="171"/>
                  </a:lnTo>
                  <a:lnTo>
                    <a:pt x="1033" y="158"/>
                  </a:lnTo>
                  <a:lnTo>
                    <a:pt x="1069" y="150"/>
                  </a:lnTo>
                  <a:lnTo>
                    <a:pt x="1111" y="150"/>
                  </a:lnTo>
                  <a:lnTo>
                    <a:pt x="1154" y="163"/>
                  </a:lnTo>
                  <a:lnTo>
                    <a:pt x="1183" y="204"/>
                  </a:lnTo>
                  <a:lnTo>
                    <a:pt x="1179" y="248"/>
                  </a:lnTo>
                  <a:lnTo>
                    <a:pt x="1157" y="286"/>
                  </a:lnTo>
                  <a:lnTo>
                    <a:pt x="1121" y="323"/>
                  </a:lnTo>
                  <a:lnTo>
                    <a:pt x="1047" y="361"/>
                  </a:lnTo>
                  <a:lnTo>
                    <a:pt x="908" y="415"/>
                  </a:lnTo>
                  <a:lnTo>
                    <a:pt x="194" y="675"/>
                  </a:lnTo>
                  <a:lnTo>
                    <a:pt x="123" y="715"/>
                  </a:lnTo>
                  <a:lnTo>
                    <a:pt x="68" y="763"/>
                  </a:lnTo>
                  <a:lnTo>
                    <a:pt x="29" y="809"/>
                  </a:lnTo>
                  <a:lnTo>
                    <a:pt x="6" y="858"/>
                  </a:lnTo>
                  <a:lnTo>
                    <a:pt x="0" y="912"/>
                  </a:lnTo>
                  <a:lnTo>
                    <a:pt x="8" y="952"/>
                  </a:lnTo>
                  <a:lnTo>
                    <a:pt x="22" y="992"/>
                  </a:lnTo>
                  <a:lnTo>
                    <a:pt x="59" y="1036"/>
                  </a:lnTo>
                  <a:lnTo>
                    <a:pt x="127" y="1095"/>
                  </a:lnTo>
                  <a:lnTo>
                    <a:pt x="198" y="1135"/>
                  </a:lnTo>
                  <a:lnTo>
                    <a:pt x="273" y="1152"/>
                  </a:lnTo>
                  <a:lnTo>
                    <a:pt x="466" y="1084"/>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5138" name="Freeform 13"/>
            <p:cNvSpPr>
              <a:spLocks/>
            </p:cNvSpPr>
            <p:nvPr/>
          </p:nvSpPr>
          <p:spPr bwMode="auto">
            <a:xfrm>
              <a:off x="2711" y="3280"/>
              <a:ext cx="368" cy="422"/>
            </a:xfrm>
            <a:custGeom>
              <a:avLst/>
              <a:gdLst>
                <a:gd name="T0" fmla="*/ 367 w 368"/>
                <a:gd name="T1" fmla="*/ 421 h 422"/>
                <a:gd name="T2" fmla="*/ 171 w 368"/>
                <a:gd name="T3" fmla="*/ 340 h 422"/>
                <a:gd name="T4" fmla="*/ 117 w 368"/>
                <a:gd name="T5" fmla="*/ 304 h 422"/>
                <a:gd name="T6" fmla="*/ 73 w 368"/>
                <a:gd name="T7" fmla="*/ 265 h 422"/>
                <a:gd name="T8" fmla="*/ 31 w 368"/>
                <a:gd name="T9" fmla="*/ 219 h 422"/>
                <a:gd name="T10" fmla="*/ 9 w 368"/>
                <a:gd name="T11" fmla="*/ 179 h 422"/>
                <a:gd name="T12" fmla="*/ 0 w 368"/>
                <a:gd name="T13" fmla="*/ 137 h 422"/>
                <a:gd name="T14" fmla="*/ 2 w 368"/>
                <a:gd name="T15" fmla="*/ 95 h 422"/>
                <a:gd name="T16" fmla="*/ 19 w 368"/>
                <a:gd name="T17" fmla="*/ 51 h 422"/>
                <a:gd name="T18" fmla="*/ 44 w 368"/>
                <a:gd name="T19" fmla="*/ 0 h 422"/>
                <a:gd name="T20" fmla="*/ 120 w 368"/>
                <a:gd name="T21" fmla="*/ 52 h 422"/>
                <a:gd name="T22" fmla="*/ 95 w 368"/>
                <a:gd name="T23" fmla="*/ 98 h 422"/>
                <a:gd name="T24" fmla="*/ 95 w 368"/>
                <a:gd name="T25" fmla="*/ 143 h 422"/>
                <a:gd name="T26" fmla="*/ 122 w 368"/>
                <a:gd name="T27" fmla="*/ 191 h 422"/>
                <a:gd name="T28" fmla="*/ 162 w 368"/>
                <a:gd name="T29" fmla="*/ 235 h 422"/>
                <a:gd name="T30" fmla="*/ 223 w 368"/>
                <a:gd name="T31" fmla="*/ 284 h 422"/>
                <a:gd name="T32" fmla="*/ 290 w 368"/>
                <a:gd name="T33" fmla="*/ 317 h 422"/>
                <a:gd name="T34" fmla="*/ 332 w 368"/>
                <a:gd name="T35" fmla="*/ 351 h 422"/>
                <a:gd name="T36" fmla="*/ 351 w 368"/>
                <a:gd name="T37" fmla="*/ 378 h 422"/>
                <a:gd name="T38" fmla="*/ 367 w 368"/>
                <a:gd name="T39" fmla="*/ 421 h 4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68" h="422">
                  <a:moveTo>
                    <a:pt x="367" y="421"/>
                  </a:moveTo>
                  <a:lnTo>
                    <a:pt x="171" y="340"/>
                  </a:lnTo>
                  <a:lnTo>
                    <a:pt x="117" y="304"/>
                  </a:lnTo>
                  <a:lnTo>
                    <a:pt x="73" y="265"/>
                  </a:lnTo>
                  <a:lnTo>
                    <a:pt x="31" y="219"/>
                  </a:lnTo>
                  <a:lnTo>
                    <a:pt x="9" y="179"/>
                  </a:lnTo>
                  <a:lnTo>
                    <a:pt x="0" y="137"/>
                  </a:lnTo>
                  <a:lnTo>
                    <a:pt x="2" y="95"/>
                  </a:lnTo>
                  <a:lnTo>
                    <a:pt x="19" y="51"/>
                  </a:lnTo>
                  <a:lnTo>
                    <a:pt x="44" y="0"/>
                  </a:lnTo>
                  <a:lnTo>
                    <a:pt x="120" y="52"/>
                  </a:lnTo>
                  <a:lnTo>
                    <a:pt x="95" y="98"/>
                  </a:lnTo>
                  <a:lnTo>
                    <a:pt x="95" y="143"/>
                  </a:lnTo>
                  <a:lnTo>
                    <a:pt x="122" y="191"/>
                  </a:lnTo>
                  <a:lnTo>
                    <a:pt x="162" y="235"/>
                  </a:lnTo>
                  <a:lnTo>
                    <a:pt x="223" y="284"/>
                  </a:lnTo>
                  <a:lnTo>
                    <a:pt x="290" y="317"/>
                  </a:lnTo>
                  <a:lnTo>
                    <a:pt x="332" y="351"/>
                  </a:lnTo>
                  <a:lnTo>
                    <a:pt x="351" y="378"/>
                  </a:lnTo>
                  <a:lnTo>
                    <a:pt x="367" y="421"/>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5139" name="Freeform 14"/>
            <p:cNvSpPr>
              <a:spLocks/>
            </p:cNvSpPr>
            <p:nvPr/>
          </p:nvSpPr>
          <p:spPr bwMode="auto">
            <a:xfrm>
              <a:off x="2432" y="1792"/>
              <a:ext cx="989" cy="1439"/>
            </a:xfrm>
            <a:custGeom>
              <a:avLst/>
              <a:gdLst>
                <a:gd name="T0" fmla="*/ 525 w 989"/>
                <a:gd name="T1" fmla="*/ 1438 h 1439"/>
                <a:gd name="T2" fmla="*/ 582 w 989"/>
                <a:gd name="T3" fmla="*/ 1409 h 1439"/>
                <a:gd name="T4" fmla="*/ 647 w 989"/>
                <a:gd name="T5" fmla="*/ 1355 h 1439"/>
                <a:gd name="T6" fmla="*/ 670 w 989"/>
                <a:gd name="T7" fmla="*/ 1304 h 1439"/>
                <a:gd name="T8" fmla="*/ 686 w 989"/>
                <a:gd name="T9" fmla="*/ 1255 h 1439"/>
                <a:gd name="T10" fmla="*/ 677 w 989"/>
                <a:gd name="T11" fmla="*/ 1198 h 1439"/>
                <a:gd name="T12" fmla="*/ 637 w 989"/>
                <a:gd name="T13" fmla="*/ 1125 h 1439"/>
                <a:gd name="T14" fmla="*/ 609 w 989"/>
                <a:gd name="T15" fmla="*/ 1092 h 1439"/>
                <a:gd name="T16" fmla="*/ 569 w 989"/>
                <a:gd name="T17" fmla="*/ 1063 h 1439"/>
                <a:gd name="T18" fmla="*/ 259 w 989"/>
                <a:gd name="T19" fmla="*/ 905 h 1439"/>
                <a:gd name="T20" fmla="*/ 201 w 989"/>
                <a:gd name="T21" fmla="*/ 863 h 1439"/>
                <a:gd name="T22" fmla="*/ 177 w 989"/>
                <a:gd name="T23" fmla="*/ 843 h 1439"/>
                <a:gd name="T24" fmla="*/ 160 w 989"/>
                <a:gd name="T25" fmla="*/ 800 h 1439"/>
                <a:gd name="T26" fmla="*/ 171 w 989"/>
                <a:gd name="T27" fmla="*/ 766 h 1439"/>
                <a:gd name="T28" fmla="*/ 215 w 989"/>
                <a:gd name="T29" fmla="*/ 738 h 1439"/>
                <a:gd name="T30" fmla="*/ 294 w 989"/>
                <a:gd name="T31" fmla="*/ 709 h 1439"/>
                <a:gd name="T32" fmla="*/ 780 w 989"/>
                <a:gd name="T33" fmla="*/ 521 h 1439"/>
                <a:gd name="T34" fmla="*/ 856 w 989"/>
                <a:gd name="T35" fmla="*/ 471 h 1439"/>
                <a:gd name="T36" fmla="*/ 918 w 989"/>
                <a:gd name="T37" fmla="*/ 417 h 1439"/>
                <a:gd name="T38" fmla="*/ 953 w 989"/>
                <a:gd name="T39" fmla="*/ 379 h 1439"/>
                <a:gd name="T40" fmla="*/ 984 w 989"/>
                <a:gd name="T41" fmla="*/ 334 h 1439"/>
                <a:gd name="T42" fmla="*/ 988 w 989"/>
                <a:gd name="T43" fmla="*/ 274 h 1439"/>
                <a:gd name="T44" fmla="*/ 972 w 989"/>
                <a:gd name="T45" fmla="*/ 214 h 1439"/>
                <a:gd name="T46" fmla="*/ 953 w 989"/>
                <a:gd name="T47" fmla="*/ 167 h 1439"/>
                <a:gd name="T48" fmla="*/ 920 w 989"/>
                <a:gd name="T49" fmla="*/ 126 h 1439"/>
                <a:gd name="T50" fmla="*/ 875 w 989"/>
                <a:gd name="T51" fmla="*/ 85 h 1439"/>
                <a:gd name="T52" fmla="*/ 828 w 989"/>
                <a:gd name="T53" fmla="*/ 50 h 1439"/>
                <a:gd name="T54" fmla="*/ 803 w 989"/>
                <a:gd name="T55" fmla="*/ 29 h 1439"/>
                <a:gd name="T56" fmla="*/ 756 w 989"/>
                <a:gd name="T57" fmla="*/ 0 h 1439"/>
                <a:gd name="T58" fmla="*/ 588 w 989"/>
                <a:gd name="T59" fmla="*/ 61 h 1439"/>
                <a:gd name="T60" fmla="*/ 649 w 989"/>
                <a:gd name="T61" fmla="*/ 104 h 1439"/>
                <a:gd name="T62" fmla="*/ 694 w 989"/>
                <a:gd name="T63" fmla="*/ 145 h 1439"/>
                <a:gd name="T64" fmla="*/ 739 w 989"/>
                <a:gd name="T65" fmla="*/ 182 h 1439"/>
                <a:gd name="T66" fmla="*/ 780 w 989"/>
                <a:gd name="T67" fmla="*/ 223 h 1439"/>
                <a:gd name="T68" fmla="*/ 803 w 989"/>
                <a:gd name="T69" fmla="*/ 272 h 1439"/>
                <a:gd name="T70" fmla="*/ 787 w 989"/>
                <a:gd name="T71" fmla="*/ 323 h 1439"/>
                <a:gd name="T72" fmla="*/ 729 w 989"/>
                <a:gd name="T73" fmla="*/ 369 h 1439"/>
                <a:gd name="T74" fmla="*/ 639 w 989"/>
                <a:gd name="T75" fmla="*/ 413 h 1439"/>
                <a:gd name="T76" fmla="*/ 212 w 989"/>
                <a:gd name="T77" fmla="*/ 589 h 1439"/>
                <a:gd name="T78" fmla="*/ 160 w 989"/>
                <a:gd name="T79" fmla="*/ 608 h 1439"/>
                <a:gd name="T80" fmla="*/ 88 w 989"/>
                <a:gd name="T81" fmla="*/ 653 h 1439"/>
                <a:gd name="T82" fmla="*/ 43 w 989"/>
                <a:gd name="T83" fmla="*/ 698 h 1439"/>
                <a:gd name="T84" fmla="*/ 9 w 989"/>
                <a:gd name="T85" fmla="*/ 755 h 1439"/>
                <a:gd name="T86" fmla="*/ 0 w 989"/>
                <a:gd name="T87" fmla="*/ 820 h 1439"/>
                <a:gd name="T88" fmla="*/ 10 w 989"/>
                <a:gd name="T89" fmla="*/ 872 h 1439"/>
                <a:gd name="T90" fmla="*/ 40 w 989"/>
                <a:gd name="T91" fmla="*/ 914 h 1439"/>
                <a:gd name="T92" fmla="*/ 84 w 989"/>
                <a:gd name="T93" fmla="*/ 949 h 1439"/>
                <a:gd name="T94" fmla="*/ 159 w 989"/>
                <a:gd name="T95" fmla="*/ 999 h 1439"/>
                <a:gd name="T96" fmla="*/ 487 w 989"/>
                <a:gd name="T97" fmla="*/ 1164 h 1439"/>
                <a:gd name="T98" fmla="*/ 530 w 989"/>
                <a:gd name="T99" fmla="*/ 1197 h 1439"/>
                <a:gd name="T100" fmla="*/ 569 w 989"/>
                <a:gd name="T101" fmla="*/ 1236 h 1439"/>
                <a:gd name="T102" fmla="*/ 557 w 989"/>
                <a:gd name="T103" fmla="*/ 1292 h 1439"/>
                <a:gd name="T104" fmla="*/ 502 w 989"/>
                <a:gd name="T105" fmla="*/ 1354 h 1439"/>
                <a:gd name="T106" fmla="*/ 434 w 989"/>
                <a:gd name="T107" fmla="*/ 1394 h 1439"/>
                <a:gd name="T108" fmla="*/ 525 w 989"/>
                <a:gd name="T109" fmla="*/ 1438 h 143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989" h="1439">
                  <a:moveTo>
                    <a:pt x="525" y="1438"/>
                  </a:moveTo>
                  <a:lnTo>
                    <a:pt x="582" y="1409"/>
                  </a:lnTo>
                  <a:lnTo>
                    <a:pt x="647" y="1355"/>
                  </a:lnTo>
                  <a:lnTo>
                    <a:pt x="670" y="1304"/>
                  </a:lnTo>
                  <a:lnTo>
                    <a:pt x="686" y="1255"/>
                  </a:lnTo>
                  <a:lnTo>
                    <a:pt x="677" y="1198"/>
                  </a:lnTo>
                  <a:lnTo>
                    <a:pt x="637" y="1125"/>
                  </a:lnTo>
                  <a:lnTo>
                    <a:pt x="609" y="1092"/>
                  </a:lnTo>
                  <a:lnTo>
                    <a:pt x="569" y="1063"/>
                  </a:lnTo>
                  <a:lnTo>
                    <a:pt x="259" y="905"/>
                  </a:lnTo>
                  <a:lnTo>
                    <a:pt x="201" y="863"/>
                  </a:lnTo>
                  <a:lnTo>
                    <a:pt x="177" y="843"/>
                  </a:lnTo>
                  <a:lnTo>
                    <a:pt x="160" y="800"/>
                  </a:lnTo>
                  <a:lnTo>
                    <a:pt x="171" y="766"/>
                  </a:lnTo>
                  <a:lnTo>
                    <a:pt x="215" y="738"/>
                  </a:lnTo>
                  <a:lnTo>
                    <a:pt x="294" y="709"/>
                  </a:lnTo>
                  <a:lnTo>
                    <a:pt x="780" y="521"/>
                  </a:lnTo>
                  <a:lnTo>
                    <a:pt x="856" y="471"/>
                  </a:lnTo>
                  <a:lnTo>
                    <a:pt x="918" y="417"/>
                  </a:lnTo>
                  <a:lnTo>
                    <a:pt x="953" y="379"/>
                  </a:lnTo>
                  <a:lnTo>
                    <a:pt x="984" y="334"/>
                  </a:lnTo>
                  <a:lnTo>
                    <a:pt x="988" y="274"/>
                  </a:lnTo>
                  <a:lnTo>
                    <a:pt x="972" y="214"/>
                  </a:lnTo>
                  <a:lnTo>
                    <a:pt x="953" y="167"/>
                  </a:lnTo>
                  <a:lnTo>
                    <a:pt x="920" y="126"/>
                  </a:lnTo>
                  <a:lnTo>
                    <a:pt x="875" y="85"/>
                  </a:lnTo>
                  <a:lnTo>
                    <a:pt x="828" y="50"/>
                  </a:lnTo>
                  <a:lnTo>
                    <a:pt x="803" y="29"/>
                  </a:lnTo>
                  <a:lnTo>
                    <a:pt x="756" y="0"/>
                  </a:lnTo>
                  <a:lnTo>
                    <a:pt x="588" y="61"/>
                  </a:lnTo>
                  <a:lnTo>
                    <a:pt x="649" y="104"/>
                  </a:lnTo>
                  <a:lnTo>
                    <a:pt x="694" y="145"/>
                  </a:lnTo>
                  <a:lnTo>
                    <a:pt x="739" y="182"/>
                  </a:lnTo>
                  <a:lnTo>
                    <a:pt x="780" y="223"/>
                  </a:lnTo>
                  <a:lnTo>
                    <a:pt x="803" y="272"/>
                  </a:lnTo>
                  <a:lnTo>
                    <a:pt x="787" y="323"/>
                  </a:lnTo>
                  <a:lnTo>
                    <a:pt x="729" y="369"/>
                  </a:lnTo>
                  <a:lnTo>
                    <a:pt x="639" y="413"/>
                  </a:lnTo>
                  <a:lnTo>
                    <a:pt x="212" y="589"/>
                  </a:lnTo>
                  <a:lnTo>
                    <a:pt x="160" y="608"/>
                  </a:lnTo>
                  <a:lnTo>
                    <a:pt x="88" y="653"/>
                  </a:lnTo>
                  <a:lnTo>
                    <a:pt x="43" y="698"/>
                  </a:lnTo>
                  <a:lnTo>
                    <a:pt x="9" y="755"/>
                  </a:lnTo>
                  <a:lnTo>
                    <a:pt x="0" y="820"/>
                  </a:lnTo>
                  <a:lnTo>
                    <a:pt x="10" y="872"/>
                  </a:lnTo>
                  <a:lnTo>
                    <a:pt x="40" y="914"/>
                  </a:lnTo>
                  <a:lnTo>
                    <a:pt x="84" y="949"/>
                  </a:lnTo>
                  <a:lnTo>
                    <a:pt x="159" y="999"/>
                  </a:lnTo>
                  <a:lnTo>
                    <a:pt x="487" y="1164"/>
                  </a:lnTo>
                  <a:lnTo>
                    <a:pt x="530" y="1197"/>
                  </a:lnTo>
                  <a:lnTo>
                    <a:pt x="569" y="1236"/>
                  </a:lnTo>
                  <a:lnTo>
                    <a:pt x="557" y="1292"/>
                  </a:lnTo>
                  <a:lnTo>
                    <a:pt x="502" y="1354"/>
                  </a:lnTo>
                  <a:lnTo>
                    <a:pt x="434" y="1394"/>
                  </a:lnTo>
                  <a:lnTo>
                    <a:pt x="525" y="1438"/>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5140" name="Freeform 15"/>
            <p:cNvSpPr>
              <a:spLocks/>
            </p:cNvSpPr>
            <p:nvPr/>
          </p:nvSpPr>
          <p:spPr bwMode="auto">
            <a:xfrm>
              <a:off x="2100" y="1162"/>
              <a:ext cx="669" cy="582"/>
            </a:xfrm>
            <a:custGeom>
              <a:avLst/>
              <a:gdLst>
                <a:gd name="T0" fmla="*/ 668 w 669"/>
                <a:gd name="T1" fmla="*/ 553 h 582"/>
                <a:gd name="T2" fmla="*/ 668 w 669"/>
                <a:gd name="T3" fmla="*/ 450 h 582"/>
                <a:gd name="T4" fmla="*/ 562 w 669"/>
                <a:gd name="T5" fmla="*/ 435 h 582"/>
                <a:gd name="T6" fmla="*/ 448 w 669"/>
                <a:gd name="T7" fmla="*/ 420 h 582"/>
                <a:gd name="T8" fmla="*/ 367 w 669"/>
                <a:gd name="T9" fmla="*/ 400 h 582"/>
                <a:gd name="T10" fmla="*/ 314 w 669"/>
                <a:gd name="T11" fmla="*/ 378 h 582"/>
                <a:gd name="T12" fmla="*/ 257 w 669"/>
                <a:gd name="T13" fmla="*/ 349 h 582"/>
                <a:gd name="T14" fmla="*/ 220 w 669"/>
                <a:gd name="T15" fmla="*/ 314 h 582"/>
                <a:gd name="T16" fmla="*/ 193 w 669"/>
                <a:gd name="T17" fmla="*/ 274 h 582"/>
                <a:gd name="T18" fmla="*/ 180 w 669"/>
                <a:gd name="T19" fmla="*/ 231 h 582"/>
                <a:gd name="T20" fmla="*/ 180 w 669"/>
                <a:gd name="T21" fmla="*/ 189 h 582"/>
                <a:gd name="T22" fmla="*/ 193 w 669"/>
                <a:gd name="T23" fmla="*/ 165 h 582"/>
                <a:gd name="T24" fmla="*/ 209 w 669"/>
                <a:gd name="T25" fmla="*/ 143 h 582"/>
                <a:gd name="T26" fmla="*/ 255 w 669"/>
                <a:gd name="T27" fmla="*/ 127 h 582"/>
                <a:gd name="T28" fmla="*/ 297 w 669"/>
                <a:gd name="T29" fmla="*/ 127 h 582"/>
                <a:gd name="T30" fmla="*/ 345 w 669"/>
                <a:gd name="T31" fmla="*/ 141 h 582"/>
                <a:gd name="T32" fmla="*/ 396 w 669"/>
                <a:gd name="T33" fmla="*/ 156 h 582"/>
                <a:gd name="T34" fmla="*/ 448 w 669"/>
                <a:gd name="T35" fmla="*/ 163 h 582"/>
                <a:gd name="T36" fmla="*/ 477 w 669"/>
                <a:gd name="T37" fmla="*/ 125 h 582"/>
                <a:gd name="T38" fmla="*/ 464 w 669"/>
                <a:gd name="T39" fmla="*/ 86 h 582"/>
                <a:gd name="T40" fmla="*/ 415 w 669"/>
                <a:gd name="T41" fmla="*/ 42 h 582"/>
                <a:gd name="T42" fmla="*/ 363 w 669"/>
                <a:gd name="T43" fmla="*/ 18 h 582"/>
                <a:gd name="T44" fmla="*/ 319 w 669"/>
                <a:gd name="T45" fmla="*/ 7 h 582"/>
                <a:gd name="T46" fmla="*/ 273 w 669"/>
                <a:gd name="T47" fmla="*/ 2 h 582"/>
                <a:gd name="T48" fmla="*/ 222 w 669"/>
                <a:gd name="T49" fmla="*/ 0 h 582"/>
                <a:gd name="T50" fmla="*/ 176 w 669"/>
                <a:gd name="T51" fmla="*/ 4 h 582"/>
                <a:gd name="T52" fmla="*/ 136 w 669"/>
                <a:gd name="T53" fmla="*/ 15 h 582"/>
                <a:gd name="T54" fmla="*/ 86 w 669"/>
                <a:gd name="T55" fmla="*/ 33 h 582"/>
                <a:gd name="T56" fmla="*/ 50 w 669"/>
                <a:gd name="T57" fmla="*/ 66 h 582"/>
                <a:gd name="T58" fmla="*/ 22 w 669"/>
                <a:gd name="T59" fmla="*/ 99 h 582"/>
                <a:gd name="T60" fmla="*/ 6 w 669"/>
                <a:gd name="T61" fmla="*/ 145 h 582"/>
                <a:gd name="T62" fmla="*/ 0 w 669"/>
                <a:gd name="T63" fmla="*/ 189 h 582"/>
                <a:gd name="T64" fmla="*/ 9 w 669"/>
                <a:gd name="T65" fmla="*/ 237 h 582"/>
                <a:gd name="T66" fmla="*/ 22 w 669"/>
                <a:gd name="T67" fmla="*/ 285 h 582"/>
                <a:gd name="T68" fmla="*/ 50 w 669"/>
                <a:gd name="T69" fmla="*/ 330 h 582"/>
                <a:gd name="T70" fmla="*/ 81 w 669"/>
                <a:gd name="T71" fmla="*/ 375 h 582"/>
                <a:gd name="T72" fmla="*/ 125 w 669"/>
                <a:gd name="T73" fmla="*/ 419 h 582"/>
                <a:gd name="T74" fmla="*/ 169 w 669"/>
                <a:gd name="T75" fmla="*/ 457 h 582"/>
                <a:gd name="T76" fmla="*/ 217 w 669"/>
                <a:gd name="T77" fmla="*/ 488 h 582"/>
                <a:gd name="T78" fmla="*/ 266 w 669"/>
                <a:gd name="T79" fmla="*/ 514 h 582"/>
                <a:gd name="T80" fmla="*/ 310 w 669"/>
                <a:gd name="T81" fmla="*/ 534 h 582"/>
                <a:gd name="T82" fmla="*/ 369 w 669"/>
                <a:gd name="T83" fmla="*/ 549 h 582"/>
                <a:gd name="T84" fmla="*/ 437 w 669"/>
                <a:gd name="T85" fmla="*/ 568 h 582"/>
                <a:gd name="T86" fmla="*/ 516 w 669"/>
                <a:gd name="T87" fmla="*/ 581 h 582"/>
                <a:gd name="T88" fmla="*/ 595 w 669"/>
                <a:gd name="T89" fmla="*/ 577 h 582"/>
                <a:gd name="T90" fmla="*/ 668 w 669"/>
                <a:gd name="T91" fmla="*/ 553 h 5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69" h="582">
                  <a:moveTo>
                    <a:pt x="668" y="553"/>
                  </a:moveTo>
                  <a:lnTo>
                    <a:pt x="668" y="450"/>
                  </a:lnTo>
                  <a:lnTo>
                    <a:pt x="562" y="435"/>
                  </a:lnTo>
                  <a:lnTo>
                    <a:pt x="448" y="420"/>
                  </a:lnTo>
                  <a:lnTo>
                    <a:pt x="367" y="400"/>
                  </a:lnTo>
                  <a:lnTo>
                    <a:pt x="314" y="378"/>
                  </a:lnTo>
                  <a:lnTo>
                    <a:pt x="257" y="349"/>
                  </a:lnTo>
                  <a:lnTo>
                    <a:pt x="220" y="314"/>
                  </a:lnTo>
                  <a:lnTo>
                    <a:pt x="193" y="274"/>
                  </a:lnTo>
                  <a:lnTo>
                    <a:pt x="180" y="231"/>
                  </a:lnTo>
                  <a:lnTo>
                    <a:pt x="180" y="189"/>
                  </a:lnTo>
                  <a:lnTo>
                    <a:pt x="193" y="165"/>
                  </a:lnTo>
                  <a:lnTo>
                    <a:pt x="209" y="143"/>
                  </a:lnTo>
                  <a:lnTo>
                    <a:pt x="255" y="127"/>
                  </a:lnTo>
                  <a:lnTo>
                    <a:pt x="297" y="127"/>
                  </a:lnTo>
                  <a:lnTo>
                    <a:pt x="345" y="141"/>
                  </a:lnTo>
                  <a:lnTo>
                    <a:pt x="396" y="156"/>
                  </a:lnTo>
                  <a:lnTo>
                    <a:pt x="448" y="163"/>
                  </a:lnTo>
                  <a:lnTo>
                    <a:pt x="477" y="125"/>
                  </a:lnTo>
                  <a:lnTo>
                    <a:pt x="464" y="86"/>
                  </a:lnTo>
                  <a:lnTo>
                    <a:pt x="415" y="42"/>
                  </a:lnTo>
                  <a:lnTo>
                    <a:pt x="363" y="18"/>
                  </a:lnTo>
                  <a:lnTo>
                    <a:pt x="319" y="7"/>
                  </a:lnTo>
                  <a:lnTo>
                    <a:pt x="273" y="2"/>
                  </a:lnTo>
                  <a:lnTo>
                    <a:pt x="222" y="0"/>
                  </a:lnTo>
                  <a:lnTo>
                    <a:pt x="176" y="4"/>
                  </a:lnTo>
                  <a:lnTo>
                    <a:pt x="136" y="15"/>
                  </a:lnTo>
                  <a:lnTo>
                    <a:pt x="86" y="33"/>
                  </a:lnTo>
                  <a:lnTo>
                    <a:pt x="50" y="66"/>
                  </a:lnTo>
                  <a:lnTo>
                    <a:pt x="22" y="99"/>
                  </a:lnTo>
                  <a:lnTo>
                    <a:pt x="6" y="145"/>
                  </a:lnTo>
                  <a:lnTo>
                    <a:pt x="0" y="189"/>
                  </a:lnTo>
                  <a:lnTo>
                    <a:pt x="9" y="237"/>
                  </a:lnTo>
                  <a:lnTo>
                    <a:pt x="22" y="285"/>
                  </a:lnTo>
                  <a:lnTo>
                    <a:pt x="50" y="330"/>
                  </a:lnTo>
                  <a:lnTo>
                    <a:pt x="81" y="375"/>
                  </a:lnTo>
                  <a:lnTo>
                    <a:pt x="125" y="419"/>
                  </a:lnTo>
                  <a:lnTo>
                    <a:pt x="169" y="457"/>
                  </a:lnTo>
                  <a:lnTo>
                    <a:pt x="217" y="488"/>
                  </a:lnTo>
                  <a:lnTo>
                    <a:pt x="266" y="514"/>
                  </a:lnTo>
                  <a:lnTo>
                    <a:pt x="310" y="534"/>
                  </a:lnTo>
                  <a:lnTo>
                    <a:pt x="369" y="549"/>
                  </a:lnTo>
                  <a:lnTo>
                    <a:pt x="437" y="568"/>
                  </a:lnTo>
                  <a:lnTo>
                    <a:pt x="516" y="581"/>
                  </a:lnTo>
                  <a:lnTo>
                    <a:pt x="595" y="577"/>
                  </a:lnTo>
                  <a:lnTo>
                    <a:pt x="668" y="553"/>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2" name="Freeform 16"/>
            <p:cNvSpPr>
              <a:spLocks/>
            </p:cNvSpPr>
            <p:nvPr/>
          </p:nvSpPr>
          <p:spPr bwMode="auto">
            <a:xfrm>
              <a:off x="1365" y="583"/>
              <a:ext cx="1413" cy="549"/>
            </a:xfrm>
            <a:custGeom>
              <a:avLst/>
              <a:gdLst>
                <a:gd name="T0" fmla="*/ 1412 w 1413"/>
                <a:gd name="T1" fmla="*/ 548 h 549"/>
                <a:gd name="T2" fmla="*/ 1316 w 1413"/>
                <a:gd name="T3" fmla="*/ 537 h 549"/>
                <a:gd name="T4" fmla="*/ 1237 w 1413"/>
                <a:gd name="T5" fmla="*/ 524 h 549"/>
                <a:gd name="T6" fmla="*/ 1179 w 1413"/>
                <a:gd name="T7" fmla="*/ 511 h 549"/>
                <a:gd name="T8" fmla="*/ 1118 w 1413"/>
                <a:gd name="T9" fmla="*/ 499 h 549"/>
                <a:gd name="T10" fmla="*/ 1060 w 1413"/>
                <a:gd name="T11" fmla="*/ 493 h 549"/>
                <a:gd name="T12" fmla="*/ 1000 w 1413"/>
                <a:gd name="T13" fmla="*/ 495 h 549"/>
                <a:gd name="T14" fmla="*/ 939 w 1413"/>
                <a:gd name="T15" fmla="*/ 499 h 549"/>
                <a:gd name="T16" fmla="*/ 894 w 1413"/>
                <a:gd name="T17" fmla="*/ 482 h 549"/>
                <a:gd name="T18" fmla="*/ 962 w 1413"/>
                <a:gd name="T19" fmla="*/ 440 h 549"/>
                <a:gd name="T20" fmla="*/ 1005 w 1413"/>
                <a:gd name="T21" fmla="*/ 411 h 549"/>
                <a:gd name="T22" fmla="*/ 1043 w 1413"/>
                <a:gd name="T23" fmla="*/ 381 h 549"/>
                <a:gd name="T24" fmla="*/ 1069 w 1413"/>
                <a:gd name="T25" fmla="*/ 348 h 549"/>
                <a:gd name="T26" fmla="*/ 962 w 1413"/>
                <a:gd name="T27" fmla="*/ 383 h 549"/>
                <a:gd name="T28" fmla="*/ 855 w 1413"/>
                <a:gd name="T29" fmla="*/ 418 h 549"/>
                <a:gd name="T30" fmla="*/ 783 w 1413"/>
                <a:gd name="T31" fmla="*/ 436 h 549"/>
                <a:gd name="T32" fmla="*/ 670 w 1413"/>
                <a:gd name="T33" fmla="*/ 449 h 549"/>
                <a:gd name="T34" fmla="*/ 597 w 1413"/>
                <a:gd name="T35" fmla="*/ 449 h 549"/>
                <a:gd name="T36" fmla="*/ 531 w 1413"/>
                <a:gd name="T37" fmla="*/ 444 h 549"/>
                <a:gd name="T38" fmla="*/ 486 w 1413"/>
                <a:gd name="T39" fmla="*/ 427 h 549"/>
                <a:gd name="T40" fmla="*/ 459 w 1413"/>
                <a:gd name="T41" fmla="*/ 407 h 549"/>
                <a:gd name="T42" fmla="*/ 527 w 1413"/>
                <a:gd name="T43" fmla="*/ 389 h 549"/>
                <a:gd name="T44" fmla="*/ 572 w 1413"/>
                <a:gd name="T45" fmla="*/ 365 h 549"/>
                <a:gd name="T46" fmla="*/ 599 w 1413"/>
                <a:gd name="T47" fmla="*/ 339 h 549"/>
                <a:gd name="T48" fmla="*/ 634 w 1413"/>
                <a:gd name="T49" fmla="*/ 308 h 549"/>
                <a:gd name="T50" fmla="*/ 544 w 1413"/>
                <a:gd name="T51" fmla="*/ 334 h 549"/>
                <a:gd name="T52" fmla="*/ 463 w 1413"/>
                <a:gd name="T53" fmla="*/ 348 h 549"/>
                <a:gd name="T54" fmla="*/ 378 w 1413"/>
                <a:gd name="T55" fmla="*/ 356 h 549"/>
                <a:gd name="T56" fmla="*/ 303 w 1413"/>
                <a:gd name="T57" fmla="*/ 352 h 549"/>
                <a:gd name="T58" fmla="*/ 254 w 1413"/>
                <a:gd name="T59" fmla="*/ 334 h 549"/>
                <a:gd name="T60" fmla="*/ 233 w 1413"/>
                <a:gd name="T61" fmla="*/ 312 h 549"/>
                <a:gd name="T62" fmla="*/ 281 w 1413"/>
                <a:gd name="T63" fmla="*/ 291 h 549"/>
                <a:gd name="T64" fmla="*/ 313 w 1413"/>
                <a:gd name="T65" fmla="*/ 269 h 549"/>
                <a:gd name="T66" fmla="*/ 341 w 1413"/>
                <a:gd name="T67" fmla="*/ 244 h 549"/>
                <a:gd name="T68" fmla="*/ 339 w 1413"/>
                <a:gd name="T69" fmla="*/ 229 h 549"/>
                <a:gd name="T70" fmla="*/ 262 w 1413"/>
                <a:gd name="T71" fmla="*/ 246 h 549"/>
                <a:gd name="T72" fmla="*/ 179 w 1413"/>
                <a:gd name="T73" fmla="*/ 255 h 549"/>
                <a:gd name="T74" fmla="*/ 109 w 1413"/>
                <a:gd name="T75" fmla="*/ 254 h 549"/>
                <a:gd name="T76" fmla="*/ 51 w 1413"/>
                <a:gd name="T77" fmla="*/ 244 h 549"/>
                <a:gd name="T78" fmla="*/ 19 w 1413"/>
                <a:gd name="T79" fmla="*/ 229 h 549"/>
                <a:gd name="T80" fmla="*/ 0 w 1413"/>
                <a:gd name="T81" fmla="*/ 205 h 549"/>
                <a:gd name="T82" fmla="*/ 120 w 1413"/>
                <a:gd name="T83" fmla="*/ 187 h 549"/>
                <a:gd name="T84" fmla="*/ 309 w 1413"/>
                <a:gd name="T85" fmla="*/ 156 h 549"/>
                <a:gd name="T86" fmla="*/ 544 w 1413"/>
                <a:gd name="T87" fmla="*/ 119 h 549"/>
                <a:gd name="T88" fmla="*/ 742 w 1413"/>
                <a:gd name="T89" fmla="*/ 71 h 549"/>
                <a:gd name="T90" fmla="*/ 926 w 1413"/>
                <a:gd name="T91" fmla="*/ 26 h 549"/>
                <a:gd name="T92" fmla="*/ 1020 w 1413"/>
                <a:gd name="T93" fmla="*/ 9 h 549"/>
                <a:gd name="T94" fmla="*/ 1098 w 1413"/>
                <a:gd name="T95" fmla="*/ 0 h 549"/>
                <a:gd name="T96" fmla="*/ 1165 w 1413"/>
                <a:gd name="T97" fmla="*/ 2 h 549"/>
                <a:gd name="T98" fmla="*/ 1211 w 1413"/>
                <a:gd name="T99" fmla="*/ 7 h 549"/>
                <a:gd name="T100" fmla="*/ 1254 w 1413"/>
                <a:gd name="T101" fmla="*/ 27 h 549"/>
                <a:gd name="T102" fmla="*/ 1288 w 1413"/>
                <a:gd name="T103" fmla="*/ 71 h 549"/>
                <a:gd name="T104" fmla="*/ 1301 w 1413"/>
                <a:gd name="T105" fmla="*/ 117 h 549"/>
                <a:gd name="T106" fmla="*/ 1316 w 1413"/>
                <a:gd name="T107" fmla="*/ 148 h 549"/>
                <a:gd name="T108" fmla="*/ 1344 w 1413"/>
                <a:gd name="T109" fmla="*/ 159 h 549"/>
                <a:gd name="T110" fmla="*/ 1384 w 1413"/>
                <a:gd name="T111" fmla="*/ 156 h 549"/>
                <a:gd name="T112" fmla="*/ 1412 w 1413"/>
                <a:gd name="T113" fmla="*/ 145 h 549"/>
                <a:gd name="T114" fmla="*/ 1412 w 1413"/>
                <a:gd name="T115" fmla="*/ 548 h 54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413" h="549">
                  <a:moveTo>
                    <a:pt x="1412" y="548"/>
                  </a:moveTo>
                  <a:lnTo>
                    <a:pt x="1316" y="537"/>
                  </a:lnTo>
                  <a:lnTo>
                    <a:pt x="1237" y="524"/>
                  </a:lnTo>
                  <a:lnTo>
                    <a:pt x="1179" y="511"/>
                  </a:lnTo>
                  <a:lnTo>
                    <a:pt x="1118" y="499"/>
                  </a:lnTo>
                  <a:lnTo>
                    <a:pt x="1060" y="493"/>
                  </a:lnTo>
                  <a:lnTo>
                    <a:pt x="1000" y="495"/>
                  </a:lnTo>
                  <a:lnTo>
                    <a:pt x="939" y="499"/>
                  </a:lnTo>
                  <a:lnTo>
                    <a:pt x="894" y="482"/>
                  </a:lnTo>
                  <a:lnTo>
                    <a:pt x="962" y="440"/>
                  </a:lnTo>
                  <a:lnTo>
                    <a:pt x="1005" y="411"/>
                  </a:lnTo>
                  <a:lnTo>
                    <a:pt x="1043" y="381"/>
                  </a:lnTo>
                  <a:lnTo>
                    <a:pt x="1069" y="348"/>
                  </a:lnTo>
                  <a:lnTo>
                    <a:pt x="962" y="383"/>
                  </a:lnTo>
                  <a:lnTo>
                    <a:pt x="855" y="418"/>
                  </a:lnTo>
                  <a:lnTo>
                    <a:pt x="783" y="436"/>
                  </a:lnTo>
                  <a:lnTo>
                    <a:pt x="670" y="449"/>
                  </a:lnTo>
                  <a:lnTo>
                    <a:pt x="597" y="449"/>
                  </a:lnTo>
                  <a:lnTo>
                    <a:pt x="531" y="444"/>
                  </a:lnTo>
                  <a:lnTo>
                    <a:pt x="486" y="427"/>
                  </a:lnTo>
                  <a:lnTo>
                    <a:pt x="459" y="407"/>
                  </a:lnTo>
                  <a:lnTo>
                    <a:pt x="527" y="389"/>
                  </a:lnTo>
                  <a:lnTo>
                    <a:pt x="572" y="365"/>
                  </a:lnTo>
                  <a:lnTo>
                    <a:pt x="599" y="339"/>
                  </a:lnTo>
                  <a:lnTo>
                    <a:pt x="634" y="308"/>
                  </a:lnTo>
                  <a:lnTo>
                    <a:pt x="544" y="334"/>
                  </a:lnTo>
                  <a:lnTo>
                    <a:pt x="463" y="348"/>
                  </a:lnTo>
                  <a:lnTo>
                    <a:pt x="378" y="356"/>
                  </a:lnTo>
                  <a:lnTo>
                    <a:pt x="303" y="352"/>
                  </a:lnTo>
                  <a:lnTo>
                    <a:pt x="254" y="334"/>
                  </a:lnTo>
                  <a:lnTo>
                    <a:pt x="233" y="312"/>
                  </a:lnTo>
                  <a:lnTo>
                    <a:pt x="281" y="291"/>
                  </a:lnTo>
                  <a:lnTo>
                    <a:pt x="313" y="269"/>
                  </a:lnTo>
                  <a:lnTo>
                    <a:pt x="341" y="244"/>
                  </a:lnTo>
                  <a:lnTo>
                    <a:pt x="339" y="229"/>
                  </a:lnTo>
                  <a:lnTo>
                    <a:pt x="262" y="246"/>
                  </a:lnTo>
                  <a:lnTo>
                    <a:pt x="179" y="255"/>
                  </a:lnTo>
                  <a:lnTo>
                    <a:pt x="109" y="254"/>
                  </a:lnTo>
                  <a:lnTo>
                    <a:pt x="51" y="244"/>
                  </a:lnTo>
                  <a:lnTo>
                    <a:pt x="19" y="229"/>
                  </a:lnTo>
                  <a:lnTo>
                    <a:pt x="0" y="205"/>
                  </a:lnTo>
                  <a:lnTo>
                    <a:pt x="120" y="187"/>
                  </a:lnTo>
                  <a:lnTo>
                    <a:pt x="309" y="156"/>
                  </a:lnTo>
                  <a:lnTo>
                    <a:pt x="544" y="119"/>
                  </a:lnTo>
                  <a:lnTo>
                    <a:pt x="742" y="71"/>
                  </a:lnTo>
                  <a:lnTo>
                    <a:pt x="926" y="26"/>
                  </a:lnTo>
                  <a:lnTo>
                    <a:pt x="1020" y="9"/>
                  </a:lnTo>
                  <a:lnTo>
                    <a:pt x="1098" y="0"/>
                  </a:lnTo>
                  <a:lnTo>
                    <a:pt x="1165" y="2"/>
                  </a:lnTo>
                  <a:lnTo>
                    <a:pt x="1211" y="7"/>
                  </a:lnTo>
                  <a:lnTo>
                    <a:pt x="1254" y="27"/>
                  </a:lnTo>
                  <a:lnTo>
                    <a:pt x="1288" y="71"/>
                  </a:lnTo>
                  <a:lnTo>
                    <a:pt x="1301" y="117"/>
                  </a:lnTo>
                  <a:lnTo>
                    <a:pt x="1316" y="148"/>
                  </a:lnTo>
                  <a:lnTo>
                    <a:pt x="1344" y="159"/>
                  </a:lnTo>
                  <a:lnTo>
                    <a:pt x="1384" y="156"/>
                  </a:lnTo>
                  <a:lnTo>
                    <a:pt x="1412" y="145"/>
                  </a:lnTo>
                  <a:lnTo>
                    <a:pt x="1412" y="548"/>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45078" name="Oval 17"/>
            <p:cNvSpPr>
              <a:spLocks noChangeArrowheads="1"/>
            </p:cNvSpPr>
            <p:nvPr/>
          </p:nvSpPr>
          <p:spPr bwMode="auto">
            <a:xfrm>
              <a:off x="2785" y="355"/>
              <a:ext cx="187" cy="19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endParaRPr lang="en-US" altLang="da-DK" sz="1800">
                <a:latin typeface="Arial" pitchFamily="34" charset="0"/>
              </a:endParaRPr>
            </a:p>
          </p:txBody>
        </p:sp>
        <p:sp>
          <p:nvSpPr>
            <p:cNvPr id="3" name="Freeform 18"/>
            <p:cNvSpPr>
              <a:spLocks/>
            </p:cNvSpPr>
            <p:nvPr/>
          </p:nvSpPr>
          <p:spPr bwMode="auto">
            <a:xfrm>
              <a:off x="2976" y="583"/>
              <a:ext cx="1413" cy="549"/>
            </a:xfrm>
            <a:custGeom>
              <a:avLst/>
              <a:gdLst>
                <a:gd name="T0" fmla="*/ 0 w 1413"/>
                <a:gd name="T1" fmla="*/ 548 h 549"/>
                <a:gd name="T2" fmla="*/ 96 w 1413"/>
                <a:gd name="T3" fmla="*/ 537 h 549"/>
                <a:gd name="T4" fmla="*/ 175 w 1413"/>
                <a:gd name="T5" fmla="*/ 524 h 549"/>
                <a:gd name="T6" fmla="*/ 233 w 1413"/>
                <a:gd name="T7" fmla="*/ 511 h 549"/>
                <a:gd name="T8" fmla="*/ 294 w 1413"/>
                <a:gd name="T9" fmla="*/ 499 h 549"/>
                <a:gd name="T10" fmla="*/ 352 w 1413"/>
                <a:gd name="T11" fmla="*/ 493 h 549"/>
                <a:gd name="T12" fmla="*/ 412 w 1413"/>
                <a:gd name="T13" fmla="*/ 495 h 549"/>
                <a:gd name="T14" fmla="*/ 473 w 1413"/>
                <a:gd name="T15" fmla="*/ 499 h 549"/>
                <a:gd name="T16" fmla="*/ 518 w 1413"/>
                <a:gd name="T17" fmla="*/ 482 h 549"/>
                <a:gd name="T18" fmla="*/ 450 w 1413"/>
                <a:gd name="T19" fmla="*/ 440 h 549"/>
                <a:gd name="T20" fmla="*/ 407 w 1413"/>
                <a:gd name="T21" fmla="*/ 411 h 549"/>
                <a:gd name="T22" fmla="*/ 369 w 1413"/>
                <a:gd name="T23" fmla="*/ 381 h 549"/>
                <a:gd name="T24" fmla="*/ 343 w 1413"/>
                <a:gd name="T25" fmla="*/ 348 h 549"/>
                <a:gd name="T26" fmla="*/ 450 w 1413"/>
                <a:gd name="T27" fmla="*/ 383 h 549"/>
                <a:gd name="T28" fmla="*/ 557 w 1413"/>
                <a:gd name="T29" fmla="*/ 418 h 549"/>
                <a:gd name="T30" fmla="*/ 629 w 1413"/>
                <a:gd name="T31" fmla="*/ 436 h 549"/>
                <a:gd name="T32" fmla="*/ 742 w 1413"/>
                <a:gd name="T33" fmla="*/ 449 h 549"/>
                <a:gd name="T34" fmla="*/ 815 w 1413"/>
                <a:gd name="T35" fmla="*/ 449 h 549"/>
                <a:gd name="T36" fmla="*/ 881 w 1413"/>
                <a:gd name="T37" fmla="*/ 444 h 549"/>
                <a:gd name="T38" fmla="*/ 926 w 1413"/>
                <a:gd name="T39" fmla="*/ 427 h 549"/>
                <a:gd name="T40" fmla="*/ 953 w 1413"/>
                <a:gd name="T41" fmla="*/ 407 h 549"/>
                <a:gd name="T42" fmla="*/ 885 w 1413"/>
                <a:gd name="T43" fmla="*/ 389 h 549"/>
                <a:gd name="T44" fmla="*/ 840 w 1413"/>
                <a:gd name="T45" fmla="*/ 365 h 549"/>
                <a:gd name="T46" fmla="*/ 809 w 1413"/>
                <a:gd name="T47" fmla="*/ 339 h 549"/>
                <a:gd name="T48" fmla="*/ 778 w 1413"/>
                <a:gd name="T49" fmla="*/ 308 h 549"/>
                <a:gd name="T50" fmla="*/ 868 w 1413"/>
                <a:gd name="T51" fmla="*/ 334 h 549"/>
                <a:gd name="T52" fmla="*/ 949 w 1413"/>
                <a:gd name="T53" fmla="*/ 348 h 549"/>
                <a:gd name="T54" fmla="*/ 1034 w 1413"/>
                <a:gd name="T55" fmla="*/ 356 h 549"/>
                <a:gd name="T56" fmla="*/ 1109 w 1413"/>
                <a:gd name="T57" fmla="*/ 352 h 549"/>
                <a:gd name="T58" fmla="*/ 1158 w 1413"/>
                <a:gd name="T59" fmla="*/ 334 h 549"/>
                <a:gd name="T60" fmla="*/ 1179 w 1413"/>
                <a:gd name="T61" fmla="*/ 312 h 549"/>
                <a:gd name="T62" fmla="*/ 1131 w 1413"/>
                <a:gd name="T63" fmla="*/ 291 h 549"/>
                <a:gd name="T64" fmla="*/ 1099 w 1413"/>
                <a:gd name="T65" fmla="*/ 269 h 549"/>
                <a:gd name="T66" fmla="*/ 1071 w 1413"/>
                <a:gd name="T67" fmla="*/ 244 h 549"/>
                <a:gd name="T68" fmla="*/ 1073 w 1413"/>
                <a:gd name="T69" fmla="*/ 229 h 549"/>
                <a:gd name="T70" fmla="*/ 1150 w 1413"/>
                <a:gd name="T71" fmla="*/ 246 h 549"/>
                <a:gd name="T72" fmla="*/ 1233 w 1413"/>
                <a:gd name="T73" fmla="*/ 255 h 549"/>
                <a:gd name="T74" fmla="*/ 1311 w 1413"/>
                <a:gd name="T75" fmla="*/ 253 h 549"/>
                <a:gd name="T76" fmla="*/ 1361 w 1413"/>
                <a:gd name="T77" fmla="*/ 244 h 549"/>
                <a:gd name="T78" fmla="*/ 1393 w 1413"/>
                <a:gd name="T79" fmla="*/ 229 h 549"/>
                <a:gd name="T80" fmla="*/ 1412 w 1413"/>
                <a:gd name="T81" fmla="*/ 205 h 549"/>
                <a:gd name="T82" fmla="*/ 1292 w 1413"/>
                <a:gd name="T83" fmla="*/ 187 h 549"/>
                <a:gd name="T84" fmla="*/ 1087 w 1413"/>
                <a:gd name="T85" fmla="*/ 158 h 549"/>
                <a:gd name="T86" fmla="*/ 868 w 1413"/>
                <a:gd name="T87" fmla="*/ 119 h 549"/>
                <a:gd name="T88" fmla="*/ 670 w 1413"/>
                <a:gd name="T89" fmla="*/ 71 h 549"/>
                <a:gd name="T90" fmla="*/ 486 w 1413"/>
                <a:gd name="T91" fmla="*/ 26 h 549"/>
                <a:gd name="T92" fmla="*/ 392 w 1413"/>
                <a:gd name="T93" fmla="*/ 9 h 549"/>
                <a:gd name="T94" fmla="*/ 314 w 1413"/>
                <a:gd name="T95" fmla="*/ 0 h 549"/>
                <a:gd name="T96" fmla="*/ 247 w 1413"/>
                <a:gd name="T97" fmla="*/ 2 h 549"/>
                <a:gd name="T98" fmla="*/ 201 w 1413"/>
                <a:gd name="T99" fmla="*/ 7 h 549"/>
                <a:gd name="T100" fmla="*/ 158 w 1413"/>
                <a:gd name="T101" fmla="*/ 27 h 549"/>
                <a:gd name="T102" fmla="*/ 124 w 1413"/>
                <a:gd name="T103" fmla="*/ 71 h 549"/>
                <a:gd name="T104" fmla="*/ 111 w 1413"/>
                <a:gd name="T105" fmla="*/ 117 h 549"/>
                <a:gd name="T106" fmla="*/ 96 w 1413"/>
                <a:gd name="T107" fmla="*/ 148 h 549"/>
                <a:gd name="T108" fmla="*/ 68 w 1413"/>
                <a:gd name="T109" fmla="*/ 159 h 549"/>
                <a:gd name="T110" fmla="*/ 28 w 1413"/>
                <a:gd name="T111" fmla="*/ 156 h 549"/>
                <a:gd name="T112" fmla="*/ 0 w 1413"/>
                <a:gd name="T113" fmla="*/ 145 h 549"/>
                <a:gd name="T114" fmla="*/ 0 w 1413"/>
                <a:gd name="T115" fmla="*/ 548 h 54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413" h="549">
                  <a:moveTo>
                    <a:pt x="0" y="548"/>
                  </a:moveTo>
                  <a:lnTo>
                    <a:pt x="96" y="537"/>
                  </a:lnTo>
                  <a:lnTo>
                    <a:pt x="175" y="524"/>
                  </a:lnTo>
                  <a:lnTo>
                    <a:pt x="233" y="511"/>
                  </a:lnTo>
                  <a:lnTo>
                    <a:pt x="294" y="499"/>
                  </a:lnTo>
                  <a:lnTo>
                    <a:pt x="352" y="493"/>
                  </a:lnTo>
                  <a:lnTo>
                    <a:pt x="412" y="495"/>
                  </a:lnTo>
                  <a:lnTo>
                    <a:pt x="473" y="499"/>
                  </a:lnTo>
                  <a:lnTo>
                    <a:pt x="518" y="482"/>
                  </a:lnTo>
                  <a:lnTo>
                    <a:pt x="450" y="440"/>
                  </a:lnTo>
                  <a:lnTo>
                    <a:pt x="407" y="411"/>
                  </a:lnTo>
                  <a:lnTo>
                    <a:pt x="369" y="381"/>
                  </a:lnTo>
                  <a:lnTo>
                    <a:pt x="343" y="348"/>
                  </a:lnTo>
                  <a:lnTo>
                    <a:pt x="450" y="383"/>
                  </a:lnTo>
                  <a:lnTo>
                    <a:pt x="557" y="418"/>
                  </a:lnTo>
                  <a:lnTo>
                    <a:pt x="629" y="436"/>
                  </a:lnTo>
                  <a:lnTo>
                    <a:pt x="742" y="449"/>
                  </a:lnTo>
                  <a:lnTo>
                    <a:pt x="815" y="449"/>
                  </a:lnTo>
                  <a:lnTo>
                    <a:pt x="881" y="444"/>
                  </a:lnTo>
                  <a:lnTo>
                    <a:pt x="926" y="427"/>
                  </a:lnTo>
                  <a:lnTo>
                    <a:pt x="953" y="407"/>
                  </a:lnTo>
                  <a:lnTo>
                    <a:pt x="885" y="389"/>
                  </a:lnTo>
                  <a:lnTo>
                    <a:pt x="840" y="365"/>
                  </a:lnTo>
                  <a:lnTo>
                    <a:pt x="809" y="339"/>
                  </a:lnTo>
                  <a:lnTo>
                    <a:pt x="778" y="308"/>
                  </a:lnTo>
                  <a:lnTo>
                    <a:pt x="868" y="334"/>
                  </a:lnTo>
                  <a:lnTo>
                    <a:pt x="949" y="348"/>
                  </a:lnTo>
                  <a:lnTo>
                    <a:pt x="1034" y="356"/>
                  </a:lnTo>
                  <a:lnTo>
                    <a:pt x="1109" y="352"/>
                  </a:lnTo>
                  <a:lnTo>
                    <a:pt x="1158" y="334"/>
                  </a:lnTo>
                  <a:lnTo>
                    <a:pt x="1179" y="312"/>
                  </a:lnTo>
                  <a:lnTo>
                    <a:pt x="1131" y="291"/>
                  </a:lnTo>
                  <a:lnTo>
                    <a:pt x="1099" y="269"/>
                  </a:lnTo>
                  <a:lnTo>
                    <a:pt x="1071" y="244"/>
                  </a:lnTo>
                  <a:lnTo>
                    <a:pt x="1073" y="229"/>
                  </a:lnTo>
                  <a:lnTo>
                    <a:pt x="1150" y="246"/>
                  </a:lnTo>
                  <a:lnTo>
                    <a:pt x="1233" y="255"/>
                  </a:lnTo>
                  <a:lnTo>
                    <a:pt x="1311" y="253"/>
                  </a:lnTo>
                  <a:lnTo>
                    <a:pt x="1361" y="244"/>
                  </a:lnTo>
                  <a:lnTo>
                    <a:pt x="1393" y="229"/>
                  </a:lnTo>
                  <a:lnTo>
                    <a:pt x="1412" y="205"/>
                  </a:lnTo>
                  <a:lnTo>
                    <a:pt x="1292" y="187"/>
                  </a:lnTo>
                  <a:lnTo>
                    <a:pt x="1087" y="158"/>
                  </a:lnTo>
                  <a:lnTo>
                    <a:pt x="868" y="119"/>
                  </a:lnTo>
                  <a:lnTo>
                    <a:pt x="670" y="71"/>
                  </a:lnTo>
                  <a:lnTo>
                    <a:pt x="486" y="26"/>
                  </a:lnTo>
                  <a:lnTo>
                    <a:pt x="392" y="9"/>
                  </a:lnTo>
                  <a:lnTo>
                    <a:pt x="314" y="0"/>
                  </a:lnTo>
                  <a:lnTo>
                    <a:pt x="247" y="2"/>
                  </a:lnTo>
                  <a:lnTo>
                    <a:pt x="201" y="7"/>
                  </a:lnTo>
                  <a:lnTo>
                    <a:pt x="158" y="27"/>
                  </a:lnTo>
                  <a:lnTo>
                    <a:pt x="124" y="71"/>
                  </a:lnTo>
                  <a:lnTo>
                    <a:pt x="111" y="117"/>
                  </a:lnTo>
                  <a:lnTo>
                    <a:pt x="96" y="148"/>
                  </a:lnTo>
                  <a:lnTo>
                    <a:pt x="68" y="159"/>
                  </a:lnTo>
                  <a:lnTo>
                    <a:pt x="28" y="156"/>
                  </a:lnTo>
                  <a:lnTo>
                    <a:pt x="0" y="145"/>
                  </a:lnTo>
                  <a:lnTo>
                    <a:pt x="0" y="548"/>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grpSp>
      <p:sp>
        <p:nvSpPr>
          <p:cNvPr id="5123" name="Rectangle 19"/>
          <p:cNvSpPr>
            <a:spLocks noGrp="1" noChangeArrowheads="1"/>
          </p:cNvSpPr>
          <p:nvPr>
            <p:ph type="title"/>
          </p:nvPr>
        </p:nvSpPr>
        <p:spPr bwMode="auto">
          <a:xfrm>
            <a:off x="685800" y="40005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da-DK" altLang="da-DK"/>
              <a:t>Klik for at redigere titeltypografi i masteren</a:t>
            </a:r>
          </a:p>
        </p:txBody>
      </p:sp>
      <p:sp>
        <p:nvSpPr>
          <p:cNvPr id="5124" name="Rectangle 20"/>
          <p:cNvSpPr>
            <a:spLocks noGrp="1" noChangeArrowheads="1"/>
          </p:cNvSpPr>
          <p:nvPr>
            <p:ph type="body" idx="1"/>
          </p:nvPr>
        </p:nvSpPr>
        <p:spPr bwMode="auto">
          <a:xfrm>
            <a:off x="685800" y="177165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da-DK" altLang="da-DK"/>
              <a:t>Klik for at redigere teksttypografierne i masteren</a:t>
            </a:r>
          </a:p>
          <a:p>
            <a:pPr lvl="1"/>
            <a:r>
              <a:rPr lang="da-DK" altLang="da-DK"/>
              <a:t>Andet niveau</a:t>
            </a:r>
          </a:p>
          <a:p>
            <a:pPr lvl="2"/>
            <a:r>
              <a:rPr lang="da-DK" altLang="da-DK"/>
              <a:t>Tredje niveau</a:t>
            </a:r>
          </a:p>
          <a:p>
            <a:pPr lvl="3"/>
            <a:r>
              <a:rPr lang="da-DK" altLang="da-DK"/>
              <a:t>Fjerde niveau</a:t>
            </a:r>
          </a:p>
          <a:p>
            <a:pPr lvl="4"/>
            <a:r>
              <a:rPr lang="da-DK" altLang="da-DK"/>
              <a:t>Femte niveau</a:t>
            </a:r>
          </a:p>
        </p:txBody>
      </p:sp>
      <p:sp>
        <p:nvSpPr>
          <p:cNvPr id="5141" name="Rectangle 21"/>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a:effectLst>
                  <a:outerShdw blurRad="38100" dist="38100" dir="2700000" algn="tl">
                    <a:srgbClr val="000000"/>
                  </a:outerShdw>
                </a:effectLst>
                <a:latin typeface="Book Antiqua" pitchFamily="18" charset="0"/>
                <a:ea typeface="+mn-ea"/>
                <a:cs typeface="+mn-cs"/>
              </a:defRPr>
            </a:lvl1pPr>
          </a:lstStyle>
          <a:p>
            <a:pPr>
              <a:defRPr/>
            </a:pPr>
            <a:endParaRPr lang="da-DK"/>
          </a:p>
        </p:txBody>
      </p:sp>
      <p:sp>
        <p:nvSpPr>
          <p:cNvPr id="5142" name="Rectangle 2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smtClean="0">
                <a:effectLst>
                  <a:outerShdw blurRad="38100" dist="38100" dir="2700000" algn="tl">
                    <a:srgbClr val="000000"/>
                  </a:outerShdw>
                </a:effectLst>
                <a:latin typeface="Book Antiqua" pitchFamily="18" charset="0"/>
              </a:defRPr>
            </a:lvl1pPr>
          </a:lstStyle>
          <a:p>
            <a:pPr>
              <a:defRPr/>
            </a:pPr>
            <a:fld id="{EC4C6213-39CE-4D52-89EB-809AA8CD318A}" type="slidenum">
              <a:rPr lang="da-DK" altLang="da-DK"/>
              <a:pPr>
                <a:defRPr/>
              </a:pPr>
              <a:t>‹nr.›</a:t>
            </a:fld>
            <a:endParaRPr lang="da-DK" altLang="da-DK"/>
          </a:p>
        </p:txBody>
      </p:sp>
      <p:sp>
        <p:nvSpPr>
          <p:cNvPr id="5143" name="Rectangle 2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effectLst>
                  <a:outerShdw blurRad="38100" dist="38100" dir="2700000" algn="tl">
                    <a:srgbClr val="000000"/>
                  </a:outerShdw>
                </a:effectLst>
                <a:latin typeface="Book Antiqua" pitchFamily="18" charset="0"/>
                <a:ea typeface="+mn-ea"/>
                <a:cs typeface="+mn-cs"/>
              </a:defRPr>
            </a:lvl1pPr>
          </a:lstStyle>
          <a:p>
            <a:pPr>
              <a:defRPr/>
            </a:pPr>
            <a:endParaRPr lang="da-DK"/>
          </a:p>
        </p:txBody>
      </p:sp>
    </p:spTree>
  </p:cSld>
  <p:clrMap bg1="dk2" tx1="lt1" bg2="dk1" tx2="lt2" accent1="accent1" accent2="accent2" accent3="accent3" accent4="accent4" accent5="accent5" accent6="accent6" hlink="hlink" folHlink="folHlink"/>
  <p:sldLayoutIdLst>
    <p:sldLayoutId id="2147485971" r:id="rId1"/>
    <p:sldLayoutId id="2147485972" r:id="rId2"/>
    <p:sldLayoutId id="2147485973" r:id="rId3"/>
    <p:sldLayoutId id="2147485974" r:id="rId4"/>
    <p:sldLayoutId id="2147485975" r:id="rId5"/>
    <p:sldLayoutId id="2147485976" r:id="rId6"/>
    <p:sldLayoutId id="2147485977" r:id="rId7"/>
    <p:sldLayoutId id="2147485978" r:id="rId8"/>
    <p:sldLayoutId id="2147485979" r:id="rId9"/>
    <p:sldLayoutId id="2147485980" r:id="rId10"/>
    <p:sldLayoutId id="2147485981" r:id="rId11"/>
  </p:sldLayoutIdLst>
  <p:txStyles>
    <p:titleStyle>
      <a:lvl1pPr algn="ctr" rtl="0" eaLnBrk="0" fontAlgn="base" hangingPunct="0">
        <a:spcBef>
          <a:spcPct val="0"/>
        </a:spcBef>
        <a:spcAft>
          <a:spcPct val="0"/>
        </a:spcAft>
        <a:defRPr sz="4400" b="1">
          <a:solidFill>
            <a:schemeClr val="tx2"/>
          </a:solidFill>
          <a:latin typeface="+mj-lt"/>
          <a:ea typeface="MS PGothic" pitchFamily="34" charset="-128"/>
          <a:cs typeface="+mj-cs"/>
        </a:defRPr>
      </a:lvl1pPr>
      <a:lvl2pPr algn="ctr" rtl="0" eaLnBrk="0" fontAlgn="base" hangingPunct="0">
        <a:spcBef>
          <a:spcPct val="0"/>
        </a:spcBef>
        <a:spcAft>
          <a:spcPct val="0"/>
        </a:spcAft>
        <a:defRPr sz="4400" b="1">
          <a:solidFill>
            <a:schemeClr val="tx2"/>
          </a:solidFill>
          <a:latin typeface="Calibri" pitchFamily="-1" charset="0"/>
          <a:ea typeface="MS PGothic" pitchFamily="34" charset="-128"/>
          <a:cs typeface="ＭＳ Ｐゴシック" pitchFamily="-1" charset="-128"/>
        </a:defRPr>
      </a:lvl2pPr>
      <a:lvl3pPr algn="ctr" rtl="0" eaLnBrk="0" fontAlgn="base" hangingPunct="0">
        <a:spcBef>
          <a:spcPct val="0"/>
        </a:spcBef>
        <a:spcAft>
          <a:spcPct val="0"/>
        </a:spcAft>
        <a:defRPr sz="4400" b="1">
          <a:solidFill>
            <a:schemeClr val="tx2"/>
          </a:solidFill>
          <a:latin typeface="Calibri" pitchFamily="-1" charset="0"/>
          <a:ea typeface="MS PGothic" pitchFamily="34" charset="-128"/>
          <a:cs typeface="ＭＳ Ｐゴシック" pitchFamily="-1" charset="-128"/>
        </a:defRPr>
      </a:lvl3pPr>
      <a:lvl4pPr algn="ctr" rtl="0" eaLnBrk="0" fontAlgn="base" hangingPunct="0">
        <a:spcBef>
          <a:spcPct val="0"/>
        </a:spcBef>
        <a:spcAft>
          <a:spcPct val="0"/>
        </a:spcAft>
        <a:defRPr sz="4400" b="1">
          <a:solidFill>
            <a:schemeClr val="tx2"/>
          </a:solidFill>
          <a:latin typeface="Calibri" pitchFamily="-1" charset="0"/>
          <a:ea typeface="MS PGothic" pitchFamily="34" charset="-128"/>
          <a:cs typeface="ＭＳ Ｐゴシック" pitchFamily="-1" charset="-128"/>
        </a:defRPr>
      </a:lvl4pPr>
      <a:lvl5pPr algn="ctr" rtl="0" eaLnBrk="0" fontAlgn="base" hangingPunct="0">
        <a:spcBef>
          <a:spcPct val="0"/>
        </a:spcBef>
        <a:spcAft>
          <a:spcPct val="0"/>
        </a:spcAft>
        <a:defRPr sz="4400" b="1">
          <a:solidFill>
            <a:schemeClr val="tx2"/>
          </a:solidFill>
          <a:latin typeface="Calibri" pitchFamily="-1" charset="0"/>
          <a:ea typeface="MS PGothic" pitchFamily="34" charset="-128"/>
          <a:cs typeface="ＭＳ Ｐゴシック" pitchFamily="-1" charset="-128"/>
        </a:defRPr>
      </a:lvl5pPr>
      <a:lvl6pPr marL="457200" algn="ctr" rtl="0" fontAlgn="base">
        <a:spcBef>
          <a:spcPct val="0"/>
        </a:spcBef>
        <a:spcAft>
          <a:spcPct val="0"/>
        </a:spcAft>
        <a:defRPr sz="4400" b="1">
          <a:solidFill>
            <a:schemeClr val="tx2"/>
          </a:solidFill>
          <a:latin typeface="Calibri" pitchFamily="-1" charset="0"/>
          <a:ea typeface="ＭＳ Ｐゴシック" pitchFamily="-1" charset="-128"/>
          <a:cs typeface="ＭＳ Ｐゴシック" pitchFamily="-1" charset="-128"/>
        </a:defRPr>
      </a:lvl6pPr>
      <a:lvl7pPr marL="914400" algn="ctr" rtl="0" fontAlgn="base">
        <a:spcBef>
          <a:spcPct val="0"/>
        </a:spcBef>
        <a:spcAft>
          <a:spcPct val="0"/>
        </a:spcAft>
        <a:defRPr sz="4400" b="1">
          <a:solidFill>
            <a:schemeClr val="tx2"/>
          </a:solidFill>
          <a:latin typeface="Calibri" pitchFamily="-1" charset="0"/>
          <a:ea typeface="ＭＳ Ｐゴシック" pitchFamily="-1" charset="-128"/>
          <a:cs typeface="ＭＳ Ｐゴシック" pitchFamily="-1" charset="-128"/>
        </a:defRPr>
      </a:lvl7pPr>
      <a:lvl8pPr marL="1371600" algn="ctr" rtl="0" fontAlgn="base">
        <a:spcBef>
          <a:spcPct val="0"/>
        </a:spcBef>
        <a:spcAft>
          <a:spcPct val="0"/>
        </a:spcAft>
        <a:defRPr sz="4400" b="1">
          <a:solidFill>
            <a:schemeClr val="tx2"/>
          </a:solidFill>
          <a:latin typeface="Calibri" pitchFamily="-1" charset="0"/>
          <a:ea typeface="ＭＳ Ｐゴシック" pitchFamily="-1" charset="-128"/>
          <a:cs typeface="ＭＳ Ｐゴシック" pitchFamily="-1" charset="-128"/>
        </a:defRPr>
      </a:lvl8pPr>
      <a:lvl9pPr marL="1828800" algn="ctr" rtl="0" fontAlgn="base">
        <a:spcBef>
          <a:spcPct val="0"/>
        </a:spcBef>
        <a:spcAft>
          <a:spcPct val="0"/>
        </a:spcAft>
        <a:defRPr sz="4400" b="1">
          <a:solidFill>
            <a:schemeClr val="tx2"/>
          </a:solidFill>
          <a:latin typeface="Calibri" pitchFamily="-1" charset="0"/>
          <a:ea typeface="ＭＳ Ｐゴシック" pitchFamily="-1" charset="-128"/>
          <a:cs typeface="ＭＳ Ｐゴシック" pitchFamily="-1" charset="-128"/>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hlink"/>
        </a:buClr>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accent2"/>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accent2"/>
        </a:buClr>
        <a:buChar char="•"/>
        <a:defRPr sz="2000">
          <a:solidFill>
            <a:schemeClr val="tx1"/>
          </a:solidFill>
          <a:latin typeface="+mn-lt"/>
          <a:ea typeface="+mn-ea"/>
        </a:defRPr>
      </a:lvl6pPr>
      <a:lvl7pPr marL="2971800" indent="-228600" algn="l" rtl="0" fontAlgn="base">
        <a:spcBef>
          <a:spcPct val="20000"/>
        </a:spcBef>
        <a:spcAft>
          <a:spcPct val="0"/>
        </a:spcAft>
        <a:buClr>
          <a:schemeClr val="accent2"/>
        </a:buClr>
        <a:buChar char="•"/>
        <a:defRPr sz="2000">
          <a:solidFill>
            <a:schemeClr val="tx1"/>
          </a:solidFill>
          <a:latin typeface="+mn-lt"/>
          <a:ea typeface="+mn-ea"/>
        </a:defRPr>
      </a:lvl7pPr>
      <a:lvl8pPr marL="3429000" indent="-228600" algn="l" rtl="0" fontAlgn="base">
        <a:spcBef>
          <a:spcPct val="20000"/>
        </a:spcBef>
        <a:spcAft>
          <a:spcPct val="0"/>
        </a:spcAft>
        <a:buClr>
          <a:schemeClr val="accent2"/>
        </a:buClr>
        <a:buChar char="•"/>
        <a:defRPr sz="2000">
          <a:solidFill>
            <a:schemeClr val="tx1"/>
          </a:solidFill>
          <a:latin typeface="+mn-lt"/>
          <a:ea typeface="+mn-ea"/>
        </a:defRPr>
      </a:lvl8pPr>
      <a:lvl9pPr marL="3886200" indent="-228600" algn="l" rtl="0" fontAlgn="base">
        <a:spcBef>
          <a:spcPct val="20000"/>
        </a:spcBef>
        <a:spcAft>
          <a:spcPct val="0"/>
        </a:spcAft>
        <a:buClr>
          <a:schemeClr val="accent2"/>
        </a:buClr>
        <a:buChar char="•"/>
        <a:defRPr sz="2000">
          <a:solidFill>
            <a:schemeClr val="tx1"/>
          </a:solidFill>
          <a:latin typeface="+mn-lt"/>
          <a:ea typeface="+mn-ea"/>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Text Placeholder 2"/>
          <p:cNvSpPr>
            <a:spLocks noGrp="1"/>
          </p:cNvSpPr>
          <p:nvPr>
            <p:ph type="body" idx="1"/>
          </p:nvPr>
        </p:nvSpPr>
        <p:spPr bwMode="auto">
          <a:xfrm>
            <a:off x="557213" y="1433513"/>
            <a:ext cx="8126412" cy="453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lvl="0"/>
            <a:r>
              <a:rPr lang="en-GB" altLang="da-DK"/>
              <a:t>Click to edit Master text styles</a:t>
            </a:r>
          </a:p>
          <a:p>
            <a:pPr lvl="1"/>
            <a:r>
              <a:rPr lang="en-GB" altLang="da-DK"/>
              <a:t>Second level</a:t>
            </a:r>
          </a:p>
          <a:p>
            <a:pPr lvl="2"/>
            <a:r>
              <a:rPr lang="en-GB" altLang="da-DK"/>
              <a:t>Third level</a:t>
            </a:r>
          </a:p>
          <a:p>
            <a:pPr lvl="3"/>
            <a:r>
              <a:rPr lang="en-GB" altLang="da-DK"/>
              <a:t>Fourth level</a:t>
            </a:r>
          </a:p>
          <a:p>
            <a:pPr lvl="4"/>
            <a:r>
              <a:rPr lang="en-GB" altLang="da-DK"/>
              <a:t>Fifth level</a:t>
            </a:r>
          </a:p>
        </p:txBody>
      </p:sp>
      <p:sp>
        <p:nvSpPr>
          <p:cNvPr id="7171" name="Title Placeholder 1"/>
          <p:cNvSpPr>
            <a:spLocks noGrp="1"/>
          </p:cNvSpPr>
          <p:nvPr>
            <p:ph type="title"/>
          </p:nvPr>
        </p:nvSpPr>
        <p:spPr bwMode="auto">
          <a:xfrm>
            <a:off x="557213" y="757238"/>
            <a:ext cx="70389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18000" bIns="45713" numCol="1" anchor="b" anchorCtr="0" compatLnSpc="1">
            <a:prstTxWarp prst="textNoShape">
              <a:avLst/>
            </a:prstTxWarp>
          </a:bodyPr>
          <a:lstStyle/>
          <a:p>
            <a:pPr lvl="0"/>
            <a:r>
              <a:rPr lang="en-US" altLang="da-DK"/>
              <a:t>Click to edit Master title style</a:t>
            </a:r>
          </a:p>
        </p:txBody>
      </p:sp>
      <p:pic>
        <p:nvPicPr>
          <p:cNvPr id="7172" name="Picture 10" descr="RocheLogo_4c_BLUE.png"/>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8029575" y="455613"/>
            <a:ext cx="65405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3" name="Group 19"/>
          <p:cNvGrpSpPr>
            <a:grpSpLocks/>
          </p:cNvGrpSpPr>
          <p:nvPr/>
        </p:nvGrpSpPr>
        <p:grpSpPr bwMode="auto">
          <a:xfrm>
            <a:off x="568325" y="1333500"/>
            <a:ext cx="8101013" cy="0"/>
            <a:chOff x="360" y="840"/>
            <a:chExt cx="5103" cy="0"/>
          </a:xfrm>
        </p:grpSpPr>
        <p:sp>
          <p:nvSpPr>
            <p:cNvPr id="7174" name="Line 10"/>
            <p:cNvSpPr>
              <a:spLocks noChangeShapeType="1"/>
            </p:cNvSpPr>
            <p:nvPr userDrawn="1"/>
          </p:nvSpPr>
          <p:spPr bwMode="auto">
            <a:xfrm>
              <a:off x="360" y="840"/>
              <a:ext cx="2550" cy="0"/>
            </a:xfrm>
            <a:prstGeom prst="line">
              <a:avLst/>
            </a:prstGeom>
            <a:noFill/>
            <a:ln w="28575">
              <a:solidFill>
                <a:srgbClr val="FF8000"/>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7175" name="Line 11"/>
            <p:cNvSpPr>
              <a:spLocks noChangeShapeType="1"/>
            </p:cNvSpPr>
            <p:nvPr userDrawn="1"/>
          </p:nvSpPr>
          <p:spPr bwMode="auto">
            <a:xfrm>
              <a:off x="2913" y="840"/>
              <a:ext cx="2550" cy="0"/>
            </a:xfrm>
            <a:prstGeom prst="line">
              <a:avLst/>
            </a:prstGeom>
            <a:noFill/>
            <a:ln w="28575">
              <a:solidFill>
                <a:srgbClr val="330052"/>
              </a:solidFill>
              <a:round/>
              <a:headEnd/>
              <a:tailEnd/>
            </a:ln>
            <a:extLst>
              <a:ext uri="{909E8E84-426E-40DD-AFC4-6F175D3DCCD1}">
                <a14:hiddenFill xmlns:a14="http://schemas.microsoft.com/office/drawing/2010/main">
                  <a:noFill/>
                </a14:hiddenFill>
              </a:ext>
            </a:extLst>
          </p:spPr>
          <p:txBody>
            <a:bodyPr/>
            <a:lstStyle/>
            <a:p>
              <a:endParaRPr lang="da-DK"/>
            </a:p>
          </p:txBody>
        </p:sp>
      </p:grpSp>
    </p:spTree>
  </p:cSld>
  <p:clrMap bg1="lt1" tx1="dk1" bg2="lt2" tx2="dk2" accent1="accent1" accent2="accent2" accent3="accent3" accent4="accent4" accent5="accent5" accent6="accent6" hlink="hlink" folHlink="folHlink"/>
  <p:sldLayoutIdLst>
    <p:sldLayoutId id="2147486043" r:id="rId1"/>
    <p:sldLayoutId id="2147486044" r:id="rId2"/>
    <p:sldLayoutId id="2147486045" r:id="rId3"/>
    <p:sldLayoutId id="2147486046" r:id="rId4"/>
    <p:sldLayoutId id="2147485983" r:id="rId5"/>
    <p:sldLayoutId id="2147485984" r:id="rId6"/>
    <p:sldLayoutId id="2147486047" r:id="rId7"/>
    <p:sldLayoutId id="2147486048" r:id="rId8"/>
    <p:sldLayoutId id="2147485985" r:id="rId9"/>
    <p:sldLayoutId id="2147486049" r:id="rId10"/>
    <p:sldLayoutId id="2147486050" r:id="rId11"/>
    <p:sldLayoutId id="2147486051" r:id="rId12"/>
    <p:sldLayoutId id="2147485986" r:id="rId13"/>
    <p:sldLayoutId id="2147485987" r:id="rId14"/>
    <p:sldLayoutId id="2147485988" r:id="rId15"/>
    <p:sldLayoutId id="2147485989" r:id="rId16"/>
    <p:sldLayoutId id="2147485990" r:id="rId17"/>
    <p:sldLayoutId id="2147485992" r:id="rId18"/>
    <p:sldLayoutId id="2147485993" r:id="rId19"/>
    <p:sldLayoutId id="2147485994" r:id="rId20"/>
    <p:sldLayoutId id="2147485995" r:id="rId21"/>
  </p:sldLayoutIdLst>
  <p:transition/>
  <p:hf hdr="0" dt="0"/>
  <p:txStyles>
    <p:titleStyle>
      <a:lvl1pPr algn="l" rtl="0" eaLnBrk="0" fontAlgn="base" hangingPunct="0">
        <a:lnSpc>
          <a:spcPct val="95000"/>
        </a:lnSpc>
        <a:spcBef>
          <a:spcPct val="0"/>
        </a:spcBef>
        <a:spcAft>
          <a:spcPct val="0"/>
        </a:spcAft>
        <a:defRPr sz="2400" b="1">
          <a:solidFill>
            <a:schemeClr val="tx1"/>
          </a:solidFill>
          <a:latin typeface="Verdana" pitchFamily="34" charset="0"/>
          <a:ea typeface="MS PGothic" pitchFamily="34" charset="-128"/>
          <a:cs typeface="Verdana" pitchFamily="34" charset="0"/>
        </a:defRPr>
      </a:lvl1pPr>
      <a:lvl2pPr algn="l" rtl="0" eaLnBrk="0" fontAlgn="base" hangingPunct="0">
        <a:lnSpc>
          <a:spcPct val="95000"/>
        </a:lnSpc>
        <a:spcBef>
          <a:spcPct val="0"/>
        </a:spcBef>
        <a:spcAft>
          <a:spcPct val="0"/>
        </a:spcAft>
        <a:defRPr sz="2400" b="1">
          <a:solidFill>
            <a:schemeClr val="tx1"/>
          </a:solidFill>
          <a:latin typeface="Verdana" pitchFamily="34" charset="0"/>
          <a:ea typeface="MS PGothic" pitchFamily="34" charset="-128"/>
          <a:cs typeface="Verdana" pitchFamily="34" charset="0"/>
        </a:defRPr>
      </a:lvl2pPr>
      <a:lvl3pPr algn="l" rtl="0" eaLnBrk="0" fontAlgn="base" hangingPunct="0">
        <a:lnSpc>
          <a:spcPct val="95000"/>
        </a:lnSpc>
        <a:spcBef>
          <a:spcPct val="0"/>
        </a:spcBef>
        <a:spcAft>
          <a:spcPct val="0"/>
        </a:spcAft>
        <a:defRPr sz="2400" b="1">
          <a:solidFill>
            <a:schemeClr val="tx1"/>
          </a:solidFill>
          <a:latin typeface="Verdana" pitchFamily="34" charset="0"/>
          <a:ea typeface="MS PGothic" pitchFamily="34" charset="-128"/>
          <a:cs typeface="Verdana" pitchFamily="34" charset="0"/>
        </a:defRPr>
      </a:lvl3pPr>
      <a:lvl4pPr algn="l" rtl="0" eaLnBrk="0" fontAlgn="base" hangingPunct="0">
        <a:lnSpc>
          <a:spcPct val="95000"/>
        </a:lnSpc>
        <a:spcBef>
          <a:spcPct val="0"/>
        </a:spcBef>
        <a:spcAft>
          <a:spcPct val="0"/>
        </a:spcAft>
        <a:defRPr sz="2400" b="1">
          <a:solidFill>
            <a:schemeClr val="tx1"/>
          </a:solidFill>
          <a:latin typeface="Verdana" pitchFamily="34" charset="0"/>
          <a:ea typeface="MS PGothic" pitchFamily="34" charset="-128"/>
          <a:cs typeface="Verdana" pitchFamily="34" charset="0"/>
        </a:defRPr>
      </a:lvl4pPr>
      <a:lvl5pPr algn="l" rtl="0" eaLnBrk="0" fontAlgn="base" hangingPunct="0">
        <a:lnSpc>
          <a:spcPct val="95000"/>
        </a:lnSpc>
        <a:spcBef>
          <a:spcPct val="0"/>
        </a:spcBef>
        <a:spcAft>
          <a:spcPct val="0"/>
        </a:spcAft>
        <a:defRPr sz="2400" b="1">
          <a:solidFill>
            <a:schemeClr val="tx1"/>
          </a:solidFill>
          <a:latin typeface="Verdana" pitchFamily="34" charset="0"/>
          <a:ea typeface="MS PGothic" pitchFamily="34" charset="-128"/>
          <a:cs typeface="Verdana" pitchFamily="34" charset="0"/>
        </a:defRPr>
      </a:lvl5pPr>
      <a:lvl6pPr marL="457200" algn="l" rtl="0" fontAlgn="base">
        <a:lnSpc>
          <a:spcPct val="85000"/>
        </a:lnSpc>
        <a:spcBef>
          <a:spcPct val="0"/>
        </a:spcBef>
        <a:spcAft>
          <a:spcPct val="0"/>
        </a:spcAft>
        <a:defRPr sz="2800">
          <a:solidFill>
            <a:schemeClr val="tx1"/>
          </a:solidFill>
          <a:latin typeface="Her Medium" pitchFamily="2" charset="0"/>
          <a:cs typeface="Arial" charset="0"/>
        </a:defRPr>
      </a:lvl6pPr>
      <a:lvl7pPr marL="914400" algn="l" rtl="0" fontAlgn="base">
        <a:lnSpc>
          <a:spcPct val="85000"/>
        </a:lnSpc>
        <a:spcBef>
          <a:spcPct val="0"/>
        </a:spcBef>
        <a:spcAft>
          <a:spcPct val="0"/>
        </a:spcAft>
        <a:defRPr sz="2800">
          <a:solidFill>
            <a:schemeClr val="tx1"/>
          </a:solidFill>
          <a:latin typeface="Her Medium" pitchFamily="2" charset="0"/>
          <a:cs typeface="Arial" charset="0"/>
        </a:defRPr>
      </a:lvl7pPr>
      <a:lvl8pPr marL="1371600" algn="l" rtl="0" fontAlgn="base">
        <a:lnSpc>
          <a:spcPct val="85000"/>
        </a:lnSpc>
        <a:spcBef>
          <a:spcPct val="0"/>
        </a:spcBef>
        <a:spcAft>
          <a:spcPct val="0"/>
        </a:spcAft>
        <a:defRPr sz="2800">
          <a:solidFill>
            <a:schemeClr val="tx1"/>
          </a:solidFill>
          <a:latin typeface="Her Medium" pitchFamily="2" charset="0"/>
          <a:cs typeface="Arial" charset="0"/>
        </a:defRPr>
      </a:lvl8pPr>
      <a:lvl9pPr marL="1828800" algn="l" rtl="0" fontAlgn="base">
        <a:lnSpc>
          <a:spcPct val="85000"/>
        </a:lnSpc>
        <a:spcBef>
          <a:spcPct val="0"/>
        </a:spcBef>
        <a:spcAft>
          <a:spcPct val="0"/>
        </a:spcAft>
        <a:defRPr sz="2800">
          <a:solidFill>
            <a:schemeClr val="tx1"/>
          </a:solidFill>
          <a:latin typeface="Her Medium" pitchFamily="2" charset="0"/>
          <a:cs typeface="Arial" charset="0"/>
        </a:defRPr>
      </a:lvl9pPr>
    </p:titleStyle>
    <p:bodyStyle>
      <a:lvl1pPr marL="357188" indent="-357188" algn="l" rtl="0" eaLnBrk="0" fontAlgn="base" hangingPunct="0">
        <a:spcBef>
          <a:spcPct val="45000"/>
        </a:spcBef>
        <a:spcAft>
          <a:spcPct val="0"/>
        </a:spcAft>
        <a:buClr>
          <a:srgbClr val="FF8000"/>
        </a:buClr>
        <a:buFont typeface="Arial" pitchFamily="34" charset="0"/>
        <a:buBlip>
          <a:blip r:embed="rId24"/>
        </a:buBlip>
        <a:defRPr>
          <a:solidFill>
            <a:schemeClr val="tx1"/>
          </a:solidFill>
          <a:latin typeface="Verdana" pitchFamily="34" charset="0"/>
          <a:ea typeface="MS PGothic" pitchFamily="34" charset="-128"/>
          <a:cs typeface="Verdana" pitchFamily="34" charset="0"/>
        </a:defRPr>
      </a:lvl1pPr>
      <a:lvl2pPr marL="715963" indent="-357188" algn="l" rtl="0" eaLnBrk="0" fontAlgn="base" hangingPunct="0">
        <a:spcBef>
          <a:spcPct val="35000"/>
        </a:spcBef>
        <a:spcAft>
          <a:spcPct val="0"/>
        </a:spcAft>
        <a:buClr>
          <a:srgbClr val="FF8000"/>
        </a:buClr>
        <a:buFont typeface="Arial" pitchFamily="34" charset="0"/>
        <a:buBlip>
          <a:blip r:embed="rId24"/>
        </a:buBlip>
        <a:defRPr sz="1600">
          <a:solidFill>
            <a:schemeClr val="tx1"/>
          </a:solidFill>
          <a:latin typeface="Verdana" pitchFamily="34" charset="0"/>
          <a:ea typeface="Verdana" pitchFamily="34" charset="0"/>
          <a:cs typeface="Verdana" pitchFamily="34" charset="0"/>
        </a:defRPr>
      </a:lvl2pPr>
      <a:lvl3pPr marL="1076325" indent="-358775" algn="l" rtl="0" eaLnBrk="0" fontAlgn="base" hangingPunct="0">
        <a:spcBef>
          <a:spcPct val="25000"/>
        </a:spcBef>
        <a:spcAft>
          <a:spcPct val="0"/>
        </a:spcAft>
        <a:buClr>
          <a:srgbClr val="FF8000"/>
        </a:buClr>
        <a:buFont typeface="Arial" pitchFamily="34" charset="0"/>
        <a:buBlip>
          <a:blip r:embed="rId24"/>
        </a:buBlip>
        <a:defRPr sz="1400">
          <a:solidFill>
            <a:schemeClr val="tx1"/>
          </a:solidFill>
          <a:latin typeface="Verdana" pitchFamily="34" charset="0"/>
          <a:ea typeface="Verdana" pitchFamily="34" charset="0"/>
          <a:cs typeface="Verdana" pitchFamily="34" charset="0"/>
        </a:defRPr>
      </a:lvl3pPr>
      <a:lvl4pPr marL="1435100" indent="-357188" algn="l" rtl="0" eaLnBrk="0" fontAlgn="base" hangingPunct="0">
        <a:spcBef>
          <a:spcPct val="20000"/>
        </a:spcBef>
        <a:spcAft>
          <a:spcPct val="0"/>
        </a:spcAft>
        <a:buClr>
          <a:srgbClr val="FF8000"/>
        </a:buClr>
        <a:buFont typeface="Arial" pitchFamily="34" charset="0"/>
        <a:buBlip>
          <a:blip r:embed="rId24"/>
        </a:buBlip>
        <a:defRPr sz="1200">
          <a:solidFill>
            <a:schemeClr val="tx1"/>
          </a:solidFill>
          <a:latin typeface="Verdana" pitchFamily="34" charset="0"/>
          <a:ea typeface="Verdana" pitchFamily="34" charset="0"/>
          <a:cs typeface="Verdana" pitchFamily="34" charset="0"/>
        </a:defRPr>
      </a:lvl4pPr>
      <a:lvl5pPr marL="1793875" indent="-357188" algn="l" rtl="0" eaLnBrk="0" fontAlgn="base" hangingPunct="0">
        <a:spcBef>
          <a:spcPct val="20000"/>
        </a:spcBef>
        <a:spcAft>
          <a:spcPct val="0"/>
        </a:spcAft>
        <a:buClr>
          <a:srgbClr val="FF8000"/>
        </a:buClr>
        <a:buFont typeface="Arial" pitchFamily="34" charset="0"/>
        <a:buBlip>
          <a:blip r:embed="rId24"/>
        </a:buBlip>
        <a:defRPr sz="1200">
          <a:solidFill>
            <a:schemeClr val="tx1"/>
          </a:solidFill>
          <a:latin typeface="Verdana" pitchFamily="34" charset="0"/>
          <a:ea typeface="Verdana" pitchFamily="34" charset="0"/>
          <a:cs typeface="Verdana" pitchFamily="34" charset="0"/>
        </a:defRPr>
      </a:lvl5pPr>
      <a:lvl6pPr marL="2251075" indent="-357188" algn="l" rtl="0" fontAlgn="base">
        <a:spcBef>
          <a:spcPct val="20000"/>
        </a:spcBef>
        <a:spcAft>
          <a:spcPct val="0"/>
        </a:spcAft>
        <a:buClr>
          <a:srgbClr val="FF8000"/>
        </a:buClr>
        <a:buFont typeface="Arial" charset="0"/>
        <a:buBlip>
          <a:blip r:embed="rId24"/>
        </a:buBlip>
        <a:defRPr sz="1200">
          <a:solidFill>
            <a:schemeClr val="tx1"/>
          </a:solidFill>
          <a:latin typeface="+mn-lt"/>
          <a:cs typeface="+mn-cs"/>
        </a:defRPr>
      </a:lvl6pPr>
      <a:lvl7pPr marL="2708275" indent="-357188" algn="l" rtl="0" fontAlgn="base">
        <a:spcBef>
          <a:spcPct val="20000"/>
        </a:spcBef>
        <a:spcAft>
          <a:spcPct val="0"/>
        </a:spcAft>
        <a:buClr>
          <a:srgbClr val="FF8000"/>
        </a:buClr>
        <a:buFont typeface="Arial" charset="0"/>
        <a:buBlip>
          <a:blip r:embed="rId24"/>
        </a:buBlip>
        <a:defRPr sz="1200">
          <a:solidFill>
            <a:schemeClr val="tx1"/>
          </a:solidFill>
          <a:latin typeface="+mn-lt"/>
          <a:cs typeface="+mn-cs"/>
        </a:defRPr>
      </a:lvl7pPr>
      <a:lvl8pPr marL="3165475" indent="-357188" algn="l" rtl="0" fontAlgn="base">
        <a:spcBef>
          <a:spcPct val="20000"/>
        </a:spcBef>
        <a:spcAft>
          <a:spcPct val="0"/>
        </a:spcAft>
        <a:buClr>
          <a:srgbClr val="FF8000"/>
        </a:buClr>
        <a:buFont typeface="Arial" charset="0"/>
        <a:buBlip>
          <a:blip r:embed="rId24"/>
        </a:buBlip>
        <a:defRPr sz="1200">
          <a:solidFill>
            <a:schemeClr val="tx1"/>
          </a:solidFill>
          <a:latin typeface="+mn-lt"/>
          <a:cs typeface="+mn-cs"/>
        </a:defRPr>
      </a:lvl8pPr>
      <a:lvl9pPr marL="3622675" indent="-357188" algn="l" rtl="0" fontAlgn="base">
        <a:spcBef>
          <a:spcPct val="20000"/>
        </a:spcBef>
        <a:spcAft>
          <a:spcPct val="0"/>
        </a:spcAft>
        <a:buClr>
          <a:srgbClr val="FF8000"/>
        </a:buClr>
        <a:buFont typeface="Arial" charset="0"/>
        <a:buBlip>
          <a:blip r:embed="rId24"/>
        </a:buBlip>
        <a:defRPr sz="12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grpSp>
        <p:nvGrpSpPr>
          <p:cNvPr id="8194" name="Group 2"/>
          <p:cNvGrpSpPr>
            <a:grpSpLocks/>
          </p:cNvGrpSpPr>
          <p:nvPr/>
        </p:nvGrpSpPr>
        <p:grpSpPr bwMode="auto">
          <a:xfrm>
            <a:off x="2166938" y="563563"/>
            <a:ext cx="4800600" cy="6151562"/>
            <a:chOff x="1365" y="355"/>
            <a:chExt cx="3024" cy="3875"/>
          </a:xfrm>
        </p:grpSpPr>
        <p:sp>
          <p:nvSpPr>
            <p:cNvPr id="8200" name="Freeform 3"/>
            <p:cNvSpPr>
              <a:spLocks/>
            </p:cNvSpPr>
            <p:nvPr/>
          </p:nvSpPr>
          <p:spPr bwMode="auto">
            <a:xfrm>
              <a:off x="2835" y="586"/>
              <a:ext cx="88" cy="1121"/>
            </a:xfrm>
            <a:custGeom>
              <a:avLst/>
              <a:gdLst>
                <a:gd name="T0" fmla="*/ 0 w 88"/>
                <a:gd name="T1" fmla="*/ 1120 h 1121"/>
                <a:gd name="T2" fmla="*/ 0 w 88"/>
                <a:gd name="T3" fmla="*/ 0 h 1121"/>
                <a:gd name="T4" fmla="*/ 87 w 88"/>
                <a:gd name="T5" fmla="*/ 0 h 1121"/>
                <a:gd name="T6" fmla="*/ 87 w 88"/>
                <a:gd name="T7" fmla="*/ 1085 h 1121"/>
                <a:gd name="T8" fmla="*/ 0 w 88"/>
                <a:gd name="T9" fmla="*/ 1120 h 1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121">
                  <a:moveTo>
                    <a:pt x="0" y="1120"/>
                  </a:moveTo>
                  <a:lnTo>
                    <a:pt x="0" y="0"/>
                  </a:lnTo>
                  <a:lnTo>
                    <a:pt x="87" y="0"/>
                  </a:lnTo>
                  <a:lnTo>
                    <a:pt x="87" y="1085"/>
                  </a:lnTo>
                  <a:lnTo>
                    <a:pt x="0" y="1120"/>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8201" name="Freeform 4"/>
            <p:cNvSpPr>
              <a:spLocks/>
            </p:cNvSpPr>
            <p:nvPr/>
          </p:nvSpPr>
          <p:spPr bwMode="auto">
            <a:xfrm>
              <a:off x="2834" y="1900"/>
              <a:ext cx="84" cy="363"/>
            </a:xfrm>
            <a:custGeom>
              <a:avLst/>
              <a:gdLst>
                <a:gd name="T0" fmla="*/ 0 w 84"/>
                <a:gd name="T1" fmla="*/ 29 h 363"/>
                <a:gd name="T2" fmla="*/ 83 w 84"/>
                <a:gd name="T3" fmla="*/ 0 h 363"/>
                <a:gd name="T4" fmla="*/ 74 w 84"/>
                <a:gd name="T5" fmla="*/ 329 h 363"/>
                <a:gd name="T6" fmla="*/ 0 w 84"/>
                <a:gd name="T7" fmla="*/ 362 h 363"/>
                <a:gd name="T8" fmla="*/ 0 w 84"/>
                <a:gd name="T9" fmla="*/ 29 h 3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363">
                  <a:moveTo>
                    <a:pt x="0" y="29"/>
                  </a:moveTo>
                  <a:lnTo>
                    <a:pt x="83" y="0"/>
                  </a:lnTo>
                  <a:lnTo>
                    <a:pt x="74" y="329"/>
                  </a:lnTo>
                  <a:lnTo>
                    <a:pt x="0" y="362"/>
                  </a:lnTo>
                  <a:lnTo>
                    <a:pt x="0" y="29"/>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8202" name="Freeform 5"/>
            <p:cNvSpPr>
              <a:spLocks/>
            </p:cNvSpPr>
            <p:nvPr/>
          </p:nvSpPr>
          <p:spPr bwMode="auto">
            <a:xfrm>
              <a:off x="2825" y="2493"/>
              <a:ext cx="84" cy="249"/>
            </a:xfrm>
            <a:custGeom>
              <a:avLst/>
              <a:gdLst>
                <a:gd name="T0" fmla="*/ 2 w 84"/>
                <a:gd name="T1" fmla="*/ 213 h 249"/>
                <a:gd name="T2" fmla="*/ 0 w 84"/>
                <a:gd name="T3" fmla="*/ 28 h 249"/>
                <a:gd name="T4" fmla="*/ 83 w 84"/>
                <a:gd name="T5" fmla="*/ 0 h 249"/>
                <a:gd name="T6" fmla="*/ 72 w 84"/>
                <a:gd name="T7" fmla="*/ 248 h 249"/>
                <a:gd name="T8" fmla="*/ 2 w 84"/>
                <a:gd name="T9" fmla="*/ 213 h 2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249">
                  <a:moveTo>
                    <a:pt x="2" y="213"/>
                  </a:moveTo>
                  <a:lnTo>
                    <a:pt x="0" y="28"/>
                  </a:lnTo>
                  <a:lnTo>
                    <a:pt x="83" y="0"/>
                  </a:lnTo>
                  <a:lnTo>
                    <a:pt x="72" y="248"/>
                  </a:lnTo>
                  <a:lnTo>
                    <a:pt x="2" y="213"/>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8203" name="Freeform 6"/>
            <p:cNvSpPr>
              <a:spLocks/>
            </p:cNvSpPr>
            <p:nvPr/>
          </p:nvSpPr>
          <p:spPr bwMode="auto">
            <a:xfrm>
              <a:off x="2831" y="2965"/>
              <a:ext cx="52" cy="232"/>
            </a:xfrm>
            <a:custGeom>
              <a:avLst/>
              <a:gdLst>
                <a:gd name="T0" fmla="*/ 13 w 52"/>
                <a:gd name="T1" fmla="*/ 204 h 232"/>
                <a:gd name="T2" fmla="*/ 0 w 52"/>
                <a:gd name="T3" fmla="*/ 0 h 232"/>
                <a:gd name="T4" fmla="*/ 51 w 52"/>
                <a:gd name="T5" fmla="*/ 26 h 232"/>
                <a:gd name="T6" fmla="*/ 47 w 52"/>
                <a:gd name="T7" fmla="*/ 231 h 232"/>
                <a:gd name="T8" fmla="*/ 13 w 52"/>
                <a:gd name="T9" fmla="*/ 204 h 2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232">
                  <a:moveTo>
                    <a:pt x="13" y="204"/>
                  </a:moveTo>
                  <a:lnTo>
                    <a:pt x="0" y="0"/>
                  </a:lnTo>
                  <a:lnTo>
                    <a:pt x="51" y="26"/>
                  </a:lnTo>
                  <a:lnTo>
                    <a:pt x="47" y="231"/>
                  </a:lnTo>
                  <a:lnTo>
                    <a:pt x="13" y="204"/>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8204" name="Freeform 7"/>
            <p:cNvSpPr>
              <a:spLocks/>
            </p:cNvSpPr>
            <p:nvPr/>
          </p:nvSpPr>
          <p:spPr bwMode="auto">
            <a:xfrm>
              <a:off x="2851" y="3354"/>
              <a:ext cx="36" cy="133"/>
            </a:xfrm>
            <a:custGeom>
              <a:avLst/>
              <a:gdLst>
                <a:gd name="T0" fmla="*/ 4 w 36"/>
                <a:gd name="T1" fmla="*/ 101 h 133"/>
                <a:gd name="T2" fmla="*/ 0 w 36"/>
                <a:gd name="T3" fmla="*/ 0 h 133"/>
                <a:gd name="T4" fmla="*/ 35 w 36"/>
                <a:gd name="T5" fmla="*/ 20 h 133"/>
                <a:gd name="T6" fmla="*/ 28 w 36"/>
                <a:gd name="T7" fmla="*/ 132 h 133"/>
                <a:gd name="T8" fmla="*/ 4 w 36"/>
                <a:gd name="T9" fmla="*/ 101 h 1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133">
                  <a:moveTo>
                    <a:pt x="4" y="101"/>
                  </a:moveTo>
                  <a:lnTo>
                    <a:pt x="0" y="0"/>
                  </a:lnTo>
                  <a:lnTo>
                    <a:pt x="35" y="20"/>
                  </a:lnTo>
                  <a:lnTo>
                    <a:pt x="28" y="132"/>
                  </a:lnTo>
                  <a:lnTo>
                    <a:pt x="4" y="101"/>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8205" name="Freeform 8"/>
            <p:cNvSpPr>
              <a:spLocks/>
            </p:cNvSpPr>
            <p:nvPr/>
          </p:nvSpPr>
          <p:spPr bwMode="auto">
            <a:xfrm>
              <a:off x="2851" y="3640"/>
              <a:ext cx="30" cy="590"/>
            </a:xfrm>
            <a:custGeom>
              <a:avLst/>
              <a:gdLst>
                <a:gd name="T0" fmla="*/ 15 w 30"/>
                <a:gd name="T1" fmla="*/ 589 h 590"/>
                <a:gd name="T2" fmla="*/ 0 w 30"/>
                <a:gd name="T3" fmla="*/ 0 h 590"/>
                <a:gd name="T4" fmla="*/ 29 w 30"/>
                <a:gd name="T5" fmla="*/ 37 h 590"/>
                <a:gd name="T6" fmla="*/ 15 w 30"/>
                <a:gd name="T7" fmla="*/ 589 h 59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590">
                  <a:moveTo>
                    <a:pt x="15" y="589"/>
                  </a:moveTo>
                  <a:lnTo>
                    <a:pt x="0" y="0"/>
                  </a:lnTo>
                  <a:lnTo>
                    <a:pt x="29" y="37"/>
                  </a:lnTo>
                  <a:lnTo>
                    <a:pt x="15" y="589"/>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8206" name="Freeform 9"/>
            <p:cNvSpPr>
              <a:spLocks/>
            </p:cNvSpPr>
            <p:nvPr/>
          </p:nvSpPr>
          <p:spPr bwMode="auto">
            <a:xfrm>
              <a:off x="2600" y="3595"/>
              <a:ext cx="233" cy="130"/>
            </a:xfrm>
            <a:custGeom>
              <a:avLst/>
              <a:gdLst>
                <a:gd name="T0" fmla="*/ 0 w 233"/>
                <a:gd name="T1" fmla="*/ 117 h 130"/>
                <a:gd name="T2" fmla="*/ 48 w 233"/>
                <a:gd name="T3" fmla="*/ 101 h 130"/>
                <a:gd name="T4" fmla="*/ 93 w 233"/>
                <a:gd name="T5" fmla="*/ 79 h 130"/>
                <a:gd name="T6" fmla="*/ 146 w 233"/>
                <a:gd name="T7" fmla="*/ 39 h 130"/>
                <a:gd name="T8" fmla="*/ 182 w 233"/>
                <a:gd name="T9" fmla="*/ 0 h 130"/>
                <a:gd name="T10" fmla="*/ 232 w 233"/>
                <a:gd name="T11" fmla="*/ 42 h 130"/>
                <a:gd name="T12" fmla="*/ 188 w 233"/>
                <a:gd name="T13" fmla="*/ 74 h 130"/>
                <a:gd name="T14" fmla="*/ 134 w 233"/>
                <a:gd name="T15" fmla="*/ 110 h 130"/>
                <a:gd name="T16" fmla="*/ 61 w 233"/>
                <a:gd name="T17" fmla="*/ 129 h 130"/>
                <a:gd name="T18" fmla="*/ 0 w 233"/>
                <a:gd name="T19" fmla="*/ 117 h 1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3" h="130">
                  <a:moveTo>
                    <a:pt x="0" y="117"/>
                  </a:moveTo>
                  <a:lnTo>
                    <a:pt x="48" y="101"/>
                  </a:lnTo>
                  <a:lnTo>
                    <a:pt x="93" y="79"/>
                  </a:lnTo>
                  <a:lnTo>
                    <a:pt x="146" y="39"/>
                  </a:lnTo>
                  <a:lnTo>
                    <a:pt x="182" y="0"/>
                  </a:lnTo>
                  <a:lnTo>
                    <a:pt x="232" y="42"/>
                  </a:lnTo>
                  <a:lnTo>
                    <a:pt x="188" y="74"/>
                  </a:lnTo>
                  <a:lnTo>
                    <a:pt x="134" y="110"/>
                  </a:lnTo>
                  <a:lnTo>
                    <a:pt x="61" y="129"/>
                  </a:lnTo>
                  <a:lnTo>
                    <a:pt x="0" y="117"/>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8207" name="Freeform 10"/>
            <p:cNvSpPr>
              <a:spLocks/>
            </p:cNvSpPr>
            <p:nvPr/>
          </p:nvSpPr>
          <p:spPr bwMode="auto">
            <a:xfrm>
              <a:off x="2583" y="2888"/>
              <a:ext cx="465" cy="646"/>
            </a:xfrm>
            <a:custGeom>
              <a:avLst/>
              <a:gdLst>
                <a:gd name="T0" fmla="*/ 359 w 465"/>
                <a:gd name="T1" fmla="*/ 645 h 646"/>
                <a:gd name="T2" fmla="*/ 405 w 465"/>
                <a:gd name="T3" fmla="*/ 616 h 646"/>
                <a:gd name="T4" fmla="*/ 447 w 465"/>
                <a:gd name="T5" fmla="*/ 580 h 646"/>
                <a:gd name="T6" fmla="*/ 460 w 465"/>
                <a:gd name="T7" fmla="*/ 552 h 646"/>
                <a:gd name="T8" fmla="*/ 464 w 465"/>
                <a:gd name="T9" fmla="*/ 515 h 646"/>
                <a:gd name="T10" fmla="*/ 451 w 465"/>
                <a:gd name="T11" fmla="*/ 468 h 646"/>
                <a:gd name="T12" fmla="*/ 424 w 465"/>
                <a:gd name="T13" fmla="*/ 424 h 646"/>
                <a:gd name="T14" fmla="*/ 380 w 465"/>
                <a:gd name="T15" fmla="*/ 385 h 646"/>
                <a:gd name="T16" fmla="*/ 168 w 465"/>
                <a:gd name="T17" fmla="*/ 259 h 646"/>
                <a:gd name="T18" fmla="*/ 133 w 465"/>
                <a:gd name="T19" fmla="*/ 235 h 646"/>
                <a:gd name="T20" fmla="*/ 111 w 465"/>
                <a:gd name="T21" fmla="*/ 208 h 646"/>
                <a:gd name="T22" fmla="*/ 104 w 465"/>
                <a:gd name="T23" fmla="*/ 166 h 646"/>
                <a:gd name="T24" fmla="*/ 117 w 465"/>
                <a:gd name="T25" fmla="*/ 124 h 646"/>
                <a:gd name="T26" fmla="*/ 155 w 465"/>
                <a:gd name="T27" fmla="*/ 95 h 646"/>
                <a:gd name="T28" fmla="*/ 222 w 465"/>
                <a:gd name="T29" fmla="*/ 52 h 646"/>
                <a:gd name="T30" fmla="*/ 124 w 465"/>
                <a:gd name="T31" fmla="*/ 0 h 646"/>
                <a:gd name="T32" fmla="*/ 55 w 465"/>
                <a:gd name="T33" fmla="*/ 41 h 646"/>
                <a:gd name="T34" fmla="*/ 27 w 465"/>
                <a:gd name="T35" fmla="*/ 70 h 646"/>
                <a:gd name="T36" fmla="*/ 2 w 465"/>
                <a:gd name="T37" fmla="*/ 123 h 646"/>
                <a:gd name="T38" fmla="*/ 0 w 465"/>
                <a:gd name="T39" fmla="*/ 189 h 646"/>
                <a:gd name="T40" fmla="*/ 29 w 465"/>
                <a:gd name="T41" fmla="*/ 257 h 646"/>
                <a:gd name="T42" fmla="*/ 78 w 465"/>
                <a:gd name="T43" fmla="*/ 300 h 646"/>
                <a:gd name="T44" fmla="*/ 311 w 465"/>
                <a:gd name="T45" fmla="*/ 442 h 646"/>
                <a:gd name="T46" fmla="*/ 358 w 465"/>
                <a:gd name="T47" fmla="*/ 474 h 646"/>
                <a:gd name="T48" fmla="*/ 375 w 465"/>
                <a:gd name="T49" fmla="*/ 516 h 646"/>
                <a:gd name="T50" fmla="*/ 375 w 465"/>
                <a:gd name="T51" fmla="*/ 550 h 646"/>
                <a:gd name="T52" fmla="*/ 308 w 465"/>
                <a:gd name="T53" fmla="*/ 608 h 646"/>
                <a:gd name="T54" fmla="*/ 359 w 465"/>
                <a:gd name="T55" fmla="*/ 645 h 64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65" h="646">
                  <a:moveTo>
                    <a:pt x="359" y="645"/>
                  </a:moveTo>
                  <a:lnTo>
                    <a:pt x="405" y="616"/>
                  </a:lnTo>
                  <a:lnTo>
                    <a:pt x="447" y="580"/>
                  </a:lnTo>
                  <a:lnTo>
                    <a:pt x="460" y="552"/>
                  </a:lnTo>
                  <a:lnTo>
                    <a:pt x="464" y="515"/>
                  </a:lnTo>
                  <a:lnTo>
                    <a:pt x="451" y="468"/>
                  </a:lnTo>
                  <a:lnTo>
                    <a:pt x="424" y="424"/>
                  </a:lnTo>
                  <a:lnTo>
                    <a:pt x="380" y="385"/>
                  </a:lnTo>
                  <a:lnTo>
                    <a:pt x="168" y="259"/>
                  </a:lnTo>
                  <a:lnTo>
                    <a:pt x="133" y="235"/>
                  </a:lnTo>
                  <a:lnTo>
                    <a:pt x="111" y="208"/>
                  </a:lnTo>
                  <a:lnTo>
                    <a:pt x="104" y="166"/>
                  </a:lnTo>
                  <a:lnTo>
                    <a:pt x="117" y="124"/>
                  </a:lnTo>
                  <a:lnTo>
                    <a:pt x="155" y="95"/>
                  </a:lnTo>
                  <a:lnTo>
                    <a:pt x="222" y="52"/>
                  </a:lnTo>
                  <a:lnTo>
                    <a:pt x="124" y="0"/>
                  </a:lnTo>
                  <a:lnTo>
                    <a:pt x="55" y="41"/>
                  </a:lnTo>
                  <a:lnTo>
                    <a:pt x="27" y="70"/>
                  </a:lnTo>
                  <a:lnTo>
                    <a:pt x="2" y="123"/>
                  </a:lnTo>
                  <a:lnTo>
                    <a:pt x="0" y="189"/>
                  </a:lnTo>
                  <a:lnTo>
                    <a:pt x="29" y="257"/>
                  </a:lnTo>
                  <a:lnTo>
                    <a:pt x="78" y="300"/>
                  </a:lnTo>
                  <a:lnTo>
                    <a:pt x="311" y="442"/>
                  </a:lnTo>
                  <a:lnTo>
                    <a:pt x="358" y="474"/>
                  </a:lnTo>
                  <a:lnTo>
                    <a:pt x="375" y="516"/>
                  </a:lnTo>
                  <a:lnTo>
                    <a:pt x="375" y="550"/>
                  </a:lnTo>
                  <a:lnTo>
                    <a:pt x="308" y="608"/>
                  </a:lnTo>
                  <a:lnTo>
                    <a:pt x="359" y="645"/>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8208" name="Freeform 11"/>
            <p:cNvSpPr>
              <a:spLocks/>
            </p:cNvSpPr>
            <p:nvPr/>
          </p:nvSpPr>
          <p:spPr bwMode="auto">
            <a:xfrm>
              <a:off x="2966" y="2396"/>
              <a:ext cx="318" cy="422"/>
            </a:xfrm>
            <a:custGeom>
              <a:avLst/>
              <a:gdLst>
                <a:gd name="T0" fmla="*/ 92 w 318"/>
                <a:gd name="T1" fmla="*/ 421 h 422"/>
                <a:gd name="T2" fmla="*/ 163 w 318"/>
                <a:gd name="T3" fmla="*/ 399 h 422"/>
                <a:gd name="T4" fmla="*/ 218 w 318"/>
                <a:gd name="T5" fmla="*/ 357 h 422"/>
                <a:gd name="T6" fmla="*/ 263 w 318"/>
                <a:gd name="T7" fmla="*/ 316 h 422"/>
                <a:gd name="T8" fmla="*/ 300 w 318"/>
                <a:gd name="T9" fmla="*/ 265 h 422"/>
                <a:gd name="T10" fmla="*/ 317 w 318"/>
                <a:gd name="T11" fmla="*/ 203 h 422"/>
                <a:gd name="T12" fmla="*/ 316 w 318"/>
                <a:gd name="T13" fmla="*/ 139 h 422"/>
                <a:gd name="T14" fmla="*/ 299 w 318"/>
                <a:gd name="T15" fmla="*/ 95 h 422"/>
                <a:gd name="T16" fmla="*/ 276 w 318"/>
                <a:gd name="T17" fmla="*/ 64 h 422"/>
                <a:gd name="T18" fmla="*/ 241 w 318"/>
                <a:gd name="T19" fmla="*/ 36 h 422"/>
                <a:gd name="T20" fmla="*/ 218 w 318"/>
                <a:gd name="T21" fmla="*/ 14 h 422"/>
                <a:gd name="T22" fmla="*/ 180 w 318"/>
                <a:gd name="T23" fmla="*/ 0 h 422"/>
                <a:gd name="T24" fmla="*/ 61 w 318"/>
                <a:gd name="T25" fmla="*/ 52 h 422"/>
                <a:gd name="T26" fmla="*/ 106 w 318"/>
                <a:gd name="T27" fmla="*/ 93 h 422"/>
                <a:gd name="T28" fmla="*/ 137 w 318"/>
                <a:gd name="T29" fmla="*/ 130 h 422"/>
                <a:gd name="T30" fmla="*/ 159 w 318"/>
                <a:gd name="T31" fmla="*/ 159 h 422"/>
                <a:gd name="T32" fmla="*/ 176 w 318"/>
                <a:gd name="T33" fmla="*/ 196 h 422"/>
                <a:gd name="T34" fmla="*/ 176 w 318"/>
                <a:gd name="T35" fmla="*/ 246 h 422"/>
                <a:gd name="T36" fmla="*/ 145 w 318"/>
                <a:gd name="T37" fmla="*/ 279 h 422"/>
                <a:gd name="T38" fmla="*/ 105 w 318"/>
                <a:gd name="T39" fmla="*/ 309 h 422"/>
                <a:gd name="T40" fmla="*/ 50 w 318"/>
                <a:gd name="T41" fmla="*/ 342 h 422"/>
                <a:gd name="T42" fmla="*/ 0 w 318"/>
                <a:gd name="T43" fmla="*/ 369 h 422"/>
                <a:gd name="T44" fmla="*/ 92 w 318"/>
                <a:gd name="T45" fmla="*/ 421 h 4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18" h="422">
                  <a:moveTo>
                    <a:pt x="92" y="421"/>
                  </a:moveTo>
                  <a:lnTo>
                    <a:pt x="163" y="399"/>
                  </a:lnTo>
                  <a:lnTo>
                    <a:pt x="218" y="357"/>
                  </a:lnTo>
                  <a:lnTo>
                    <a:pt x="263" y="316"/>
                  </a:lnTo>
                  <a:lnTo>
                    <a:pt x="300" y="265"/>
                  </a:lnTo>
                  <a:lnTo>
                    <a:pt x="317" y="203"/>
                  </a:lnTo>
                  <a:lnTo>
                    <a:pt x="316" y="139"/>
                  </a:lnTo>
                  <a:lnTo>
                    <a:pt x="299" y="95"/>
                  </a:lnTo>
                  <a:lnTo>
                    <a:pt x="276" y="64"/>
                  </a:lnTo>
                  <a:lnTo>
                    <a:pt x="241" y="36"/>
                  </a:lnTo>
                  <a:lnTo>
                    <a:pt x="218" y="14"/>
                  </a:lnTo>
                  <a:lnTo>
                    <a:pt x="180" y="0"/>
                  </a:lnTo>
                  <a:lnTo>
                    <a:pt x="61" y="52"/>
                  </a:lnTo>
                  <a:lnTo>
                    <a:pt x="106" y="93"/>
                  </a:lnTo>
                  <a:lnTo>
                    <a:pt x="137" y="130"/>
                  </a:lnTo>
                  <a:lnTo>
                    <a:pt x="159" y="159"/>
                  </a:lnTo>
                  <a:lnTo>
                    <a:pt x="176" y="196"/>
                  </a:lnTo>
                  <a:lnTo>
                    <a:pt x="176" y="246"/>
                  </a:lnTo>
                  <a:lnTo>
                    <a:pt x="145" y="279"/>
                  </a:lnTo>
                  <a:lnTo>
                    <a:pt x="105" y="309"/>
                  </a:lnTo>
                  <a:lnTo>
                    <a:pt x="50" y="342"/>
                  </a:lnTo>
                  <a:lnTo>
                    <a:pt x="0" y="369"/>
                  </a:lnTo>
                  <a:lnTo>
                    <a:pt x="92" y="421"/>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8209" name="Freeform 12"/>
            <p:cNvSpPr>
              <a:spLocks/>
            </p:cNvSpPr>
            <p:nvPr/>
          </p:nvSpPr>
          <p:spPr bwMode="auto">
            <a:xfrm>
              <a:off x="2308" y="1190"/>
              <a:ext cx="1404" cy="1153"/>
            </a:xfrm>
            <a:custGeom>
              <a:avLst/>
              <a:gdLst>
                <a:gd name="T0" fmla="*/ 466 w 1404"/>
                <a:gd name="T1" fmla="*/ 1084 h 1153"/>
                <a:gd name="T2" fmla="*/ 370 w 1404"/>
                <a:gd name="T3" fmla="*/ 1066 h 1153"/>
                <a:gd name="T4" fmla="*/ 299 w 1404"/>
                <a:gd name="T5" fmla="*/ 1035 h 1153"/>
                <a:gd name="T6" fmla="*/ 257 w 1404"/>
                <a:gd name="T7" fmla="*/ 1002 h 1153"/>
                <a:gd name="T8" fmla="*/ 220 w 1404"/>
                <a:gd name="T9" fmla="*/ 956 h 1153"/>
                <a:gd name="T10" fmla="*/ 209 w 1404"/>
                <a:gd name="T11" fmla="*/ 914 h 1153"/>
                <a:gd name="T12" fmla="*/ 215 w 1404"/>
                <a:gd name="T13" fmla="*/ 873 h 1153"/>
                <a:gd name="T14" fmla="*/ 231 w 1404"/>
                <a:gd name="T15" fmla="*/ 836 h 1153"/>
                <a:gd name="T16" fmla="*/ 273 w 1404"/>
                <a:gd name="T17" fmla="*/ 798 h 1153"/>
                <a:gd name="T18" fmla="*/ 330 w 1404"/>
                <a:gd name="T19" fmla="*/ 774 h 1153"/>
                <a:gd name="T20" fmla="*/ 400 w 1404"/>
                <a:gd name="T21" fmla="*/ 748 h 1153"/>
                <a:gd name="T22" fmla="*/ 1110 w 1404"/>
                <a:gd name="T23" fmla="*/ 499 h 1153"/>
                <a:gd name="T24" fmla="*/ 1207 w 1404"/>
                <a:gd name="T25" fmla="*/ 451 h 1153"/>
                <a:gd name="T26" fmla="*/ 1289 w 1404"/>
                <a:gd name="T27" fmla="*/ 398 h 1153"/>
                <a:gd name="T28" fmla="*/ 1344 w 1404"/>
                <a:gd name="T29" fmla="*/ 356 h 1153"/>
                <a:gd name="T30" fmla="*/ 1381 w 1404"/>
                <a:gd name="T31" fmla="*/ 310 h 1153"/>
                <a:gd name="T32" fmla="*/ 1403 w 1404"/>
                <a:gd name="T33" fmla="*/ 249 h 1153"/>
                <a:gd name="T34" fmla="*/ 1401 w 1404"/>
                <a:gd name="T35" fmla="*/ 185 h 1153"/>
                <a:gd name="T36" fmla="*/ 1386 w 1404"/>
                <a:gd name="T37" fmla="*/ 136 h 1153"/>
                <a:gd name="T38" fmla="*/ 1370 w 1404"/>
                <a:gd name="T39" fmla="*/ 90 h 1153"/>
                <a:gd name="T40" fmla="*/ 1335 w 1404"/>
                <a:gd name="T41" fmla="*/ 55 h 1153"/>
                <a:gd name="T42" fmla="*/ 1280 w 1404"/>
                <a:gd name="T43" fmla="*/ 18 h 1153"/>
                <a:gd name="T44" fmla="*/ 1214 w 1404"/>
                <a:gd name="T45" fmla="*/ 0 h 1153"/>
                <a:gd name="T46" fmla="*/ 1172 w 1404"/>
                <a:gd name="T47" fmla="*/ 4 h 1153"/>
                <a:gd name="T48" fmla="*/ 1111 w 1404"/>
                <a:gd name="T49" fmla="*/ 7 h 1153"/>
                <a:gd name="T50" fmla="*/ 1053 w 1404"/>
                <a:gd name="T51" fmla="*/ 20 h 1153"/>
                <a:gd name="T52" fmla="*/ 989 w 1404"/>
                <a:gd name="T53" fmla="*/ 46 h 1153"/>
                <a:gd name="T54" fmla="*/ 939 w 1404"/>
                <a:gd name="T55" fmla="*/ 79 h 1153"/>
                <a:gd name="T56" fmla="*/ 899 w 1404"/>
                <a:gd name="T57" fmla="*/ 106 h 1153"/>
                <a:gd name="T58" fmla="*/ 878 w 1404"/>
                <a:gd name="T59" fmla="*/ 149 h 1153"/>
                <a:gd name="T60" fmla="*/ 897 w 1404"/>
                <a:gd name="T61" fmla="*/ 187 h 1153"/>
                <a:gd name="T62" fmla="*/ 939 w 1404"/>
                <a:gd name="T63" fmla="*/ 183 h 1153"/>
                <a:gd name="T64" fmla="*/ 987 w 1404"/>
                <a:gd name="T65" fmla="*/ 171 h 1153"/>
                <a:gd name="T66" fmla="*/ 1033 w 1404"/>
                <a:gd name="T67" fmla="*/ 158 h 1153"/>
                <a:gd name="T68" fmla="*/ 1069 w 1404"/>
                <a:gd name="T69" fmla="*/ 150 h 1153"/>
                <a:gd name="T70" fmla="*/ 1111 w 1404"/>
                <a:gd name="T71" fmla="*/ 150 h 1153"/>
                <a:gd name="T72" fmla="*/ 1154 w 1404"/>
                <a:gd name="T73" fmla="*/ 163 h 1153"/>
                <a:gd name="T74" fmla="*/ 1183 w 1404"/>
                <a:gd name="T75" fmla="*/ 204 h 1153"/>
                <a:gd name="T76" fmla="*/ 1179 w 1404"/>
                <a:gd name="T77" fmla="*/ 248 h 1153"/>
                <a:gd name="T78" fmla="*/ 1157 w 1404"/>
                <a:gd name="T79" fmla="*/ 286 h 1153"/>
                <a:gd name="T80" fmla="*/ 1121 w 1404"/>
                <a:gd name="T81" fmla="*/ 323 h 1153"/>
                <a:gd name="T82" fmla="*/ 1047 w 1404"/>
                <a:gd name="T83" fmla="*/ 361 h 1153"/>
                <a:gd name="T84" fmla="*/ 908 w 1404"/>
                <a:gd name="T85" fmla="*/ 415 h 1153"/>
                <a:gd name="T86" fmla="*/ 194 w 1404"/>
                <a:gd name="T87" fmla="*/ 675 h 1153"/>
                <a:gd name="T88" fmla="*/ 123 w 1404"/>
                <a:gd name="T89" fmla="*/ 715 h 1153"/>
                <a:gd name="T90" fmla="*/ 68 w 1404"/>
                <a:gd name="T91" fmla="*/ 763 h 1153"/>
                <a:gd name="T92" fmla="*/ 29 w 1404"/>
                <a:gd name="T93" fmla="*/ 809 h 1153"/>
                <a:gd name="T94" fmla="*/ 6 w 1404"/>
                <a:gd name="T95" fmla="*/ 858 h 1153"/>
                <a:gd name="T96" fmla="*/ 0 w 1404"/>
                <a:gd name="T97" fmla="*/ 912 h 1153"/>
                <a:gd name="T98" fmla="*/ 8 w 1404"/>
                <a:gd name="T99" fmla="*/ 952 h 1153"/>
                <a:gd name="T100" fmla="*/ 22 w 1404"/>
                <a:gd name="T101" fmla="*/ 992 h 1153"/>
                <a:gd name="T102" fmla="*/ 59 w 1404"/>
                <a:gd name="T103" fmla="*/ 1036 h 1153"/>
                <a:gd name="T104" fmla="*/ 127 w 1404"/>
                <a:gd name="T105" fmla="*/ 1095 h 1153"/>
                <a:gd name="T106" fmla="*/ 198 w 1404"/>
                <a:gd name="T107" fmla="*/ 1135 h 1153"/>
                <a:gd name="T108" fmla="*/ 273 w 1404"/>
                <a:gd name="T109" fmla="*/ 1152 h 1153"/>
                <a:gd name="T110" fmla="*/ 466 w 1404"/>
                <a:gd name="T111" fmla="*/ 1084 h 115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04" h="1153">
                  <a:moveTo>
                    <a:pt x="466" y="1084"/>
                  </a:moveTo>
                  <a:lnTo>
                    <a:pt x="370" y="1066"/>
                  </a:lnTo>
                  <a:lnTo>
                    <a:pt x="299" y="1035"/>
                  </a:lnTo>
                  <a:lnTo>
                    <a:pt x="257" y="1002"/>
                  </a:lnTo>
                  <a:lnTo>
                    <a:pt x="220" y="956"/>
                  </a:lnTo>
                  <a:lnTo>
                    <a:pt x="209" y="914"/>
                  </a:lnTo>
                  <a:lnTo>
                    <a:pt x="215" y="873"/>
                  </a:lnTo>
                  <a:lnTo>
                    <a:pt x="231" y="836"/>
                  </a:lnTo>
                  <a:lnTo>
                    <a:pt x="273" y="798"/>
                  </a:lnTo>
                  <a:lnTo>
                    <a:pt x="330" y="774"/>
                  </a:lnTo>
                  <a:lnTo>
                    <a:pt x="400" y="748"/>
                  </a:lnTo>
                  <a:lnTo>
                    <a:pt x="1110" y="499"/>
                  </a:lnTo>
                  <a:lnTo>
                    <a:pt x="1207" y="451"/>
                  </a:lnTo>
                  <a:lnTo>
                    <a:pt x="1289" y="398"/>
                  </a:lnTo>
                  <a:lnTo>
                    <a:pt x="1344" y="356"/>
                  </a:lnTo>
                  <a:lnTo>
                    <a:pt x="1381" y="310"/>
                  </a:lnTo>
                  <a:lnTo>
                    <a:pt x="1403" y="249"/>
                  </a:lnTo>
                  <a:lnTo>
                    <a:pt x="1401" y="185"/>
                  </a:lnTo>
                  <a:lnTo>
                    <a:pt x="1386" y="136"/>
                  </a:lnTo>
                  <a:lnTo>
                    <a:pt x="1370" y="90"/>
                  </a:lnTo>
                  <a:lnTo>
                    <a:pt x="1335" y="55"/>
                  </a:lnTo>
                  <a:lnTo>
                    <a:pt x="1280" y="18"/>
                  </a:lnTo>
                  <a:lnTo>
                    <a:pt x="1214" y="0"/>
                  </a:lnTo>
                  <a:lnTo>
                    <a:pt x="1172" y="4"/>
                  </a:lnTo>
                  <a:lnTo>
                    <a:pt x="1111" y="7"/>
                  </a:lnTo>
                  <a:lnTo>
                    <a:pt x="1053" y="20"/>
                  </a:lnTo>
                  <a:lnTo>
                    <a:pt x="989" y="46"/>
                  </a:lnTo>
                  <a:lnTo>
                    <a:pt x="939" y="79"/>
                  </a:lnTo>
                  <a:lnTo>
                    <a:pt x="899" y="106"/>
                  </a:lnTo>
                  <a:lnTo>
                    <a:pt x="878" y="149"/>
                  </a:lnTo>
                  <a:lnTo>
                    <a:pt x="897" y="187"/>
                  </a:lnTo>
                  <a:lnTo>
                    <a:pt x="939" y="183"/>
                  </a:lnTo>
                  <a:lnTo>
                    <a:pt x="987" y="171"/>
                  </a:lnTo>
                  <a:lnTo>
                    <a:pt x="1033" y="158"/>
                  </a:lnTo>
                  <a:lnTo>
                    <a:pt x="1069" y="150"/>
                  </a:lnTo>
                  <a:lnTo>
                    <a:pt x="1111" y="150"/>
                  </a:lnTo>
                  <a:lnTo>
                    <a:pt x="1154" y="163"/>
                  </a:lnTo>
                  <a:lnTo>
                    <a:pt x="1183" y="204"/>
                  </a:lnTo>
                  <a:lnTo>
                    <a:pt x="1179" y="248"/>
                  </a:lnTo>
                  <a:lnTo>
                    <a:pt x="1157" y="286"/>
                  </a:lnTo>
                  <a:lnTo>
                    <a:pt x="1121" y="323"/>
                  </a:lnTo>
                  <a:lnTo>
                    <a:pt x="1047" y="361"/>
                  </a:lnTo>
                  <a:lnTo>
                    <a:pt x="908" y="415"/>
                  </a:lnTo>
                  <a:lnTo>
                    <a:pt x="194" y="675"/>
                  </a:lnTo>
                  <a:lnTo>
                    <a:pt x="123" y="715"/>
                  </a:lnTo>
                  <a:lnTo>
                    <a:pt x="68" y="763"/>
                  </a:lnTo>
                  <a:lnTo>
                    <a:pt x="29" y="809"/>
                  </a:lnTo>
                  <a:lnTo>
                    <a:pt x="6" y="858"/>
                  </a:lnTo>
                  <a:lnTo>
                    <a:pt x="0" y="912"/>
                  </a:lnTo>
                  <a:lnTo>
                    <a:pt x="8" y="952"/>
                  </a:lnTo>
                  <a:lnTo>
                    <a:pt x="22" y="992"/>
                  </a:lnTo>
                  <a:lnTo>
                    <a:pt x="59" y="1036"/>
                  </a:lnTo>
                  <a:lnTo>
                    <a:pt x="127" y="1095"/>
                  </a:lnTo>
                  <a:lnTo>
                    <a:pt x="198" y="1135"/>
                  </a:lnTo>
                  <a:lnTo>
                    <a:pt x="273" y="1152"/>
                  </a:lnTo>
                  <a:lnTo>
                    <a:pt x="466" y="1084"/>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8210" name="Freeform 13"/>
            <p:cNvSpPr>
              <a:spLocks/>
            </p:cNvSpPr>
            <p:nvPr/>
          </p:nvSpPr>
          <p:spPr bwMode="auto">
            <a:xfrm>
              <a:off x="2711" y="3280"/>
              <a:ext cx="368" cy="422"/>
            </a:xfrm>
            <a:custGeom>
              <a:avLst/>
              <a:gdLst>
                <a:gd name="T0" fmla="*/ 367 w 368"/>
                <a:gd name="T1" fmla="*/ 421 h 422"/>
                <a:gd name="T2" fmla="*/ 171 w 368"/>
                <a:gd name="T3" fmla="*/ 340 h 422"/>
                <a:gd name="T4" fmla="*/ 117 w 368"/>
                <a:gd name="T5" fmla="*/ 304 h 422"/>
                <a:gd name="T6" fmla="*/ 73 w 368"/>
                <a:gd name="T7" fmla="*/ 265 h 422"/>
                <a:gd name="T8" fmla="*/ 31 w 368"/>
                <a:gd name="T9" fmla="*/ 219 h 422"/>
                <a:gd name="T10" fmla="*/ 9 w 368"/>
                <a:gd name="T11" fmla="*/ 179 h 422"/>
                <a:gd name="T12" fmla="*/ 0 w 368"/>
                <a:gd name="T13" fmla="*/ 137 h 422"/>
                <a:gd name="T14" fmla="*/ 2 w 368"/>
                <a:gd name="T15" fmla="*/ 95 h 422"/>
                <a:gd name="T16" fmla="*/ 19 w 368"/>
                <a:gd name="T17" fmla="*/ 51 h 422"/>
                <a:gd name="T18" fmla="*/ 44 w 368"/>
                <a:gd name="T19" fmla="*/ 0 h 422"/>
                <a:gd name="T20" fmla="*/ 120 w 368"/>
                <a:gd name="T21" fmla="*/ 52 h 422"/>
                <a:gd name="T22" fmla="*/ 95 w 368"/>
                <a:gd name="T23" fmla="*/ 98 h 422"/>
                <a:gd name="T24" fmla="*/ 95 w 368"/>
                <a:gd name="T25" fmla="*/ 143 h 422"/>
                <a:gd name="T26" fmla="*/ 122 w 368"/>
                <a:gd name="T27" fmla="*/ 191 h 422"/>
                <a:gd name="T28" fmla="*/ 162 w 368"/>
                <a:gd name="T29" fmla="*/ 235 h 422"/>
                <a:gd name="T30" fmla="*/ 223 w 368"/>
                <a:gd name="T31" fmla="*/ 284 h 422"/>
                <a:gd name="T32" fmla="*/ 290 w 368"/>
                <a:gd name="T33" fmla="*/ 317 h 422"/>
                <a:gd name="T34" fmla="*/ 332 w 368"/>
                <a:gd name="T35" fmla="*/ 351 h 422"/>
                <a:gd name="T36" fmla="*/ 351 w 368"/>
                <a:gd name="T37" fmla="*/ 378 h 422"/>
                <a:gd name="T38" fmla="*/ 367 w 368"/>
                <a:gd name="T39" fmla="*/ 421 h 4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68" h="422">
                  <a:moveTo>
                    <a:pt x="367" y="421"/>
                  </a:moveTo>
                  <a:lnTo>
                    <a:pt x="171" y="340"/>
                  </a:lnTo>
                  <a:lnTo>
                    <a:pt x="117" y="304"/>
                  </a:lnTo>
                  <a:lnTo>
                    <a:pt x="73" y="265"/>
                  </a:lnTo>
                  <a:lnTo>
                    <a:pt x="31" y="219"/>
                  </a:lnTo>
                  <a:lnTo>
                    <a:pt x="9" y="179"/>
                  </a:lnTo>
                  <a:lnTo>
                    <a:pt x="0" y="137"/>
                  </a:lnTo>
                  <a:lnTo>
                    <a:pt x="2" y="95"/>
                  </a:lnTo>
                  <a:lnTo>
                    <a:pt x="19" y="51"/>
                  </a:lnTo>
                  <a:lnTo>
                    <a:pt x="44" y="0"/>
                  </a:lnTo>
                  <a:lnTo>
                    <a:pt x="120" y="52"/>
                  </a:lnTo>
                  <a:lnTo>
                    <a:pt x="95" y="98"/>
                  </a:lnTo>
                  <a:lnTo>
                    <a:pt x="95" y="143"/>
                  </a:lnTo>
                  <a:lnTo>
                    <a:pt x="122" y="191"/>
                  </a:lnTo>
                  <a:lnTo>
                    <a:pt x="162" y="235"/>
                  </a:lnTo>
                  <a:lnTo>
                    <a:pt x="223" y="284"/>
                  </a:lnTo>
                  <a:lnTo>
                    <a:pt x="290" y="317"/>
                  </a:lnTo>
                  <a:lnTo>
                    <a:pt x="332" y="351"/>
                  </a:lnTo>
                  <a:lnTo>
                    <a:pt x="351" y="378"/>
                  </a:lnTo>
                  <a:lnTo>
                    <a:pt x="367" y="421"/>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8211" name="Freeform 14"/>
            <p:cNvSpPr>
              <a:spLocks/>
            </p:cNvSpPr>
            <p:nvPr/>
          </p:nvSpPr>
          <p:spPr bwMode="auto">
            <a:xfrm>
              <a:off x="2432" y="1792"/>
              <a:ext cx="989" cy="1439"/>
            </a:xfrm>
            <a:custGeom>
              <a:avLst/>
              <a:gdLst>
                <a:gd name="T0" fmla="*/ 525 w 989"/>
                <a:gd name="T1" fmla="*/ 1438 h 1439"/>
                <a:gd name="T2" fmla="*/ 582 w 989"/>
                <a:gd name="T3" fmla="*/ 1409 h 1439"/>
                <a:gd name="T4" fmla="*/ 647 w 989"/>
                <a:gd name="T5" fmla="*/ 1355 h 1439"/>
                <a:gd name="T6" fmla="*/ 670 w 989"/>
                <a:gd name="T7" fmla="*/ 1304 h 1439"/>
                <a:gd name="T8" fmla="*/ 686 w 989"/>
                <a:gd name="T9" fmla="*/ 1255 h 1439"/>
                <a:gd name="T10" fmla="*/ 677 w 989"/>
                <a:gd name="T11" fmla="*/ 1198 h 1439"/>
                <a:gd name="T12" fmla="*/ 637 w 989"/>
                <a:gd name="T13" fmla="*/ 1125 h 1439"/>
                <a:gd name="T14" fmla="*/ 609 w 989"/>
                <a:gd name="T15" fmla="*/ 1092 h 1439"/>
                <a:gd name="T16" fmla="*/ 569 w 989"/>
                <a:gd name="T17" fmla="*/ 1063 h 1439"/>
                <a:gd name="T18" fmla="*/ 259 w 989"/>
                <a:gd name="T19" fmla="*/ 905 h 1439"/>
                <a:gd name="T20" fmla="*/ 201 w 989"/>
                <a:gd name="T21" fmla="*/ 863 h 1439"/>
                <a:gd name="T22" fmla="*/ 177 w 989"/>
                <a:gd name="T23" fmla="*/ 843 h 1439"/>
                <a:gd name="T24" fmla="*/ 160 w 989"/>
                <a:gd name="T25" fmla="*/ 800 h 1439"/>
                <a:gd name="T26" fmla="*/ 171 w 989"/>
                <a:gd name="T27" fmla="*/ 766 h 1439"/>
                <a:gd name="T28" fmla="*/ 215 w 989"/>
                <a:gd name="T29" fmla="*/ 738 h 1439"/>
                <a:gd name="T30" fmla="*/ 294 w 989"/>
                <a:gd name="T31" fmla="*/ 709 h 1439"/>
                <a:gd name="T32" fmla="*/ 780 w 989"/>
                <a:gd name="T33" fmla="*/ 521 h 1439"/>
                <a:gd name="T34" fmla="*/ 856 w 989"/>
                <a:gd name="T35" fmla="*/ 471 h 1439"/>
                <a:gd name="T36" fmla="*/ 918 w 989"/>
                <a:gd name="T37" fmla="*/ 417 h 1439"/>
                <a:gd name="T38" fmla="*/ 953 w 989"/>
                <a:gd name="T39" fmla="*/ 379 h 1439"/>
                <a:gd name="T40" fmla="*/ 984 w 989"/>
                <a:gd name="T41" fmla="*/ 334 h 1439"/>
                <a:gd name="T42" fmla="*/ 988 w 989"/>
                <a:gd name="T43" fmla="*/ 274 h 1439"/>
                <a:gd name="T44" fmla="*/ 972 w 989"/>
                <a:gd name="T45" fmla="*/ 214 h 1439"/>
                <a:gd name="T46" fmla="*/ 953 w 989"/>
                <a:gd name="T47" fmla="*/ 167 h 1439"/>
                <a:gd name="T48" fmla="*/ 920 w 989"/>
                <a:gd name="T49" fmla="*/ 126 h 1439"/>
                <a:gd name="T50" fmla="*/ 875 w 989"/>
                <a:gd name="T51" fmla="*/ 85 h 1439"/>
                <a:gd name="T52" fmla="*/ 828 w 989"/>
                <a:gd name="T53" fmla="*/ 50 h 1439"/>
                <a:gd name="T54" fmla="*/ 803 w 989"/>
                <a:gd name="T55" fmla="*/ 29 h 1439"/>
                <a:gd name="T56" fmla="*/ 756 w 989"/>
                <a:gd name="T57" fmla="*/ 0 h 1439"/>
                <a:gd name="T58" fmla="*/ 588 w 989"/>
                <a:gd name="T59" fmla="*/ 61 h 1439"/>
                <a:gd name="T60" fmla="*/ 649 w 989"/>
                <a:gd name="T61" fmla="*/ 104 h 1439"/>
                <a:gd name="T62" fmla="*/ 694 w 989"/>
                <a:gd name="T63" fmla="*/ 145 h 1439"/>
                <a:gd name="T64" fmla="*/ 739 w 989"/>
                <a:gd name="T65" fmla="*/ 182 h 1439"/>
                <a:gd name="T66" fmla="*/ 780 w 989"/>
                <a:gd name="T67" fmla="*/ 223 h 1439"/>
                <a:gd name="T68" fmla="*/ 803 w 989"/>
                <a:gd name="T69" fmla="*/ 272 h 1439"/>
                <a:gd name="T70" fmla="*/ 787 w 989"/>
                <a:gd name="T71" fmla="*/ 323 h 1439"/>
                <a:gd name="T72" fmla="*/ 729 w 989"/>
                <a:gd name="T73" fmla="*/ 369 h 1439"/>
                <a:gd name="T74" fmla="*/ 639 w 989"/>
                <a:gd name="T75" fmla="*/ 413 h 1439"/>
                <a:gd name="T76" fmla="*/ 212 w 989"/>
                <a:gd name="T77" fmla="*/ 589 h 1439"/>
                <a:gd name="T78" fmla="*/ 160 w 989"/>
                <a:gd name="T79" fmla="*/ 608 h 1439"/>
                <a:gd name="T80" fmla="*/ 88 w 989"/>
                <a:gd name="T81" fmla="*/ 653 h 1439"/>
                <a:gd name="T82" fmla="*/ 43 w 989"/>
                <a:gd name="T83" fmla="*/ 698 h 1439"/>
                <a:gd name="T84" fmla="*/ 9 w 989"/>
                <a:gd name="T85" fmla="*/ 755 h 1439"/>
                <a:gd name="T86" fmla="*/ 0 w 989"/>
                <a:gd name="T87" fmla="*/ 820 h 1439"/>
                <a:gd name="T88" fmla="*/ 10 w 989"/>
                <a:gd name="T89" fmla="*/ 872 h 1439"/>
                <a:gd name="T90" fmla="*/ 40 w 989"/>
                <a:gd name="T91" fmla="*/ 914 h 1439"/>
                <a:gd name="T92" fmla="*/ 84 w 989"/>
                <a:gd name="T93" fmla="*/ 949 h 1439"/>
                <a:gd name="T94" fmla="*/ 159 w 989"/>
                <a:gd name="T95" fmla="*/ 999 h 1439"/>
                <a:gd name="T96" fmla="*/ 487 w 989"/>
                <a:gd name="T97" fmla="*/ 1164 h 1439"/>
                <a:gd name="T98" fmla="*/ 530 w 989"/>
                <a:gd name="T99" fmla="*/ 1197 h 1439"/>
                <a:gd name="T100" fmla="*/ 569 w 989"/>
                <a:gd name="T101" fmla="*/ 1236 h 1439"/>
                <a:gd name="T102" fmla="*/ 557 w 989"/>
                <a:gd name="T103" fmla="*/ 1292 h 1439"/>
                <a:gd name="T104" fmla="*/ 502 w 989"/>
                <a:gd name="T105" fmla="*/ 1354 h 1439"/>
                <a:gd name="T106" fmla="*/ 434 w 989"/>
                <a:gd name="T107" fmla="*/ 1394 h 1439"/>
                <a:gd name="T108" fmla="*/ 525 w 989"/>
                <a:gd name="T109" fmla="*/ 1438 h 143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989" h="1439">
                  <a:moveTo>
                    <a:pt x="525" y="1438"/>
                  </a:moveTo>
                  <a:lnTo>
                    <a:pt x="582" y="1409"/>
                  </a:lnTo>
                  <a:lnTo>
                    <a:pt x="647" y="1355"/>
                  </a:lnTo>
                  <a:lnTo>
                    <a:pt x="670" y="1304"/>
                  </a:lnTo>
                  <a:lnTo>
                    <a:pt x="686" y="1255"/>
                  </a:lnTo>
                  <a:lnTo>
                    <a:pt x="677" y="1198"/>
                  </a:lnTo>
                  <a:lnTo>
                    <a:pt x="637" y="1125"/>
                  </a:lnTo>
                  <a:lnTo>
                    <a:pt x="609" y="1092"/>
                  </a:lnTo>
                  <a:lnTo>
                    <a:pt x="569" y="1063"/>
                  </a:lnTo>
                  <a:lnTo>
                    <a:pt x="259" y="905"/>
                  </a:lnTo>
                  <a:lnTo>
                    <a:pt x="201" y="863"/>
                  </a:lnTo>
                  <a:lnTo>
                    <a:pt x="177" y="843"/>
                  </a:lnTo>
                  <a:lnTo>
                    <a:pt x="160" y="800"/>
                  </a:lnTo>
                  <a:lnTo>
                    <a:pt x="171" y="766"/>
                  </a:lnTo>
                  <a:lnTo>
                    <a:pt x="215" y="738"/>
                  </a:lnTo>
                  <a:lnTo>
                    <a:pt x="294" y="709"/>
                  </a:lnTo>
                  <a:lnTo>
                    <a:pt x="780" y="521"/>
                  </a:lnTo>
                  <a:lnTo>
                    <a:pt x="856" y="471"/>
                  </a:lnTo>
                  <a:lnTo>
                    <a:pt x="918" y="417"/>
                  </a:lnTo>
                  <a:lnTo>
                    <a:pt x="953" y="379"/>
                  </a:lnTo>
                  <a:lnTo>
                    <a:pt x="984" y="334"/>
                  </a:lnTo>
                  <a:lnTo>
                    <a:pt x="988" y="274"/>
                  </a:lnTo>
                  <a:lnTo>
                    <a:pt x="972" y="214"/>
                  </a:lnTo>
                  <a:lnTo>
                    <a:pt x="953" y="167"/>
                  </a:lnTo>
                  <a:lnTo>
                    <a:pt x="920" y="126"/>
                  </a:lnTo>
                  <a:lnTo>
                    <a:pt x="875" y="85"/>
                  </a:lnTo>
                  <a:lnTo>
                    <a:pt x="828" y="50"/>
                  </a:lnTo>
                  <a:lnTo>
                    <a:pt x="803" y="29"/>
                  </a:lnTo>
                  <a:lnTo>
                    <a:pt x="756" y="0"/>
                  </a:lnTo>
                  <a:lnTo>
                    <a:pt x="588" y="61"/>
                  </a:lnTo>
                  <a:lnTo>
                    <a:pt x="649" y="104"/>
                  </a:lnTo>
                  <a:lnTo>
                    <a:pt x="694" y="145"/>
                  </a:lnTo>
                  <a:lnTo>
                    <a:pt x="739" y="182"/>
                  </a:lnTo>
                  <a:lnTo>
                    <a:pt x="780" y="223"/>
                  </a:lnTo>
                  <a:lnTo>
                    <a:pt x="803" y="272"/>
                  </a:lnTo>
                  <a:lnTo>
                    <a:pt x="787" y="323"/>
                  </a:lnTo>
                  <a:lnTo>
                    <a:pt x="729" y="369"/>
                  </a:lnTo>
                  <a:lnTo>
                    <a:pt x="639" y="413"/>
                  </a:lnTo>
                  <a:lnTo>
                    <a:pt x="212" y="589"/>
                  </a:lnTo>
                  <a:lnTo>
                    <a:pt x="160" y="608"/>
                  </a:lnTo>
                  <a:lnTo>
                    <a:pt x="88" y="653"/>
                  </a:lnTo>
                  <a:lnTo>
                    <a:pt x="43" y="698"/>
                  </a:lnTo>
                  <a:lnTo>
                    <a:pt x="9" y="755"/>
                  </a:lnTo>
                  <a:lnTo>
                    <a:pt x="0" y="820"/>
                  </a:lnTo>
                  <a:lnTo>
                    <a:pt x="10" y="872"/>
                  </a:lnTo>
                  <a:lnTo>
                    <a:pt x="40" y="914"/>
                  </a:lnTo>
                  <a:lnTo>
                    <a:pt x="84" y="949"/>
                  </a:lnTo>
                  <a:lnTo>
                    <a:pt x="159" y="999"/>
                  </a:lnTo>
                  <a:lnTo>
                    <a:pt x="487" y="1164"/>
                  </a:lnTo>
                  <a:lnTo>
                    <a:pt x="530" y="1197"/>
                  </a:lnTo>
                  <a:lnTo>
                    <a:pt x="569" y="1236"/>
                  </a:lnTo>
                  <a:lnTo>
                    <a:pt x="557" y="1292"/>
                  </a:lnTo>
                  <a:lnTo>
                    <a:pt x="502" y="1354"/>
                  </a:lnTo>
                  <a:lnTo>
                    <a:pt x="434" y="1394"/>
                  </a:lnTo>
                  <a:lnTo>
                    <a:pt x="525" y="1438"/>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8212" name="Freeform 15"/>
            <p:cNvSpPr>
              <a:spLocks/>
            </p:cNvSpPr>
            <p:nvPr/>
          </p:nvSpPr>
          <p:spPr bwMode="auto">
            <a:xfrm>
              <a:off x="2100" y="1162"/>
              <a:ext cx="669" cy="582"/>
            </a:xfrm>
            <a:custGeom>
              <a:avLst/>
              <a:gdLst>
                <a:gd name="T0" fmla="*/ 668 w 669"/>
                <a:gd name="T1" fmla="*/ 553 h 582"/>
                <a:gd name="T2" fmla="*/ 668 w 669"/>
                <a:gd name="T3" fmla="*/ 450 h 582"/>
                <a:gd name="T4" fmla="*/ 562 w 669"/>
                <a:gd name="T5" fmla="*/ 435 h 582"/>
                <a:gd name="T6" fmla="*/ 448 w 669"/>
                <a:gd name="T7" fmla="*/ 420 h 582"/>
                <a:gd name="T8" fmla="*/ 367 w 669"/>
                <a:gd name="T9" fmla="*/ 400 h 582"/>
                <a:gd name="T10" fmla="*/ 314 w 669"/>
                <a:gd name="T11" fmla="*/ 378 h 582"/>
                <a:gd name="T12" fmla="*/ 257 w 669"/>
                <a:gd name="T13" fmla="*/ 349 h 582"/>
                <a:gd name="T14" fmla="*/ 220 w 669"/>
                <a:gd name="T15" fmla="*/ 314 h 582"/>
                <a:gd name="T16" fmla="*/ 193 w 669"/>
                <a:gd name="T17" fmla="*/ 274 h 582"/>
                <a:gd name="T18" fmla="*/ 180 w 669"/>
                <a:gd name="T19" fmla="*/ 231 h 582"/>
                <a:gd name="T20" fmla="*/ 180 w 669"/>
                <a:gd name="T21" fmla="*/ 189 h 582"/>
                <a:gd name="T22" fmla="*/ 193 w 669"/>
                <a:gd name="T23" fmla="*/ 165 h 582"/>
                <a:gd name="T24" fmla="*/ 209 w 669"/>
                <a:gd name="T25" fmla="*/ 143 h 582"/>
                <a:gd name="T26" fmla="*/ 255 w 669"/>
                <a:gd name="T27" fmla="*/ 127 h 582"/>
                <a:gd name="T28" fmla="*/ 297 w 669"/>
                <a:gd name="T29" fmla="*/ 127 h 582"/>
                <a:gd name="T30" fmla="*/ 345 w 669"/>
                <a:gd name="T31" fmla="*/ 141 h 582"/>
                <a:gd name="T32" fmla="*/ 396 w 669"/>
                <a:gd name="T33" fmla="*/ 156 h 582"/>
                <a:gd name="T34" fmla="*/ 448 w 669"/>
                <a:gd name="T35" fmla="*/ 163 h 582"/>
                <a:gd name="T36" fmla="*/ 477 w 669"/>
                <a:gd name="T37" fmla="*/ 125 h 582"/>
                <a:gd name="T38" fmla="*/ 464 w 669"/>
                <a:gd name="T39" fmla="*/ 86 h 582"/>
                <a:gd name="T40" fmla="*/ 415 w 669"/>
                <a:gd name="T41" fmla="*/ 42 h 582"/>
                <a:gd name="T42" fmla="*/ 363 w 669"/>
                <a:gd name="T43" fmla="*/ 18 h 582"/>
                <a:gd name="T44" fmla="*/ 319 w 669"/>
                <a:gd name="T45" fmla="*/ 7 h 582"/>
                <a:gd name="T46" fmla="*/ 273 w 669"/>
                <a:gd name="T47" fmla="*/ 2 h 582"/>
                <a:gd name="T48" fmla="*/ 222 w 669"/>
                <a:gd name="T49" fmla="*/ 0 h 582"/>
                <a:gd name="T50" fmla="*/ 176 w 669"/>
                <a:gd name="T51" fmla="*/ 4 h 582"/>
                <a:gd name="T52" fmla="*/ 136 w 669"/>
                <a:gd name="T53" fmla="*/ 15 h 582"/>
                <a:gd name="T54" fmla="*/ 86 w 669"/>
                <a:gd name="T55" fmla="*/ 33 h 582"/>
                <a:gd name="T56" fmla="*/ 50 w 669"/>
                <a:gd name="T57" fmla="*/ 66 h 582"/>
                <a:gd name="T58" fmla="*/ 22 w 669"/>
                <a:gd name="T59" fmla="*/ 99 h 582"/>
                <a:gd name="T60" fmla="*/ 6 w 669"/>
                <a:gd name="T61" fmla="*/ 145 h 582"/>
                <a:gd name="T62" fmla="*/ 0 w 669"/>
                <a:gd name="T63" fmla="*/ 189 h 582"/>
                <a:gd name="T64" fmla="*/ 9 w 669"/>
                <a:gd name="T65" fmla="*/ 237 h 582"/>
                <a:gd name="T66" fmla="*/ 22 w 669"/>
                <a:gd name="T67" fmla="*/ 285 h 582"/>
                <a:gd name="T68" fmla="*/ 50 w 669"/>
                <a:gd name="T69" fmla="*/ 330 h 582"/>
                <a:gd name="T70" fmla="*/ 81 w 669"/>
                <a:gd name="T71" fmla="*/ 375 h 582"/>
                <a:gd name="T72" fmla="*/ 125 w 669"/>
                <a:gd name="T73" fmla="*/ 419 h 582"/>
                <a:gd name="T74" fmla="*/ 169 w 669"/>
                <a:gd name="T75" fmla="*/ 457 h 582"/>
                <a:gd name="T76" fmla="*/ 217 w 669"/>
                <a:gd name="T77" fmla="*/ 488 h 582"/>
                <a:gd name="T78" fmla="*/ 266 w 669"/>
                <a:gd name="T79" fmla="*/ 514 h 582"/>
                <a:gd name="T80" fmla="*/ 310 w 669"/>
                <a:gd name="T81" fmla="*/ 534 h 582"/>
                <a:gd name="T82" fmla="*/ 369 w 669"/>
                <a:gd name="T83" fmla="*/ 549 h 582"/>
                <a:gd name="T84" fmla="*/ 437 w 669"/>
                <a:gd name="T85" fmla="*/ 568 h 582"/>
                <a:gd name="T86" fmla="*/ 516 w 669"/>
                <a:gd name="T87" fmla="*/ 581 h 582"/>
                <a:gd name="T88" fmla="*/ 595 w 669"/>
                <a:gd name="T89" fmla="*/ 577 h 582"/>
                <a:gd name="T90" fmla="*/ 668 w 669"/>
                <a:gd name="T91" fmla="*/ 553 h 5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69" h="582">
                  <a:moveTo>
                    <a:pt x="668" y="553"/>
                  </a:moveTo>
                  <a:lnTo>
                    <a:pt x="668" y="450"/>
                  </a:lnTo>
                  <a:lnTo>
                    <a:pt x="562" y="435"/>
                  </a:lnTo>
                  <a:lnTo>
                    <a:pt x="448" y="420"/>
                  </a:lnTo>
                  <a:lnTo>
                    <a:pt x="367" y="400"/>
                  </a:lnTo>
                  <a:lnTo>
                    <a:pt x="314" y="378"/>
                  </a:lnTo>
                  <a:lnTo>
                    <a:pt x="257" y="349"/>
                  </a:lnTo>
                  <a:lnTo>
                    <a:pt x="220" y="314"/>
                  </a:lnTo>
                  <a:lnTo>
                    <a:pt x="193" y="274"/>
                  </a:lnTo>
                  <a:lnTo>
                    <a:pt x="180" y="231"/>
                  </a:lnTo>
                  <a:lnTo>
                    <a:pt x="180" y="189"/>
                  </a:lnTo>
                  <a:lnTo>
                    <a:pt x="193" y="165"/>
                  </a:lnTo>
                  <a:lnTo>
                    <a:pt x="209" y="143"/>
                  </a:lnTo>
                  <a:lnTo>
                    <a:pt x="255" y="127"/>
                  </a:lnTo>
                  <a:lnTo>
                    <a:pt x="297" y="127"/>
                  </a:lnTo>
                  <a:lnTo>
                    <a:pt x="345" y="141"/>
                  </a:lnTo>
                  <a:lnTo>
                    <a:pt x="396" y="156"/>
                  </a:lnTo>
                  <a:lnTo>
                    <a:pt x="448" y="163"/>
                  </a:lnTo>
                  <a:lnTo>
                    <a:pt x="477" y="125"/>
                  </a:lnTo>
                  <a:lnTo>
                    <a:pt x="464" y="86"/>
                  </a:lnTo>
                  <a:lnTo>
                    <a:pt x="415" y="42"/>
                  </a:lnTo>
                  <a:lnTo>
                    <a:pt x="363" y="18"/>
                  </a:lnTo>
                  <a:lnTo>
                    <a:pt x="319" y="7"/>
                  </a:lnTo>
                  <a:lnTo>
                    <a:pt x="273" y="2"/>
                  </a:lnTo>
                  <a:lnTo>
                    <a:pt x="222" y="0"/>
                  </a:lnTo>
                  <a:lnTo>
                    <a:pt x="176" y="4"/>
                  </a:lnTo>
                  <a:lnTo>
                    <a:pt x="136" y="15"/>
                  </a:lnTo>
                  <a:lnTo>
                    <a:pt x="86" y="33"/>
                  </a:lnTo>
                  <a:lnTo>
                    <a:pt x="50" y="66"/>
                  </a:lnTo>
                  <a:lnTo>
                    <a:pt x="22" y="99"/>
                  </a:lnTo>
                  <a:lnTo>
                    <a:pt x="6" y="145"/>
                  </a:lnTo>
                  <a:lnTo>
                    <a:pt x="0" y="189"/>
                  </a:lnTo>
                  <a:lnTo>
                    <a:pt x="9" y="237"/>
                  </a:lnTo>
                  <a:lnTo>
                    <a:pt x="22" y="285"/>
                  </a:lnTo>
                  <a:lnTo>
                    <a:pt x="50" y="330"/>
                  </a:lnTo>
                  <a:lnTo>
                    <a:pt x="81" y="375"/>
                  </a:lnTo>
                  <a:lnTo>
                    <a:pt x="125" y="419"/>
                  </a:lnTo>
                  <a:lnTo>
                    <a:pt x="169" y="457"/>
                  </a:lnTo>
                  <a:lnTo>
                    <a:pt x="217" y="488"/>
                  </a:lnTo>
                  <a:lnTo>
                    <a:pt x="266" y="514"/>
                  </a:lnTo>
                  <a:lnTo>
                    <a:pt x="310" y="534"/>
                  </a:lnTo>
                  <a:lnTo>
                    <a:pt x="369" y="549"/>
                  </a:lnTo>
                  <a:lnTo>
                    <a:pt x="437" y="568"/>
                  </a:lnTo>
                  <a:lnTo>
                    <a:pt x="516" y="581"/>
                  </a:lnTo>
                  <a:lnTo>
                    <a:pt x="595" y="577"/>
                  </a:lnTo>
                  <a:lnTo>
                    <a:pt x="668" y="553"/>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8213" name="Freeform 16"/>
            <p:cNvSpPr>
              <a:spLocks/>
            </p:cNvSpPr>
            <p:nvPr/>
          </p:nvSpPr>
          <p:spPr bwMode="auto">
            <a:xfrm>
              <a:off x="1365" y="583"/>
              <a:ext cx="1413" cy="549"/>
            </a:xfrm>
            <a:custGeom>
              <a:avLst/>
              <a:gdLst>
                <a:gd name="T0" fmla="*/ 1412 w 1413"/>
                <a:gd name="T1" fmla="*/ 548 h 549"/>
                <a:gd name="T2" fmla="*/ 1316 w 1413"/>
                <a:gd name="T3" fmla="*/ 537 h 549"/>
                <a:gd name="T4" fmla="*/ 1237 w 1413"/>
                <a:gd name="T5" fmla="*/ 524 h 549"/>
                <a:gd name="T6" fmla="*/ 1179 w 1413"/>
                <a:gd name="T7" fmla="*/ 511 h 549"/>
                <a:gd name="T8" fmla="*/ 1118 w 1413"/>
                <a:gd name="T9" fmla="*/ 499 h 549"/>
                <a:gd name="T10" fmla="*/ 1060 w 1413"/>
                <a:gd name="T11" fmla="*/ 493 h 549"/>
                <a:gd name="T12" fmla="*/ 1000 w 1413"/>
                <a:gd name="T13" fmla="*/ 495 h 549"/>
                <a:gd name="T14" fmla="*/ 939 w 1413"/>
                <a:gd name="T15" fmla="*/ 499 h 549"/>
                <a:gd name="T16" fmla="*/ 894 w 1413"/>
                <a:gd name="T17" fmla="*/ 482 h 549"/>
                <a:gd name="T18" fmla="*/ 962 w 1413"/>
                <a:gd name="T19" fmla="*/ 440 h 549"/>
                <a:gd name="T20" fmla="*/ 1005 w 1413"/>
                <a:gd name="T21" fmla="*/ 411 h 549"/>
                <a:gd name="T22" fmla="*/ 1043 w 1413"/>
                <a:gd name="T23" fmla="*/ 381 h 549"/>
                <a:gd name="T24" fmla="*/ 1069 w 1413"/>
                <a:gd name="T25" fmla="*/ 348 h 549"/>
                <a:gd name="T26" fmla="*/ 962 w 1413"/>
                <a:gd name="T27" fmla="*/ 383 h 549"/>
                <a:gd name="T28" fmla="*/ 855 w 1413"/>
                <a:gd name="T29" fmla="*/ 418 h 549"/>
                <a:gd name="T30" fmla="*/ 783 w 1413"/>
                <a:gd name="T31" fmla="*/ 436 h 549"/>
                <a:gd name="T32" fmla="*/ 670 w 1413"/>
                <a:gd name="T33" fmla="*/ 449 h 549"/>
                <a:gd name="T34" fmla="*/ 597 w 1413"/>
                <a:gd name="T35" fmla="*/ 449 h 549"/>
                <a:gd name="T36" fmla="*/ 531 w 1413"/>
                <a:gd name="T37" fmla="*/ 444 h 549"/>
                <a:gd name="T38" fmla="*/ 486 w 1413"/>
                <a:gd name="T39" fmla="*/ 427 h 549"/>
                <a:gd name="T40" fmla="*/ 459 w 1413"/>
                <a:gd name="T41" fmla="*/ 407 h 549"/>
                <a:gd name="T42" fmla="*/ 527 w 1413"/>
                <a:gd name="T43" fmla="*/ 389 h 549"/>
                <a:gd name="T44" fmla="*/ 572 w 1413"/>
                <a:gd name="T45" fmla="*/ 365 h 549"/>
                <a:gd name="T46" fmla="*/ 599 w 1413"/>
                <a:gd name="T47" fmla="*/ 339 h 549"/>
                <a:gd name="T48" fmla="*/ 634 w 1413"/>
                <a:gd name="T49" fmla="*/ 308 h 549"/>
                <a:gd name="T50" fmla="*/ 544 w 1413"/>
                <a:gd name="T51" fmla="*/ 334 h 549"/>
                <a:gd name="T52" fmla="*/ 463 w 1413"/>
                <a:gd name="T53" fmla="*/ 348 h 549"/>
                <a:gd name="T54" fmla="*/ 378 w 1413"/>
                <a:gd name="T55" fmla="*/ 356 h 549"/>
                <a:gd name="T56" fmla="*/ 303 w 1413"/>
                <a:gd name="T57" fmla="*/ 352 h 549"/>
                <a:gd name="T58" fmla="*/ 254 w 1413"/>
                <a:gd name="T59" fmla="*/ 334 h 549"/>
                <a:gd name="T60" fmla="*/ 233 w 1413"/>
                <a:gd name="T61" fmla="*/ 312 h 549"/>
                <a:gd name="T62" fmla="*/ 281 w 1413"/>
                <a:gd name="T63" fmla="*/ 291 h 549"/>
                <a:gd name="T64" fmla="*/ 313 w 1413"/>
                <a:gd name="T65" fmla="*/ 269 h 549"/>
                <a:gd name="T66" fmla="*/ 341 w 1413"/>
                <a:gd name="T67" fmla="*/ 244 h 549"/>
                <a:gd name="T68" fmla="*/ 339 w 1413"/>
                <a:gd name="T69" fmla="*/ 229 h 549"/>
                <a:gd name="T70" fmla="*/ 262 w 1413"/>
                <a:gd name="T71" fmla="*/ 246 h 549"/>
                <a:gd name="T72" fmla="*/ 179 w 1413"/>
                <a:gd name="T73" fmla="*/ 255 h 549"/>
                <a:gd name="T74" fmla="*/ 109 w 1413"/>
                <a:gd name="T75" fmla="*/ 254 h 549"/>
                <a:gd name="T76" fmla="*/ 51 w 1413"/>
                <a:gd name="T77" fmla="*/ 244 h 549"/>
                <a:gd name="T78" fmla="*/ 19 w 1413"/>
                <a:gd name="T79" fmla="*/ 229 h 549"/>
                <a:gd name="T80" fmla="*/ 0 w 1413"/>
                <a:gd name="T81" fmla="*/ 205 h 549"/>
                <a:gd name="T82" fmla="*/ 120 w 1413"/>
                <a:gd name="T83" fmla="*/ 187 h 549"/>
                <a:gd name="T84" fmla="*/ 309 w 1413"/>
                <a:gd name="T85" fmla="*/ 156 h 549"/>
                <a:gd name="T86" fmla="*/ 544 w 1413"/>
                <a:gd name="T87" fmla="*/ 119 h 549"/>
                <a:gd name="T88" fmla="*/ 742 w 1413"/>
                <a:gd name="T89" fmla="*/ 71 h 549"/>
                <a:gd name="T90" fmla="*/ 926 w 1413"/>
                <a:gd name="T91" fmla="*/ 26 h 549"/>
                <a:gd name="T92" fmla="*/ 1020 w 1413"/>
                <a:gd name="T93" fmla="*/ 9 h 549"/>
                <a:gd name="T94" fmla="*/ 1098 w 1413"/>
                <a:gd name="T95" fmla="*/ 0 h 549"/>
                <a:gd name="T96" fmla="*/ 1165 w 1413"/>
                <a:gd name="T97" fmla="*/ 2 h 549"/>
                <a:gd name="T98" fmla="*/ 1211 w 1413"/>
                <a:gd name="T99" fmla="*/ 7 h 549"/>
                <a:gd name="T100" fmla="*/ 1254 w 1413"/>
                <a:gd name="T101" fmla="*/ 27 h 549"/>
                <a:gd name="T102" fmla="*/ 1288 w 1413"/>
                <a:gd name="T103" fmla="*/ 71 h 549"/>
                <a:gd name="T104" fmla="*/ 1301 w 1413"/>
                <a:gd name="T105" fmla="*/ 117 h 549"/>
                <a:gd name="T106" fmla="*/ 1316 w 1413"/>
                <a:gd name="T107" fmla="*/ 148 h 549"/>
                <a:gd name="T108" fmla="*/ 1344 w 1413"/>
                <a:gd name="T109" fmla="*/ 159 h 549"/>
                <a:gd name="T110" fmla="*/ 1384 w 1413"/>
                <a:gd name="T111" fmla="*/ 156 h 549"/>
                <a:gd name="T112" fmla="*/ 1412 w 1413"/>
                <a:gd name="T113" fmla="*/ 145 h 549"/>
                <a:gd name="T114" fmla="*/ 1412 w 1413"/>
                <a:gd name="T115" fmla="*/ 548 h 54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413" h="549">
                  <a:moveTo>
                    <a:pt x="1412" y="548"/>
                  </a:moveTo>
                  <a:lnTo>
                    <a:pt x="1316" y="537"/>
                  </a:lnTo>
                  <a:lnTo>
                    <a:pt x="1237" y="524"/>
                  </a:lnTo>
                  <a:lnTo>
                    <a:pt x="1179" y="511"/>
                  </a:lnTo>
                  <a:lnTo>
                    <a:pt x="1118" y="499"/>
                  </a:lnTo>
                  <a:lnTo>
                    <a:pt x="1060" y="493"/>
                  </a:lnTo>
                  <a:lnTo>
                    <a:pt x="1000" y="495"/>
                  </a:lnTo>
                  <a:lnTo>
                    <a:pt x="939" y="499"/>
                  </a:lnTo>
                  <a:lnTo>
                    <a:pt x="894" y="482"/>
                  </a:lnTo>
                  <a:lnTo>
                    <a:pt x="962" y="440"/>
                  </a:lnTo>
                  <a:lnTo>
                    <a:pt x="1005" y="411"/>
                  </a:lnTo>
                  <a:lnTo>
                    <a:pt x="1043" y="381"/>
                  </a:lnTo>
                  <a:lnTo>
                    <a:pt x="1069" y="348"/>
                  </a:lnTo>
                  <a:lnTo>
                    <a:pt x="962" y="383"/>
                  </a:lnTo>
                  <a:lnTo>
                    <a:pt x="855" y="418"/>
                  </a:lnTo>
                  <a:lnTo>
                    <a:pt x="783" y="436"/>
                  </a:lnTo>
                  <a:lnTo>
                    <a:pt x="670" y="449"/>
                  </a:lnTo>
                  <a:lnTo>
                    <a:pt x="597" y="449"/>
                  </a:lnTo>
                  <a:lnTo>
                    <a:pt x="531" y="444"/>
                  </a:lnTo>
                  <a:lnTo>
                    <a:pt x="486" y="427"/>
                  </a:lnTo>
                  <a:lnTo>
                    <a:pt x="459" y="407"/>
                  </a:lnTo>
                  <a:lnTo>
                    <a:pt x="527" y="389"/>
                  </a:lnTo>
                  <a:lnTo>
                    <a:pt x="572" y="365"/>
                  </a:lnTo>
                  <a:lnTo>
                    <a:pt x="599" y="339"/>
                  </a:lnTo>
                  <a:lnTo>
                    <a:pt x="634" y="308"/>
                  </a:lnTo>
                  <a:lnTo>
                    <a:pt x="544" y="334"/>
                  </a:lnTo>
                  <a:lnTo>
                    <a:pt x="463" y="348"/>
                  </a:lnTo>
                  <a:lnTo>
                    <a:pt x="378" y="356"/>
                  </a:lnTo>
                  <a:lnTo>
                    <a:pt x="303" y="352"/>
                  </a:lnTo>
                  <a:lnTo>
                    <a:pt x="254" y="334"/>
                  </a:lnTo>
                  <a:lnTo>
                    <a:pt x="233" y="312"/>
                  </a:lnTo>
                  <a:lnTo>
                    <a:pt x="281" y="291"/>
                  </a:lnTo>
                  <a:lnTo>
                    <a:pt x="313" y="269"/>
                  </a:lnTo>
                  <a:lnTo>
                    <a:pt x="341" y="244"/>
                  </a:lnTo>
                  <a:lnTo>
                    <a:pt x="339" y="229"/>
                  </a:lnTo>
                  <a:lnTo>
                    <a:pt x="262" y="246"/>
                  </a:lnTo>
                  <a:lnTo>
                    <a:pt x="179" y="255"/>
                  </a:lnTo>
                  <a:lnTo>
                    <a:pt x="109" y="254"/>
                  </a:lnTo>
                  <a:lnTo>
                    <a:pt x="51" y="244"/>
                  </a:lnTo>
                  <a:lnTo>
                    <a:pt x="19" y="229"/>
                  </a:lnTo>
                  <a:lnTo>
                    <a:pt x="0" y="205"/>
                  </a:lnTo>
                  <a:lnTo>
                    <a:pt x="120" y="187"/>
                  </a:lnTo>
                  <a:lnTo>
                    <a:pt x="309" y="156"/>
                  </a:lnTo>
                  <a:lnTo>
                    <a:pt x="544" y="119"/>
                  </a:lnTo>
                  <a:lnTo>
                    <a:pt x="742" y="71"/>
                  </a:lnTo>
                  <a:lnTo>
                    <a:pt x="926" y="26"/>
                  </a:lnTo>
                  <a:lnTo>
                    <a:pt x="1020" y="9"/>
                  </a:lnTo>
                  <a:lnTo>
                    <a:pt x="1098" y="0"/>
                  </a:lnTo>
                  <a:lnTo>
                    <a:pt x="1165" y="2"/>
                  </a:lnTo>
                  <a:lnTo>
                    <a:pt x="1211" y="7"/>
                  </a:lnTo>
                  <a:lnTo>
                    <a:pt x="1254" y="27"/>
                  </a:lnTo>
                  <a:lnTo>
                    <a:pt x="1288" y="71"/>
                  </a:lnTo>
                  <a:lnTo>
                    <a:pt x="1301" y="117"/>
                  </a:lnTo>
                  <a:lnTo>
                    <a:pt x="1316" y="148"/>
                  </a:lnTo>
                  <a:lnTo>
                    <a:pt x="1344" y="159"/>
                  </a:lnTo>
                  <a:lnTo>
                    <a:pt x="1384" y="156"/>
                  </a:lnTo>
                  <a:lnTo>
                    <a:pt x="1412" y="145"/>
                  </a:lnTo>
                  <a:lnTo>
                    <a:pt x="1412" y="548"/>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69654" name="Oval 17"/>
            <p:cNvSpPr>
              <a:spLocks noChangeArrowheads="1"/>
            </p:cNvSpPr>
            <p:nvPr/>
          </p:nvSpPr>
          <p:spPr bwMode="auto">
            <a:xfrm>
              <a:off x="2785" y="355"/>
              <a:ext cx="187" cy="19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endParaRPr lang="en-US" altLang="da-DK" sz="1800">
                <a:solidFill>
                  <a:srgbClr val="FFFFFF"/>
                </a:solidFill>
                <a:latin typeface="Arial" pitchFamily="34" charset="0"/>
              </a:endParaRPr>
            </a:p>
          </p:txBody>
        </p:sp>
        <p:sp>
          <p:nvSpPr>
            <p:cNvPr id="8215" name="Freeform 18"/>
            <p:cNvSpPr>
              <a:spLocks/>
            </p:cNvSpPr>
            <p:nvPr/>
          </p:nvSpPr>
          <p:spPr bwMode="auto">
            <a:xfrm>
              <a:off x="2976" y="583"/>
              <a:ext cx="1413" cy="549"/>
            </a:xfrm>
            <a:custGeom>
              <a:avLst/>
              <a:gdLst>
                <a:gd name="T0" fmla="*/ 0 w 1413"/>
                <a:gd name="T1" fmla="*/ 548 h 549"/>
                <a:gd name="T2" fmla="*/ 96 w 1413"/>
                <a:gd name="T3" fmla="*/ 537 h 549"/>
                <a:gd name="T4" fmla="*/ 175 w 1413"/>
                <a:gd name="T5" fmla="*/ 524 h 549"/>
                <a:gd name="T6" fmla="*/ 233 w 1413"/>
                <a:gd name="T7" fmla="*/ 511 h 549"/>
                <a:gd name="T8" fmla="*/ 294 w 1413"/>
                <a:gd name="T9" fmla="*/ 499 h 549"/>
                <a:gd name="T10" fmla="*/ 352 w 1413"/>
                <a:gd name="T11" fmla="*/ 493 h 549"/>
                <a:gd name="T12" fmla="*/ 412 w 1413"/>
                <a:gd name="T13" fmla="*/ 495 h 549"/>
                <a:gd name="T14" fmla="*/ 473 w 1413"/>
                <a:gd name="T15" fmla="*/ 499 h 549"/>
                <a:gd name="T16" fmla="*/ 518 w 1413"/>
                <a:gd name="T17" fmla="*/ 482 h 549"/>
                <a:gd name="T18" fmla="*/ 450 w 1413"/>
                <a:gd name="T19" fmla="*/ 440 h 549"/>
                <a:gd name="T20" fmla="*/ 407 w 1413"/>
                <a:gd name="T21" fmla="*/ 411 h 549"/>
                <a:gd name="T22" fmla="*/ 369 w 1413"/>
                <a:gd name="T23" fmla="*/ 381 h 549"/>
                <a:gd name="T24" fmla="*/ 343 w 1413"/>
                <a:gd name="T25" fmla="*/ 348 h 549"/>
                <a:gd name="T26" fmla="*/ 450 w 1413"/>
                <a:gd name="T27" fmla="*/ 383 h 549"/>
                <a:gd name="T28" fmla="*/ 557 w 1413"/>
                <a:gd name="T29" fmla="*/ 418 h 549"/>
                <a:gd name="T30" fmla="*/ 629 w 1413"/>
                <a:gd name="T31" fmla="*/ 436 h 549"/>
                <a:gd name="T32" fmla="*/ 742 w 1413"/>
                <a:gd name="T33" fmla="*/ 449 h 549"/>
                <a:gd name="T34" fmla="*/ 815 w 1413"/>
                <a:gd name="T35" fmla="*/ 449 h 549"/>
                <a:gd name="T36" fmla="*/ 881 w 1413"/>
                <a:gd name="T37" fmla="*/ 444 h 549"/>
                <a:gd name="T38" fmla="*/ 926 w 1413"/>
                <a:gd name="T39" fmla="*/ 427 h 549"/>
                <a:gd name="T40" fmla="*/ 953 w 1413"/>
                <a:gd name="T41" fmla="*/ 407 h 549"/>
                <a:gd name="T42" fmla="*/ 885 w 1413"/>
                <a:gd name="T43" fmla="*/ 389 h 549"/>
                <a:gd name="T44" fmla="*/ 840 w 1413"/>
                <a:gd name="T45" fmla="*/ 365 h 549"/>
                <a:gd name="T46" fmla="*/ 809 w 1413"/>
                <a:gd name="T47" fmla="*/ 339 h 549"/>
                <a:gd name="T48" fmla="*/ 778 w 1413"/>
                <a:gd name="T49" fmla="*/ 308 h 549"/>
                <a:gd name="T50" fmla="*/ 868 w 1413"/>
                <a:gd name="T51" fmla="*/ 334 h 549"/>
                <a:gd name="T52" fmla="*/ 949 w 1413"/>
                <a:gd name="T53" fmla="*/ 348 h 549"/>
                <a:gd name="T54" fmla="*/ 1034 w 1413"/>
                <a:gd name="T55" fmla="*/ 356 h 549"/>
                <a:gd name="T56" fmla="*/ 1109 w 1413"/>
                <a:gd name="T57" fmla="*/ 352 h 549"/>
                <a:gd name="T58" fmla="*/ 1158 w 1413"/>
                <a:gd name="T59" fmla="*/ 334 h 549"/>
                <a:gd name="T60" fmla="*/ 1179 w 1413"/>
                <a:gd name="T61" fmla="*/ 312 h 549"/>
                <a:gd name="T62" fmla="*/ 1131 w 1413"/>
                <a:gd name="T63" fmla="*/ 291 h 549"/>
                <a:gd name="T64" fmla="*/ 1099 w 1413"/>
                <a:gd name="T65" fmla="*/ 269 h 549"/>
                <a:gd name="T66" fmla="*/ 1071 w 1413"/>
                <a:gd name="T67" fmla="*/ 244 h 549"/>
                <a:gd name="T68" fmla="*/ 1073 w 1413"/>
                <a:gd name="T69" fmla="*/ 229 h 549"/>
                <a:gd name="T70" fmla="*/ 1150 w 1413"/>
                <a:gd name="T71" fmla="*/ 246 h 549"/>
                <a:gd name="T72" fmla="*/ 1233 w 1413"/>
                <a:gd name="T73" fmla="*/ 255 h 549"/>
                <a:gd name="T74" fmla="*/ 1311 w 1413"/>
                <a:gd name="T75" fmla="*/ 253 h 549"/>
                <a:gd name="T76" fmla="*/ 1361 w 1413"/>
                <a:gd name="T77" fmla="*/ 244 h 549"/>
                <a:gd name="T78" fmla="*/ 1393 w 1413"/>
                <a:gd name="T79" fmla="*/ 229 h 549"/>
                <a:gd name="T80" fmla="*/ 1412 w 1413"/>
                <a:gd name="T81" fmla="*/ 205 h 549"/>
                <a:gd name="T82" fmla="*/ 1292 w 1413"/>
                <a:gd name="T83" fmla="*/ 187 h 549"/>
                <a:gd name="T84" fmla="*/ 1087 w 1413"/>
                <a:gd name="T85" fmla="*/ 158 h 549"/>
                <a:gd name="T86" fmla="*/ 868 w 1413"/>
                <a:gd name="T87" fmla="*/ 119 h 549"/>
                <a:gd name="T88" fmla="*/ 670 w 1413"/>
                <a:gd name="T89" fmla="*/ 71 h 549"/>
                <a:gd name="T90" fmla="*/ 486 w 1413"/>
                <a:gd name="T91" fmla="*/ 26 h 549"/>
                <a:gd name="T92" fmla="*/ 392 w 1413"/>
                <a:gd name="T93" fmla="*/ 9 h 549"/>
                <a:gd name="T94" fmla="*/ 314 w 1413"/>
                <a:gd name="T95" fmla="*/ 0 h 549"/>
                <a:gd name="T96" fmla="*/ 247 w 1413"/>
                <a:gd name="T97" fmla="*/ 2 h 549"/>
                <a:gd name="T98" fmla="*/ 201 w 1413"/>
                <a:gd name="T99" fmla="*/ 7 h 549"/>
                <a:gd name="T100" fmla="*/ 158 w 1413"/>
                <a:gd name="T101" fmla="*/ 27 h 549"/>
                <a:gd name="T102" fmla="*/ 124 w 1413"/>
                <a:gd name="T103" fmla="*/ 71 h 549"/>
                <a:gd name="T104" fmla="*/ 111 w 1413"/>
                <a:gd name="T105" fmla="*/ 117 h 549"/>
                <a:gd name="T106" fmla="*/ 96 w 1413"/>
                <a:gd name="T107" fmla="*/ 148 h 549"/>
                <a:gd name="T108" fmla="*/ 68 w 1413"/>
                <a:gd name="T109" fmla="*/ 159 h 549"/>
                <a:gd name="T110" fmla="*/ 28 w 1413"/>
                <a:gd name="T111" fmla="*/ 156 h 549"/>
                <a:gd name="T112" fmla="*/ 0 w 1413"/>
                <a:gd name="T113" fmla="*/ 145 h 549"/>
                <a:gd name="T114" fmla="*/ 0 w 1413"/>
                <a:gd name="T115" fmla="*/ 548 h 54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413" h="549">
                  <a:moveTo>
                    <a:pt x="0" y="548"/>
                  </a:moveTo>
                  <a:lnTo>
                    <a:pt x="96" y="537"/>
                  </a:lnTo>
                  <a:lnTo>
                    <a:pt x="175" y="524"/>
                  </a:lnTo>
                  <a:lnTo>
                    <a:pt x="233" y="511"/>
                  </a:lnTo>
                  <a:lnTo>
                    <a:pt x="294" y="499"/>
                  </a:lnTo>
                  <a:lnTo>
                    <a:pt x="352" y="493"/>
                  </a:lnTo>
                  <a:lnTo>
                    <a:pt x="412" y="495"/>
                  </a:lnTo>
                  <a:lnTo>
                    <a:pt x="473" y="499"/>
                  </a:lnTo>
                  <a:lnTo>
                    <a:pt x="518" y="482"/>
                  </a:lnTo>
                  <a:lnTo>
                    <a:pt x="450" y="440"/>
                  </a:lnTo>
                  <a:lnTo>
                    <a:pt x="407" y="411"/>
                  </a:lnTo>
                  <a:lnTo>
                    <a:pt x="369" y="381"/>
                  </a:lnTo>
                  <a:lnTo>
                    <a:pt x="343" y="348"/>
                  </a:lnTo>
                  <a:lnTo>
                    <a:pt x="450" y="383"/>
                  </a:lnTo>
                  <a:lnTo>
                    <a:pt x="557" y="418"/>
                  </a:lnTo>
                  <a:lnTo>
                    <a:pt x="629" y="436"/>
                  </a:lnTo>
                  <a:lnTo>
                    <a:pt x="742" y="449"/>
                  </a:lnTo>
                  <a:lnTo>
                    <a:pt x="815" y="449"/>
                  </a:lnTo>
                  <a:lnTo>
                    <a:pt x="881" y="444"/>
                  </a:lnTo>
                  <a:lnTo>
                    <a:pt x="926" y="427"/>
                  </a:lnTo>
                  <a:lnTo>
                    <a:pt x="953" y="407"/>
                  </a:lnTo>
                  <a:lnTo>
                    <a:pt x="885" y="389"/>
                  </a:lnTo>
                  <a:lnTo>
                    <a:pt x="840" y="365"/>
                  </a:lnTo>
                  <a:lnTo>
                    <a:pt x="809" y="339"/>
                  </a:lnTo>
                  <a:lnTo>
                    <a:pt x="778" y="308"/>
                  </a:lnTo>
                  <a:lnTo>
                    <a:pt x="868" y="334"/>
                  </a:lnTo>
                  <a:lnTo>
                    <a:pt x="949" y="348"/>
                  </a:lnTo>
                  <a:lnTo>
                    <a:pt x="1034" y="356"/>
                  </a:lnTo>
                  <a:lnTo>
                    <a:pt x="1109" y="352"/>
                  </a:lnTo>
                  <a:lnTo>
                    <a:pt x="1158" y="334"/>
                  </a:lnTo>
                  <a:lnTo>
                    <a:pt x="1179" y="312"/>
                  </a:lnTo>
                  <a:lnTo>
                    <a:pt x="1131" y="291"/>
                  </a:lnTo>
                  <a:lnTo>
                    <a:pt x="1099" y="269"/>
                  </a:lnTo>
                  <a:lnTo>
                    <a:pt x="1071" y="244"/>
                  </a:lnTo>
                  <a:lnTo>
                    <a:pt x="1073" y="229"/>
                  </a:lnTo>
                  <a:lnTo>
                    <a:pt x="1150" y="246"/>
                  </a:lnTo>
                  <a:lnTo>
                    <a:pt x="1233" y="255"/>
                  </a:lnTo>
                  <a:lnTo>
                    <a:pt x="1311" y="253"/>
                  </a:lnTo>
                  <a:lnTo>
                    <a:pt x="1361" y="244"/>
                  </a:lnTo>
                  <a:lnTo>
                    <a:pt x="1393" y="229"/>
                  </a:lnTo>
                  <a:lnTo>
                    <a:pt x="1412" y="205"/>
                  </a:lnTo>
                  <a:lnTo>
                    <a:pt x="1292" y="187"/>
                  </a:lnTo>
                  <a:lnTo>
                    <a:pt x="1087" y="158"/>
                  </a:lnTo>
                  <a:lnTo>
                    <a:pt x="868" y="119"/>
                  </a:lnTo>
                  <a:lnTo>
                    <a:pt x="670" y="71"/>
                  </a:lnTo>
                  <a:lnTo>
                    <a:pt x="486" y="26"/>
                  </a:lnTo>
                  <a:lnTo>
                    <a:pt x="392" y="9"/>
                  </a:lnTo>
                  <a:lnTo>
                    <a:pt x="314" y="0"/>
                  </a:lnTo>
                  <a:lnTo>
                    <a:pt x="247" y="2"/>
                  </a:lnTo>
                  <a:lnTo>
                    <a:pt x="201" y="7"/>
                  </a:lnTo>
                  <a:lnTo>
                    <a:pt x="158" y="27"/>
                  </a:lnTo>
                  <a:lnTo>
                    <a:pt x="124" y="71"/>
                  </a:lnTo>
                  <a:lnTo>
                    <a:pt x="111" y="117"/>
                  </a:lnTo>
                  <a:lnTo>
                    <a:pt x="96" y="148"/>
                  </a:lnTo>
                  <a:lnTo>
                    <a:pt x="68" y="159"/>
                  </a:lnTo>
                  <a:lnTo>
                    <a:pt x="28" y="156"/>
                  </a:lnTo>
                  <a:lnTo>
                    <a:pt x="0" y="145"/>
                  </a:lnTo>
                  <a:lnTo>
                    <a:pt x="0" y="548"/>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grpSp>
      <p:sp>
        <p:nvSpPr>
          <p:cNvPr id="8195" name="Rectangle 19"/>
          <p:cNvSpPr>
            <a:spLocks noGrp="1" noChangeArrowheads="1"/>
          </p:cNvSpPr>
          <p:nvPr>
            <p:ph type="title"/>
          </p:nvPr>
        </p:nvSpPr>
        <p:spPr bwMode="auto">
          <a:xfrm>
            <a:off x="685800" y="40005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da-DK" altLang="da-DK"/>
              <a:t>Klik for at redigere titeltypografi i masteren</a:t>
            </a:r>
          </a:p>
        </p:txBody>
      </p:sp>
      <p:sp>
        <p:nvSpPr>
          <p:cNvPr id="8196" name="Rectangle 20"/>
          <p:cNvSpPr>
            <a:spLocks noGrp="1" noChangeArrowheads="1"/>
          </p:cNvSpPr>
          <p:nvPr>
            <p:ph type="body" idx="1"/>
          </p:nvPr>
        </p:nvSpPr>
        <p:spPr bwMode="auto">
          <a:xfrm>
            <a:off x="685800" y="177165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da-DK" altLang="da-DK"/>
              <a:t>Klik for at redigere teksttypografierne i masteren</a:t>
            </a:r>
          </a:p>
          <a:p>
            <a:pPr lvl="1"/>
            <a:r>
              <a:rPr lang="da-DK" altLang="da-DK"/>
              <a:t>Andet niveau</a:t>
            </a:r>
          </a:p>
          <a:p>
            <a:pPr lvl="2"/>
            <a:r>
              <a:rPr lang="da-DK" altLang="da-DK"/>
              <a:t>Tredje niveau</a:t>
            </a:r>
          </a:p>
          <a:p>
            <a:pPr lvl="3"/>
            <a:r>
              <a:rPr lang="da-DK" altLang="da-DK"/>
              <a:t>Fjerde niveau</a:t>
            </a:r>
          </a:p>
          <a:p>
            <a:pPr lvl="4"/>
            <a:r>
              <a:rPr lang="da-DK" altLang="da-DK"/>
              <a:t>Femte niveau</a:t>
            </a:r>
          </a:p>
        </p:txBody>
      </p:sp>
      <p:sp>
        <p:nvSpPr>
          <p:cNvPr id="5141" name="Rectangle 21"/>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a:solidFill>
                  <a:srgbClr val="FFFFFF"/>
                </a:solidFill>
                <a:effectLst>
                  <a:outerShdw blurRad="38100" dist="38100" dir="2700000" algn="tl">
                    <a:srgbClr val="000000"/>
                  </a:outerShdw>
                </a:effectLst>
                <a:latin typeface="Book Antiqua" pitchFamily="18" charset="0"/>
                <a:ea typeface="+mn-ea"/>
                <a:cs typeface="+mn-cs"/>
              </a:defRPr>
            </a:lvl1pPr>
          </a:lstStyle>
          <a:p>
            <a:pPr>
              <a:defRPr/>
            </a:pPr>
            <a:endParaRPr lang="da-DK"/>
          </a:p>
        </p:txBody>
      </p:sp>
      <p:sp>
        <p:nvSpPr>
          <p:cNvPr id="5142" name="Rectangle 2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smtClean="0">
                <a:solidFill>
                  <a:srgbClr val="FFFFFF"/>
                </a:solidFill>
                <a:effectLst>
                  <a:outerShdw blurRad="38100" dist="38100" dir="2700000" algn="tl">
                    <a:srgbClr val="000000"/>
                  </a:outerShdw>
                </a:effectLst>
                <a:latin typeface="Book Antiqua" pitchFamily="18" charset="0"/>
              </a:defRPr>
            </a:lvl1pPr>
          </a:lstStyle>
          <a:p>
            <a:pPr>
              <a:defRPr/>
            </a:pPr>
            <a:fld id="{B7E7BD39-F161-473C-8CA2-AED3D4F4BB64}" type="slidenum">
              <a:rPr lang="da-DK" altLang="da-DK"/>
              <a:pPr>
                <a:defRPr/>
              </a:pPr>
              <a:t>‹nr.›</a:t>
            </a:fld>
            <a:endParaRPr lang="da-DK" altLang="da-DK"/>
          </a:p>
        </p:txBody>
      </p:sp>
      <p:sp>
        <p:nvSpPr>
          <p:cNvPr id="5143" name="Rectangle 2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solidFill>
                  <a:srgbClr val="FFFFFF"/>
                </a:solidFill>
                <a:effectLst>
                  <a:outerShdw blurRad="38100" dist="38100" dir="2700000" algn="tl">
                    <a:srgbClr val="000000"/>
                  </a:outerShdw>
                </a:effectLst>
                <a:latin typeface="Book Antiqua" pitchFamily="18" charset="0"/>
                <a:ea typeface="+mn-ea"/>
                <a:cs typeface="+mn-cs"/>
              </a:defRPr>
            </a:lvl1pPr>
          </a:lstStyle>
          <a:p>
            <a:pPr>
              <a:defRPr/>
            </a:pPr>
            <a:endParaRPr lang="da-DK"/>
          </a:p>
        </p:txBody>
      </p:sp>
    </p:spTree>
  </p:cSld>
  <p:clrMap bg1="dk2" tx1="lt1" bg2="dk1" tx2="lt2" accent1="accent1" accent2="accent2" accent3="accent3" accent4="accent4" accent5="accent5" accent6="accent6" hlink="hlink" folHlink="folHlink"/>
  <p:sldLayoutIdLst>
    <p:sldLayoutId id="2147485996" r:id="rId1"/>
    <p:sldLayoutId id="2147485997" r:id="rId2"/>
    <p:sldLayoutId id="2147485998" r:id="rId3"/>
    <p:sldLayoutId id="2147485999" r:id="rId4"/>
    <p:sldLayoutId id="2147486000" r:id="rId5"/>
    <p:sldLayoutId id="2147486001" r:id="rId6"/>
    <p:sldLayoutId id="2147486002" r:id="rId7"/>
    <p:sldLayoutId id="2147486003" r:id="rId8"/>
    <p:sldLayoutId id="2147486004" r:id="rId9"/>
    <p:sldLayoutId id="2147486005" r:id="rId10"/>
    <p:sldLayoutId id="2147486006" r:id="rId11"/>
    <p:sldLayoutId id="2147486007" r:id="rId12"/>
    <p:sldLayoutId id="2147486008" r:id="rId13"/>
    <p:sldLayoutId id="2147486009" r:id="rId14"/>
    <p:sldLayoutId id="2147486010" r:id="rId15"/>
  </p:sldLayoutIdLst>
  <p:txStyles>
    <p:titleStyle>
      <a:lvl1pPr algn="ctr" rtl="0" eaLnBrk="0" fontAlgn="base" hangingPunct="0">
        <a:spcBef>
          <a:spcPct val="0"/>
        </a:spcBef>
        <a:spcAft>
          <a:spcPct val="0"/>
        </a:spcAft>
        <a:defRPr sz="4400" b="1">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b="1">
          <a:solidFill>
            <a:schemeClr val="tx2"/>
          </a:solidFill>
          <a:latin typeface="Calibri" charset="0"/>
          <a:ea typeface="MS PGothic" pitchFamily="34" charset="-128"/>
          <a:cs typeface="ＭＳ Ｐゴシック" charset="-128"/>
        </a:defRPr>
      </a:lvl2pPr>
      <a:lvl3pPr algn="ctr" rtl="0" eaLnBrk="0" fontAlgn="base" hangingPunct="0">
        <a:spcBef>
          <a:spcPct val="0"/>
        </a:spcBef>
        <a:spcAft>
          <a:spcPct val="0"/>
        </a:spcAft>
        <a:defRPr sz="4400" b="1">
          <a:solidFill>
            <a:schemeClr val="tx2"/>
          </a:solidFill>
          <a:latin typeface="Calibri" charset="0"/>
          <a:ea typeface="MS PGothic" pitchFamily="34" charset="-128"/>
          <a:cs typeface="ＭＳ Ｐゴシック" charset="-128"/>
        </a:defRPr>
      </a:lvl3pPr>
      <a:lvl4pPr algn="ctr" rtl="0" eaLnBrk="0" fontAlgn="base" hangingPunct="0">
        <a:spcBef>
          <a:spcPct val="0"/>
        </a:spcBef>
        <a:spcAft>
          <a:spcPct val="0"/>
        </a:spcAft>
        <a:defRPr sz="4400" b="1">
          <a:solidFill>
            <a:schemeClr val="tx2"/>
          </a:solidFill>
          <a:latin typeface="Calibri" charset="0"/>
          <a:ea typeface="MS PGothic" pitchFamily="34" charset="-128"/>
          <a:cs typeface="ＭＳ Ｐゴシック" charset="-128"/>
        </a:defRPr>
      </a:lvl4pPr>
      <a:lvl5pPr algn="ctr" rtl="0" eaLnBrk="0" fontAlgn="base" hangingPunct="0">
        <a:spcBef>
          <a:spcPct val="0"/>
        </a:spcBef>
        <a:spcAft>
          <a:spcPct val="0"/>
        </a:spcAft>
        <a:defRPr sz="4400" b="1">
          <a:solidFill>
            <a:schemeClr val="tx2"/>
          </a:solidFill>
          <a:latin typeface="Calibri" charset="0"/>
          <a:ea typeface="MS PGothic" pitchFamily="34" charset="-128"/>
          <a:cs typeface="ＭＳ Ｐゴシック" charset="-128"/>
        </a:defRPr>
      </a:lvl5pPr>
      <a:lvl6pPr marL="457200" algn="ctr" rtl="0" fontAlgn="base">
        <a:spcBef>
          <a:spcPct val="0"/>
        </a:spcBef>
        <a:spcAft>
          <a:spcPct val="0"/>
        </a:spcAft>
        <a:defRPr sz="4400" b="1">
          <a:solidFill>
            <a:schemeClr val="tx2"/>
          </a:solidFill>
          <a:latin typeface="Calibri" charset="0"/>
        </a:defRPr>
      </a:lvl6pPr>
      <a:lvl7pPr marL="914400" algn="ctr" rtl="0" fontAlgn="base">
        <a:spcBef>
          <a:spcPct val="0"/>
        </a:spcBef>
        <a:spcAft>
          <a:spcPct val="0"/>
        </a:spcAft>
        <a:defRPr sz="4400" b="1">
          <a:solidFill>
            <a:schemeClr val="tx2"/>
          </a:solidFill>
          <a:latin typeface="Calibri" charset="0"/>
        </a:defRPr>
      </a:lvl7pPr>
      <a:lvl8pPr marL="1371600" algn="ctr" rtl="0" fontAlgn="base">
        <a:spcBef>
          <a:spcPct val="0"/>
        </a:spcBef>
        <a:spcAft>
          <a:spcPct val="0"/>
        </a:spcAft>
        <a:defRPr sz="4400" b="1">
          <a:solidFill>
            <a:schemeClr val="tx2"/>
          </a:solidFill>
          <a:latin typeface="Calibri" charset="0"/>
        </a:defRPr>
      </a:lvl8pPr>
      <a:lvl9pPr marL="1828800" algn="ctr" rtl="0" fontAlgn="base">
        <a:spcBef>
          <a:spcPct val="0"/>
        </a:spcBef>
        <a:spcAft>
          <a:spcPct val="0"/>
        </a:spcAft>
        <a:defRPr sz="4400" b="1">
          <a:solidFill>
            <a:schemeClr val="tx2"/>
          </a:solidFill>
          <a:latin typeface="Calibri"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hlink"/>
        </a:buClr>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accent2"/>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accent2"/>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accent2"/>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accent2"/>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accent2"/>
        </a:buClr>
        <a:buChar char="•"/>
        <a:defRPr sz="2000">
          <a:solidFill>
            <a:schemeClr val="tx1"/>
          </a:solidFill>
          <a:latin typeface="+mn-lt"/>
          <a:ea typeface="ＭＳ Ｐゴシック" charset="-128"/>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grpSp>
        <p:nvGrpSpPr>
          <p:cNvPr id="9218" name="Group 2"/>
          <p:cNvGrpSpPr>
            <a:grpSpLocks/>
          </p:cNvGrpSpPr>
          <p:nvPr/>
        </p:nvGrpSpPr>
        <p:grpSpPr bwMode="auto">
          <a:xfrm>
            <a:off x="2166938" y="563563"/>
            <a:ext cx="4800600" cy="6151562"/>
            <a:chOff x="1365" y="355"/>
            <a:chExt cx="3024" cy="3875"/>
          </a:xfrm>
        </p:grpSpPr>
        <p:sp>
          <p:nvSpPr>
            <p:cNvPr id="9224" name="Freeform 3"/>
            <p:cNvSpPr>
              <a:spLocks/>
            </p:cNvSpPr>
            <p:nvPr/>
          </p:nvSpPr>
          <p:spPr bwMode="auto">
            <a:xfrm>
              <a:off x="2835" y="586"/>
              <a:ext cx="88" cy="1121"/>
            </a:xfrm>
            <a:custGeom>
              <a:avLst/>
              <a:gdLst>
                <a:gd name="T0" fmla="*/ 0 w 88"/>
                <a:gd name="T1" fmla="*/ 1120 h 1121"/>
                <a:gd name="T2" fmla="*/ 0 w 88"/>
                <a:gd name="T3" fmla="*/ 0 h 1121"/>
                <a:gd name="T4" fmla="*/ 87 w 88"/>
                <a:gd name="T5" fmla="*/ 0 h 1121"/>
                <a:gd name="T6" fmla="*/ 87 w 88"/>
                <a:gd name="T7" fmla="*/ 1085 h 1121"/>
                <a:gd name="T8" fmla="*/ 0 w 88"/>
                <a:gd name="T9" fmla="*/ 1120 h 1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121">
                  <a:moveTo>
                    <a:pt x="0" y="1120"/>
                  </a:moveTo>
                  <a:lnTo>
                    <a:pt x="0" y="0"/>
                  </a:lnTo>
                  <a:lnTo>
                    <a:pt x="87" y="0"/>
                  </a:lnTo>
                  <a:lnTo>
                    <a:pt x="87" y="1085"/>
                  </a:lnTo>
                  <a:lnTo>
                    <a:pt x="0" y="1120"/>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9225" name="Freeform 4"/>
            <p:cNvSpPr>
              <a:spLocks/>
            </p:cNvSpPr>
            <p:nvPr/>
          </p:nvSpPr>
          <p:spPr bwMode="auto">
            <a:xfrm>
              <a:off x="2834" y="1900"/>
              <a:ext cx="84" cy="363"/>
            </a:xfrm>
            <a:custGeom>
              <a:avLst/>
              <a:gdLst>
                <a:gd name="T0" fmla="*/ 0 w 84"/>
                <a:gd name="T1" fmla="*/ 29 h 363"/>
                <a:gd name="T2" fmla="*/ 83 w 84"/>
                <a:gd name="T3" fmla="*/ 0 h 363"/>
                <a:gd name="T4" fmla="*/ 74 w 84"/>
                <a:gd name="T5" fmla="*/ 329 h 363"/>
                <a:gd name="T6" fmla="*/ 0 w 84"/>
                <a:gd name="T7" fmla="*/ 362 h 363"/>
                <a:gd name="T8" fmla="*/ 0 w 84"/>
                <a:gd name="T9" fmla="*/ 29 h 3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363">
                  <a:moveTo>
                    <a:pt x="0" y="29"/>
                  </a:moveTo>
                  <a:lnTo>
                    <a:pt x="83" y="0"/>
                  </a:lnTo>
                  <a:lnTo>
                    <a:pt x="74" y="329"/>
                  </a:lnTo>
                  <a:lnTo>
                    <a:pt x="0" y="362"/>
                  </a:lnTo>
                  <a:lnTo>
                    <a:pt x="0" y="29"/>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9226" name="Freeform 5"/>
            <p:cNvSpPr>
              <a:spLocks/>
            </p:cNvSpPr>
            <p:nvPr/>
          </p:nvSpPr>
          <p:spPr bwMode="auto">
            <a:xfrm>
              <a:off x="2825" y="2493"/>
              <a:ext cx="84" cy="249"/>
            </a:xfrm>
            <a:custGeom>
              <a:avLst/>
              <a:gdLst>
                <a:gd name="T0" fmla="*/ 2 w 84"/>
                <a:gd name="T1" fmla="*/ 213 h 249"/>
                <a:gd name="T2" fmla="*/ 0 w 84"/>
                <a:gd name="T3" fmla="*/ 28 h 249"/>
                <a:gd name="T4" fmla="*/ 83 w 84"/>
                <a:gd name="T5" fmla="*/ 0 h 249"/>
                <a:gd name="T6" fmla="*/ 72 w 84"/>
                <a:gd name="T7" fmla="*/ 248 h 249"/>
                <a:gd name="T8" fmla="*/ 2 w 84"/>
                <a:gd name="T9" fmla="*/ 213 h 2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249">
                  <a:moveTo>
                    <a:pt x="2" y="213"/>
                  </a:moveTo>
                  <a:lnTo>
                    <a:pt x="0" y="28"/>
                  </a:lnTo>
                  <a:lnTo>
                    <a:pt x="83" y="0"/>
                  </a:lnTo>
                  <a:lnTo>
                    <a:pt x="72" y="248"/>
                  </a:lnTo>
                  <a:lnTo>
                    <a:pt x="2" y="213"/>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9227" name="Freeform 6"/>
            <p:cNvSpPr>
              <a:spLocks/>
            </p:cNvSpPr>
            <p:nvPr/>
          </p:nvSpPr>
          <p:spPr bwMode="auto">
            <a:xfrm>
              <a:off x="2831" y="2965"/>
              <a:ext cx="52" cy="232"/>
            </a:xfrm>
            <a:custGeom>
              <a:avLst/>
              <a:gdLst>
                <a:gd name="T0" fmla="*/ 13 w 52"/>
                <a:gd name="T1" fmla="*/ 204 h 232"/>
                <a:gd name="T2" fmla="*/ 0 w 52"/>
                <a:gd name="T3" fmla="*/ 0 h 232"/>
                <a:gd name="T4" fmla="*/ 51 w 52"/>
                <a:gd name="T5" fmla="*/ 26 h 232"/>
                <a:gd name="T6" fmla="*/ 47 w 52"/>
                <a:gd name="T7" fmla="*/ 231 h 232"/>
                <a:gd name="T8" fmla="*/ 13 w 52"/>
                <a:gd name="T9" fmla="*/ 204 h 2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232">
                  <a:moveTo>
                    <a:pt x="13" y="204"/>
                  </a:moveTo>
                  <a:lnTo>
                    <a:pt x="0" y="0"/>
                  </a:lnTo>
                  <a:lnTo>
                    <a:pt x="51" y="26"/>
                  </a:lnTo>
                  <a:lnTo>
                    <a:pt x="47" y="231"/>
                  </a:lnTo>
                  <a:lnTo>
                    <a:pt x="13" y="204"/>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9228" name="Freeform 7"/>
            <p:cNvSpPr>
              <a:spLocks/>
            </p:cNvSpPr>
            <p:nvPr/>
          </p:nvSpPr>
          <p:spPr bwMode="auto">
            <a:xfrm>
              <a:off x="2851" y="3354"/>
              <a:ext cx="36" cy="133"/>
            </a:xfrm>
            <a:custGeom>
              <a:avLst/>
              <a:gdLst>
                <a:gd name="T0" fmla="*/ 4 w 36"/>
                <a:gd name="T1" fmla="*/ 101 h 133"/>
                <a:gd name="T2" fmla="*/ 0 w 36"/>
                <a:gd name="T3" fmla="*/ 0 h 133"/>
                <a:gd name="T4" fmla="*/ 35 w 36"/>
                <a:gd name="T5" fmla="*/ 20 h 133"/>
                <a:gd name="T6" fmla="*/ 28 w 36"/>
                <a:gd name="T7" fmla="*/ 132 h 133"/>
                <a:gd name="T8" fmla="*/ 4 w 36"/>
                <a:gd name="T9" fmla="*/ 101 h 1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133">
                  <a:moveTo>
                    <a:pt x="4" y="101"/>
                  </a:moveTo>
                  <a:lnTo>
                    <a:pt x="0" y="0"/>
                  </a:lnTo>
                  <a:lnTo>
                    <a:pt x="35" y="20"/>
                  </a:lnTo>
                  <a:lnTo>
                    <a:pt x="28" y="132"/>
                  </a:lnTo>
                  <a:lnTo>
                    <a:pt x="4" y="101"/>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9229" name="Freeform 8"/>
            <p:cNvSpPr>
              <a:spLocks/>
            </p:cNvSpPr>
            <p:nvPr/>
          </p:nvSpPr>
          <p:spPr bwMode="auto">
            <a:xfrm>
              <a:off x="2851" y="3640"/>
              <a:ext cx="30" cy="590"/>
            </a:xfrm>
            <a:custGeom>
              <a:avLst/>
              <a:gdLst>
                <a:gd name="T0" fmla="*/ 15 w 30"/>
                <a:gd name="T1" fmla="*/ 589 h 590"/>
                <a:gd name="T2" fmla="*/ 0 w 30"/>
                <a:gd name="T3" fmla="*/ 0 h 590"/>
                <a:gd name="T4" fmla="*/ 29 w 30"/>
                <a:gd name="T5" fmla="*/ 37 h 590"/>
                <a:gd name="T6" fmla="*/ 15 w 30"/>
                <a:gd name="T7" fmla="*/ 589 h 59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590">
                  <a:moveTo>
                    <a:pt x="15" y="589"/>
                  </a:moveTo>
                  <a:lnTo>
                    <a:pt x="0" y="0"/>
                  </a:lnTo>
                  <a:lnTo>
                    <a:pt x="29" y="37"/>
                  </a:lnTo>
                  <a:lnTo>
                    <a:pt x="15" y="589"/>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9230" name="Freeform 9"/>
            <p:cNvSpPr>
              <a:spLocks/>
            </p:cNvSpPr>
            <p:nvPr/>
          </p:nvSpPr>
          <p:spPr bwMode="auto">
            <a:xfrm>
              <a:off x="2600" y="3595"/>
              <a:ext cx="233" cy="130"/>
            </a:xfrm>
            <a:custGeom>
              <a:avLst/>
              <a:gdLst>
                <a:gd name="T0" fmla="*/ 0 w 233"/>
                <a:gd name="T1" fmla="*/ 117 h 130"/>
                <a:gd name="T2" fmla="*/ 48 w 233"/>
                <a:gd name="T3" fmla="*/ 101 h 130"/>
                <a:gd name="T4" fmla="*/ 93 w 233"/>
                <a:gd name="T5" fmla="*/ 79 h 130"/>
                <a:gd name="T6" fmla="*/ 146 w 233"/>
                <a:gd name="T7" fmla="*/ 39 h 130"/>
                <a:gd name="T8" fmla="*/ 182 w 233"/>
                <a:gd name="T9" fmla="*/ 0 h 130"/>
                <a:gd name="T10" fmla="*/ 232 w 233"/>
                <a:gd name="T11" fmla="*/ 42 h 130"/>
                <a:gd name="T12" fmla="*/ 188 w 233"/>
                <a:gd name="T13" fmla="*/ 74 h 130"/>
                <a:gd name="T14" fmla="*/ 134 w 233"/>
                <a:gd name="T15" fmla="*/ 110 h 130"/>
                <a:gd name="T16" fmla="*/ 61 w 233"/>
                <a:gd name="T17" fmla="*/ 129 h 130"/>
                <a:gd name="T18" fmla="*/ 0 w 233"/>
                <a:gd name="T19" fmla="*/ 117 h 1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3" h="130">
                  <a:moveTo>
                    <a:pt x="0" y="117"/>
                  </a:moveTo>
                  <a:lnTo>
                    <a:pt x="48" y="101"/>
                  </a:lnTo>
                  <a:lnTo>
                    <a:pt x="93" y="79"/>
                  </a:lnTo>
                  <a:lnTo>
                    <a:pt x="146" y="39"/>
                  </a:lnTo>
                  <a:lnTo>
                    <a:pt x="182" y="0"/>
                  </a:lnTo>
                  <a:lnTo>
                    <a:pt x="232" y="42"/>
                  </a:lnTo>
                  <a:lnTo>
                    <a:pt x="188" y="74"/>
                  </a:lnTo>
                  <a:lnTo>
                    <a:pt x="134" y="110"/>
                  </a:lnTo>
                  <a:lnTo>
                    <a:pt x="61" y="129"/>
                  </a:lnTo>
                  <a:lnTo>
                    <a:pt x="0" y="117"/>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9231" name="Freeform 10"/>
            <p:cNvSpPr>
              <a:spLocks/>
            </p:cNvSpPr>
            <p:nvPr/>
          </p:nvSpPr>
          <p:spPr bwMode="auto">
            <a:xfrm>
              <a:off x="2583" y="2888"/>
              <a:ext cx="465" cy="646"/>
            </a:xfrm>
            <a:custGeom>
              <a:avLst/>
              <a:gdLst>
                <a:gd name="T0" fmla="*/ 359 w 465"/>
                <a:gd name="T1" fmla="*/ 645 h 646"/>
                <a:gd name="T2" fmla="*/ 405 w 465"/>
                <a:gd name="T3" fmla="*/ 616 h 646"/>
                <a:gd name="T4" fmla="*/ 447 w 465"/>
                <a:gd name="T5" fmla="*/ 580 h 646"/>
                <a:gd name="T6" fmla="*/ 460 w 465"/>
                <a:gd name="T7" fmla="*/ 552 h 646"/>
                <a:gd name="T8" fmla="*/ 464 w 465"/>
                <a:gd name="T9" fmla="*/ 515 h 646"/>
                <a:gd name="T10" fmla="*/ 451 w 465"/>
                <a:gd name="T11" fmla="*/ 468 h 646"/>
                <a:gd name="T12" fmla="*/ 424 w 465"/>
                <a:gd name="T13" fmla="*/ 424 h 646"/>
                <a:gd name="T14" fmla="*/ 380 w 465"/>
                <a:gd name="T15" fmla="*/ 385 h 646"/>
                <a:gd name="T16" fmla="*/ 168 w 465"/>
                <a:gd name="T17" fmla="*/ 259 h 646"/>
                <a:gd name="T18" fmla="*/ 133 w 465"/>
                <a:gd name="T19" fmla="*/ 235 h 646"/>
                <a:gd name="T20" fmla="*/ 111 w 465"/>
                <a:gd name="T21" fmla="*/ 208 h 646"/>
                <a:gd name="T22" fmla="*/ 104 w 465"/>
                <a:gd name="T23" fmla="*/ 166 h 646"/>
                <a:gd name="T24" fmla="*/ 117 w 465"/>
                <a:gd name="T25" fmla="*/ 124 h 646"/>
                <a:gd name="T26" fmla="*/ 155 w 465"/>
                <a:gd name="T27" fmla="*/ 95 h 646"/>
                <a:gd name="T28" fmla="*/ 222 w 465"/>
                <a:gd name="T29" fmla="*/ 52 h 646"/>
                <a:gd name="T30" fmla="*/ 124 w 465"/>
                <a:gd name="T31" fmla="*/ 0 h 646"/>
                <a:gd name="T32" fmla="*/ 55 w 465"/>
                <a:gd name="T33" fmla="*/ 41 h 646"/>
                <a:gd name="T34" fmla="*/ 27 w 465"/>
                <a:gd name="T35" fmla="*/ 70 h 646"/>
                <a:gd name="T36" fmla="*/ 2 w 465"/>
                <a:gd name="T37" fmla="*/ 123 h 646"/>
                <a:gd name="T38" fmla="*/ 0 w 465"/>
                <a:gd name="T39" fmla="*/ 189 h 646"/>
                <a:gd name="T40" fmla="*/ 29 w 465"/>
                <a:gd name="T41" fmla="*/ 257 h 646"/>
                <a:gd name="T42" fmla="*/ 78 w 465"/>
                <a:gd name="T43" fmla="*/ 300 h 646"/>
                <a:gd name="T44" fmla="*/ 311 w 465"/>
                <a:gd name="T45" fmla="*/ 442 h 646"/>
                <a:gd name="T46" fmla="*/ 358 w 465"/>
                <a:gd name="T47" fmla="*/ 474 h 646"/>
                <a:gd name="T48" fmla="*/ 375 w 465"/>
                <a:gd name="T49" fmla="*/ 516 h 646"/>
                <a:gd name="T50" fmla="*/ 375 w 465"/>
                <a:gd name="T51" fmla="*/ 550 h 646"/>
                <a:gd name="T52" fmla="*/ 308 w 465"/>
                <a:gd name="T53" fmla="*/ 608 h 646"/>
                <a:gd name="T54" fmla="*/ 359 w 465"/>
                <a:gd name="T55" fmla="*/ 645 h 64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65" h="646">
                  <a:moveTo>
                    <a:pt x="359" y="645"/>
                  </a:moveTo>
                  <a:lnTo>
                    <a:pt x="405" y="616"/>
                  </a:lnTo>
                  <a:lnTo>
                    <a:pt x="447" y="580"/>
                  </a:lnTo>
                  <a:lnTo>
                    <a:pt x="460" y="552"/>
                  </a:lnTo>
                  <a:lnTo>
                    <a:pt x="464" y="515"/>
                  </a:lnTo>
                  <a:lnTo>
                    <a:pt x="451" y="468"/>
                  </a:lnTo>
                  <a:lnTo>
                    <a:pt x="424" y="424"/>
                  </a:lnTo>
                  <a:lnTo>
                    <a:pt x="380" y="385"/>
                  </a:lnTo>
                  <a:lnTo>
                    <a:pt x="168" y="259"/>
                  </a:lnTo>
                  <a:lnTo>
                    <a:pt x="133" y="235"/>
                  </a:lnTo>
                  <a:lnTo>
                    <a:pt x="111" y="208"/>
                  </a:lnTo>
                  <a:lnTo>
                    <a:pt x="104" y="166"/>
                  </a:lnTo>
                  <a:lnTo>
                    <a:pt x="117" y="124"/>
                  </a:lnTo>
                  <a:lnTo>
                    <a:pt x="155" y="95"/>
                  </a:lnTo>
                  <a:lnTo>
                    <a:pt x="222" y="52"/>
                  </a:lnTo>
                  <a:lnTo>
                    <a:pt x="124" y="0"/>
                  </a:lnTo>
                  <a:lnTo>
                    <a:pt x="55" y="41"/>
                  </a:lnTo>
                  <a:lnTo>
                    <a:pt x="27" y="70"/>
                  </a:lnTo>
                  <a:lnTo>
                    <a:pt x="2" y="123"/>
                  </a:lnTo>
                  <a:lnTo>
                    <a:pt x="0" y="189"/>
                  </a:lnTo>
                  <a:lnTo>
                    <a:pt x="29" y="257"/>
                  </a:lnTo>
                  <a:lnTo>
                    <a:pt x="78" y="300"/>
                  </a:lnTo>
                  <a:lnTo>
                    <a:pt x="311" y="442"/>
                  </a:lnTo>
                  <a:lnTo>
                    <a:pt x="358" y="474"/>
                  </a:lnTo>
                  <a:lnTo>
                    <a:pt x="375" y="516"/>
                  </a:lnTo>
                  <a:lnTo>
                    <a:pt x="375" y="550"/>
                  </a:lnTo>
                  <a:lnTo>
                    <a:pt x="308" y="608"/>
                  </a:lnTo>
                  <a:lnTo>
                    <a:pt x="359" y="645"/>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9232" name="Freeform 11"/>
            <p:cNvSpPr>
              <a:spLocks/>
            </p:cNvSpPr>
            <p:nvPr/>
          </p:nvSpPr>
          <p:spPr bwMode="auto">
            <a:xfrm>
              <a:off x="2966" y="2396"/>
              <a:ext cx="318" cy="422"/>
            </a:xfrm>
            <a:custGeom>
              <a:avLst/>
              <a:gdLst>
                <a:gd name="T0" fmla="*/ 92 w 318"/>
                <a:gd name="T1" fmla="*/ 421 h 422"/>
                <a:gd name="T2" fmla="*/ 163 w 318"/>
                <a:gd name="T3" fmla="*/ 399 h 422"/>
                <a:gd name="T4" fmla="*/ 218 w 318"/>
                <a:gd name="T5" fmla="*/ 357 h 422"/>
                <a:gd name="T6" fmla="*/ 263 w 318"/>
                <a:gd name="T7" fmla="*/ 316 h 422"/>
                <a:gd name="T8" fmla="*/ 300 w 318"/>
                <a:gd name="T9" fmla="*/ 265 h 422"/>
                <a:gd name="T10" fmla="*/ 317 w 318"/>
                <a:gd name="T11" fmla="*/ 203 h 422"/>
                <a:gd name="T12" fmla="*/ 316 w 318"/>
                <a:gd name="T13" fmla="*/ 139 h 422"/>
                <a:gd name="T14" fmla="*/ 299 w 318"/>
                <a:gd name="T15" fmla="*/ 95 h 422"/>
                <a:gd name="T16" fmla="*/ 276 w 318"/>
                <a:gd name="T17" fmla="*/ 64 h 422"/>
                <a:gd name="T18" fmla="*/ 241 w 318"/>
                <a:gd name="T19" fmla="*/ 36 h 422"/>
                <a:gd name="T20" fmla="*/ 218 w 318"/>
                <a:gd name="T21" fmla="*/ 14 h 422"/>
                <a:gd name="T22" fmla="*/ 180 w 318"/>
                <a:gd name="T23" fmla="*/ 0 h 422"/>
                <a:gd name="T24" fmla="*/ 61 w 318"/>
                <a:gd name="T25" fmla="*/ 52 h 422"/>
                <a:gd name="T26" fmla="*/ 106 w 318"/>
                <a:gd name="T27" fmla="*/ 93 h 422"/>
                <a:gd name="T28" fmla="*/ 137 w 318"/>
                <a:gd name="T29" fmla="*/ 130 h 422"/>
                <a:gd name="T30" fmla="*/ 159 w 318"/>
                <a:gd name="T31" fmla="*/ 159 h 422"/>
                <a:gd name="T32" fmla="*/ 176 w 318"/>
                <a:gd name="T33" fmla="*/ 196 h 422"/>
                <a:gd name="T34" fmla="*/ 176 w 318"/>
                <a:gd name="T35" fmla="*/ 246 h 422"/>
                <a:gd name="T36" fmla="*/ 145 w 318"/>
                <a:gd name="T37" fmla="*/ 279 h 422"/>
                <a:gd name="T38" fmla="*/ 105 w 318"/>
                <a:gd name="T39" fmla="*/ 309 h 422"/>
                <a:gd name="T40" fmla="*/ 50 w 318"/>
                <a:gd name="T41" fmla="*/ 342 h 422"/>
                <a:gd name="T42" fmla="*/ 0 w 318"/>
                <a:gd name="T43" fmla="*/ 369 h 422"/>
                <a:gd name="T44" fmla="*/ 92 w 318"/>
                <a:gd name="T45" fmla="*/ 421 h 4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18" h="422">
                  <a:moveTo>
                    <a:pt x="92" y="421"/>
                  </a:moveTo>
                  <a:lnTo>
                    <a:pt x="163" y="399"/>
                  </a:lnTo>
                  <a:lnTo>
                    <a:pt x="218" y="357"/>
                  </a:lnTo>
                  <a:lnTo>
                    <a:pt x="263" y="316"/>
                  </a:lnTo>
                  <a:lnTo>
                    <a:pt x="300" y="265"/>
                  </a:lnTo>
                  <a:lnTo>
                    <a:pt x="317" y="203"/>
                  </a:lnTo>
                  <a:lnTo>
                    <a:pt x="316" y="139"/>
                  </a:lnTo>
                  <a:lnTo>
                    <a:pt x="299" y="95"/>
                  </a:lnTo>
                  <a:lnTo>
                    <a:pt x="276" y="64"/>
                  </a:lnTo>
                  <a:lnTo>
                    <a:pt x="241" y="36"/>
                  </a:lnTo>
                  <a:lnTo>
                    <a:pt x="218" y="14"/>
                  </a:lnTo>
                  <a:lnTo>
                    <a:pt x="180" y="0"/>
                  </a:lnTo>
                  <a:lnTo>
                    <a:pt x="61" y="52"/>
                  </a:lnTo>
                  <a:lnTo>
                    <a:pt x="106" y="93"/>
                  </a:lnTo>
                  <a:lnTo>
                    <a:pt x="137" y="130"/>
                  </a:lnTo>
                  <a:lnTo>
                    <a:pt x="159" y="159"/>
                  </a:lnTo>
                  <a:lnTo>
                    <a:pt x="176" y="196"/>
                  </a:lnTo>
                  <a:lnTo>
                    <a:pt x="176" y="246"/>
                  </a:lnTo>
                  <a:lnTo>
                    <a:pt x="145" y="279"/>
                  </a:lnTo>
                  <a:lnTo>
                    <a:pt x="105" y="309"/>
                  </a:lnTo>
                  <a:lnTo>
                    <a:pt x="50" y="342"/>
                  </a:lnTo>
                  <a:lnTo>
                    <a:pt x="0" y="369"/>
                  </a:lnTo>
                  <a:lnTo>
                    <a:pt x="92" y="421"/>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9233" name="Freeform 12"/>
            <p:cNvSpPr>
              <a:spLocks/>
            </p:cNvSpPr>
            <p:nvPr/>
          </p:nvSpPr>
          <p:spPr bwMode="auto">
            <a:xfrm>
              <a:off x="2308" y="1190"/>
              <a:ext cx="1404" cy="1153"/>
            </a:xfrm>
            <a:custGeom>
              <a:avLst/>
              <a:gdLst>
                <a:gd name="T0" fmla="*/ 466 w 1404"/>
                <a:gd name="T1" fmla="*/ 1084 h 1153"/>
                <a:gd name="T2" fmla="*/ 370 w 1404"/>
                <a:gd name="T3" fmla="*/ 1066 h 1153"/>
                <a:gd name="T4" fmla="*/ 299 w 1404"/>
                <a:gd name="T5" fmla="*/ 1035 h 1153"/>
                <a:gd name="T6" fmla="*/ 257 w 1404"/>
                <a:gd name="T7" fmla="*/ 1002 h 1153"/>
                <a:gd name="T8" fmla="*/ 220 w 1404"/>
                <a:gd name="T9" fmla="*/ 956 h 1153"/>
                <a:gd name="T10" fmla="*/ 209 w 1404"/>
                <a:gd name="T11" fmla="*/ 914 h 1153"/>
                <a:gd name="T12" fmla="*/ 215 w 1404"/>
                <a:gd name="T13" fmla="*/ 873 h 1153"/>
                <a:gd name="T14" fmla="*/ 231 w 1404"/>
                <a:gd name="T15" fmla="*/ 836 h 1153"/>
                <a:gd name="T16" fmla="*/ 273 w 1404"/>
                <a:gd name="T17" fmla="*/ 798 h 1153"/>
                <a:gd name="T18" fmla="*/ 330 w 1404"/>
                <a:gd name="T19" fmla="*/ 774 h 1153"/>
                <a:gd name="T20" fmla="*/ 400 w 1404"/>
                <a:gd name="T21" fmla="*/ 748 h 1153"/>
                <a:gd name="T22" fmla="*/ 1110 w 1404"/>
                <a:gd name="T23" fmla="*/ 499 h 1153"/>
                <a:gd name="T24" fmla="*/ 1207 w 1404"/>
                <a:gd name="T25" fmla="*/ 451 h 1153"/>
                <a:gd name="T26" fmla="*/ 1289 w 1404"/>
                <a:gd name="T27" fmla="*/ 398 h 1153"/>
                <a:gd name="T28" fmla="*/ 1344 w 1404"/>
                <a:gd name="T29" fmla="*/ 356 h 1153"/>
                <a:gd name="T30" fmla="*/ 1381 w 1404"/>
                <a:gd name="T31" fmla="*/ 310 h 1153"/>
                <a:gd name="T32" fmla="*/ 1403 w 1404"/>
                <a:gd name="T33" fmla="*/ 249 h 1153"/>
                <a:gd name="T34" fmla="*/ 1401 w 1404"/>
                <a:gd name="T35" fmla="*/ 185 h 1153"/>
                <a:gd name="T36" fmla="*/ 1386 w 1404"/>
                <a:gd name="T37" fmla="*/ 136 h 1153"/>
                <a:gd name="T38" fmla="*/ 1370 w 1404"/>
                <a:gd name="T39" fmla="*/ 90 h 1153"/>
                <a:gd name="T40" fmla="*/ 1335 w 1404"/>
                <a:gd name="T41" fmla="*/ 55 h 1153"/>
                <a:gd name="T42" fmla="*/ 1280 w 1404"/>
                <a:gd name="T43" fmla="*/ 18 h 1153"/>
                <a:gd name="T44" fmla="*/ 1214 w 1404"/>
                <a:gd name="T45" fmla="*/ 0 h 1153"/>
                <a:gd name="T46" fmla="*/ 1172 w 1404"/>
                <a:gd name="T47" fmla="*/ 4 h 1153"/>
                <a:gd name="T48" fmla="*/ 1111 w 1404"/>
                <a:gd name="T49" fmla="*/ 7 h 1153"/>
                <a:gd name="T50" fmla="*/ 1053 w 1404"/>
                <a:gd name="T51" fmla="*/ 20 h 1153"/>
                <a:gd name="T52" fmla="*/ 989 w 1404"/>
                <a:gd name="T53" fmla="*/ 46 h 1153"/>
                <a:gd name="T54" fmla="*/ 939 w 1404"/>
                <a:gd name="T55" fmla="*/ 79 h 1153"/>
                <a:gd name="T56" fmla="*/ 899 w 1404"/>
                <a:gd name="T57" fmla="*/ 106 h 1153"/>
                <a:gd name="T58" fmla="*/ 878 w 1404"/>
                <a:gd name="T59" fmla="*/ 149 h 1153"/>
                <a:gd name="T60" fmla="*/ 897 w 1404"/>
                <a:gd name="T61" fmla="*/ 187 h 1153"/>
                <a:gd name="T62" fmla="*/ 939 w 1404"/>
                <a:gd name="T63" fmla="*/ 183 h 1153"/>
                <a:gd name="T64" fmla="*/ 987 w 1404"/>
                <a:gd name="T65" fmla="*/ 171 h 1153"/>
                <a:gd name="T66" fmla="*/ 1033 w 1404"/>
                <a:gd name="T67" fmla="*/ 158 h 1153"/>
                <a:gd name="T68" fmla="*/ 1069 w 1404"/>
                <a:gd name="T69" fmla="*/ 150 h 1153"/>
                <a:gd name="T70" fmla="*/ 1111 w 1404"/>
                <a:gd name="T71" fmla="*/ 150 h 1153"/>
                <a:gd name="T72" fmla="*/ 1154 w 1404"/>
                <a:gd name="T73" fmla="*/ 163 h 1153"/>
                <a:gd name="T74" fmla="*/ 1183 w 1404"/>
                <a:gd name="T75" fmla="*/ 204 h 1153"/>
                <a:gd name="T76" fmla="*/ 1179 w 1404"/>
                <a:gd name="T77" fmla="*/ 248 h 1153"/>
                <a:gd name="T78" fmla="*/ 1157 w 1404"/>
                <a:gd name="T79" fmla="*/ 286 h 1153"/>
                <a:gd name="T80" fmla="*/ 1121 w 1404"/>
                <a:gd name="T81" fmla="*/ 323 h 1153"/>
                <a:gd name="T82" fmla="*/ 1047 w 1404"/>
                <a:gd name="T83" fmla="*/ 361 h 1153"/>
                <a:gd name="T84" fmla="*/ 908 w 1404"/>
                <a:gd name="T85" fmla="*/ 415 h 1153"/>
                <a:gd name="T86" fmla="*/ 194 w 1404"/>
                <a:gd name="T87" fmla="*/ 675 h 1153"/>
                <a:gd name="T88" fmla="*/ 123 w 1404"/>
                <a:gd name="T89" fmla="*/ 715 h 1153"/>
                <a:gd name="T90" fmla="*/ 68 w 1404"/>
                <a:gd name="T91" fmla="*/ 763 h 1153"/>
                <a:gd name="T92" fmla="*/ 29 w 1404"/>
                <a:gd name="T93" fmla="*/ 809 h 1153"/>
                <a:gd name="T94" fmla="*/ 6 w 1404"/>
                <a:gd name="T95" fmla="*/ 858 h 1153"/>
                <a:gd name="T96" fmla="*/ 0 w 1404"/>
                <a:gd name="T97" fmla="*/ 912 h 1153"/>
                <a:gd name="T98" fmla="*/ 8 w 1404"/>
                <a:gd name="T99" fmla="*/ 952 h 1153"/>
                <a:gd name="T100" fmla="*/ 22 w 1404"/>
                <a:gd name="T101" fmla="*/ 992 h 1153"/>
                <a:gd name="T102" fmla="*/ 59 w 1404"/>
                <a:gd name="T103" fmla="*/ 1036 h 1153"/>
                <a:gd name="T104" fmla="*/ 127 w 1404"/>
                <a:gd name="T105" fmla="*/ 1095 h 1153"/>
                <a:gd name="T106" fmla="*/ 198 w 1404"/>
                <a:gd name="T107" fmla="*/ 1135 h 1153"/>
                <a:gd name="T108" fmla="*/ 273 w 1404"/>
                <a:gd name="T109" fmla="*/ 1152 h 1153"/>
                <a:gd name="T110" fmla="*/ 466 w 1404"/>
                <a:gd name="T111" fmla="*/ 1084 h 115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04" h="1153">
                  <a:moveTo>
                    <a:pt x="466" y="1084"/>
                  </a:moveTo>
                  <a:lnTo>
                    <a:pt x="370" y="1066"/>
                  </a:lnTo>
                  <a:lnTo>
                    <a:pt x="299" y="1035"/>
                  </a:lnTo>
                  <a:lnTo>
                    <a:pt x="257" y="1002"/>
                  </a:lnTo>
                  <a:lnTo>
                    <a:pt x="220" y="956"/>
                  </a:lnTo>
                  <a:lnTo>
                    <a:pt x="209" y="914"/>
                  </a:lnTo>
                  <a:lnTo>
                    <a:pt x="215" y="873"/>
                  </a:lnTo>
                  <a:lnTo>
                    <a:pt x="231" y="836"/>
                  </a:lnTo>
                  <a:lnTo>
                    <a:pt x="273" y="798"/>
                  </a:lnTo>
                  <a:lnTo>
                    <a:pt x="330" y="774"/>
                  </a:lnTo>
                  <a:lnTo>
                    <a:pt x="400" y="748"/>
                  </a:lnTo>
                  <a:lnTo>
                    <a:pt x="1110" y="499"/>
                  </a:lnTo>
                  <a:lnTo>
                    <a:pt x="1207" y="451"/>
                  </a:lnTo>
                  <a:lnTo>
                    <a:pt x="1289" y="398"/>
                  </a:lnTo>
                  <a:lnTo>
                    <a:pt x="1344" y="356"/>
                  </a:lnTo>
                  <a:lnTo>
                    <a:pt x="1381" y="310"/>
                  </a:lnTo>
                  <a:lnTo>
                    <a:pt x="1403" y="249"/>
                  </a:lnTo>
                  <a:lnTo>
                    <a:pt x="1401" y="185"/>
                  </a:lnTo>
                  <a:lnTo>
                    <a:pt x="1386" y="136"/>
                  </a:lnTo>
                  <a:lnTo>
                    <a:pt x="1370" y="90"/>
                  </a:lnTo>
                  <a:lnTo>
                    <a:pt x="1335" y="55"/>
                  </a:lnTo>
                  <a:lnTo>
                    <a:pt x="1280" y="18"/>
                  </a:lnTo>
                  <a:lnTo>
                    <a:pt x="1214" y="0"/>
                  </a:lnTo>
                  <a:lnTo>
                    <a:pt x="1172" y="4"/>
                  </a:lnTo>
                  <a:lnTo>
                    <a:pt x="1111" y="7"/>
                  </a:lnTo>
                  <a:lnTo>
                    <a:pt x="1053" y="20"/>
                  </a:lnTo>
                  <a:lnTo>
                    <a:pt x="989" y="46"/>
                  </a:lnTo>
                  <a:lnTo>
                    <a:pt x="939" y="79"/>
                  </a:lnTo>
                  <a:lnTo>
                    <a:pt x="899" y="106"/>
                  </a:lnTo>
                  <a:lnTo>
                    <a:pt x="878" y="149"/>
                  </a:lnTo>
                  <a:lnTo>
                    <a:pt x="897" y="187"/>
                  </a:lnTo>
                  <a:lnTo>
                    <a:pt x="939" y="183"/>
                  </a:lnTo>
                  <a:lnTo>
                    <a:pt x="987" y="171"/>
                  </a:lnTo>
                  <a:lnTo>
                    <a:pt x="1033" y="158"/>
                  </a:lnTo>
                  <a:lnTo>
                    <a:pt x="1069" y="150"/>
                  </a:lnTo>
                  <a:lnTo>
                    <a:pt x="1111" y="150"/>
                  </a:lnTo>
                  <a:lnTo>
                    <a:pt x="1154" y="163"/>
                  </a:lnTo>
                  <a:lnTo>
                    <a:pt x="1183" y="204"/>
                  </a:lnTo>
                  <a:lnTo>
                    <a:pt x="1179" y="248"/>
                  </a:lnTo>
                  <a:lnTo>
                    <a:pt x="1157" y="286"/>
                  </a:lnTo>
                  <a:lnTo>
                    <a:pt x="1121" y="323"/>
                  </a:lnTo>
                  <a:lnTo>
                    <a:pt x="1047" y="361"/>
                  </a:lnTo>
                  <a:lnTo>
                    <a:pt x="908" y="415"/>
                  </a:lnTo>
                  <a:lnTo>
                    <a:pt x="194" y="675"/>
                  </a:lnTo>
                  <a:lnTo>
                    <a:pt x="123" y="715"/>
                  </a:lnTo>
                  <a:lnTo>
                    <a:pt x="68" y="763"/>
                  </a:lnTo>
                  <a:lnTo>
                    <a:pt x="29" y="809"/>
                  </a:lnTo>
                  <a:lnTo>
                    <a:pt x="6" y="858"/>
                  </a:lnTo>
                  <a:lnTo>
                    <a:pt x="0" y="912"/>
                  </a:lnTo>
                  <a:lnTo>
                    <a:pt x="8" y="952"/>
                  </a:lnTo>
                  <a:lnTo>
                    <a:pt x="22" y="992"/>
                  </a:lnTo>
                  <a:lnTo>
                    <a:pt x="59" y="1036"/>
                  </a:lnTo>
                  <a:lnTo>
                    <a:pt x="127" y="1095"/>
                  </a:lnTo>
                  <a:lnTo>
                    <a:pt x="198" y="1135"/>
                  </a:lnTo>
                  <a:lnTo>
                    <a:pt x="273" y="1152"/>
                  </a:lnTo>
                  <a:lnTo>
                    <a:pt x="466" y="1084"/>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9234" name="Freeform 13"/>
            <p:cNvSpPr>
              <a:spLocks/>
            </p:cNvSpPr>
            <p:nvPr/>
          </p:nvSpPr>
          <p:spPr bwMode="auto">
            <a:xfrm>
              <a:off x="2711" y="3280"/>
              <a:ext cx="368" cy="422"/>
            </a:xfrm>
            <a:custGeom>
              <a:avLst/>
              <a:gdLst>
                <a:gd name="T0" fmla="*/ 367 w 368"/>
                <a:gd name="T1" fmla="*/ 421 h 422"/>
                <a:gd name="T2" fmla="*/ 171 w 368"/>
                <a:gd name="T3" fmla="*/ 340 h 422"/>
                <a:gd name="T4" fmla="*/ 117 w 368"/>
                <a:gd name="T5" fmla="*/ 304 h 422"/>
                <a:gd name="T6" fmla="*/ 73 w 368"/>
                <a:gd name="T7" fmla="*/ 265 h 422"/>
                <a:gd name="T8" fmla="*/ 31 w 368"/>
                <a:gd name="T9" fmla="*/ 219 h 422"/>
                <a:gd name="T10" fmla="*/ 9 w 368"/>
                <a:gd name="T11" fmla="*/ 179 h 422"/>
                <a:gd name="T12" fmla="*/ 0 w 368"/>
                <a:gd name="T13" fmla="*/ 137 h 422"/>
                <a:gd name="T14" fmla="*/ 2 w 368"/>
                <a:gd name="T15" fmla="*/ 95 h 422"/>
                <a:gd name="T16" fmla="*/ 19 w 368"/>
                <a:gd name="T17" fmla="*/ 51 h 422"/>
                <a:gd name="T18" fmla="*/ 44 w 368"/>
                <a:gd name="T19" fmla="*/ 0 h 422"/>
                <a:gd name="T20" fmla="*/ 120 w 368"/>
                <a:gd name="T21" fmla="*/ 52 h 422"/>
                <a:gd name="T22" fmla="*/ 95 w 368"/>
                <a:gd name="T23" fmla="*/ 98 h 422"/>
                <a:gd name="T24" fmla="*/ 95 w 368"/>
                <a:gd name="T25" fmla="*/ 143 h 422"/>
                <a:gd name="T26" fmla="*/ 122 w 368"/>
                <a:gd name="T27" fmla="*/ 191 h 422"/>
                <a:gd name="T28" fmla="*/ 162 w 368"/>
                <a:gd name="T29" fmla="*/ 235 h 422"/>
                <a:gd name="T30" fmla="*/ 223 w 368"/>
                <a:gd name="T31" fmla="*/ 284 h 422"/>
                <a:gd name="T32" fmla="*/ 290 w 368"/>
                <a:gd name="T33" fmla="*/ 317 h 422"/>
                <a:gd name="T34" fmla="*/ 332 w 368"/>
                <a:gd name="T35" fmla="*/ 351 h 422"/>
                <a:gd name="T36" fmla="*/ 351 w 368"/>
                <a:gd name="T37" fmla="*/ 378 h 422"/>
                <a:gd name="T38" fmla="*/ 367 w 368"/>
                <a:gd name="T39" fmla="*/ 421 h 4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68" h="422">
                  <a:moveTo>
                    <a:pt x="367" y="421"/>
                  </a:moveTo>
                  <a:lnTo>
                    <a:pt x="171" y="340"/>
                  </a:lnTo>
                  <a:lnTo>
                    <a:pt x="117" y="304"/>
                  </a:lnTo>
                  <a:lnTo>
                    <a:pt x="73" y="265"/>
                  </a:lnTo>
                  <a:lnTo>
                    <a:pt x="31" y="219"/>
                  </a:lnTo>
                  <a:lnTo>
                    <a:pt x="9" y="179"/>
                  </a:lnTo>
                  <a:lnTo>
                    <a:pt x="0" y="137"/>
                  </a:lnTo>
                  <a:lnTo>
                    <a:pt x="2" y="95"/>
                  </a:lnTo>
                  <a:lnTo>
                    <a:pt x="19" y="51"/>
                  </a:lnTo>
                  <a:lnTo>
                    <a:pt x="44" y="0"/>
                  </a:lnTo>
                  <a:lnTo>
                    <a:pt x="120" y="52"/>
                  </a:lnTo>
                  <a:lnTo>
                    <a:pt x="95" y="98"/>
                  </a:lnTo>
                  <a:lnTo>
                    <a:pt x="95" y="143"/>
                  </a:lnTo>
                  <a:lnTo>
                    <a:pt x="122" y="191"/>
                  </a:lnTo>
                  <a:lnTo>
                    <a:pt x="162" y="235"/>
                  </a:lnTo>
                  <a:lnTo>
                    <a:pt x="223" y="284"/>
                  </a:lnTo>
                  <a:lnTo>
                    <a:pt x="290" y="317"/>
                  </a:lnTo>
                  <a:lnTo>
                    <a:pt x="332" y="351"/>
                  </a:lnTo>
                  <a:lnTo>
                    <a:pt x="351" y="378"/>
                  </a:lnTo>
                  <a:lnTo>
                    <a:pt x="367" y="421"/>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9235" name="Freeform 14"/>
            <p:cNvSpPr>
              <a:spLocks/>
            </p:cNvSpPr>
            <p:nvPr/>
          </p:nvSpPr>
          <p:spPr bwMode="auto">
            <a:xfrm>
              <a:off x="2432" y="1792"/>
              <a:ext cx="989" cy="1439"/>
            </a:xfrm>
            <a:custGeom>
              <a:avLst/>
              <a:gdLst>
                <a:gd name="T0" fmla="*/ 525 w 989"/>
                <a:gd name="T1" fmla="*/ 1438 h 1439"/>
                <a:gd name="T2" fmla="*/ 582 w 989"/>
                <a:gd name="T3" fmla="*/ 1409 h 1439"/>
                <a:gd name="T4" fmla="*/ 647 w 989"/>
                <a:gd name="T5" fmla="*/ 1355 h 1439"/>
                <a:gd name="T6" fmla="*/ 670 w 989"/>
                <a:gd name="T7" fmla="*/ 1304 h 1439"/>
                <a:gd name="T8" fmla="*/ 686 w 989"/>
                <a:gd name="T9" fmla="*/ 1255 h 1439"/>
                <a:gd name="T10" fmla="*/ 677 w 989"/>
                <a:gd name="T11" fmla="*/ 1198 h 1439"/>
                <a:gd name="T12" fmla="*/ 637 w 989"/>
                <a:gd name="T13" fmla="*/ 1125 h 1439"/>
                <a:gd name="T14" fmla="*/ 609 w 989"/>
                <a:gd name="T15" fmla="*/ 1092 h 1439"/>
                <a:gd name="T16" fmla="*/ 569 w 989"/>
                <a:gd name="T17" fmla="*/ 1063 h 1439"/>
                <a:gd name="T18" fmla="*/ 259 w 989"/>
                <a:gd name="T19" fmla="*/ 905 h 1439"/>
                <a:gd name="T20" fmla="*/ 201 w 989"/>
                <a:gd name="T21" fmla="*/ 863 h 1439"/>
                <a:gd name="T22" fmla="*/ 177 w 989"/>
                <a:gd name="T23" fmla="*/ 843 h 1439"/>
                <a:gd name="T24" fmla="*/ 160 w 989"/>
                <a:gd name="T25" fmla="*/ 800 h 1439"/>
                <a:gd name="T26" fmla="*/ 171 w 989"/>
                <a:gd name="T27" fmla="*/ 766 h 1439"/>
                <a:gd name="T28" fmla="*/ 215 w 989"/>
                <a:gd name="T29" fmla="*/ 738 h 1439"/>
                <a:gd name="T30" fmla="*/ 294 w 989"/>
                <a:gd name="T31" fmla="*/ 709 h 1439"/>
                <a:gd name="T32" fmla="*/ 780 w 989"/>
                <a:gd name="T33" fmla="*/ 521 h 1439"/>
                <a:gd name="T34" fmla="*/ 856 w 989"/>
                <a:gd name="T35" fmla="*/ 471 h 1439"/>
                <a:gd name="T36" fmla="*/ 918 w 989"/>
                <a:gd name="T37" fmla="*/ 417 h 1439"/>
                <a:gd name="T38" fmla="*/ 953 w 989"/>
                <a:gd name="T39" fmla="*/ 379 h 1439"/>
                <a:gd name="T40" fmla="*/ 984 w 989"/>
                <a:gd name="T41" fmla="*/ 334 h 1439"/>
                <a:gd name="T42" fmla="*/ 988 w 989"/>
                <a:gd name="T43" fmla="*/ 274 h 1439"/>
                <a:gd name="T44" fmla="*/ 972 w 989"/>
                <a:gd name="T45" fmla="*/ 214 h 1439"/>
                <a:gd name="T46" fmla="*/ 953 w 989"/>
                <a:gd name="T47" fmla="*/ 167 h 1439"/>
                <a:gd name="T48" fmla="*/ 920 w 989"/>
                <a:gd name="T49" fmla="*/ 126 h 1439"/>
                <a:gd name="T50" fmla="*/ 875 w 989"/>
                <a:gd name="T51" fmla="*/ 85 h 1439"/>
                <a:gd name="T52" fmla="*/ 828 w 989"/>
                <a:gd name="T53" fmla="*/ 50 h 1439"/>
                <a:gd name="T54" fmla="*/ 803 w 989"/>
                <a:gd name="T55" fmla="*/ 29 h 1439"/>
                <a:gd name="T56" fmla="*/ 756 w 989"/>
                <a:gd name="T57" fmla="*/ 0 h 1439"/>
                <a:gd name="T58" fmla="*/ 588 w 989"/>
                <a:gd name="T59" fmla="*/ 61 h 1439"/>
                <a:gd name="T60" fmla="*/ 649 w 989"/>
                <a:gd name="T61" fmla="*/ 104 h 1439"/>
                <a:gd name="T62" fmla="*/ 694 w 989"/>
                <a:gd name="T63" fmla="*/ 145 h 1439"/>
                <a:gd name="T64" fmla="*/ 739 w 989"/>
                <a:gd name="T65" fmla="*/ 182 h 1439"/>
                <a:gd name="T66" fmla="*/ 780 w 989"/>
                <a:gd name="T67" fmla="*/ 223 h 1439"/>
                <a:gd name="T68" fmla="*/ 803 w 989"/>
                <a:gd name="T69" fmla="*/ 272 h 1439"/>
                <a:gd name="T70" fmla="*/ 787 w 989"/>
                <a:gd name="T71" fmla="*/ 323 h 1439"/>
                <a:gd name="T72" fmla="*/ 729 w 989"/>
                <a:gd name="T73" fmla="*/ 369 h 1439"/>
                <a:gd name="T74" fmla="*/ 639 w 989"/>
                <a:gd name="T75" fmla="*/ 413 h 1439"/>
                <a:gd name="T76" fmla="*/ 212 w 989"/>
                <a:gd name="T77" fmla="*/ 589 h 1439"/>
                <a:gd name="T78" fmla="*/ 160 w 989"/>
                <a:gd name="T79" fmla="*/ 608 h 1439"/>
                <a:gd name="T80" fmla="*/ 88 w 989"/>
                <a:gd name="T81" fmla="*/ 653 h 1439"/>
                <a:gd name="T82" fmla="*/ 43 w 989"/>
                <a:gd name="T83" fmla="*/ 698 h 1439"/>
                <a:gd name="T84" fmla="*/ 9 w 989"/>
                <a:gd name="T85" fmla="*/ 755 h 1439"/>
                <a:gd name="T86" fmla="*/ 0 w 989"/>
                <a:gd name="T87" fmla="*/ 820 h 1439"/>
                <a:gd name="T88" fmla="*/ 10 w 989"/>
                <a:gd name="T89" fmla="*/ 872 h 1439"/>
                <a:gd name="T90" fmla="*/ 40 w 989"/>
                <a:gd name="T91" fmla="*/ 914 h 1439"/>
                <a:gd name="T92" fmla="*/ 84 w 989"/>
                <a:gd name="T93" fmla="*/ 949 h 1439"/>
                <a:gd name="T94" fmla="*/ 159 w 989"/>
                <a:gd name="T95" fmla="*/ 999 h 1439"/>
                <a:gd name="T96" fmla="*/ 487 w 989"/>
                <a:gd name="T97" fmla="*/ 1164 h 1439"/>
                <a:gd name="T98" fmla="*/ 530 w 989"/>
                <a:gd name="T99" fmla="*/ 1197 h 1439"/>
                <a:gd name="T100" fmla="*/ 569 w 989"/>
                <a:gd name="T101" fmla="*/ 1236 h 1439"/>
                <a:gd name="T102" fmla="*/ 557 w 989"/>
                <a:gd name="T103" fmla="*/ 1292 h 1439"/>
                <a:gd name="T104" fmla="*/ 502 w 989"/>
                <a:gd name="T105" fmla="*/ 1354 h 1439"/>
                <a:gd name="T106" fmla="*/ 434 w 989"/>
                <a:gd name="T107" fmla="*/ 1394 h 1439"/>
                <a:gd name="T108" fmla="*/ 525 w 989"/>
                <a:gd name="T109" fmla="*/ 1438 h 143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989" h="1439">
                  <a:moveTo>
                    <a:pt x="525" y="1438"/>
                  </a:moveTo>
                  <a:lnTo>
                    <a:pt x="582" y="1409"/>
                  </a:lnTo>
                  <a:lnTo>
                    <a:pt x="647" y="1355"/>
                  </a:lnTo>
                  <a:lnTo>
                    <a:pt x="670" y="1304"/>
                  </a:lnTo>
                  <a:lnTo>
                    <a:pt x="686" y="1255"/>
                  </a:lnTo>
                  <a:lnTo>
                    <a:pt x="677" y="1198"/>
                  </a:lnTo>
                  <a:lnTo>
                    <a:pt x="637" y="1125"/>
                  </a:lnTo>
                  <a:lnTo>
                    <a:pt x="609" y="1092"/>
                  </a:lnTo>
                  <a:lnTo>
                    <a:pt x="569" y="1063"/>
                  </a:lnTo>
                  <a:lnTo>
                    <a:pt x="259" y="905"/>
                  </a:lnTo>
                  <a:lnTo>
                    <a:pt x="201" y="863"/>
                  </a:lnTo>
                  <a:lnTo>
                    <a:pt x="177" y="843"/>
                  </a:lnTo>
                  <a:lnTo>
                    <a:pt x="160" y="800"/>
                  </a:lnTo>
                  <a:lnTo>
                    <a:pt x="171" y="766"/>
                  </a:lnTo>
                  <a:lnTo>
                    <a:pt x="215" y="738"/>
                  </a:lnTo>
                  <a:lnTo>
                    <a:pt x="294" y="709"/>
                  </a:lnTo>
                  <a:lnTo>
                    <a:pt x="780" y="521"/>
                  </a:lnTo>
                  <a:lnTo>
                    <a:pt x="856" y="471"/>
                  </a:lnTo>
                  <a:lnTo>
                    <a:pt x="918" y="417"/>
                  </a:lnTo>
                  <a:lnTo>
                    <a:pt x="953" y="379"/>
                  </a:lnTo>
                  <a:lnTo>
                    <a:pt x="984" y="334"/>
                  </a:lnTo>
                  <a:lnTo>
                    <a:pt x="988" y="274"/>
                  </a:lnTo>
                  <a:lnTo>
                    <a:pt x="972" y="214"/>
                  </a:lnTo>
                  <a:lnTo>
                    <a:pt x="953" y="167"/>
                  </a:lnTo>
                  <a:lnTo>
                    <a:pt x="920" y="126"/>
                  </a:lnTo>
                  <a:lnTo>
                    <a:pt x="875" y="85"/>
                  </a:lnTo>
                  <a:lnTo>
                    <a:pt x="828" y="50"/>
                  </a:lnTo>
                  <a:lnTo>
                    <a:pt x="803" y="29"/>
                  </a:lnTo>
                  <a:lnTo>
                    <a:pt x="756" y="0"/>
                  </a:lnTo>
                  <a:lnTo>
                    <a:pt x="588" y="61"/>
                  </a:lnTo>
                  <a:lnTo>
                    <a:pt x="649" y="104"/>
                  </a:lnTo>
                  <a:lnTo>
                    <a:pt x="694" y="145"/>
                  </a:lnTo>
                  <a:lnTo>
                    <a:pt x="739" y="182"/>
                  </a:lnTo>
                  <a:lnTo>
                    <a:pt x="780" y="223"/>
                  </a:lnTo>
                  <a:lnTo>
                    <a:pt x="803" y="272"/>
                  </a:lnTo>
                  <a:lnTo>
                    <a:pt x="787" y="323"/>
                  </a:lnTo>
                  <a:lnTo>
                    <a:pt x="729" y="369"/>
                  </a:lnTo>
                  <a:lnTo>
                    <a:pt x="639" y="413"/>
                  </a:lnTo>
                  <a:lnTo>
                    <a:pt x="212" y="589"/>
                  </a:lnTo>
                  <a:lnTo>
                    <a:pt x="160" y="608"/>
                  </a:lnTo>
                  <a:lnTo>
                    <a:pt x="88" y="653"/>
                  </a:lnTo>
                  <a:lnTo>
                    <a:pt x="43" y="698"/>
                  </a:lnTo>
                  <a:lnTo>
                    <a:pt x="9" y="755"/>
                  </a:lnTo>
                  <a:lnTo>
                    <a:pt x="0" y="820"/>
                  </a:lnTo>
                  <a:lnTo>
                    <a:pt x="10" y="872"/>
                  </a:lnTo>
                  <a:lnTo>
                    <a:pt x="40" y="914"/>
                  </a:lnTo>
                  <a:lnTo>
                    <a:pt x="84" y="949"/>
                  </a:lnTo>
                  <a:lnTo>
                    <a:pt x="159" y="999"/>
                  </a:lnTo>
                  <a:lnTo>
                    <a:pt x="487" y="1164"/>
                  </a:lnTo>
                  <a:lnTo>
                    <a:pt x="530" y="1197"/>
                  </a:lnTo>
                  <a:lnTo>
                    <a:pt x="569" y="1236"/>
                  </a:lnTo>
                  <a:lnTo>
                    <a:pt x="557" y="1292"/>
                  </a:lnTo>
                  <a:lnTo>
                    <a:pt x="502" y="1354"/>
                  </a:lnTo>
                  <a:lnTo>
                    <a:pt x="434" y="1394"/>
                  </a:lnTo>
                  <a:lnTo>
                    <a:pt x="525" y="1438"/>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9236" name="Freeform 15"/>
            <p:cNvSpPr>
              <a:spLocks/>
            </p:cNvSpPr>
            <p:nvPr/>
          </p:nvSpPr>
          <p:spPr bwMode="auto">
            <a:xfrm>
              <a:off x="2100" y="1162"/>
              <a:ext cx="669" cy="582"/>
            </a:xfrm>
            <a:custGeom>
              <a:avLst/>
              <a:gdLst>
                <a:gd name="T0" fmla="*/ 668 w 669"/>
                <a:gd name="T1" fmla="*/ 553 h 582"/>
                <a:gd name="T2" fmla="*/ 668 w 669"/>
                <a:gd name="T3" fmla="*/ 450 h 582"/>
                <a:gd name="T4" fmla="*/ 562 w 669"/>
                <a:gd name="T5" fmla="*/ 435 h 582"/>
                <a:gd name="T6" fmla="*/ 448 w 669"/>
                <a:gd name="T7" fmla="*/ 420 h 582"/>
                <a:gd name="T8" fmla="*/ 367 w 669"/>
                <a:gd name="T9" fmla="*/ 400 h 582"/>
                <a:gd name="T10" fmla="*/ 314 w 669"/>
                <a:gd name="T11" fmla="*/ 378 h 582"/>
                <a:gd name="T12" fmla="*/ 257 w 669"/>
                <a:gd name="T13" fmla="*/ 349 h 582"/>
                <a:gd name="T14" fmla="*/ 220 w 669"/>
                <a:gd name="T15" fmla="*/ 314 h 582"/>
                <a:gd name="T16" fmla="*/ 193 w 669"/>
                <a:gd name="T17" fmla="*/ 274 h 582"/>
                <a:gd name="T18" fmla="*/ 180 w 669"/>
                <a:gd name="T19" fmla="*/ 231 h 582"/>
                <a:gd name="T20" fmla="*/ 180 w 669"/>
                <a:gd name="T21" fmla="*/ 189 h 582"/>
                <a:gd name="T22" fmla="*/ 193 w 669"/>
                <a:gd name="T23" fmla="*/ 165 h 582"/>
                <a:gd name="T24" fmla="*/ 209 w 669"/>
                <a:gd name="T25" fmla="*/ 143 h 582"/>
                <a:gd name="T26" fmla="*/ 255 w 669"/>
                <a:gd name="T27" fmla="*/ 127 h 582"/>
                <a:gd name="T28" fmla="*/ 297 w 669"/>
                <a:gd name="T29" fmla="*/ 127 h 582"/>
                <a:gd name="T30" fmla="*/ 345 w 669"/>
                <a:gd name="T31" fmla="*/ 141 h 582"/>
                <a:gd name="T32" fmla="*/ 396 w 669"/>
                <a:gd name="T33" fmla="*/ 156 h 582"/>
                <a:gd name="T34" fmla="*/ 448 w 669"/>
                <a:gd name="T35" fmla="*/ 163 h 582"/>
                <a:gd name="T36" fmla="*/ 477 w 669"/>
                <a:gd name="T37" fmla="*/ 125 h 582"/>
                <a:gd name="T38" fmla="*/ 464 w 669"/>
                <a:gd name="T39" fmla="*/ 86 h 582"/>
                <a:gd name="T40" fmla="*/ 415 w 669"/>
                <a:gd name="T41" fmla="*/ 42 h 582"/>
                <a:gd name="T42" fmla="*/ 363 w 669"/>
                <a:gd name="T43" fmla="*/ 18 h 582"/>
                <a:gd name="T44" fmla="*/ 319 w 669"/>
                <a:gd name="T45" fmla="*/ 7 h 582"/>
                <a:gd name="T46" fmla="*/ 273 w 669"/>
                <a:gd name="T47" fmla="*/ 2 h 582"/>
                <a:gd name="T48" fmla="*/ 222 w 669"/>
                <a:gd name="T49" fmla="*/ 0 h 582"/>
                <a:gd name="T50" fmla="*/ 176 w 669"/>
                <a:gd name="T51" fmla="*/ 4 h 582"/>
                <a:gd name="T52" fmla="*/ 136 w 669"/>
                <a:gd name="T53" fmla="*/ 15 h 582"/>
                <a:gd name="T54" fmla="*/ 86 w 669"/>
                <a:gd name="T55" fmla="*/ 33 h 582"/>
                <a:gd name="T56" fmla="*/ 50 w 669"/>
                <a:gd name="T57" fmla="*/ 66 h 582"/>
                <a:gd name="T58" fmla="*/ 22 w 669"/>
                <a:gd name="T59" fmla="*/ 99 h 582"/>
                <a:gd name="T60" fmla="*/ 6 w 669"/>
                <a:gd name="T61" fmla="*/ 145 h 582"/>
                <a:gd name="T62" fmla="*/ 0 w 669"/>
                <a:gd name="T63" fmla="*/ 189 h 582"/>
                <a:gd name="T64" fmla="*/ 9 w 669"/>
                <a:gd name="T65" fmla="*/ 237 h 582"/>
                <a:gd name="T66" fmla="*/ 22 w 669"/>
                <a:gd name="T67" fmla="*/ 285 h 582"/>
                <a:gd name="T68" fmla="*/ 50 w 669"/>
                <a:gd name="T69" fmla="*/ 330 h 582"/>
                <a:gd name="T70" fmla="*/ 81 w 669"/>
                <a:gd name="T71" fmla="*/ 375 h 582"/>
                <a:gd name="T72" fmla="*/ 125 w 669"/>
                <a:gd name="T73" fmla="*/ 419 h 582"/>
                <a:gd name="T74" fmla="*/ 169 w 669"/>
                <a:gd name="T75" fmla="*/ 457 h 582"/>
                <a:gd name="T76" fmla="*/ 217 w 669"/>
                <a:gd name="T77" fmla="*/ 488 h 582"/>
                <a:gd name="T78" fmla="*/ 266 w 669"/>
                <a:gd name="T79" fmla="*/ 514 h 582"/>
                <a:gd name="T80" fmla="*/ 310 w 669"/>
                <a:gd name="T81" fmla="*/ 534 h 582"/>
                <a:gd name="T82" fmla="*/ 369 w 669"/>
                <a:gd name="T83" fmla="*/ 549 h 582"/>
                <a:gd name="T84" fmla="*/ 437 w 669"/>
                <a:gd name="T85" fmla="*/ 568 h 582"/>
                <a:gd name="T86" fmla="*/ 516 w 669"/>
                <a:gd name="T87" fmla="*/ 581 h 582"/>
                <a:gd name="T88" fmla="*/ 595 w 669"/>
                <a:gd name="T89" fmla="*/ 577 h 582"/>
                <a:gd name="T90" fmla="*/ 668 w 669"/>
                <a:gd name="T91" fmla="*/ 553 h 5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69" h="582">
                  <a:moveTo>
                    <a:pt x="668" y="553"/>
                  </a:moveTo>
                  <a:lnTo>
                    <a:pt x="668" y="450"/>
                  </a:lnTo>
                  <a:lnTo>
                    <a:pt x="562" y="435"/>
                  </a:lnTo>
                  <a:lnTo>
                    <a:pt x="448" y="420"/>
                  </a:lnTo>
                  <a:lnTo>
                    <a:pt x="367" y="400"/>
                  </a:lnTo>
                  <a:lnTo>
                    <a:pt x="314" y="378"/>
                  </a:lnTo>
                  <a:lnTo>
                    <a:pt x="257" y="349"/>
                  </a:lnTo>
                  <a:lnTo>
                    <a:pt x="220" y="314"/>
                  </a:lnTo>
                  <a:lnTo>
                    <a:pt x="193" y="274"/>
                  </a:lnTo>
                  <a:lnTo>
                    <a:pt x="180" y="231"/>
                  </a:lnTo>
                  <a:lnTo>
                    <a:pt x="180" y="189"/>
                  </a:lnTo>
                  <a:lnTo>
                    <a:pt x="193" y="165"/>
                  </a:lnTo>
                  <a:lnTo>
                    <a:pt x="209" y="143"/>
                  </a:lnTo>
                  <a:lnTo>
                    <a:pt x="255" y="127"/>
                  </a:lnTo>
                  <a:lnTo>
                    <a:pt x="297" y="127"/>
                  </a:lnTo>
                  <a:lnTo>
                    <a:pt x="345" y="141"/>
                  </a:lnTo>
                  <a:lnTo>
                    <a:pt x="396" y="156"/>
                  </a:lnTo>
                  <a:lnTo>
                    <a:pt x="448" y="163"/>
                  </a:lnTo>
                  <a:lnTo>
                    <a:pt x="477" y="125"/>
                  </a:lnTo>
                  <a:lnTo>
                    <a:pt x="464" y="86"/>
                  </a:lnTo>
                  <a:lnTo>
                    <a:pt x="415" y="42"/>
                  </a:lnTo>
                  <a:lnTo>
                    <a:pt x="363" y="18"/>
                  </a:lnTo>
                  <a:lnTo>
                    <a:pt x="319" y="7"/>
                  </a:lnTo>
                  <a:lnTo>
                    <a:pt x="273" y="2"/>
                  </a:lnTo>
                  <a:lnTo>
                    <a:pt x="222" y="0"/>
                  </a:lnTo>
                  <a:lnTo>
                    <a:pt x="176" y="4"/>
                  </a:lnTo>
                  <a:lnTo>
                    <a:pt x="136" y="15"/>
                  </a:lnTo>
                  <a:lnTo>
                    <a:pt x="86" y="33"/>
                  </a:lnTo>
                  <a:lnTo>
                    <a:pt x="50" y="66"/>
                  </a:lnTo>
                  <a:lnTo>
                    <a:pt x="22" y="99"/>
                  </a:lnTo>
                  <a:lnTo>
                    <a:pt x="6" y="145"/>
                  </a:lnTo>
                  <a:lnTo>
                    <a:pt x="0" y="189"/>
                  </a:lnTo>
                  <a:lnTo>
                    <a:pt x="9" y="237"/>
                  </a:lnTo>
                  <a:lnTo>
                    <a:pt x="22" y="285"/>
                  </a:lnTo>
                  <a:lnTo>
                    <a:pt x="50" y="330"/>
                  </a:lnTo>
                  <a:lnTo>
                    <a:pt x="81" y="375"/>
                  </a:lnTo>
                  <a:lnTo>
                    <a:pt x="125" y="419"/>
                  </a:lnTo>
                  <a:lnTo>
                    <a:pt x="169" y="457"/>
                  </a:lnTo>
                  <a:lnTo>
                    <a:pt x="217" y="488"/>
                  </a:lnTo>
                  <a:lnTo>
                    <a:pt x="266" y="514"/>
                  </a:lnTo>
                  <a:lnTo>
                    <a:pt x="310" y="534"/>
                  </a:lnTo>
                  <a:lnTo>
                    <a:pt x="369" y="549"/>
                  </a:lnTo>
                  <a:lnTo>
                    <a:pt x="437" y="568"/>
                  </a:lnTo>
                  <a:lnTo>
                    <a:pt x="516" y="581"/>
                  </a:lnTo>
                  <a:lnTo>
                    <a:pt x="595" y="577"/>
                  </a:lnTo>
                  <a:lnTo>
                    <a:pt x="668" y="553"/>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9237" name="Freeform 16"/>
            <p:cNvSpPr>
              <a:spLocks/>
            </p:cNvSpPr>
            <p:nvPr/>
          </p:nvSpPr>
          <p:spPr bwMode="auto">
            <a:xfrm>
              <a:off x="1365" y="583"/>
              <a:ext cx="1413" cy="549"/>
            </a:xfrm>
            <a:custGeom>
              <a:avLst/>
              <a:gdLst>
                <a:gd name="T0" fmla="*/ 1412 w 1413"/>
                <a:gd name="T1" fmla="*/ 548 h 549"/>
                <a:gd name="T2" fmla="*/ 1316 w 1413"/>
                <a:gd name="T3" fmla="*/ 537 h 549"/>
                <a:gd name="T4" fmla="*/ 1237 w 1413"/>
                <a:gd name="T5" fmla="*/ 524 h 549"/>
                <a:gd name="T6" fmla="*/ 1179 w 1413"/>
                <a:gd name="T7" fmla="*/ 511 h 549"/>
                <a:gd name="T8" fmla="*/ 1118 w 1413"/>
                <a:gd name="T9" fmla="*/ 499 h 549"/>
                <a:gd name="T10" fmla="*/ 1060 w 1413"/>
                <a:gd name="T11" fmla="*/ 493 h 549"/>
                <a:gd name="T12" fmla="*/ 1000 w 1413"/>
                <a:gd name="T13" fmla="*/ 495 h 549"/>
                <a:gd name="T14" fmla="*/ 939 w 1413"/>
                <a:gd name="T15" fmla="*/ 499 h 549"/>
                <a:gd name="T16" fmla="*/ 894 w 1413"/>
                <a:gd name="T17" fmla="*/ 482 h 549"/>
                <a:gd name="T18" fmla="*/ 962 w 1413"/>
                <a:gd name="T19" fmla="*/ 440 h 549"/>
                <a:gd name="T20" fmla="*/ 1005 w 1413"/>
                <a:gd name="T21" fmla="*/ 411 h 549"/>
                <a:gd name="T22" fmla="*/ 1043 w 1413"/>
                <a:gd name="T23" fmla="*/ 381 h 549"/>
                <a:gd name="T24" fmla="*/ 1069 w 1413"/>
                <a:gd name="T25" fmla="*/ 348 h 549"/>
                <a:gd name="T26" fmla="*/ 962 w 1413"/>
                <a:gd name="T27" fmla="*/ 383 h 549"/>
                <a:gd name="T28" fmla="*/ 855 w 1413"/>
                <a:gd name="T29" fmla="*/ 418 h 549"/>
                <a:gd name="T30" fmla="*/ 783 w 1413"/>
                <a:gd name="T31" fmla="*/ 436 h 549"/>
                <a:gd name="T32" fmla="*/ 670 w 1413"/>
                <a:gd name="T33" fmla="*/ 449 h 549"/>
                <a:gd name="T34" fmla="*/ 597 w 1413"/>
                <a:gd name="T35" fmla="*/ 449 h 549"/>
                <a:gd name="T36" fmla="*/ 531 w 1413"/>
                <a:gd name="T37" fmla="*/ 444 h 549"/>
                <a:gd name="T38" fmla="*/ 486 w 1413"/>
                <a:gd name="T39" fmla="*/ 427 h 549"/>
                <a:gd name="T40" fmla="*/ 459 w 1413"/>
                <a:gd name="T41" fmla="*/ 407 h 549"/>
                <a:gd name="T42" fmla="*/ 527 w 1413"/>
                <a:gd name="T43" fmla="*/ 389 h 549"/>
                <a:gd name="T44" fmla="*/ 572 w 1413"/>
                <a:gd name="T45" fmla="*/ 365 h 549"/>
                <a:gd name="T46" fmla="*/ 599 w 1413"/>
                <a:gd name="T47" fmla="*/ 339 h 549"/>
                <a:gd name="T48" fmla="*/ 634 w 1413"/>
                <a:gd name="T49" fmla="*/ 308 h 549"/>
                <a:gd name="T50" fmla="*/ 544 w 1413"/>
                <a:gd name="T51" fmla="*/ 334 h 549"/>
                <a:gd name="T52" fmla="*/ 463 w 1413"/>
                <a:gd name="T53" fmla="*/ 348 h 549"/>
                <a:gd name="T54" fmla="*/ 378 w 1413"/>
                <a:gd name="T55" fmla="*/ 356 h 549"/>
                <a:gd name="T56" fmla="*/ 303 w 1413"/>
                <a:gd name="T57" fmla="*/ 352 h 549"/>
                <a:gd name="T58" fmla="*/ 254 w 1413"/>
                <a:gd name="T59" fmla="*/ 334 h 549"/>
                <a:gd name="T60" fmla="*/ 233 w 1413"/>
                <a:gd name="T61" fmla="*/ 312 h 549"/>
                <a:gd name="T62" fmla="*/ 281 w 1413"/>
                <a:gd name="T63" fmla="*/ 291 h 549"/>
                <a:gd name="T64" fmla="*/ 313 w 1413"/>
                <a:gd name="T65" fmla="*/ 269 h 549"/>
                <a:gd name="T66" fmla="*/ 341 w 1413"/>
                <a:gd name="T67" fmla="*/ 244 h 549"/>
                <a:gd name="T68" fmla="*/ 339 w 1413"/>
                <a:gd name="T69" fmla="*/ 229 h 549"/>
                <a:gd name="T70" fmla="*/ 262 w 1413"/>
                <a:gd name="T71" fmla="*/ 246 h 549"/>
                <a:gd name="T72" fmla="*/ 179 w 1413"/>
                <a:gd name="T73" fmla="*/ 255 h 549"/>
                <a:gd name="T74" fmla="*/ 109 w 1413"/>
                <a:gd name="T75" fmla="*/ 254 h 549"/>
                <a:gd name="T76" fmla="*/ 51 w 1413"/>
                <a:gd name="T77" fmla="*/ 244 h 549"/>
                <a:gd name="T78" fmla="*/ 19 w 1413"/>
                <a:gd name="T79" fmla="*/ 229 h 549"/>
                <a:gd name="T80" fmla="*/ 0 w 1413"/>
                <a:gd name="T81" fmla="*/ 205 h 549"/>
                <a:gd name="T82" fmla="*/ 120 w 1413"/>
                <a:gd name="T83" fmla="*/ 187 h 549"/>
                <a:gd name="T84" fmla="*/ 309 w 1413"/>
                <a:gd name="T85" fmla="*/ 156 h 549"/>
                <a:gd name="T86" fmla="*/ 544 w 1413"/>
                <a:gd name="T87" fmla="*/ 119 h 549"/>
                <a:gd name="T88" fmla="*/ 742 w 1413"/>
                <a:gd name="T89" fmla="*/ 71 h 549"/>
                <a:gd name="T90" fmla="*/ 926 w 1413"/>
                <a:gd name="T91" fmla="*/ 26 h 549"/>
                <a:gd name="T92" fmla="*/ 1020 w 1413"/>
                <a:gd name="T93" fmla="*/ 9 h 549"/>
                <a:gd name="T94" fmla="*/ 1098 w 1413"/>
                <a:gd name="T95" fmla="*/ 0 h 549"/>
                <a:gd name="T96" fmla="*/ 1165 w 1413"/>
                <a:gd name="T97" fmla="*/ 2 h 549"/>
                <a:gd name="T98" fmla="*/ 1211 w 1413"/>
                <a:gd name="T99" fmla="*/ 7 h 549"/>
                <a:gd name="T100" fmla="*/ 1254 w 1413"/>
                <a:gd name="T101" fmla="*/ 27 h 549"/>
                <a:gd name="T102" fmla="*/ 1288 w 1413"/>
                <a:gd name="T103" fmla="*/ 71 h 549"/>
                <a:gd name="T104" fmla="*/ 1301 w 1413"/>
                <a:gd name="T105" fmla="*/ 117 h 549"/>
                <a:gd name="T106" fmla="*/ 1316 w 1413"/>
                <a:gd name="T107" fmla="*/ 148 h 549"/>
                <a:gd name="T108" fmla="*/ 1344 w 1413"/>
                <a:gd name="T109" fmla="*/ 159 h 549"/>
                <a:gd name="T110" fmla="*/ 1384 w 1413"/>
                <a:gd name="T111" fmla="*/ 156 h 549"/>
                <a:gd name="T112" fmla="*/ 1412 w 1413"/>
                <a:gd name="T113" fmla="*/ 145 h 549"/>
                <a:gd name="T114" fmla="*/ 1412 w 1413"/>
                <a:gd name="T115" fmla="*/ 548 h 54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413" h="549">
                  <a:moveTo>
                    <a:pt x="1412" y="548"/>
                  </a:moveTo>
                  <a:lnTo>
                    <a:pt x="1316" y="537"/>
                  </a:lnTo>
                  <a:lnTo>
                    <a:pt x="1237" y="524"/>
                  </a:lnTo>
                  <a:lnTo>
                    <a:pt x="1179" y="511"/>
                  </a:lnTo>
                  <a:lnTo>
                    <a:pt x="1118" y="499"/>
                  </a:lnTo>
                  <a:lnTo>
                    <a:pt x="1060" y="493"/>
                  </a:lnTo>
                  <a:lnTo>
                    <a:pt x="1000" y="495"/>
                  </a:lnTo>
                  <a:lnTo>
                    <a:pt x="939" y="499"/>
                  </a:lnTo>
                  <a:lnTo>
                    <a:pt x="894" y="482"/>
                  </a:lnTo>
                  <a:lnTo>
                    <a:pt x="962" y="440"/>
                  </a:lnTo>
                  <a:lnTo>
                    <a:pt x="1005" y="411"/>
                  </a:lnTo>
                  <a:lnTo>
                    <a:pt x="1043" y="381"/>
                  </a:lnTo>
                  <a:lnTo>
                    <a:pt x="1069" y="348"/>
                  </a:lnTo>
                  <a:lnTo>
                    <a:pt x="962" y="383"/>
                  </a:lnTo>
                  <a:lnTo>
                    <a:pt x="855" y="418"/>
                  </a:lnTo>
                  <a:lnTo>
                    <a:pt x="783" y="436"/>
                  </a:lnTo>
                  <a:lnTo>
                    <a:pt x="670" y="449"/>
                  </a:lnTo>
                  <a:lnTo>
                    <a:pt x="597" y="449"/>
                  </a:lnTo>
                  <a:lnTo>
                    <a:pt x="531" y="444"/>
                  </a:lnTo>
                  <a:lnTo>
                    <a:pt x="486" y="427"/>
                  </a:lnTo>
                  <a:lnTo>
                    <a:pt x="459" y="407"/>
                  </a:lnTo>
                  <a:lnTo>
                    <a:pt x="527" y="389"/>
                  </a:lnTo>
                  <a:lnTo>
                    <a:pt x="572" y="365"/>
                  </a:lnTo>
                  <a:lnTo>
                    <a:pt x="599" y="339"/>
                  </a:lnTo>
                  <a:lnTo>
                    <a:pt x="634" y="308"/>
                  </a:lnTo>
                  <a:lnTo>
                    <a:pt x="544" y="334"/>
                  </a:lnTo>
                  <a:lnTo>
                    <a:pt x="463" y="348"/>
                  </a:lnTo>
                  <a:lnTo>
                    <a:pt x="378" y="356"/>
                  </a:lnTo>
                  <a:lnTo>
                    <a:pt x="303" y="352"/>
                  </a:lnTo>
                  <a:lnTo>
                    <a:pt x="254" y="334"/>
                  </a:lnTo>
                  <a:lnTo>
                    <a:pt x="233" y="312"/>
                  </a:lnTo>
                  <a:lnTo>
                    <a:pt x="281" y="291"/>
                  </a:lnTo>
                  <a:lnTo>
                    <a:pt x="313" y="269"/>
                  </a:lnTo>
                  <a:lnTo>
                    <a:pt x="341" y="244"/>
                  </a:lnTo>
                  <a:lnTo>
                    <a:pt x="339" y="229"/>
                  </a:lnTo>
                  <a:lnTo>
                    <a:pt x="262" y="246"/>
                  </a:lnTo>
                  <a:lnTo>
                    <a:pt x="179" y="255"/>
                  </a:lnTo>
                  <a:lnTo>
                    <a:pt x="109" y="254"/>
                  </a:lnTo>
                  <a:lnTo>
                    <a:pt x="51" y="244"/>
                  </a:lnTo>
                  <a:lnTo>
                    <a:pt x="19" y="229"/>
                  </a:lnTo>
                  <a:lnTo>
                    <a:pt x="0" y="205"/>
                  </a:lnTo>
                  <a:lnTo>
                    <a:pt x="120" y="187"/>
                  </a:lnTo>
                  <a:lnTo>
                    <a:pt x="309" y="156"/>
                  </a:lnTo>
                  <a:lnTo>
                    <a:pt x="544" y="119"/>
                  </a:lnTo>
                  <a:lnTo>
                    <a:pt x="742" y="71"/>
                  </a:lnTo>
                  <a:lnTo>
                    <a:pt x="926" y="26"/>
                  </a:lnTo>
                  <a:lnTo>
                    <a:pt x="1020" y="9"/>
                  </a:lnTo>
                  <a:lnTo>
                    <a:pt x="1098" y="0"/>
                  </a:lnTo>
                  <a:lnTo>
                    <a:pt x="1165" y="2"/>
                  </a:lnTo>
                  <a:lnTo>
                    <a:pt x="1211" y="7"/>
                  </a:lnTo>
                  <a:lnTo>
                    <a:pt x="1254" y="27"/>
                  </a:lnTo>
                  <a:lnTo>
                    <a:pt x="1288" y="71"/>
                  </a:lnTo>
                  <a:lnTo>
                    <a:pt x="1301" y="117"/>
                  </a:lnTo>
                  <a:lnTo>
                    <a:pt x="1316" y="148"/>
                  </a:lnTo>
                  <a:lnTo>
                    <a:pt x="1344" y="159"/>
                  </a:lnTo>
                  <a:lnTo>
                    <a:pt x="1384" y="156"/>
                  </a:lnTo>
                  <a:lnTo>
                    <a:pt x="1412" y="145"/>
                  </a:lnTo>
                  <a:lnTo>
                    <a:pt x="1412" y="548"/>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sp>
          <p:nvSpPr>
            <p:cNvPr id="86038" name="Oval 17"/>
            <p:cNvSpPr>
              <a:spLocks noChangeArrowheads="1"/>
            </p:cNvSpPr>
            <p:nvPr/>
          </p:nvSpPr>
          <p:spPr bwMode="auto">
            <a:xfrm>
              <a:off x="2785" y="355"/>
              <a:ext cx="187" cy="19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endParaRPr lang="en-US" altLang="da-DK" sz="1800">
                <a:solidFill>
                  <a:srgbClr val="FFFFFF"/>
                </a:solidFill>
                <a:latin typeface="Arial" pitchFamily="34" charset="0"/>
              </a:endParaRPr>
            </a:p>
          </p:txBody>
        </p:sp>
        <p:sp>
          <p:nvSpPr>
            <p:cNvPr id="9239" name="Freeform 18"/>
            <p:cNvSpPr>
              <a:spLocks/>
            </p:cNvSpPr>
            <p:nvPr/>
          </p:nvSpPr>
          <p:spPr bwMode="auto">
            <a:xfrm>
              <a:off x="2976" y="583"/>
              <a:ext cx="1413" cy="549"/>
            </a:xfrm>
            <a:custGeom>
              <a:avLst/>
              <a:gdLst>
                <a:gd name="T0" fmla="*/ 0 w 1413"/>
                <a:gd name="T1" fmla="*/ 548 h 549"/>
                <a:gd name="T2" fmla="*/ 96 w 1413"/>
                <a:gd name="T3" fmla="*/ 537 h 549"/>
                <a:gd name="T4" fmla="*/ 175 w 1413"/>
                <a:gd name="T5" fmla="*/ 524 h 549"/>
                <a:gd name="T6" fmla="*/ 233 w 1413"/>
                <a:gd name="T7" fmla="*/ 511 h 549"/>
                <a:gd name="T8" fmla="*/ 294 w 1413"/>
                <a:gd name="T9" fmla="*/ 499 h 549"/>
                <a:gd name="T10" fmla="*/ 352 w 1413"/>
                <a:gd name="T11" fmla="*/ 493 h 549"/>
                <a:gd name="T12" fmla="*/ 412 w 1413"/>
                <a:gd name="T13" fmla="*/ 495 h 549"/>
                <a:gd name="T14" fmla="*/ 473 w 1413"/>
                <a:gd name="T15" fmla="*/ 499 h 549"/>
                <a:gd name="T16" fmla="*/ 518 w 1413"/>
                <a:gd name="T17" fmla="*/ 482 h 549"/>
                <a:gd name="T18" fmla="*/ 450 w 1413"/>
                <a:gd name="T19" fmla="*/ 440 h 549"/>
                <a:gd name="T20" fmla="*/ 407 w 1413"/>
                <a:gd name="T21" fmla="*/ 411 h 549"/>
                <a:gd name="T22" fmla="*/ 369 w 1413"/>
                <a:gd name="T23" fmla="*/ 381 h 549"/>
                <a:gd name="T24" fmla="*/ 343 w 1413"/>
                <a:gd name="T25" fmla="*/ 348 h 549"/>
                <a:gd name="T26" fmla="*/ 450 w 1413"/>
                <a:gd name="T27" fmla="*/ 383 h 549"/>
                <a:gd name="T28" fmla="*/ 557 w 1413"/>
                <a:gd name="T29" fmla="*/ 418 h 549"/>
                <a:gd name="T30" fmla="*/ 629 w 1413"/>
                <a:gd name="T31" fmla="*/ 436 h 549"/>
                <a:gd name="T32" fmla="*/ 742 w 1413"/>
                <a:gd name="T33" fmla="*/ 449 h 549"/>
                <a:gd name="T34" fmla="*/ 815 w 1413"/>
                <a:gd name="T35" fmla="*/ 449 h 549"/>
                <a:gd name="T36" fmla="*/ 881 w 1413"/>
                <a:gd name="T37" fmla="*/ 444 h 549"/>
                <a:gd name="T38" fmla="*/ 926 w 1413"/>
                <a:gd name="T39" fmla="*/ 427 h 549"/>
                <a:gd name="T40" fmla="*/ 953 w 1413"/>
                <a:gd name="T41" fmla="*/ 407 h 549"/>
                <a:gd name="T42" fmla="*/ 885 w 1413"/>
                <a:gd name="T43" fmla="*/ 389 h 549"/>
                <a:gd name="T44" fmla="*/ 840 w 1413"/>
                <a:gd name="T45" fmla="*/ 365 h 549"/>
                <a:gd name="T46" fmla="*/ 809 w 1413"/>
                <a:gd name="T47" fmla="*/ 339 h 549"/>
                <a:gd name="T48" fmla="*/ 778 w 1413"/>
                <a:gd name="T49" fmla="*/ 308 h 549"/>
                <a:gd name="T50" fmla="*/ 868 w 1413"/>
                <a:gd name="T51" fmla="*/ 334 h 549"/>
                <a:gd name="T52" fmla="*/ 949 w 1413"/>
                <a:gd name="T53" fmla="*/ 348 h 549"/>
                <a:gd name="T54" fmla="*/ 1034 w 1413"/>
                <a:gd name="T55" fmla="*/ 356 h 549"/>
                <a:gd name="T56" fmla="*/ 1109 w 1413"/>
                <a:gd name="T57" fmla="*/ 352 h 549"/>
                <a:gd name="T58" fmla="*/ 1158 w 1413"/>
                <a:gd name="T59" fmla="*/ 334 h 549"/>
                <a:gd name="T60" fmla="*/ 1179 w 1413"/>
                <a:gd name="T61" fmla="*/ 312 h 549"/>
                <a:gd name="T62" fmla="*/ 1131 w 1413"/>
                <a:gd name="T63" fmla="*/ 291 h 549"/>
                <a:gd name="T64" fmla="*/ 1099 w 1413"/>
                <a:gd name="T65" fmla="*/ 269 h 549"/>
                <a:gd name="T66" fmla="*/ 1071 w 1413"/>
                <a:gd name="T67" fmla="*/ 244 h 549"/>
                <a:gd name="T68" fmla="*/ 1073 w 1413"/>
                <a:gd name="T69" fmla="*/ 229 h 549"/>
                <a:gd name="T70" fmla="*/ 1150 w 1413"/>
                <a:gd name="T71" fmla="*/ 246 h 549"/>
                <a:gd name="T72" fmla="*/ 1233 w 1413"/>
                <a:gd name="T73" fmla="*/ 255 h 549"/>
                <a:gd name="T74" fmla="*/ 1311 w 1413"/>
                <a:gd name="T75" fmla="*/ 253 h 549"/>
                <a:gd name="T76" fmla="*/ 1361 w 1413"/>
                <a:gd name="T77" fmla="*/ 244 h 549"/>
                <a:gd name="T78" fmla="*/ 1393 w 1413"/>
                <a:gd name="T79" fmla="*/ 229 h 549"/>
                <a:gd name="T80" fmla="*/ 1412 w 1413"/>
                <a:gd name="T81" fmla="*/ 205 h 549"/>
                <a:gd name="T82" fmla="*/ 1292 w 1413"/>
                <a:gd name="T83" fmla="*/ 187 h 549"/>
                <a:gd name="T84" fmla="*/ 1087 w 1413"/>
                <a:gd name="T85" fmla="*/ 158 h 549"/>
                <a:gd name="T86" fmla="*/ 868 w 1413"/>
                <a:gd name="T87" fmla="*/ 119 h 549"/>
                <a:gd name="T88" fmla="*/ 670 w 1413"/>
                <a:gd name="T89" fmla="*/ 71 h 549"/>
                <a:gd name="T90" fmla="*/ 486 w 1413"/>
                <a:gd name="T91" fmla="*/ 26 h 549"/>
                <a:gd name="T92" fmla="*/ 392 w 1413"/>
                <a:gd name="T93" fmla="*/ 9 h 549"/>
                <a:gd name="T94" fmla="*/ 314 w 1413"/>
                <a:gd name="T95" fmla="*/ 0 h 549"/>
                <a:gd name="T96" fmla="*/ 247 w 1413"/>
                <a:gd name="T97" fmla="*/ 2 h 549"/>
                <a:gd name="T98" fmla="*/ 201 w 1413"/>
                <a:gd name="T99" fmla="*/ 7 h 549"/>
                <a:gd name="T100" fmla="*/ 158 w 1413"/>
                <a:gd name="T101" fmla="*/ 27 h 549"/>
                <a:gd name="T102" fmla="*/ 124 w 1413"/>
                <a:gd name="T103" fmla="*/ 71 h 549"/>
                <a:gd name="T104" fmla="*/ 111 w 1413"/>
                <a:gd name="T105" fmla="*/ 117 h 549"/>
                <a:gd name="T106" fmla="*/ 96 w 1413"/>
                <a:gd name="T107" fmla="*/ 148 h 549"/>
                <a:gd name="T108" fmla="*/ 68 w 1413"/>
                <a:gd name="T109" fmla="*/ 159 h 549"/>
                <a:gd name="T110" fmla="*/ 28 w 1413"/>
                <a:gd name="T111" fmla="*/ 156 h 549"/>
                <a:gd name="T112" fmla="*/ 0 w 1413"/>
                <a:gd name="T113" fmla="*/ 145 h 549"/>
                <a:gd name="T114" fmla="*/ 0 w 1413"/>
                <a:gd name="T115" fmla="*/ 548 h 54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413" h="549">
                  <a:moveTo>
                    <a:pt x="0" y="548"/>
                  </a:moveTo>
                  <a:lnTo>
                    <a:pt x="96" y="537"/>
                  </a:lnTo>
                  <a:lnTo>
                    <a:pt x="175" y="524"/>
                  </a:lnTo>
                  <a:lnTo>
                    <a:pt x="233" y="511"/>
                  </a:lnTo>
                  <a:lnTo>
                    <a:pt x="294" y="499"/>
                  </a:lnTo>
                  <a:lnTo>
                    <a:pt x="352" y="493"/>
                  </a:lnTo>
                  <a:lnTo>
                    <a:pt x="412" y="495"/>
                  </a:lnTo>
                  <a:lnTo>
                    <a:pt x="473" y="499"/>
                  </a:lnTo>
                  <a:lnTo>
                    <a:pt x="518" y="482"/>
                  </a:lnTo>
                  <a:lnTo>
                    <a:pt x="450" y="440"/>
                  </a:lnTo>
                  <a:lnTo>
                    <a:pt x="407" y="411"/>
                  </a:lnTo>
                  <a:lnTo>
                    <a:pt x="369" y="381"/>
                  </a:lnTo>
                  <a:lnTo>
                    <a:pt x="343" y="348"/>
                  </a:lnTo>
                  <a:lnTo>
                    <a:pt x="450" y="383"/>
                  </a:lnTo>
                  <a:lnTo>
                    <a:pt x="557" y="418"/>
                  </a:lnTo>
                  <a:lnTo>
                    <a:pt x="629" y="436"/>
                  </a:lnTo>
                  <a:lnTo>
                    <a:pt x="742" y="449"/>
                  </a:lnTo>
                  <a:lnTo>
                    <a:pt x="815" y="449"/>
                  </a:lnTo>
                  <a:lnTo>
                    <a:pt x="881" y="444"/>
                  </a:lnTo>
                  <a:lnTo>
                    <a:pt x="926" y="427"/>
                  </a:lnTo>
                  <a:lnTo>
                    <a:pt x="953" y="407"/>
                  </a:lnTo>
                  <a:lnTo>
                    <a:pt x="885" y="389"/>
                  </a:lnTo>
                  <a:lnTo>
                    <a:pt x="840" y="365"/>
                  </a:lnTo>
                  <a:lnTo>
                    <a:pt x="809" y="339"/>
                  </a:lnTo>
                  <a:lnTo>
                    <a:pt x="778" y="308"/>
                  </a:lnTo>
                  <a:lnTo>
                    <a:pt x="868" y="334"/>
                  </a:lnTo>
                  <a:lnTo>
                    <a:pt x="949" y="348"/>
                  </a:lnTo>
                  <a:lnTo>
                    <a:pt x="1034" y="356"/>
                  </a:lnTo>
                  <a:lnTo>
                    <a:pt x="1109" y="352"/>
                  </a:lnTo>
                  <a:lnTo>
                    <a:pt x="1158" y="334"/>
                  </a:lnTo>
                  <a:lnTo>
                    <a:pt x="1179" y="312"/>
                  </a:lnTo>
                  <a:lnTo>
                    <a:pt x="1131" y="291"/>
                  </a:lnTo>
                  <a:lnTo>
                    <a:pt x="1099" y="269"/>
                  </a:lnTo>
                  <a:lnTo>
                    <a:pt x="1071" y="244"/>
                  </a:lnTo>
                  <a:lnTo>
                    <a:pt x="1073" y="229"/>
                  </a:lnTo>
                  <a:lnTo>
                    <a:pt x="1150" y="246"/>
                  </a:lnTo>
                  <a:lnTo>
                    <a:pt x="1233" y="255"/>
                  </a:lnTo>
                  <a:lnTo>
                    <a:pt x="1311" y="253"/>
                  </a:lnTo>
                  <a:lnTo>
                    <a:pt x="1361" y="244"/>
                  </a:lnTo>
                  <a:lnTo>
                    <a:pt x="1393" y="229"/>
                  </a:lnTo>
                  <a:lnTo>
                    <a:pt x="1412" y="205"/>
                  </a:lnTo>
                  <a:lnTo>
                    <a:pt x="1292" y="187"/>
                  </a:lnTo>
                  <a:lnTo>
                    <a:pt x="1087" y="158"/>
                  </a:lnTo>
                  <a:lnTo>
                    <a:pt x="868" y="119"/>
                  </a:lnTo>
                  <a:lnTo>
                    <a:pt x="670" y="71"/>
                  </a:lnTo>
                  <a:lnTo>
                    <a:pt x="486" y="26"/>
                  </a:lnTo>
                  <a:lnTo>
                    <a:pt x="392" y="9"/>
                  </a:lnTo>
                  <a:lnTo>
                    <a:pt x="314" y="0"/>
                  </a:lnTo>
                  <a:lnTo>
                    <a:pt x="247" y="2"/>
                  </a:lnTo>
                  <a:lnTo>
                    <a:pt x="201" y="7"/>
                  </a:lnTo>
                  <a:lnTo>
                    <a:pt x="158" y="27"/>
                  </a:lnTo>
                  <a:lnTo>
                    <a:pt x="124" y="71"/>
                  </a:lnTo>
                  <a:lnTo>
                    <a:pt x="111" y="117"/>
                  </a:lnTo>
                  <a:lnTo>
                    <a:pt x="96" y="148"/>
                  </a:lnTo>
                  <a:lnTo>
                    <a:pt x="68" y="159"/>
                  </a:lnTo>
                  <a:lnTo>
                    <a:pt x="28" y="156"/>
                  </a:lnTo>
                  <a:lnTo>
                    <a:pt x="0" y="145"/>
                  </a:lnTo>
                  <a:lnTo>
                    <a:pt x="0" y="548"/>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da-DK"/>
            </a:p>
          </p:txBody>
        </p:sp>
      </p:grpSp>
      <p:sp>
        <p:nvSpPr>
          <p:cNvPr id="9219" name="Rectangle 19"/>
          <p:cNvSpPr>
            <a:spLocks noGrp="1" noChangeArrowheads="1"/>
          </p:cNvSpPr>
          <p:nvPr>
            <p:ph type="title"/>
          </p:nvPr>
        </p:nvSpPr>
        <p:spPr bwMode="auto">
          <a:xfrm>
            <a:off x="685800" y="40005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da-DK" altLang="da-DK"/>
              <a:t>Klik for at redigere titeltypografi i masteren</a:t>
            </a:r>
          </a:p>
        </p:txBody>
      </p:sp>
      <p:sp>
        <p:nvSpPr>
          <p:cNvPr id="9220" name="Rectangle 20"/>
          <p:cNvSpPr>
            <a:spLocks noGrp="1" noChangeArrowheads="1"/>
          </p:cNvSpPr>
          <p:nvPr>
            <p:ph type="body" idx="1"/>
          </p:nvPr>
        </p:nvSpPr>
        <p:spPr bwMode="auto">
          <a:xfrm>
            <a:off x="685800" y="177165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da-DK" altLang="da-DK"/>
              <a:t>Klik for at redigere teksttypografierne i masteren</a:t>
            </a:r>
          </a:p>
          <a:p>
            <a:pPr lvl="1"/>
            <a:r>
              <a:rPr lang="da-DK" altLang="da-DK"/>
              <a:t>Andet niveau</a:t>
            </a:r>
          </a:p>
          <a:p>
            <a:pPr lvl="2"/>
            <a:r>
              <a:rPr lang="da-DK" altLang="da-DK"/>
              <a:t>Tredje niveau</a:t>
            </a:r>
          </a:p>
          <a:p>
            <a:pPr lvl="3"/>
            <a:r>
              <a:rPr lang="da-DK" altLang="da-DK"/>
              <a:t>Fjerde niveau</a:t>
            </a:r>
          </a:p>
          <a:p>
            <a:pPr lvl="4"/>
            <a:r>
              <a:rPr lang="da-DK" altLang="da-DK"/>
              <a:t>Femte niveau</a:t>
            </a:r>
          </a:p>
        </p:txBody>
      </p:sp>
      <p:sp>
        <p:nvSpPr>
          <p:cNvPr id="5141" name="Rectangle 21"/>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a:solidFill>
                  <a:srgbClr val="FFFFFF"/>
                </a:solidFill>
                <a:effectLst>
                  <a:outerShdw blurRad="38100" dist="38100" dir="2700000" algn="tl">
                    <a:srgbClr val="000000"/>
                  </a:outerShdw>
                </a:effectLst>
                <a:latin typeface="Book Antiqua" pitchFamily="18" charset="0"/>
                <a:ea typeface="+mn-ea"/>
                <a:cs typeface="+mn-cs"/>
              </a:defRPr>
            </a:lvl1pPr>
          </a:lstStyle>
          <a:p>
            <a:pPr>
              <a:defRPr/>
            </a:pPr>
            <a:endParaRPr lang="da-DK"/>
          </a:p>
        </p:txBody>
      </p:sp>
      <p:sp>
        <p:nvSpPr>
          <p:cNvPr id="5142" name="Rectangle 2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smtClean="0">
                <a:solidFill>
                  <a:srgbClr val="FFFFFF"/>
                </a:solidFill>
                <a:effectLst>
                  <a:outerShdw blurRad="38100" dist="38100" dir="2700000" algn="tl">
                    <a:srgbClr val="000000"/>
                  </a:outerShdw>
                </a:effectLst>
                <a:latin typeface="Book Antiqua" pitchFamily="18" charset="0"/>
              </a:defRPr>
            </a:lvl1pPr>
          </a:lstStyle>
          <a:p>
            <a:pPr>
              <a:defRPr/>
            </a:pPr>
            <a:fld id="{99132024-EF98-4BB3-AFE1-E86BB3EE2FE4}" type="slidenum">
              <a:rPr lang="da-DK" altLang="da-DK"/>
              <a:pPr>
                <a:defRPr/>
              </a:pPr>
              <a:t>‹nr.›</a:t>
            </a:fld>
            <a:endParaRPr lang="da-DK" altLang="da-DK"/>
          </a:p>
        </p:txBody>
      </p:sp>
      <p:sp>
        <p:nvSpPr>
          <p:cNvPr id="5143" name="Rectangle 2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solidFill>
                  <a:srgbClr val="FFFFFF"/>
                </a:solidFill>
                <a:effectLst>
                  <a:outerShdw blurRad="38100" dist="38100" dir="2700000" algn="tl">
                    <a:srgbClr val="000000"/>
                  </a:outerShdw>
                </a:effectLst>
                <a:latin typeface="Book Antiqua" pitchFamily="18" charset="0"/>
                <a:ea typeface="+mn-ea"/>
                <a:cs typeface="+mn-cs"/>
              </a:defRPr>
            </a:lvl1pPr>
          </a:lstStyle>
          <a:p>
            <a:pPr>
              <a:defRPr/>
            </a:pPr>
            <a:endParaRPr lang="da-DK"/>
          </a:p>
        </p:txBody>
      </p:sp>
    </p:spTree>
  </p:cSld>
  <p:clrMap bg1="dk2" tx1="lt1" bg2="dk1" tx2="lt2" accent1="accent1" accent2="accent2" accent3="accent3" accent4="accent4" accent5="accent5" accent6="accent6" hlink="hlink" folHlink="folHlink"/>
  <p:sldLayoutIdLst>
    <p:sldLayoutId id="2147486011" r:id="rId1"/>
    <p:sldLayoutId id="2147486012" r:id="rId2"/>
    <p:sldLayoutId id="2147486013" r:id="rId3"/>
    <p:sldLayoutId id="2147486014" r:id="rId4"/>
    <p:sldLayoutId id="2147486015" r:id="rId5"/>
    <p:sldLayoutId id="2147486016" r:id="rId6"/>
    <p:sldLayoutId id="2147486017" r:id="rId7"/>
    <p:sldLayoutId id="2147486018" r:id="rId8"/>
    <p:sldLayoutId id="2147486019" r:id="rId9"/>
    <p:sldLayoutId id="2147486020" r:id="rId10"/>
    <p:sldLayoutId id="2147486021" r:id="rId11"/>
    <p:sldLayoutId id="2147486022" r:id="rId12"/>
    <p:sldLayoutId id="2147486023" r:id="rId13"/>
    <p:sldLayoutId id="2147486024" r:id="rId14"/>
    <p:sldLayoutId id="2147486025" r:id="rId15"/>
    <p:sldLayoutId id="2147486054" r:id="rId16"/>
    <p:sldLayoutId id="2147486055" r:id="rId17"/>
    <p:sldLayoutId id="2147486056" r:id="rId18"/>
  </p:sldLayoutIdLst>
  <p:txStyles>
    <p:titleStyle>
      <a:lvl1pPr algn="ctr" rtl="0" eaLnBrk="0" fontAlgn="base" hangingPunct="0">
        <a:spcBef>
          <a:spcPct val="0"/>
        </a:spcBef>
        <a:spcAft>
          <a:spcPct val="0"/>
        </a:spcAft>
        <a:defRPr sz="4400" b="1">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b="1">
          <a:solidFill>
            <a:schemeClr val="tx2"/>
          </a:solidFill>
          <a:latin typeface="Calibri" charset="0"/>
          <a:ea typeface="MS PGothic" pitchFamily="34" charset="-128"/>
          <a:cs typeface="ＭＳ Ｐゴシック" charset="-128"/>
        </a:defRPr>
      </a:lvl2pPr>
      <a:lvl3pPr algn="ctr" rtl="0" eaLnBrk="0" fontAlgn="base" hangingPunct="0">
        <a:spcBef>
          <a:spcPct val="0"/>
        </a:spcBef>
        <a:spcAft>
          <a:spcPct val="0"/>
        </a:spcAft>
        <a:defRPr sz="4400" b="1">
          <a:solidFill>
            <a:schemeClr val="tx2"/>
          </a:solidFill>
          <a:latin typeface="Calibri" charset="0"/>
          <a:ea typeface="MS PGothic" pitchFamily="34" charset="-128"/>
          <a:cs typeface="ＭＳ Ｐゴシック" charset="-128"/>
        </a:defRPr>
      </a:lvl3pPr>
      <a:lvl4pPr algn="ctr" rtl="0" eaLnBrk="0" fontAlgn="base" hangingPunct="0">
        <a:spcBef>
          <a:spcPct val="0"/>
        </a:spcBef>
        <a:spcAft>
          <a:spcPct val="0"/>
        </a:spcAft>
        <a:defRPr sz="4400" b="1">
          <a:solidFill>
            <a:schemeClr val="tx2"/>
          </a:solidFill>
          <a:latin typeface="Calibri" charset="0"/>
          <a:ea typeface="MS PGothic" pitchFamily="34" charset="-128"/>
          <a:cs typeface="ＭＳ Ｐゴシック" charset="-128"/>
        </a:defRPr>
      </a:lvl4pPr>
      <a:lvl5pPr algn="ctr" rtl="0" eaLnBrk="0" fontAlgn="base" hangingPunct="0">
        <a:spcBef>
          <a:spcPct val="0"/>
        </a:spcBef>
        <a:spcAft>
          <a:spcPct val="0"/>
        </a:spcAft>
        <a:defRPr sz="4400" b="1">
          <a:solidFill>
            <a:schemeClr val="tx2"/>
          </a:solidFill>
          <a:latin typeface="Calibri" charset="0"/>
          <a:ea typeface="MS PGothic" pitchFamily="34" charset="-128"/>
          <a:cs typeface="ＭＳ Ｐゴシック" charset="-128"/>
        </a:defRPr>
      </a:lvl5pPr>
      <a:lvl6pPr marL="457200" algn="ctr" rtl="0" fontAlgn="base">
        <a:spcBef>
          <a:spcPct val="0"/>
        </a:spcBef>
        <a:spcAft>
          <a:spcPct val="0"/>
        </a:spcAft>
        <a:defRPr sz="4400" b="1">
          <a:solidFill>
            <a:schemeClr val="tx2"/>
          </a:solidFill>
          <a:latin typeface="Calibri" charset="0"/>
        </a:defRPr>
      </a:lvl6pPr>
      <a:lvl7pPr marL="914400" algn="ctr" rtl="0" fontAlgn="base">
        <a:spcBef>
          <a:spcPct val="0"/>
        </a:spcBef>
        <a:spcAft>
          <a:spcPct val="0"/>
        </a:spcAft>
        <a:defRPr sz="4400" b="1">
          <a:solidFill>
            <a:schemeClr val="tx2"/>
          </a:solidFill>
          <a:latin typeface="Calibri" charset="0"/>
        </a:defRPr>
      </a:lvl7pPr>
      <a:lvl8pPr marL="1371600" algn="ctr" rtl="0" fontAlgn="base">
        <a:spcBef>
          <a:spcPct val="0"/>
        </a:spcBef>
        <a:spcAft>
          <a:spcPct val="0"/>
        </a:spcAft>
        <a:defRPr sz="4400" b="1">
          <a:solidFill>
            <a:schemeClr val="tx2"/>
          </a:solidFill>
          <a:latin typeface="Calibri" charset="0"/>
        </a:defRPr>
      </a:lvl8pPr>
      <a:lvl9pPr marL="1828800" algn="ctr" rtl="0" fontAlgn="base">
        <a:spcBef>
          <a:spcPct val="0"/>
        </a:spcBef>
        <a:spcAft>
          <a:spcPct val="0"/>
        </a:spcAft>
        <a:defRPr sz="4400" b="1">
          <a:solidFill>
            <a:schemeClr val="tx2"/>
          </a:solidFill>
          <a:latin typeface="Calibri"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hlink"/>
        </a:buClr>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accent2"/>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accent2"/>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accent2"/>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accent2"/>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accent2"/>
        </a:buClr>
        <a:buChar char="•"/>
        <a:defRPr sz="2000">
          <a:solidFill>
            <a:schemeClr val="tx1"/>
          </a:solidFill>
          <a:latin typeface="+mn-lt"/>
          <a:ea typeface="ＭＳ Ｐゴシック" charset="-128"/>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a:t>Klicka här för att ändra format</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a:t>Klicka här för att ändra format på bakgrundstexten</a:t>
            </a:r>
          </a:p>
          <a:p>
            <a:pPr lvl="1"/>
            <a:r>
              <a:rPr lang="da-DK"/>
              <a:t>Nivå två</a:t>
            </a:r>
          </a:p>
          <a:p>
            <a:pPr lvl="2"/>
            <a:r>
              <a:rPr lang="da-DK"/>
              <a:t>Nivå tre</a:t>
            </a:r>
          </a:p>
          <a:p>
            <a:pPr lvl="3"/>
            <a:r>
              <a:rPr lang="da-DK"/>
              <a:t>Nivå fyra</a:t>
            </a:r>
          </a:p>
          <a:p>
            <a:pPr lvl="4"/>
            <a:r>
              <a:rPr lang="da-DK"/>
              <a:t>Nivå fem</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2E80EA18-88ED-F24B-A389-DF3A770C3C3B}" type="datetimeFigureOut">
              <a:rPr lang="sv-SE" smtClean="0">
                <a:solidFill>
                  <a:prstClr val="white">
                    <a:tint val="75000"/>
                  </a:prstClr>
                </a:solidFill>
                <a:latin typeface="Calibri"/>
                <a:ea typeface="+mn-ea"/>
              </a:rPr>
              <a:pPr defTabSz="457200" fontAlgn="auto">
                <a:spcBef>
                  <a:spcPts val="0"/>
                </a:spcBef>
                <a:spcAft>
                  <a:spcPts val="0"/>
                </a:spcAft>
              </a:pPr>
              <a:t>2018-09-13</a:t>
            </a:fld>
            <a:endParaRPr lang="da-DK">
              <a:solidFill>
                <a:prstClr val="white">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da-DK">
              <a:solidFill>
                <a:prstClr val="white">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B3E37A40-71AB-F042-8784-BE724197B9C3}" type="slidenum">
              <a:rPr lang="da-DK" smtClean="0">
                <a:solidFill>
                  <a:prstClr val="white">
                    <a:tint val="75000"/>
                  </a:prstClr>
                </a:solidFill>
                <a:latin typeface="Calibri"/>
                <a:ea typeface="+mn-ea"/>
              </a:rPr>
              <a:pPr defTabSz="457200" fontAlgn="auto">
                <a:spcBef>
                  <a:spcPts val="0"/>
                </a:spcBef>
                <a:spcAft>
                  <a:spcPts val="0"/>
                </a:spcAft>
              </a:pPr>
              <a:t>‹nr.›</a:t>
            </a:fld>
            <a:endParaRPr lang="da-DK">
              <a:solidFill>
                <a:prstClr val="white">
                  <a:tint val="75000"/>
                </a:prstClr>
              </a:solidFill>
              <a:latin typeface="Calibri"/>
              <a:ea typeface="+mn-ea"/>
            </a:endParaRPr>
          </a:p>
        </p:txBody>
      </p:sp>
    </p:spTree>
    <p:extLst>
      <p:ext uri="{BB962C8B-B14F-4D97-AF65-F5344CB8AC3E}">
        <p14:creationId xmlns:p14="http://schemas.microsoft.com/office/powerpoint/2010/main" val="3936974011"/>
      </p:ext>
    </p:extLst>
  </p:cSld>
  <p:clrMap bg1="dk1" tx1="lt1" bg2="dk2" tx2="lt2" accent1="accent1" accent2="accent2" accent3="accent3" accent4="accent4" accent5="accent5" accent6="accent6" hlink="hlink" folHlink="folHlink"/>
  <p:sldLayoutIdLst>
    <p:sldLayoutId id="2147486097" r:id="rId1"/>
    <p:sldLayoutId id="2147486098" r:id="rId2"/>
    <p:sldLayoutId id="2147486099" r:id="rId3"/>
    <p:sldLayoutId id="2147486100" r:id="rId4"/>
    <p:sldLayoutId id="2147486101" r:id="rId5"/>
    <p:sldLayoutId id="2147486102" r:id="rId6"/>
    <p:sldLayoutId id="2147486103" r:id="rId7"/>
    <p:sldLayoutId id="2147486104" r:id="rId8"/>
    <p:sldLayoutId id="2147486105" r:id="rId9"/>
    <p:sldLayoutId id="2147486106" r:id="rId10"/>
    <p:sldLayoutId id="2147486107" r:id="rId11"/>
    <p:sldLayoutId id="2147486108" r:id="rId12"/>
    <p:sldLayoutId id="2147486109" r:id="rId13"/>
    <p:sldLayoutId id="2147486110" r:id="rId14"/>
    <p:sldLayoutId id="2147486111" r:id="rId15"/>
    <p:sldLayoutId id="2147486114"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92.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3.xml"/><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jpeg"/></Relationships>
</file>

<file path=ppt/slides/_rels/slide1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96.xml"/><Relationship Id="rId1" Type="http://schemas.openxmlformats.org/officeDocument/2006/relationships/slideLayout" Target="../slideLayouts/slideLayout6.xml"/><Relationship Id="rId4" Type="http://schemas.openxmlformats.org/officeDocument/2006/relationships/image" Target="../media/image134.pn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98.xml"/><Relationship Id="rId1" Type="http://schemas.openxmlformats.org/officeDocument/2006/relationships/slideLayout" Target="../slideLayouts/slideLayout6.xml"/><Relationship Id="rId6" Type="http://schemas.openxmlformats.org/officeDocument/2006/relationships/image" Target="../media/image138.jpeg"/><Relationship Id="rId5" Type="http://schemas.openxmlformats.org/officeDocument/2006/relationships/image" Target="../media/image137.png"/><Relationship Id="rId4" Type="http://schemas.openxmlformats.org/officeDocument/2006/relationships/image" Target="../media/image136.png"/></Relationships>
</file>

<file path=ppt/slides/_rels/slide1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99.xml"/><Relationship Id="rId7" Type="http://schemas.openxmlformats.org/officeDocument/2006/relationships/image" Target="../media/image38.png"/><Relationship Id="rId2" Type="http://schemas.openxmlformats.org/officeDocument/2006/relationships/slideLayout" Target="../slideLayouts/slideLayout16.xml"/><Relationship Id="rId1" Type="http://schemas.openxmlformats.org/officeDocument/2006/relationships/tags" Target="../tags/tag3.xml"/><Relationship Id="rId6" Type="http://schemas.openxmlformats.org/officeDocument/2006/relationships/image" Target="../media/image99.png"/><Relationship Id="rId11" Type="http://schemas.openxmlformats.org/officeDocument/2006/relationships/image" Target="../media/image40.png"/><Relationship Id="rId5" Type="http://schemas.openxmlformats.org/officeDocument/2006/relationships/image" Target="../media/image37.png"/><Relationship Id="rId10" Type="http://schemas.openxmlformats.org/officeDocument/2006/relationships/image" Target="../media/image139.png"/><Relationship Id="rId4" Type="http://schemas.openxmlformats.org/officeDocument/2006/relationships/image" Target="../media/image98.png"/><Relationship Id="rId9" Type="http://schemas.openxmlformats.org/officeDocument/2006/relationships/image" Target="../media/image39.png"/></Relationships>
</file>

<file path=ppt/slides/_rels/slide117.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notesSlide" Target="../notesSlides/notesSlide100.xml"/><Relationship Id="rId1" Type="http://schemas.openxmlformats.org/officeDocument/2006/relationships/slideLayout" Target="../slideLayouts/slideLayout6.xml"/><Relationship Id="rId6" Type="http://schemas.openxmlformats.org/officeDocument/2006/relationships/image" Target="../media/image143.png"/><Relationship Id="rId5" Type="http://schemas.openxmlformats.org/officeDocument/2006/relationships/image" Target="../media/image142.png"/><Relationship Id="rId10" Type="http://schemas.openxmlformats.org/officeDocument/2006/relationships/image" Target="../media/image147.png"/><Relationship Id="rId4" Type="http://schemas.openxmlformats.org/officeDocument/2006/relationships/image" Target="../media/image141.png"/><Relationship Id="rId9" Type="http://schemas.openxmlformats.org/officeDocument/2006/relationships/image" Target="../media/image146.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2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49.tiff"/><Relationship Id="rId2" Type="http://schemas.openxmlformats.org/officeDocument/2006/relationships/notesSlide" Target="../notesSlides/notesSlide105.xml"/><Relationship Id="rId1" Type="http://schemas.openxmlformats.org/officeDocument/2006/relationships/slideLayout" Target="../slideLayouts/slideLayout4.xml"/><Relationship Id="rId5" Type="http://schemas.openxmlformats.org/officeDocument/2006/relationships/image" Target="../media/image151.jpg"/><Relationship Id="rId4" Type="http://schemas.openxmlformats.org/officeDocument/2006/relationships/image" Target="../media/image150.tiff"/></Relationships>
</file>

<file path=ppt/slides/_rels/slide12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wmf"/><Relationship Id="rId4" Type="http://schemas.openxmlformats.org/officeDocument/2006/relationships/image" Target="../media/image25.wmf"/></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13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164.png"/></Relationships>
</file>

<file path=ppt/slides/_rels/slide135.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1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2.jpeg"/><Relationship Id="rId4" Type="http://schemas.openxmlformats.org/officeDocument/2006/relationships/image" Target="../media/image31.wmf"/></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3" Type="http://schemas.openxmlformats.org/officeDocument/2006/relationships/notesSlide" Target="../notesSlides/notesSlide13.xml"/><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slideLayout" Target="../slideLayouts/slideLayout19.xml"/><Relationship Id="rId16" Type="http://schemas.openxmlformats.org/officeDocument/2006/relationships/image" Target="../media/image46.png"/><Relationship Id="rId1" Type="http://schemas.openxmlformats.org/officeDocument/2006/relationships/tags" Target="../tags/tag1.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19" Type="http://schemas.openxmlformats.org/officeDocument/2006/relationships/image" Target="../media/image49.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www.sciencedirect.com/science?_ob=JournalURL&amp;_cdi=4886&amp;_auth=y&amp;_acct=C000034658&amp;_version=1&amp;_urlVersion=0&amp;_userid=644074&amp;md5=1e715d6284ea994cf13736463a4ae9f4"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hyperlink" Target="http://www.ncbi.nlm.nih.gov/entrez/query.fcgi?db=pubmed&amp;cmd=Search&amp;term=%22Early+Breast+Cancer+Trialists'+Collaborative+Group+(EBCTCG)%22%5bCorporate+Author%5d"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www.ncbi.nlm.nih.gov/entrez/query.fcgi?db=pubmed&amp;cmd=Search&amp;term=%22Early+Breast+Cancer+Trialists'+Collaborative+Group+(EBCTCG)%22%5bCorporate+Author%5d"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hyperlink" Target="http://en.wikipedia.org/wiki/1600s_BC" TargetMode="External"/><Relationship Id="rId5" Type="http://schemas.openxmlformats.org/officeDocument/2006/relationships/image" Target="../media/image58.jpe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75.emf"/></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5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jpeg"/></Relationships>
</file>

<file path=ppt/slides/_rels/slide52.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85.jpeg"/><Relationship Id="rId4" Type="http://schemas.openxmlformats.org/officeDocument/2006/relationships/image" Target="../media/image84.png"/></Relationships>
</file>

<file path=ppt/slides/_rels/slide5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5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92.png"/><Relationship Id="rId4" Type="http://schemas.openxmlformats.org/officeDocument/2006/relationships/image" Target="../media/image91.png"/></Relationships>
</file>

<file path=ppt/slides/_rels/slide5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93.tiff"/></Relationships>
</file>

<file path=ppt/slides/_rels/slide58.xml.rels><?xml version="1.0" encoding="UTF-8" standalone="yes"?>
<Relationships xmlns="http://schemas.openxmlformats.org/package/2006/relationships"><Relationship Id="rId3" Type="http://schemas.openxmlformats.org/officeDocument/2006/relationships/image" Target="../media/image94.tiff"/><Relationship Id="rId2" Type="http://schemas.openxmlformats.org/officeDocument/2006/relationships/notesSlide" Target="../notesSlides/notesSlide43.xml"/><Relationship Id="rId1" Type="http://schemas.openxmlformats.org/officeDocument/2006/relationships/slideLayout" Target="../slideLayouts/slideLayout113.xml"/></Relationships>
</file>

<file path=ppt/slides/_rels/slide59.xml.rels><?xml version="1.0" encoding="UTF-8" standalone="yes"?>
<Relationships xmlns="http://schemas.openxmlformats.org/package/2006/relationships"><Relationship Id="rId3" Type="http://schemas.openxmlformats.org/officeDocument/2006/relationships/image" Target="../media/image95.tiff"/><Relationship Id="rId2" Type="http://schemas.openxmlformats.org/officeDocument/2006/relationships/notesSlide" Target="../notesSlides/notesSlide44.xml"/><Relationship Id="rId1" Type="http://schemas.openxmlformats.org/officeDocument/2006/relationships/slideLayout" Target="../slideLayouts/slideLayout113.xml"/><Relationship Id="rId4" Type="http://schemas.openxmlformats.org/officeDocument/2006/relationships/image" Target="../media/image9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96.tiff"/><Relationship Id="rId2" Type="http://schemas.openxmlformats.org/officeDocument/2006/relationships/notesSlide" Target="../notesSlides/notesSlide45.xml"/><Relationship Id="rId1" Type="http://schemas.openxmlformats.org/officeDocument/2006/relationships/slideLayout" Target="../slideLayouts/slideLayout113.xml"/><Relationship Id="rId4" Type="http://schemas.openxmlformats.org/officeDocument/2006/relationships/image" Target="../media/image92.png"/></Relationships>
</file>

<file path=ppt/slides/_rels/slide6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6.xml"/><Relationship Id="rId1" Type="http://schemas.openxmlformats.org/officeDocument/2006/relationships/slideLayout" Target="../slideLayouts/slideLayout10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6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47.xml"/><Relationship Id="rId7" Type="http://schemas.openxmlformats.org/officeDocument/2006/relationships/image" Target="../media/image38.png"/><Relationship Id="rId2" Type="http://schemas.openxmlformats.org/officeDocument/2006/relationships/slideLayout" Target="../slideLayouts/slideLayout122.xml"/><Relationship Id="rId1" Type="http://schemas.openxmlformats.org/officeDocument/2006/relationships/tags" Target="../tags/tag2.xml"/><Relationship Id="rId6" Type="http://schemas.openxmlformats.org/officeDocument/2006/relationships/image" Target="../media/image99.png"/><Relationship Id="rId11" Type="http://schemas.openxmlformats.org/officeDocument/2006/relationships/image" Target="../media/image40.png"/><Relationship Id="rId5" Type="http://schemas.openxmlformats.org/officeDocument/2006/relationships/image" Target="../media/image37.png"/><Relationship Id="rId10" Type="http://schemas.openxmlformats.org/officeDocument/2006/relationships/image" Target="../media/image100.png"/><Relationship Id="rId4" Type="http://schemas.openxmlformats.org/officeDocument/2006/relationships/image" Target="../media/image98.png"/><Relationship Id="rId9" Type="http://schemas.openxmlformats.org/officeDocument/2006/relationships/image" Target="../media/image39.png"/></Relationships>
</file>

<file path=ppt/slides/_rels/slide6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8.xml"/><Relationship Id="rId1" Type="http://schemas.openxmlformats.org/officeDocument/2006/relationships/slideLayout" Target="../slideLayouts/slideLayout112.xml"/><Relationship Id="rId4" Type="http://schemas.openxmlformats.org/officeDocument/2006/relationships/image" Target="../media/image102.png"/></Relationships>
</file>

<file path=ppt/slides/_rels/slide65.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49.xml"/><Relationship Id="rId1" Type="http://schemas.openxmlformats.org/officeDocument/2006/relationships/slideLayout" Target="../slideLayouts/slideLayout108.xml"/></Relationships>
</file>

<file path=ppt/slides/_rels/slide6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0.xml"/><Relationship Id="rId1" Type="http://schemas.openxmlformats.org/officeDocument/2006/relationships/slideLayout" Target="../slideLayouts/slideLayout108.xml"/><Relationship Id="rId6" Type="http://schemas.openxmlformats.org/officeDocument/2006/relationships/image" Target="../media/image107.png"/><Relationship Id="rId5" Type="http://schemas.openxmlformats.org/officeDocument/2006/relationships/image" Target="../media/image106.jpeg"/><Relationship Id="rId4" Type="http://schemas.openxmlformats.org/officeDocument/2006/relationships/image" Target="../media/image10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8.xml"/></Relationships>
</file>

<file path=ppt/slides/_rels/slide69.xml.rels><?xml version="1.0" encoding="UTF-8" standalone="yes"?>
<Relationships xmlns="http://schemas.openxmlformats.org/package/2006/relationships"><Relationship Id="rId3" Type="http://schemas.openxmlformats.org/officeDocument/2006/relationships/hyperlink" Target="http://www.elsevier.com/termsandconditions" TargetMode="External"/><Relationship Id="rId2" Type="http://schemas.openxmlformats.org/officeDocument/2006/relationships/notesSlide" Target="../notesSlides/notesSlide52.xml"/><Relationship Id="rId1" Type="http://schemas.openxmlformats.org/officeDocument/2006/relationships/slideLayout" Target="../slideLayouts/slideLayout120.xml"/><Relationship Id="rId4" Type="http://schemas.openxmlformats.org/officeDocument/2006/relationships/image" Target="../media/image108.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3.xml"/><Relationship Id="rId1" Type="http://schemas.openxmlformats.org/officeDocument/2006/relationships/slideLayout" Target="../slideLayouts/slideLayout113.xml"/><Relationship Id="rId5" Type="http://schemas.openxmlformats.org/officeDocument/2006/relationships/image" Target="../media/image108.jpeg"/><Relationship Id="rId4" Type="http://schemas.openxmlformats.org/officeDocument/2006/relationships/hyperlink" Target="http://www.elsevier.com/termsandconditions"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www.elsevier.com/termsandconditions" TargetMode="External"/><Relationship Id="rId2" Type="http://schemas.openxmlformats.org/officeDocument/2006/relationships/notesSlide" Target="../notesSlides/notesSlide54.xml"/><Relationship Id="rId1" Type="http://schemas.openxmlformats.org/officeDocument/2006/relationships/slideLayout" Target="../slideLayouts/slideLayout113.xml"/><Relationship Id="rId4" Type="http://schemas.openxmlformats.org/officeDocument/2006/relationships/image" Target="../media/image108.jpeg"/></Relationships>
</file>

<file path=ppt/slides/_rels/slide7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2.tiff"/><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13.tiff"/></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114.tiff"/><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15.tiff"/><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21.GIF"/><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124.tiff"/><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890" name="Picture 2" descr="05_01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1112168"/>
            <a:ext cx="2134791" cy="2296716"/>
          </a:xfrm>
          <a:prstGeom prst="rect">
            <a:avLst/>
          </a:prstGeom>
          <a:noFill/>
          <a:ln w="76200">
            <a:solidFill>
              <a:srgbClr val="FFC000"/>
            </a:solidFill>
            <a:miter lim="800000"/>
            <a:headEnd/>
            <a:tailEnd/>
          </a:ln>
          <a:extLst>
            <a:ext uri="{909E8E84-426E-40DD-AFC4-6F175D3DCCD1}">
              <a14:hiddenFill xmlns:a14="http://schemas.microsoft.com/office/drawing/2010/main">
                <a:solidFill>
                  <a:srgbClr val="FFFFFF"/>
                </a:solidFill>
              </a14:hiddenFill>
            </a:ext>
          </a:extLst>
        </p:spPr>
      </p:pic>
      <p:pic>
        <p:nvPicPr>
          <p:cNvPr id="37891" name="Picture 3" descr="skulbtu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78" y="404664"/>
            <a:ext cx="2516981" cy="3489722"/>
          </a:xfrm>
          <a:prstGeom prst="rect">
            <a:avLst/>
          </a:prstGeom>
          <a:noFill/>
          <a:ln w="7620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37892" name="Rectangle 4"/>
          <p:cNvSpPr>
            <a:spLocks noGrp="1" noChangeArrowheads="1"/>
          </p:cNvSpPr>
          <p:nvPr>
            <p:ph type="ctrTitle"/>
          </p:nvPr>
        </p:nvSpPr>
        <p:spPr>
          <a:xfrm>
            <a:off x="2195736" y="176797"/>
            <a:ext cx="5829300" cy="857250"/>
          </a:xfrm>
        </p:spPr>
        <p:txBody>
          <a:bodyPr/>
          <a:lstStyle/>
          <a:p>
            <a:r>
              <a:rPr lang="da-DK" altLang="da-DK" sz="3600" dirty="0"/>
              <a:t>Brystkræft</a:t>
            </a:r>
          </a:p>
        </p:txBody>
      </p:sp>
      <p:pic>
        <p:nvPicPr>
          <p:cNvPr id="37893" name="Picture 5"/>
          <p:cNvPicPr>
            <a:picLocks noGrp="1" noChangeAspect="1" noChangeArrowheads="1"/>
          </p:cNvPicPr>
          <p:nvPr>
            <p:ph type="subTitle" idx="1"/>
          </p:nvPr>
        </p:nvPicPr>
        <p:blipFill>
          <a:blip r:embed="rId5">
            <a:extLst>
              <a:ext uri="{28A0092B-C50C-407E-A947-70E740481C1C}">
                <a14:useLocalDpi xmlns:a14="http://schemas.microsoft.com/office/drawing/2010/main" val="0"/>
              </a:ext>
            </a:extLst>
          </a:blip>
          <a:srcRect/>
          <a:stretch>
            <a:fillRect/>
          </a:stretch>
        </p:blipFill>
        <p:spPr>
          <a:xfrm>
            <a:off x="2915816" y="4509120"/>
            <a:ext cx="5415712" cy="1744823"/>
          </a:xfrm>
          <a:ln w="76200">
            <a:solidFill>
              <a:srgbClr val="FFC000"/>
            </a:solidFill>
          </a:ln>
        </p:spPr>
        <p:style>
          <a:lnRef idx="0">
            <a:schemeClr val="dk1"/>
          </a:lnRef>
          <a:fillRef idx="3">
            <a:schemeClr val="dk1"/>
          </a:fillRef>
          <a:effectRef idx="3">
            <a:schemeClr val="dk1"/>
          </a:effectRef>
          <a:fontRef idx="minor">
            <a:schemeClr val="lt1"/>
          </a:fontRef>
        </p:style>
      </p:pic>
      <p:sp>
        <p:nvSpPr>
          <p:cNvPr id="2" name="Tekstfelt 1">
            <a:extLst>
              <a:ext uri="{FF2B5EF4-FFF2-40B4-BE49-F238E27FC236}">
                <a16:creationId xmlns:a16="http://schemas.microsoft.com/office/drawing/2014/main" id="{A56F4919-BBE2-564D-9E7D-01BFA54DC4A0}"/>
              </a:ext>
            </a:extLst>
          </p:cNvPr>
          <p:cNvSpPr txBox="1"/>
          <p:nvPr/>
        </p:nvSpPr>
        <p:spPr>
          <a:xfrm>
            <a:off x="288513" y="6339332"/>
            <a:ext cx="4212050" cy="369332"/>
          </a:xfrm>
          <a:prstGeom prst="rect">
            <a:avLst/>
          </a:prstGeom>
          <a:noFill/>
        </p:spPr>
        <p:txBody>
          <a:bodyPr wrap="none" rtlCol="0">
            <a:spAutoFit/>
          </a:bodyPr>
          <a:lstStyle/>
          <a:p>
            <a:r>
              <a:rPr lang="da-DK" dirty="0"/>
              <a:t>Ann Knop, Onkologisk Klinik, Rigshospitalet</a:t>
            </a:r>
          </a:p>
        </p:txBody>
      </p:sp>
      <p:pic>
        <p:nvPicPr>
          <p:cNvPr id="1026" name="Picture 2" descr="Billedresultat for brystkræft">
            <a:extLst>
              <a:ext uri="{FF2B5EF4-FFF2-40B4-BE49-F238E27FC236}">
                <a16:creationId xmlns:a16="http://schemas.microsoft.com/office/drawing/2014/main" id="{F1421916-8EB3-E944-8DE4-82676F2308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3768" y="2352866"/>
            <a:ext cx="3747492" cy="1873746"/>
          </a:xfrm>
          <a:prstGeom prst="rect">
            <a:avLst/>
          </a:prstGeom>
          <a:solidFill>
            <a:schemeClr val="accent2"/>
          </a:solidFill>
          <a:ln w="76200">
            <a:solidFill>
              <a:srgbClr val="FFC000"/>
            </a:solidFill>
          </a:ln>
        </p:spPr>
      </p:pic>
    </p:spTree>
    <p:extLst>
      <p:ext uri="{BB962C8B-B14F-4D97-AF65-F5344CB8AC3E}">
        <p14:creationId xmlns:p14="http://schemas.microsoft.com/office/powerpoint/2010/main" val="33038354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3482" name="Group 122"/>
          <p:cNvGraphicFramePr>
            <a:graphicFrameLocks noGrp="1"/>
          </p:cNvGraphicFramePr>
          <p:nvPr>
            <p:extLst/>
          </p:nvPr>
        </p:nvGraphicFramePr>
        <p:xfrm>
          <a:off x="2465766" y="2339686"/>
          <a:ext cx="4158463" cy="3897626"/>
        </p:xfrm>
        <a:graphic>
          <a:graphicData uri="http://schemas.openxmlformats.org/drawingml/2006/table">
            <a:tbl>
              <a:tblPr>
                <a:effectLst>
                  <a:outerShdw blurRad="50800" dist="38100" algn="l" rotWithShape="0">
                    <a:prstClr val="black">
                      <a:alpha val="40000"/>
                    </a:prstClr>
                  </a:outerShdw>
                  <a:reflection blurRad="6350" stA="52000" endA="300" endPos="35000" dir="5400000" sy="-100000" algn="bl" rotWithShape="0"/>
                </a:effectLst>
                <a:tableStyleId>{125E5076-3810-47DD-B79F-674D7AD40C01}</a:tableStyleId>
              </a:tblPr>
              <a:tblGrid>
                <a:gridCol w="2382044">
                  <a:extLst>
                    <a:ext uri="{9D8B030D-6E8A-4147-A177-3AD203B41FA5}">
                      <a16:colId xmlns:a16="http://schemas.microsoft.com/office/drawing/2014/main" val="20000"/>
                    </a:ext>
                  </a:extLst>
                </a:gridCol>
                <a:gridCol w="1776419">
                  <a:extLst>
                    <a:ext uri="{9D8B030D-6E8A-4147-A177-3AD203B41FA5}">
                      <a16:colId xmlns:a16="http://schemas.microsoft.com/office/drawing/2014/main" val="20001"/>
                    </a:ext>
                  </a:extLst>
                </a:gridCol>
              </a:tblGrid>
              <a:tr h="710250">
                <a:tc>
                  <a:txBody>
                    <a:bodyPr/>
                    <a:lstStyle>
                      <a:lvl1pPr eaLnBrk="0" hangingPunct="0">
                        <a:spcBef>
                          <a:spcPct val="20000"/>
                        </a:spcBef>
                        <a:buClr>
                          <a:srgbClr val="FFFF99"/>
                        </a:buClr>
                        <a:defRPr sz="2800">
                          <a:solidFill>
                            <a:srgbClr val="FFFF00"/>
                          </a:solidFill>
                          <a:latin typeface="Trebuchet MS" pitchFamily="34" charset="0"/>
                          <a:ea typeface="MS PGothic" pitchFamily="34" charset="-128"/>
                        </a:defRPr>
                      </a:lvl1pPr>
                      <a:lvl2pPr marL="742950" indent="-285750" eaLnBrk="0" hangingPunct="0">
                        <a:spcBef>
                          <a:spcPct val="20000"/>
                        </a:spcBef>
                        <a:buClr>
                          <a:srgbClr val="FFFF99"/>
                        </a:buClr>
                        <a:defRPr sz="2400">
                          <a:solidFill>
                            <a:srgbClr val="FFFF00"/>
                          </a:solidFill>
                          <a:latin typeface="Trebuchet MS" pitchFamily="34" charset="0"/>
                          <a:ea typeface="MS PGothic" pitchFamily="34" charset="-128"/>
                        </a:defRPr>
                      </a:lvl2pPr>
                      <a:lvl3pPr marL="1143000" indent="-228600" eaLnBrk="0" hangingPunct="0">
                        <a:spcBef>
                          <a:spcPct val="20000"/>
                        </a:spcBef>
                        <a:buClr>
                          <a:srgbClr val="FFFF99"/>
                        </a:buClr>
                        <a:defRPr sz="2000">
                          <a:solidFill>
                            <a:srgbClr val="00CCFF"/>
                          </a:solidFill>
                          <a:latin typeface="Trebuchet MS" pitchFamily="34" charset="0"/>
                          <a:ea typeface="MS PGothic" pitchFamily="34" charset="-128"/>
                        </a:defRPr>
                      </a:lvl3pPr>
                      <a:lvl4pPr marL="1600200" indent="-228600" eaLnBrk="0" hangingPunct="0">
                        <a:spcBef>
                          <a:spcPct val="20000"/>
                        </a:spcBef>
                        <a:buClr>
                          <a:srgbClr val="FFFF99"/>
                        </a:buClr>
                        <a:defRPr>
                          <a:solidFill>
                            <a:srgbClr val="00CCFF"/>
                          </a:solidFill>
                          <a:latin typeface="Trebuchet MS" pitchFamily="34" charset="0"/>
                          <a:ea typeface="MS PGothic" pitchFamily="34" charset="-128"/>
                        </a:defRPr>
                      </a:lvl4pPr>
                      <a:lvl5pPr marL="2057400" indent="-228600" eaLnBrk="0" hangingPunct="0">
                        <a:spcBef>
                          <a:spcPct val="20000"/>
                        </a:spcBef>
                        <a:buClr>
                          <a:srgbClr val="FFFF99"/>
                        </a:buClr>
                        <a:defRPr>
                          <a:solidFill>
                            <a:srgbClr val="00CCFF"/>
                          </a:solidFill>
                          <a:latin typeface="Trebuchet MS" pitchFamily="34" charset="0"/>
                          <a:ea typeface="MS PGothic" pitchFamily="34" charset="-128"/>
                        </a:defRPr>
                      </a:lvl5pPr>
                      <a:lvl6pPr marL="25146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6pPr>
                      <a:lvl7pPr marL="29718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7pPr>
                      <a:lvl8pPr marL="34290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8pPr>
                      <a:lvl9pPr marL="38862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200" b="1"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b="1" u="none" strike="noStrike" cap="none" normalizeH="0" baseline="0" dirty="0">
                          <a:ln>
                            <a:noFill/>
                          </a:ln>
                          <a:solidFill>
                            <a:schemeClr val="tx1"/>
                          </a:solidFill>
                          <a:effectLst/>
                        </a:rPr>
                        <a:t> </a:t>
                      </a:r>
                      <a:endParaRPr kumimoji="0" lang="da-DK" altLang="da-DK" sz="2400" b="1" i="0" u="none" strike="noStrike" cap="none" normalizeH="0" baseline="0" dirty="0">
                        <a:ln>
                          <a:noFill/>
                        </a:ln>
                        <a:solidFill>
                          <a:schemeClr val="tx1"/>
                        </a:solidFill>
                        <a:effectLst/>
                        <a:latin typeface="Calibri" pitchFamily="34" charset="0"/>
                        <a:ea typeface="MS PGothic" pitchFamily="34" charset="-128"/>
                      </a:endParaRPr>
                    </a:p>
                  </a:txBody>
                  <a:tcPr marL="67487" marR="67487" marT="35085" marB="35085" horzOverflow="overflow"/>
                </a:tc>
                <a:tc>
                  <a:txBody>
                    <a:bodyPr/>
                    <a:lstStyle>
                      <a:lvl1pPr eaLnBrk="0" hangingPunct="0">
                        <a:spcBef>
                          <a:spcPct val="20000"/>
                        </a:spcBef>
                        <a:buClr>
                          <a:srgbClr val="FFFF99"/>
                        </a:buClr>
                        <a:defRPr sz="2800">
                          <a:solidFill>
                            <a:srgbClr val="FFFF00"/>
                          </a:solidFill>
                          <a:latin typeface="Trebuchet MS" pitchFamily="34" charset="0"/>
                          <a:ea typeface="MS PGothic" pitchFamily="34" charset="-128"/>
                        </a:defRPr>
                      </a:lvl1pPr>
                      <a:lvl2pPr marL="742950" indent="-285750" eaLnBrk="0" hangingPunct="0">
                        <a:spcBef>
                          <a:spcPct val="20000"/>
                        </a:spcBef>
                        <a:buClr>
                          <a:srgbClr val="FFFF99"/>
                        </a:buClr>
                        <a:defRPr sz="2400">
                          <a:solidFill>
                            <a:srgbClr val="FFFF00"/>
                          </a:solidFill>
                          <a:latin typeface="Trebuchet MS" pitchFamily="34" charset="0"/>
                          <a:ea typeface="MS PGothic" pitchFamily="34" charset="-128"/>
                        </a:defRPr>
                      </a:lvl2pPr>
                      <a:lvl3pPr marL="1143000" indent="-228600" eaLnBrk="0" hangingPunct="0">
                        <a:spcBef>
                          <a:spcPct val="20000"/>
                        </a:spcBef>
                        <a:buClr>
                          <a:srgbClr val="FFFF99"/>
                        </a:buClr>
                        <a:defRPr sz="2000">
                          <a:solidFill>
                            <a:srgbClr val="00CCFF"/>
                          </a:solidFill>
                          <a:latin typeface="Trebuchet MS" pitchFamily="34" charset="0"/>
                          <a:ea typeface="MS PGothic" pitchFamily="34" charset="-128"/>
                        </a:defRPr>
                      </a:lvl3pPr>
                      <a:lvl4pPr marL="1600200" indent="-228600" eaLnBrk="0" hangingPunct="0">
                        <a:spcBef>
                          <a:spcPct val="20000"/>
                        </a:spcBef>
                        <a:buClr>
                          <a:srgbClr val="FFFF99"/>
                        </a:buClr>
                        <a:defRPr>
                          <a:solidFill>
                            <a:srgbClr val="00CCFF"/>
                          </a:solidFill>
                          <a:latin typeface="Trebuchet MS" pitchFamily="34" charset="0"/>
                          <a:ea typeface="MS PGothic" pitchFamily="34" charset="-128"/>
                        </a:defRPr>
                      </a:lvl4pPr>
                      <a:lvl5pPr marL="2057400" indent="-228600" eaLnBrk="0" hangingPunct="0">
                        <a:spcBef>
                          <a:spcPct val="20000"/>
                        </a:spcBef>
                        <a:buClr>
                          <a:srgbClr val="FFFF99"/>
                        </a:buClr>
                        <a:defRPr>
                          <a:solidFill>
                            <a:srgbClr val="00CCFF"/>
                          </a:solidFill>
                          <a:latin typeface="Trebuchet MS" pitchFamily="34" charset="0"/>
                          <a:ea typeface="MS PGothic" pitchFamily="34" charset="-128"/>
                        </a:defRPr>
                      </a:lvl5pPr>
                      <a:lvl6pPr marL="25146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6pPr>
                      <a:lvl7pPr marL="29718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7pPr>
                      <a:lvl8pPr marL="34290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8pPr>
                      <a:lvl9pPr marL="38862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a-DK" altLang="da-DK" sz="1200" b="1" u="none" strike="noStrike" cap="none" normalizeH="0" baseline="0" dirty="0">
                          <a:ln>
                            <a:noFill/>
                          </a:ln>
                          <a:solidFill>
                            <a:schemeClr val="tx1"/>
                          </a:solidFill>
                          <a:effectLst/>
                        </a:rPr>
                        <a:t>Livstidsrisiko brystkræft pr 100</a:t>
                      </a:r>
                    </a:p>
                    <a:p>
                      <a:pPr marL="0" marR="0" lvl="0" indent="0" algn="ctr" defTabSz="914400" rtl="0" eaLnBrk="0" fontAlgn="base" latinLnBrk="0" hangingPunct="0">
                        <a:lnSpc>
                          <a:spcPct val="100000"/>
                        </a:lnSpc>
                        <a:spcBef>
                          <a:spcPct val="0"/>
                        </a:spcBef>
                        <a:spcAft>
                          <a:spcPct val="0"/>
                        </a:spcAft>
                        <a:buClrTx/>
                        <a:buSzTx/>
                        <a:buFontTx/>
                        <a:buNone/>
                        <a:tabLst/>
                      </a:pPr>
                      <a:r>
                        <a:rPr kumimoji="0" lang="da-DK" altLang="da-DK" sz="1800" b="1" i="0" u="none" strike="noStrike" cap="none" normalizeH="0" baseline="0" dirty="0">
                          <a:ln>
                            <a:noFill/>
                          </a:ln>
                          <a:solidFill>
                            <a:schemeClr val="tx1"/>
                          </a:solidFill>
                          <a:effectLst/>
                          <a:latin typeface="Calibri" pitchFamily="34" charset="0"/>
                          <a:ea typeface="MS PGothic" pitchFamily="34" charset="-128"/>
                        </a:rPr>
                        <a:t>%</a:t>
                      </a:r>
                      <a:endParaRPr kumimoji="0" lang="da-DK" altLang="da-DK" sz="3300" b="1" i="0" u="none" strike="noStrike" cap="none" normalizeH="0" baseline="0" dirty="0">
                        <a:ln>
                          <a:noFill/>
                        </a:ln>
                        <a:solidFill>
                          <a:schemeClr val="tx1"/>
                        </a:solidFill>
                        <a:effectLst/>
                        <a:latin typeface="Calibri" pitchFamily="34" charset="0"/>
                        <a:ea typeface="MS PGothic" pitchFamily="34" charset="-128"/>
                      </a:endParaRPr>
                    </a:p>
                  </a:txBody>
                  <a:tcPr marL="67487" marR="67487" marT="35085" marB="35085" horzOverflow="overflow"/>
                </a:tc>
                <a:extLst>
                  <a:ext uri="{0D108BD9-81ED-4DB2-BD59-A6C34878D82A}">
                    <a16:rowId xmlns:a16="http://schemas.microsoft.com/office/drawing/2014/main" val="10000"/>
                  </a:ext>
                </a:extLst>
              </a:tr>
              <a:tr h="259532">
                <a:tc>
                  <a:txBody>
                    <a:bodyPr/>
                    <a:lstStyle>
                      <a:lvl1pPr eaLnBrk="0" hangingPunct="0">
                        <a:spcBef>
                          <a:spcPct val="20000"/>
                        </a:spcBef>
                        <a:buClr>
                          <a:srgbClr val="FFFF99"/>
                        </a:buClr>
                        <a:defRPr sz="2800">
                          <a:solidFill>
                            <a:srgbClr val="FFFF00"/>
                          </a:solidFill>
                          <a:latin typeface="Trebuchet MS" pitchFamily="34" charset="0"/>
                          <a:ea typeface="MS PGothic" pitchFamily="34" charset="-128"/>
                        </a:defRPr>
                      </a:lvl1pPr>
                      <a:lvl2pPr marL="742950" indent="-285750" eaLnBrk="0" hangingPunct="0">
                        <a:spcBef>
                          <a:spcPct val="20000"/>
                        </a:spcBef>
                        <a:buClr>
                          <a:srgbClr val="FFFF99"/>
                        </a:buClr>
                        <a:defRPr sz="2400">
                          <a:solidFill>
                            <a:srgbClr val="FFFF00"/>
                          </a:solidFill>
                          <a:latin typeface="Trebuchet MS" pitchFamily="34" charset="0"/>
                          <a:ea typeface="MS PGothic" pitchFamily="34" charset="-128"/>
                        </a:defRPr>
                      </a:lvl2pPr>
                      <a:lvl3pPr marL="1143000" indent="-228600" eaLnBrk="0" hangingPunct="0">
                        <a:spcBef>
                          <a:spcPct val="20000"/>
                        </a:spcBef>
                        <a:buClr>
                          <a:srgbClr val="FFFF99"/>
                        </a:buClr>
                        <a:defRPr sz="2000">
                          <a:solidFill>
                            <a:srgbClr val="00CCFF"/>
                          </a:solidFill>
                          <a:latin typeface="Trebuchet MS" pitchFamily="34" charset="0"/>
                          <a:ea typeface="MS PGothic" pitchFamily="34" charset="-128"/>
                        </a:defRPr>
                      </a:lvl3pPr>
                      <a:lvl4pPr marL="1600200" indent="-228600" eaLnBrk="0" hangingPunct="0">
                        <a:spcBef>
                          <a:spcPct val="20000"/>
                        </a:spcBef>
                        <a:buClr>
                          <a:srgbClr val="FFFF99"/>
                        </a:buClr>
                        <a:defRPr>
                          <a:solidFill>
                            <a:srgbClr val="00CCFF"/>
                          </a:solidFill>
                          <a:latin typeface="Trebuchet MS" pitchFamily="34" charset="0"/>
                          <a:ea typeface="MS PGothic" pitchFamily="34" charset="-128"/>
                        </a:defRPr>
                      </a:lvl4pPr>
                      <a:lvl5pPr marL="2057400" indent="-228600" eaLnBrk="0" hangingPunct="0">
                        <a:spcBef>
                          <a:spcPct val="20000"/>
                        </a:spcBef>
                        <a:buClr>
                          <a:srgbClr val="FFFF99"/>
                        </a:buClr>
                        <a:defRPr>
                          <a:solidFill>
                            <a:srgbClr val="00CCFF"/>
                          </a:solidFill>
                          <a:latin typeface="Trebuchet MS" pitchFamily="34" charset="0"/>
                          <a:ea typeface="MS PGothic" pitchFamily="34" charset="-128"/>
                        </a:defRPr>
                      </a:lvl5pPr>
                      <a:lvl6pPr marL="25146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6pPr>
                      <a:lvl7pPr marL="29718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7pPr>
                      <a:lvl8pPr marL="34290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8pPr>
                      <a:lvl9pPr marL="38862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b="1" u="none" strike="noStrike" cap="none" normalizeH="0" baseline="0" dirty="0">
                          <a:ln>
                            <a:noFill/>
                          </a:ln>
                          <a:solidFill>
                            <a:schemeClr val="tx1"/>
                          </a:solidFill>
                          <a:effectLst/>
                        </a:rPr>
                        <a:t>Fysisk aktivitet</a:t>
                      </a:r>
                      <a:endParaRPr kumimoji="0" lang="da-DK" altLang="da-DK" sz="2400" b="1" i="0" u="none" strike="noStrike" cap="none" normalizeH="0" baseline="0" dirty="0">
                        <a:ln>
                          <a:noFill/>
                        </a:ln>
                        <a:solidFill>
                          <a:schemeClr val="tx1"/>
                        </a:solidFill>
                        <a:effectLst/>
                        <a:latin typeface="Calibri" pitchFamily="34" charset="0"/>
                        <a:ea typeface="MS PGothic" pitchFamily="34" charset="-128"/>
                      </a:endParaRPr>
                    </a:p>
                  </a:txBody>
                  <a:tcPr marL="67487" marR="67487" marT="35085" marB="35085" horzOverflow="overflow"/>
                </a:tc>
                <a:tc>
                  <a:txBody>
                    <a:bodyPr/>
                    <a:lstStyle>
                      <a:lvl1pPr eaLnBrk="0" hangingPunct="0">
                        <a:spcBef>
                          <a:spcPct val="20000"/>
                        </a:spcBef>
                        <a:buClr>
                          <a:srgbClr val="FFFF99"/>
                        </a:buClr>
                        <a:defRPr sz="2800">
                          <a:solidFill>
                            <a:srgbClr val="FFFF00"/>
                          </a:solidFill>
                          <a:latin typeface="Trebuchet MS" pitchFamily="34" charset="0"/>
                          <a:ea typeface="MS PGothic" pitchFamily="34" charset="-128"/>
                        </a:defRPr>
                      </a:lvl1pPr>
                      <a:lvl2pPr marL="742950" indent="-285750" eaLnBrk="0" hangingPunct="0">
                        <a:spcBef>
                          <a:spcPct val="20000"/>
                        </a:spcBef>
                        <a:buClr>
                          <a:srgbClr val="FFFF99"/>
                        </a:buClr>
                        <a:defRPr sz="2400">
                          <a:solidFill>
                            <a:srgbClr val="FFFF00"/>
                          </a:solidFill>
                          <a:latin typeface="Trebuchet MS" pitchFamily="34" charset="0"/>
                          <a:ea typeface="MS PGothic" pitchFamily="34" charset="-128"/>
                        </a:defRPr>
                      </a:lvl2pPr>
                      <a:lvl3pPr marL="1143000" indent="-228600" eaLnBrk="0" hangingPunct="0">
                        <a:spcBef>
                          <a:spcPct val="20000"/>
                        </a:spcBef>
                        <a:buClr>
                          <a:srgbClr val="FFFF99"/>
                        </a:buClr>
                        <a:defRPr sz="2000">
                          <a:solidFill>
                            <a:srgbClr val="00CCFF"/>
                          </a:solidFill>
                          <a:latin typeface="Trebuchet MS" pitchFamily="34" charset="0"/>
                          <a:ea typeface="MS PGothic" pitchFamily="34" charset="-128"/>
                        </a:defRPr>
                      </a:lvl3pPr>
                      <a:lvl4pPr marL="1600200" indent="-228600" eaLnBrk="0" hangingPunct="0">
                        <a:spcBef>
                          <a:spcPct val="20000"/>
                        </a:spcBef>
                        <a:buClr>
                          <a:srgbClr val="FFFF99"/>
                        </a:buClr>
                        <a:defRPr>
                          <a:solidFill>
                            <a:srgbClr val="00CCFF"/>
                          </a:solidFill>
                          <a:latin typeface="Trebuchet MS" pitchFamily="34" charset="0"/>
                          <a:ea typeface="MS PGothic" pitchFamily="34" charset="-128"/>
                        </a:defRPr>
                      </a:lvl4pPr>
                      <a:lvl5pPr marL="2057400" indent="-228600" eaLnBrk="0" hangingPunct="0">
                        <a:spcBef>
                          <a:spcPct val="20000"/>
                        </a:spcBef>
                        <a:buClr>
                          <a:srgbClr val="FFFF99"/>
                        </a:buClr>
                        <a:defRPr>
                          <a:solidFill>
                            <a:srgbClr val="00CCFF"/>
                          </a:solidFill>
                          <a:latin typeface="Trebuchet MS" pitchFamily="34" charset="0"/>
                          <a:ea typeface="MS PGothic" pitchFamily="34" charset="-128"/>
                        </a:defRPr>
                      </a:lvl5pPr>
                      <a:lvl6pPr marL="25146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6pPr>
                      <a:lvl7pPr marL="29718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7pPr>
                      <a:lvl8pPr marL="34290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8pPr>
                      <a:lvl9pPr marL="38862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a-DK" altLang="da-DK" sz="1200" b="1" u="none" strike="noStrike" cap="none" normalizeH="0" baseline="0" dirty="0">
                          <a:ln>
                            <a:noFill/>
                          </a:ln>
                          <a:solidFill>
                            <a:schemeClr val="tx1"/>
                          </a:solidFill>
                          <a:effectLst/>
                        </a:rPr>
                        <a:t>6</a:t>
                      </a:r>
                      <a:endParaRPr kumimoji="0" lang="da-DK" altLang="da-DK" sz="2400" b="1" i="0" u="none" strike="noStrike" cap="none" normalizeH="0" baseline="0" dirty="0">
                        <a:ln>
                          <a:noFill/>
                        </a:ln>
                        <a:solidFill>
                          <a:schemeClr val="tx1"/>
                        </a:solidFill>
                        <a:effectLst/>
                        <a:latin typeface="Calibri" pitchFamily="34" charset="0"/>
                        <a:ea typeface="MS PGothic" pitchFamily="34" charset="-128"/>
                      </a:endParaRPr>
                    </a:p>
                  </a:txBody>
                  <a:tcPr marL="67487" marR="67487" marT="35085" marB="35085" anchor="ctr" horzOverflow="overflow"/>
                </a:tc>
                <a:extLst>
                  <a:ext uri="{0D108BD9-81ED-4DB2-BD59-A6C34878D82A}">
                    <a16:rowId xmlns:a16="http://schemas.microsoft.com/office/drawing/2014/main" val="10001"/>
                  </a:ext>
                </a:extLst>
              </a:tr>
              <a:tr h="509486">
                <a:tc>
                  <a:txBody>
                    <a:bodyPr/>
                    <a:lstStyle>
                      <a:lvl1pPr eaLnBrk="0" hangingPunct="0">
                        <a:spcBef>
                          <a:spcPct val="20000"/>
                        </a:spcBef>
                        <a:buClr>
                          <a:srgbClr val="FFFF99"/>
                        </a:buClr>
                        <a:defRPr sz="2800">
                          <a:solidFill>
                            <a:srgbClr val="FFFF00"/>
                          </a:solidFill>
                          <a:latin typeface="Trebuchet MS" pitchFamily="34" charset="0"/>
                          <a:ea typeface="MS PGothic" pitchFamily="34" charset="-128"/>
                        </a:defRPr>
                      </a:lvl1pPr>
                      <a:lvl2pPr marL="742950" indent="-285750" eaLnBrk="0" hangingPunct="0">
                        <a:spcBef>
                          <a:spcPct val="20000"/>
                        </a:spcBef>
                        <a:buClr>
                          <a:srgbClr val="FFFF99"/>
                        </a:buClr>
                        <a:defRPr sz="2400">
                          <a:solidFill>
                            <a:srgbClr val="FFFF00"/>
                          </a:solidFill>
                          <a:latin typeface="Trebuchet MS" pitchFamily="34" charset="0"/>
                          <a:ea typeface="MS PGothic" pitchFamily="34" charset="-128"/>
                        </a:defRPr>
                      </a:lvl2pPr>
                      <a:lvl3pPr marL="1143000" indent="-228600" eaLnBrk="0" hangingPunct="0">
                        <a:spcBef>
                          <a:spcPct val="20000"/>
                        </a:spcBef>
                        <a:buClr>
                          <a:srgbClr val="FFFF99"/>
                        </a:buClr>
                        <a:defRPr sz="2000">
                          <a:solidFill>
                            <a:srgbClr val="00CCFF"/>
                          </a:solidFill>
                          <a:latin typeface="Trebuchet MS" pitchFamily="34" charset="0"/>
                          <a:ea typeface="MS PGothic" pitchFamily="34" charset="-128"/>
                        </a:defRPr>
                      </a:lvl3pPr>
                      <a:lvl4pPr marL="1600200" indent="-228600" eaLnBrk="0" hangingPunct="0">
                        <a:spcBef>
                          <a:spcPct val="20000"/>
                        </a:spcBef>
                        <a:buClr>
                          <a:srgbClr val="FFFF99"/>
                        </a:buClr>
                        <a:defRPr>
                          <a:solidFill>
                            <a:srgbClr val="00CCFF"/>
                          </a:solidFill>
                          <a:latin typeface="Trebuchet MS" pitchFamily="34" charset="0"/>
                          <a:ea typeface="MS PGothic" pitchFamily="34" charset="-128"/>
                        </a:defRPr>
                      </a:lvl4pPr>
                      <a:lvl5pPr marL="2057400" indent="-228600" eaLnBrk="0" hangingPunct="0">
                        <a:spcBef>
                          <a:spcPct val="20000"/>
                        </a:spcBef>
                        <a:buClr>
                          <a:srgbClr val="FFFF99"/>
                        </a:buClr>
                        <a:defRPr>
                          <a:solidFill>
                            <a:srgbClr val="00CCFF"/>
                          </a:solidFill>
                          <a:latin typeface="Trebuchet MS" pitchFamily="34" charset="0"/>
                          <a:ea typeface="MS PGothic" pitchFamily="34" charset="-128"/>
                        </a:defRPr>
                      </a:lvl5pPr>
                      <a:lvl6pPr marL="25146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6pPr>
                      <a:lvl7pPr marL="29718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7pPr>
                      <a:lvl8pPr marL="34290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8pPr>
                      <a:lvl9pPr marL="38862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b="1" u="none" strike="noStrike" cap="none" normalizeH="0" baseline="0" dirty="0">
                          <a:ln>
                            <a:noFill/>
                          </a:ln>
                          <a:solidFill>
                            <a:schemeClr val="tx1"/>
                          </a:solidFill>
                          <a:effectLst/>
                        </a:rPr>
                        <a:t>Frugt og grøntsager </a:t>
                      </a:r>
                      <a:endParaRPr kumimoji="0" lang="da-DK" altLang="da-DK" sz="1100" b="1"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b="1" u="none" strike="noStrike" cap="none" normalizeH="0" baseline="0" dirty="0">
                          <a:ln>
                            <a:noFill/>
                          </a:ln>
                          <a:solidFill>
                            <a:schemeClr val="tx1"/>
                          </a:solidFill>
                          <a:effectLst/>
                        </a:rPr>
                        <a:t>(&gt;200 g/dag)</a:t>
                      </a:r>
                      <a:endParaRPr kumimoji="0" lang="da-DK" altLang="da-DK" sz="2400" b="1" i="0" u="none" strike="noStrike" cap="none" normalizeH="0" baseline="0" dirty="0">
                        <a:ln>
                          <a:noFill/>
                        </a:ln>
                        <a:solidFill>
                          <a:schemeClr val="tx1"/>
                        </a:solidFill>
                        <a:effectLst/>
                        <a:latin typeface="Calibri" pitchFamily="34" charset="0"/>
                        <a:ea typeface="MS PGothic" pitchFamily="34" charset="-128"/>
                      </a:endParaRPr>
                    </a:p>
                  </a:txBody>
                  <a:tcPr marL="67487" marR="67487" marT="35085" marB="35085" horzOverflow="overflow"/>
                </a:tc>
                <a:tc>
                  <a:txBody>
                    <a:bodyPr/>
                    <a:lstStyle>
                      <a:lvl1pPr eaLnBrk="0" hangingPunct="0">
                        <a:spcBef>
                          <a:spcPct val="20000"/>
                        </a:spcBef>
                        <a:buClr>
                          <a:srgbClr val="FFFF99"/>
                        </a:buClr>
                        <a:defRPr sz="2800">
                          <a:solidFill>
                            <a:srgbClr val="FFFF00"/>
                          </a:solidFill>
                          <a:latin typeface="Trebuchet MS" pitchFamily="34" charset="0"/>
                          <a:ea typeface="MS PGothic" pitchFamily="34" charset="-128"/>
                        </a:defRPr>
                      </a:lvl1pPr>
                      <a:lvl2pPr marL="742950" indent="-285750" eaLnBrk="0" hangingPunct="0">
                        <a:spcBef>
                          <a:spcPct val="20000"/>
                        </a:spcBef>
                        <a:buClr>
                          <a:srgbClr val="FFFF99"/>
                        </a:buClr>
                        <a:defRPr sz="2400">
                          <a:solidFill>
                            <a:srgbClr val="FFFF00"/>
                          </a:solidFill>
                          <a:latin typeface="Trebuchet MS" pitchFamily="34" charset="0"/>
                          <a:ea typeface="MS PGothic" pitchFamily="34" charset="-128"/>
                        </a:defRPr>
                      </a:lvl2pPr>
                      <a:lvl3pPr marL="1143000" indent="-228600" eaLnBrk="0" hangingPunct="0">
                        <a:spcBef>
                          <a:spcPct val="20000"/>
                        </a:spcBef>
                        <a:buClr>
                          <a:srgbClr val="FFFF99"/>
                        </a:buClr>
                        <a:defRPr sz="2000">
                          <a:solidFill>
                            <a:srgbClr val="00CCFF"/>
                          </a:solidFill>
                          <a:latin typeface="Trebuchet MS" pitchFamily="34" charset="0"/>
                          <a:ea typeface="MS PGothic" pitchFamily="34" charset="-128"/>
                        </a:defRPr>
                      </a:lvl3pPr>
                      <a:lvl4pPr marL="1600200" indent="-228600" eaLnBrk="0" hangingPunct="0">
                        <a:spcBef>
                          <a:spcPct val="20000"/>
                        </a:spcBef>
                        <a:buClr>
                          <a:srgbClr val="FFFF99"/>
                        </a:buClr>
                        <a:defRPr>
                          <a:solidFill>
                            <a:srgbClr val="00CCFF"/>
                          </a:solidFill>
                          <a:latin typeface="Trebuchet MS" pitchFamily="34" charset="0"/>
                          <a:ea typeface="MS PGothic" pitchFamily="34" charset="-128"/>
                        </a:defRPr>
                      </a:lvl4pPr>
                      <a:lvl5pPr marL="2057400" indent="-228600" eaLnBrk="0" hangingPunct="0">
                        <a:spcBef>
                          <a:spcPct val="20000"/>
                        </a:spcBef>
                        <a:buClr>
                          <a:srgbClr val="FFFF99"/>
                        </a:buClr>
                        <a:defRPr>
                          <a:solidFill>
                            <a:srgbClr val="00CCFF"/>
                          </a:solidFill>
                          <a:latin typeface="Trebuchet MS" pitchFamily="34" charset="0"/>
                          <a:ea typeface="MS PGothic" pitchFamily="34" charset="-128"/>
                        </a:defRPr>
                      </a:lvl5pPr>
                      <a:lvl6pPr marL="25146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6pPr>
                      <a:lvl7pPr marL="29718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7pPr>
                      <a:lvl8pPr marL="34290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8pPr>
                      <a:lvl9pPr marL="38862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a-DK" altLang="da-DK" sz="1200" b="1" u="none" strike="noStrike" cap="none" normalizeH="0" baseline="0" dirty="0">
                          <a:ln>
                            <a:noFill/>
                          </a:ln>
                          <a:solidFill>
                            <a:schemeClr val="tx1"/>
                          </a:solidFill>
                          <a:effectLst/>
                        </a:rPr>
                        <a:t>7</a:t>
                      </a:r>
                      <a:endParaRPr kumimoji="0" lang="da-DK" altLang="da-DK" sz="2400" b="1" i="0" u="none" strike="noStrike" cap="none" normalizeH="0" baseline="0" dirty="0">
                        <a:ln>
                          <a:noFill/>
                        </a:ln>
                        <a:solidFill>
                          <a:schemeClr val="tx1"/>
                        </a:solidFill>
                        <a:effectLst/>
                        <a:latin typeface="Calibri" pitchFamily="34" charset="0"/>
                        <a:ea typeface="MS PGothic" pitchFamily="34" charset="-128"/>
                      </a:endParaRPr>
                    </a:p>
                  </a:txBody>
                  <a:tcPr marL="67487" marR="67487" marT="35085" marB="35085" anchor="ctr" horzOverflow="overflow"/>
                </a:tc>
                <a:extLst>
                  <a:ext uri="{0D108BD9-81ED-4DB2-BD59-A6C34878D82A}">
                    <a16:rowId xmlns:a16="http://schemas.microsoft.com/office/drawing/2014/main" val="10002"/>
                  </a:ext>
                </a:extLst>
              </a:tr>
              <a:tr h="259532">
                <a:tc>
                  <a:txBody>
                    <a:bodyPr/>
                    <a:lstStyle>
                      <a:lvl1pPr eaLnBrk="0" hangingPunct="0">
                        <a:spcBef>
                          <a:spcPct val="20000"/>
                        </a:spcBef>
                        <a:buClr>
                          <a:srgbClr val="FFFF99"/>
                        </a:buClr>
                        <a:defRPr sz="2800">
                          <a:solidFill>
                            <a:srgbClr val="FFFF00"/>
                          </a:solidFill>
                          <a:latin typeface="Trebuchet MS" pitchFamily="34" charset="0"/>
                          <a:ea typeface="MS PGothic" pitchFamily="34" charset="-128"/>
                        </a:defRPr>
                      </a:lvl1pPr>
                      <a:lvl2pPr marL="742950" indent="-285750" eaLnBrk="0" hangingPunct="0">
                        <a:spcBef>
                          <a:spcPct val="20000"/>
                        </a:spcBef>
                        <a:buClr>
                          <a:srgbClr val="FFFF99"/>
                        </a:buClr>
                        <a:defRPr sz="2400">
                          <a:solidFill>
                            <a:srgbClr val="FFFF00"/>
                          </a:solidFill>
                          <a:latin typeface="Trebuchet MS" pitchFamily="34" charset="0"/>
                          <a:ea typeface="MS PGothic" pitchFamily="34" charset="-128"/>
                        </a:defRPr>
                      </a:lvl2pPr>
                      <a:lvl3pPr marL="1143000" indent="-228600" eaLnBrk="0" hangingPunct="0">
                        <a:spcBef>
                          <a:spcPct val="20000"/>
                        </a:spcBef>
                        <a:buClr>
                          <a:srgbClr val="FFFF99"/>
                        </a:buClr>
                        <a:defRPr sz="2000">
                          <a:solidFill>
                            <a:srgbClr val="00CCFF"/>
                          </a:solidFill>
                          <a:latin typeface="Trebuchet MS" pitchFamily="34" charset="0"/>
                          <a:ea typeface="MS PGothic" pitchFamily="34" charset="-128"/>
                        </a:defRPr>
                      </a:lvl3pPr>
                      <a:lvl4pPr marL="1600200" indent="-228600" eaLnBrk="0" hangingPunct="0">
                        <a:spcBef>
                          <a:spcPct val="20000"/>
                        </a:spcBef>
                        <a:buClr>
                          <a:srgbClr val="FFFF99"/>
                        </a:buClr>
                        <a:defRPr>
                          <a:solidFill>
                            <a:srgbClr val="00CCFF"/>
                          </a:solidFill>
                          <a:latin typeface="Trebuchet MS" pitchFamily="34" charset="0"/>
                          <a:ea typeface="MS PGothic" pitchFamily="34" charset="-128"/>
                        </a:defRPr>
                      </a:lvl4pPr>
                      <a:lvl5pPr marL="2057400" indent="-228600" eaLnBrk="0" hangingPunct="0">
                        <a:spcBef>
                          <a:spcPct val="20000"/>
                        </a:spcBef>
                        <a:buClr>
                          <a:srgbClr val="FFFF99"/>
                        </a:buClr>
                        <a:defRPr>
                          <a:solidFill>
                            <a:srgbClr val="00CCFF"/>
                          </a:solidFill>
                          <a:latin typeface="Trebuchet MS" pitchFamily="34" charset="0"/>
                          <a:ea typeface="MS PGothic" pitchFamily="34" charset="-128"/>
                        </a:defRPr>
                      </a:lvl5pPr>
                      <a:lvl6pPr marL="25146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6pPr>
                      <a:lvl7pPr marL="29718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7pPr>
                      <a:lvl8pPr marL="34290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8pPr>
                      <a:lvl9pPr marL="38862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b="1" u="none" strike="noStrike" cap="none" normalizeH="0" baseline="0" dirty="0">
                          <a:ln>
                            <a:noFill/>
                          </a:ln>
                          <a:solidFill>
                            <a:schemeClr val="tx1"/>
                          </a:solidFill>
                          <a:effectLst/>
                        </a:rPr>
                        <a:t>Alle kvinder</a:t>
                      </a:r>
                      <a:endParaRPr kumimoji="0" lang="da-DK" altLang="da-DK" sz="2400" b="1" i="0" u="none" strike="noStrike" cap="none" normalizeH="0" baseline="0" dirty="0">
                        <a:ln>
                          <a:noFill/>
                        </a:ln>
                        <a:solidFill>
                          <a:schemeClr val="tx1"/>
                        </a:solidFill>
                        <a:effectLst/>
                        <a:latin typeface="Calibri" pitchFamily="34" charset="0"/>
                        <a:ea typeface="MS PGothic" pitchFamily="34" charset="-128"/>
                      </a:endParaRPr>
                    </a:p>
                  </a:txBody>
                  <a:tcPr marL="67487" marR="67487" marT="35085" marB="35085" horzOverflow="overflow"/>
                </a:tc>
                <a:tc>
                  <a:txBody>
                    <a:bodyPr/>
                    <a:lstStyle>
                      <a:lvl1pPr eaLnBrk="0" hangingPunct="0">
                        <a:spcBef>
                          <a:spcPct val="20000"/>
                        </a:spcBef>
                        <a:buClr>
                          <a:srgbClr val="FFFF99"/>
                        </a:buClr>
                        <a:defRPr sz="2800">
                          <a:solidFill>
                            <a:srgbClr val="FFFF00"/>
                          </a:solidFill>
                          <a:latin typeface="Trebuchet MS" pitchFamily="34" charset="0"/>
                          <a:ea typeface="MS PGothic" pitchFamily="34" charset="-128"/>
                        </a:defRPr>
                      </a:lvl1pPr>
                      <a:lvl2pPr marL="742950" indent="-285750" eaLnBrk="0" hangingPunct="0">
                        <a:spcBef>
                          <a:spcPct val="20000"/>
                        </a:spcBef>
                        <a:buClr>
                          <a:srgbClr val="FFFF99"/>
                        </a:buClr>
                        <a:defRPr sz="2400">
                          <a:solidFill>
                            <a:srgbClr val="FFFF00"/>
                          </a:solidFill>
                          <a:latin typeface="Trebuchet MS" pitchFamily="34" charset="0"/>
                          <a:ea typeface="MS PGothic" pitchFamily="34" charset="-128"/>
                        </a:defRPr>
                      </a:lvl2pPr>
                      <a:lvl3pPr marL="1143000" indent="-228600" eaLnBrk="0" hangingPunct="0">
                        <a:spcBef>
                          <a:spcPct val="20000"/>
                        </a:spcBef>
                        <a:buClr>
                          <a:srgbClr val="FFFF99"/>
                        </a:buClr>
                        <a:defRPr sz="2000">
                          <a:solidFill>
                            <a:srgbClr val="00CCFF"/>
                          </a:solidFill>
                          <a:latin typeface="Trebuchet MS" pitchFamily="34" charset="0"/>
                          <a:ea typeface="MS PGothic" pitchFamily="34" charset="-128"/>
                        </a:defRPr>
                      </a:lvl3pPr>
                      <a:lvl4pPr marL="1600200" indent="-228600" eaLnBrk="0" hangingPunct="0">
                        <a:spcBef>
                          <a:spcPct val="20000"/>
                        </a:spcBef>
                        <a:buClr>
                          <a:srgbClr val="FFFF99"/>
                        </a:buClr>
                        <a:defRPr>
                          <a:solidFill>
                            <a:srgbClr val="00CCFF"/>
                          </a:solidFill>
                          <a:latin typeface="Trebuchet MS" pitchFamily="34" charset="0"/>
                          <a:ea typeface="MS PGothic" pitchFamily="34" charset="-128"/>
                        </a:defRPr>
                      </a:lvl4pPr>
                      <a:lvl5pPr marL="2057400" indent="-228600" eaLnBrk="0" hangingPunct="0">
                        <a:spcBef>
                          <a:spcPct val="20000"/>
                        </a:spcBef>
                        <a:buClr>
                          <a:srgbClr val="FFFF99"/>
                        </a:buClr>
                        <a:defRPr>
                          <a:solidFill>
                            <a:srgbClr val="00CCFF"/>
                          </a:solidFill>
                          <a:latin typeface="Trebuchet MS" pitchFamily="34" charset="0"/>
                          <a:ea typeface="MS PGothic" pitchFamily="34" charset="-128"/>
                        </a:defRPr>
                      </a:lvl5pPr>
                      <a:lvl6pPr marL="25146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6pPr>
                      <a:lvl7pPr marL="29718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7pPr>
                      <a:lvl8pPr marL="34290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8pPr>
                      <a:lvl9pPr marL="38862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a-DK" altLang="da-DK" sz="1200" b="1" u="none" strike="noStrike" cap="none" normalizeH="0" baseline="0" dirty="0">
                          <a:ln>
                            <a:noFill/>
                          </a:ln>
                          <a:solidFill>
                            <a:schemeClr val="tx1"/>
                          </a:solidFill>
                          <a:effectLst/>
                        </a:rPr>
                        <a:t>10</a:t>
                      </a:r>
                      <a:endParaRPr kumimoji="0" lang="da-DK" altLang="da-DK" sz="2400" b="1" i="0" u="none" strike="noStrike" cap="none" normalizeH="0" baseline="0" dirty="0">
                        <a:ln>
                          <a:noFill/>
                        </a:ln>
                        <a:solidFill>
                          <a:schemeClr val="tx1"/>
                        </a:solidFill>
                        <a:effectLst/>
                        <a:latin typeface="Calibri" pitchFamily="34" charset="0"/>
                        <a:ea typeface="MS PGothic" pitchFamily="34" charset="-128"/>
                      </a:endParaRPr>
                    </a:p>
                  </a:txBody>
                  <a:tcPr marL="67487" marR="67487" marT="35085" marB="35085" anchor="ctr" horzOverflow="overflow"/>
                </a:tc>
                <a:extLst>
                  <a:ext uri="{0D108BD9-81ED-4DB2-BD59-A6C34878D82A}">
                    <a16:rowId xmlns:a16="http://schemas.microsoft.com/office/drawing/2014/main" val="10003"/>
                  </a:ext>
                </a:extLst>
              </a:tr>
              <a:tr h="260723">
                <a:tc>
                  <a:txBody>
                    <a:bodyPr/>
                    <a:lstStyle>
                      <a:lvl1pPr eaLnBrk="0" hangingPunct="0">
                        <a:spcBef>
                          <a:spcPct val="20000"/>
                        </a:spcBef>
                        <a:buClr>
                          <a:srgbClr val="FFFF99"/>
                        </a:buClr>
                        <a:defRPr sz="2800">
                          <a:solidFill>
                            <a:srgbClr val="FFFF00"/>
                          </a:solidFill>
                          <a:latin typeface="Trebuchet MS" pitchFamily="34" charset="0"/>
                          <a:ea typeface="MS PGothic" pitchFamily="34" charset="-128"/>
                        </a:defRPr>
                      </a:lvl1pPr>
                      <a:lvl2pPr marL="742950" indent="-285750" eaLnBrk="0" hangingPunct="0">
                        <a:spcBef>
                          <a:spcPct val="20000"/>
                        </a:spcBef>
                        <a:buClr>
                          <a:srgbClr val="FFFF99"/>
                        </a:buClr>
                        <a:defRPr sz="2400">
                          <a:solidFill>
                            <a:srgbClr val="FFFF00"/>
                          </a:solidFill>
                          <a:latin typeface="Trebuchet MS" pitchFamily="34" charset="0"/>
                          <a:ea typeface="MS PGothic" pitchFamily="34" charset="-128"/>
                        </a:defRPr>
                      </a:lvl2pPr>
                      <a:lvl3pPr marL="1143000" indent="-228600" eaLnBrk="0" hangingPunct="0">
                        <a:spcBef>
                          <a:spcPct val="20000"/>
                        </a:spcBef>
                        <a:buClr>
                          <a:srgbClr val="FFFF99"/>
                        </a:buClr>
                        <a:defRPr sz="2000">
                          <a:solidFill>
                            <a:srgbClr val="00CCFF"/>
                          </a:solidFill>
                          <a:latin typeface="Trebuchet MS" pitchFamily="34" charset="0"/>
                          <a:ea typeface="MS PGothic" pitchFamily="34" charset="-128"/>
                        </a:defRPr>
                      </a:lvl3pPr>
                      <a:lvl4pPr marL="1600200" indent="-228600" eaLnBrk="0" hangingPunct="0">
                        <a:spcBef>
                          <a:spcPct val="20000"/>
                        </a:spcBef>
                        <a:buClr>
                          <a:srgbClr val="FFFF99"/>
                        </a:buClr>
                        <a:defRPr>
                          <a:solidFill>
                            <a:srgbClr val="00CCFF"/>
                          </a:solidFill>
                          <a:latin typeface="Trebuchet MS" pitchFamily="34" charset="0"/>
                          <a:ea typeface="MS PGothic" pitchFamily="34" charset="-128"/>
                        </a:defRPr>
                      </a:lvl4pPr>
                      <a:lvl5pPr marL="2057400" indent="-228600" eaLnBrk="0" hangingPunct="0">
                        <a:spcBef>
                          <a:spcPct val="20000"/>
                        </a:spcBef>
                        <a:buClr>
                          <a:srgbClr val="FFFF99"/>
                        </a:buClr>
                        <a:defRPr>
                          <a:solidFill>
                            <a:srgbClr val="00CCFF"/>
                          </a:solidFill>
                          <a:latin typeface="Trebuchet MS" pitchFamily="34" charset="0"/>
                          <a:ea typeface="MS PGothic" pitchFamily="34" charset="-128"/>
                        </a:defRPr>
                      </a:lvl5pPr>
                      <a:lvl6pPr marL="25146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6pPr>
                      <a:lvl7pPr marL="29718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7pPr>
                      <a:lvl8pPr marL="34290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8pPr>
                      <a:lvl9pPr marL="38862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b="1" u="none" strike="noStrike" cap="none" normalizeH="0" baseline="0" dirty="0">
                          <a:ln>
                            <a:noFill/>
                          </a:ln>
                          <a:solidFill>
                            <a:schemeClr val="tx1"/>
                          </a:solidFill>
                          <a:effectLst/>
                        </a:rPr>
                        <a:t>HT 5år</a:t>
                      </a:r>
                      <a:endParaRPr kumimoji="0" lang="da-DK" altLang="da-DK" sz="2400" b="1" i="0" u="none" strike="noStrike" cap="none" normalizeH="0" baseline="0" dirty="0">
                        <a:ln>
                          <a:noFill/>
                        </a:ln>
                        <a:solidFill>
                          <a:schemeClr val="tx1"/>
                        </a:solidFill>
                        <a:effectLst/>
                        <a:latin typeface="Calibri" pitchFamily="34" charset="0"/>
                        <a:ea typeface="MS PGothic" pitchFamily="34" charset="-128"/>
                      </a:endParaRPr>
                    </a:p>
                  </a:txBody>
                  <a:tcPr marL="67487" marR="67487" marT="35085" marB="35085" horzOverflow="overflow"/>
                </a:tc>
                <a:tc>
                  <a:txBody>
                    <a:bodyPr/>
                    <a:lstStyle>
                      <a:lvl1pPr eaLnBrk="0" hangingPunct="0">
                        <a:spcBef>
                          <a:spcPct val="20000"/>
                        </a:spcBef>
                        <a:buClr>
                          <a:srgbClr val="FFFF99"/>
                        </a:buClr>
                        <a:defRPr sz="2800">
                          <a:solidFill>
                            <a:srgbClr val="FFFF00"/>
                          </a:solidFill>
                          <a:latin typeface="Trebuchet MS" pitchFamily="34" charset="0"/>
                          <a:ea typeface="MS PGothic" pitchFamily="34" charset="-128"/>
                        </a:defRPr>
                      </a:lvl1pPr>
                      <a:lvl2pPr marL="742950" indent="-285750" eaLnBrk="0" hangingPunct="0">
                        <a:spcBef>
                          <a:spcPct val="20000"/>
                        </a:spcBef>
                        <a:buClr>
                          <a:srgbClr val="FFFF99"/>
                        </a:buClr>
                        <a:defRPr sz="2400">
                          <a:solidFill>
                            <a:srgbClr val="FFFF00"/>
                          </a:solidFill>
                          <a:latin typeface="Trebuchet MS" pitchFamily="34" charset="0"/>
                          <a:ea typeface="MS PGothic" pitchFamily="34" charset="-128"/>
                        </a:defRPr>
                      </a:lvl2pPr>
                      <a:lvl3pPr marL="1143000" indent="-228600" eaLnBrk="0" hangingPunct="0">
                        <a:spcBef>
                          <a:spcPct val="20000"/>
                        </a:spcBef>
                        <a:buClr>
                          <a:srgbClr val="FFFF99"/>
                        </a:buClr>
                        <a:defRPr sz="2000">
                          <a:solidFill>
                            <a:srgbClr val="00CCFF"/>
                          </a:solidFill>
                          <a:latin typeface="Trebuchet MS" pitchFamily="34" charset="0"/>
                          <a:ea typeface="MS PGothic" pitchFamily="34" charset="-128"/>
                        </a:defRPr>
                      </a:lvl3pPr>
                      <a:lvl4pPr marL="1600200" indent="-228600" eaLnBrk="0" hangingPunct="0">
                        <a:spcBef>
                          <a:spcPct val="20000"/>
                        </a:spcBef>
                        <a:buClr>
                          <a:srgbClr val="FFFF99"/>
                        </a:buClr>
                        <a:defRPr>
                          <a:solidFill>
                            <a:srgbClr val="00CCFF"/>
                          </a:solidFill>
                          <a:latin typeface="Trebuchet MS" pitchFamily="34" charset="0"/>
                          <a:ea typeface="MS PGothic" pitchFamily="34" charset="-128"/>
                        </a:defRPr>
                      </a:lvl4pPr>
                      <a:lvl5pPr marL="2057400" indent="-228600" eaLnBrk="0" hangingPunct="0">
                        <a:spcBef>
                          <a:spcPct val="20000"/>
                        </a:spcBef>
                        <a:buClr>
                          <a:srgbClr val="FFFF99"/>
                        </a:buClr>
                        <a:defRPr>
                          <a:solidFill>
                            <a:srgbClr val="00CCFF"/>
                          </a:solidFill>
                          <a:latin typeface="Trebuchet MS" pitchFamily="34" charset="0"/>
                          <a:ea typeface="MS PGothic" pitchFamily="34" charset="-128"/>
                        </a:defRPr>
                      </a:lvl5pPr>
                      <a:lvl6pPr marL="25146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6pPr>
                      <a:lvl7pPr marL="29718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7pPr>
                      <a:lvl8pPr marL="34290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8pPr>
                      <a:lvl9pPr marL="38862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a-DK" altLang="da-DK" sz="1200" b="1" u="none" strike="noStrike" cap="none" normalizeH="0" baseline="0" dirty="0">
                          <a:ln>
                            <a:noFill/>
                          </a:ln>
                          <a:solidFill>
                            <a:schemeClr val="tx1"/>
                          </a:solidFill>
                          <a:effectLst/>
                        </a:rPr>
                        <a:t>10,6</a:t>
                      </a:r>
                      <a:endParaRPr kumimoji="0" lang="da-DK" altLang="da-DK" sz="2400" b="1" i="0" u="none" strike="noStrike" cap="none" normalizeH="0" baseline="0" dirty="0">
                        <a:ln>
                          <a:noFill/>
                        </a:ln>
                        <a:solidFill>
                          <a:schemeClr val="tx1"/>
                        </a:solidFill>
                        <a:effectLst/>
                        <a:latin typeface="Calibri" pitchFamily="34" charset="0"/>
                        <a:ea typeface="MS PGothic" pitchFamily="34" charset="-128"/>
                      </a:endParaRPr>
                    </a:p>
                  </a:txBody>
                  <a:tcPr marL="67487" marR="67487" marT="35085" marB="35085" anchor="ctr" horzOverflow="overflow"/>
                </a:tc>
                <a:extLst>
                  <a:ext uri="{0D108BD9-81ED-4DB2-BD59-A6C34878D82A}">
                    <a16:rowId xmlns:a16="http://schemas.microsoft.com/office/drawing/2014/main" val="10004"/>
                  </a:ext>
                </a:extLst>
              </a:tr>
              <a:tr h="259532">
                <a:tc>
                  <a:txBody>
                    <a:bodyPr/>
                    <a:lstStyle>
                      <a:lvl1pPr eaLnBrk="0" hangingPunct="0">
                        <a:spcBef>
                          <a:spcPct val="20000"/>
                        </a:spcBef>
                        <a:buClr>
                          <a:srgbClr val="FFFF99"/>
                        </a:buClr>
                        <a:defRPr sz="2800">
                          <a:solidFill>
                            <a:srgbClr val="FFFF00"/>
                          </a:solidFill>
                          <a:latin typeface="Trebuchet MS" pitchFamily="34" charset="0"/>
                          <a:ea typeface="MS PGothic" pitchFamily="34" charset="-128"/>
                        </a:defRPr>
                      </a:lvl1pPr>
                      <a:lvl2pPr marL="742950" indent="-285750" eaLnBrk="0" hangingPunct="0">
                        <a:spcBef>
                          <a:spcPct val="20000"/>
                        </a:spcBef>
                        <a:buClr>
                          <a:srgbClr val="FFFF99"/>
                        </a:buClr>
                        <a:defRPr sz="2400">
                          <a:solidFill>
                            <a:srgbClr val="FFFF00"/>
                          </a:solidFill>
                          <a:latin typeface="Trebuchet MS" pitchFamily="34" charset="0"/>
                          <a:ea typeface="MS PGothic" pitchFamily="34" charset="-128"/>
                        </a:defRPr>
                      </a:lvl2pPr>
                      <a:lvl3pPr marL="1143000" indent="-228600" eaLnBrk="0" hangingPunct="0">
                        <a:spcBef>
                          <a:spcPct val="20000"/>
                        </a:spcBef>
                        <a:buClr>
                          <a:srgbClr val="FFFF99"/>
                        </a:buClr>
                        <a:defRPr sz="2000">
                          <a:solidFill>
                            <a:srgbClr val="00CCFF"/>
                          </a:solidFill>
                          <a:latin typeface="Trebuchet MS" pitchFamily="34" charset="0"/>
                          <a:ea typeface="MS PGothic" pitchFamily="34" charset="-128"/>
                        </a:defRPr>
                      </a:lvl3pPr>
                      <a:lvl4pPr marL="1600200" indent="-228600" eaLnBrk="0" hangingPunct="0">
                        <a:spcBef>
                          <a:spcPct val="20000"/>
                        </a:spcBef>
                        <a:buClr>
                          <a:srgbClr val="FFFF99"/>
                        </a:buClr>
                        <a:defRPr>
                          <a:solidFill>
                            <a:srgbClr val="00CCFF"/>
                          </a:solidFill>
                          <a:latin typeface="Trebuchet MS" pitchFamily="34" charset="0"/>
                          <a:ea typeface="MS PGothic" pitchFamily="34" charset="-128"/>
                        </a:defRPr>
                      </a:lvl4pPr>
                      <a:lvl5pPr marL="2057400" indent="-228600" eaLnBrk="0" hangingPunct="0">
                        <a:spcBef>
                          <a:spcPct val="20000"/>
                        </a:spcBef>
                        <a:buClr>
                          <a:srgbClr val="FFFF99"/>
                        </a:buClr>
                        <a:defRPr>
                          <a:solidFill>
                            <a:srgbClr val="00CCFF"/>
                          </a:solidFill>
                          <a:latin typeface="Trebuchet MS" pitchFamily="34" charset="0"/>
                          <a:ea typeface="MS PGothic" pitchFamily="34" charset="-128"/>
                        </a:defRPr>
                      </a:lvl5pPr>
                      <a:lvl6pPr marL="25146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6pPr>
                      <a:lvl7pPr marL="29718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7pPr>
                      <a:lvl8pPr marL="34290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8pPr>
                      <a:lvl9pPr marL="38862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b="1" u="none" strike="noStrike" cap="none" normalizeH="0" baseline="0">
                          <a:ln>
                            <a:noFill/>
                          </a:ln>
                          <a:solidFill>
                            <a:schemeClr val="tx1"/>
                          </a:solidFill>
                          <a:effectLst/>
                        </a:rPr>
                        <a:t>HT 10 år</a:t>
                      </a:r>
                      <a:endParaRPr kumimoji="0" lang="da-DK" altLang="da-DK" sz="2400" b="1" i="0" u="none" strike="noStrike" cap="none" normalizeH="0" baseline="0">
                        <a:ln>
                          <a:noFill/>
                        </a:ln>
                        <a:solidFill>
                          <a:schemeClr val="tx1"/>
                        </a:solidFill>
                        <a:effectLst/>
                        <a:latin typeface="Calibri" pitchFamily="34" charset="0"/>
                        <a:ea typeface="MS PGothic" pitchFamily="34" charset="-128"/>
                      </a:endParaRPr>
                    </a:p>
                  </a:txBody>
                  <a:tcPr marL="67487" marR="67487" marT="35085" marB="35085" horzOverflow="overflow"/>
                </a:tc>
                <a:tc>
                  <a:txBody>
                    <a:bodyPr/>
                    <a:lstStyle>
                      <a:lvl1pPr eaLnBrk="0" hangingPunct="0">
                        <a:spcBef>
                          <a:spcPct val="20000"/>
                        </a:spcBef>
                        <a:buClr>
                          <a:srgbClr val="FFFF99"/>
                        </a:buClr>
                        <a:defRPr sz="2800">
                          <a:solidFill>
                            <a:srgbClr val="FFFF00"/>
                          </a:solidFill>
                          <a:latin typeface="Trebuchet MS" pitchFamily="34" charset="0"/>
                          <a:ea typeface="MS PGothic" pitchFamily="34" charset="-128"/>
                        </a:defRPr>
                      </a:lvl1pPr>
                      <a:lvl2pPr marL="742950" indent="-285750" eaLnBrk="0" hangingPunct="0">
                        <a:spcBef>
                          <a:spcPct val="20000"/>
                        </a:spcBef>
                        <a:buClr>
                          <a:srgbClr val="FFFF99"/>
                        </a:buClr>
                        <a:defRPr sz="2400">
                          <a:solidFill>
                            <a:srgbClr val="FFFF00"/>
                          </a:solidFill>
                          <a:latin typeface="Trebuchet MS" pitchFamily="34" charset="0"/>
                          <a:ea typeface="MS PGothic" pitchFamily="34" charset="-128"/>
                        </a:defRPr>
                      </a:lvl2pPr>
                      <a:lvl3pPr marL="1143000" indent="-228600" eaLnBrk="0" hangingPunct="0">
                        <a:spcBef>
                          <a:spcPct val="20000"/>
                        </a:spcBef>
                        <a:buClr>
                          <a:srgbClr val="FFFF99"/>
                        </a:buClr>
                        <a:defRPr sz="2000">
                          <a:solidFill>
                            <a:srgbClr val="00CCFF"/>
                          </a:solidFill>
                          <a:latin typeface="Trebuchet MS" pitchFamily="34" charset="0"/>
                          <a:ea typeface="MS PGothic" pitchFamily="34" charset="-128"/>
                        </a:defRPr>
                      </a:lvl3pPr>
                      <a:lvl4pPr marL="1600200" indent="-228600" eaLnBrk="0" hangingPunct="0">
                        <a:spcBef>
                          <a:spcPct val="20000"/>
                        </a:spcBef>
                        <a:buClr>
                          <a:srgbClr val="FFFF99"/>
                        </a:buClr>
                        <a:defRPr>
                          <a:solidFill>
                            <a:srgbClr val="00CCFF"/>
                          </a:solidFill>
                          <a:latin typeface="Trebuchet MS" pitchFamily="34" charset="0"/>
                          <a:ea typeface="MS PGothic" pitchFamily="34" charset="-128"/>
                        </a:defRPr>
                      </a:lvl4pPr>
                      <a:lvl5pPr marL="2057400" indent="-228600" eaLnBrk="0" hangingPunct="0">
                        <a:spcBef>
                          <a:spcPct val="20000"/>
                        </a:spcBef>
                        <a:buClr>
                          <a:srgbClr val="FFFF99"/>
                        </a:buClr>
                        <a:defRPr>
                          <a:solidFill>
                            <a:srgbClr val="00CCFF"/>
                          </a:solidFill>
                          <a:latin typeface="Trebuchet MS" pitchFamily="34" charset="0"/>
                          <a:ea typeface="MS PGothic" pitchFamily="34" charset="-128"/>
                        </a:defRPr>
                      </a:lvl5pPr>
                      <a:lvl6pPr marL="25146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6pPr>
                      <a:lvl7pPr marL="29718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7pPr>
                      <a:lvl8pPr marL="34290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8pPr>
                      <a:lvl9pPr marL="38862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a-DK" altLang="da-DK" sz="1200" b="1" u="none" strike="noStrike" cap="none" normalizeH="0" baseline="0" dirty="0">
                          <a:ln>
                            <a:noFill/>
                          </a:ln>
                          <a:solidFill>
                            <a:schemeClr val="tx1"/>
                          </a:solidFill>
                          <a:effectLst/>
                        </a:rPr>
                        <a:t>12</a:t>
                      </a:r>
                      <a:endParaRPr kumimoji="0" lang="da-DK" altLang="da-DK" sz="2400" b="1" i="0" u="none" strike="noStrike" cap="none" normalizeH="0" baseline="0" dirty="0">
                        <a:ln>
                          <a:noFill/>
                        </a:ln>
                        <a:solidFill>
                          <a:schemeClr val="tx1"/>
                        </a:solidFill>
                        <a:effectLst/>
                        <a:latin typeface="Calibri" pitchFamily="34" charset="0"/>
                        <a:ea typeface="MS PGothic" pitchFamily="34" charset="-128"/>
                      </a:endParaRPr>
                    </a:p>
                  </a:txBody>
                  <a:tcPr marL="67487" marR="67487" marT="35085" marB="35085" anchor="ctr" horzOverflow="overflow"/>
                </a:tc>
                <a:extLst>
                  <a:ext uri="{0D108BD9-81ED-4DB2-BD59-A6C34878D82A}">
                    <a16:rowId xmlns:a16="http://schemas.microsoft.com/office/drawing/2014/main" val="10005"/>
                  </a:ext>
                </a:extLst>
              </a:tr>
              <a:tr h="300335">
                <a:tc>
                  <a:txBody>
                    <a:bodyPr/>
                    <a:lstStyle>
                      <a:lvl1pPr eaLnBrk="0" hangingPunct="0">
                        <a:spcBef>
                          <a:spcPct val="20000"/>
                        </a:spcBef>
                        <a:buClr>
                          <a:srgbClr val="FFFF99"/>
                        </a:buClr>
                        <a:defRPr sz="2800">
                          <a:solidFill>
                            <a:srgbClr val="FFFF00"/>
                          </a:solidFill>
                          <a:latin typeface="Trebuchet MS" pitchFamily="34" charset="0"/>
                          <a:ea typeface="MS PGothic" pitchFamily="34" charset="-128"/>
                        </a:defRPr>
                      </a:lvl1pPr>
                      <a:lvl2pPr marL="742950" indent="-285750" eaLnBrk="0" hangingPunct="0">
                        <a:spcBef>
                          <a:spcPct val="20000"/>
                        </a:spcBef>
                        <a:buClr>
                          <a:srgbClr val="FFFF99"/>
                        </a:buClr>
                        <a:defRPr sz="2400">
                          <a:solidFill>
                            <a:srgbClr val="FFFF00"/>
                          </a:solidFill>
                          <a:latin typeface="Trebuchet MS" pitchFamily="34" charset="0"/>
                          <a:ea typeface="MS PGothic" pitchFamily="34" charset="-128"/>
                        </a:defRPr>
                      </a:lvl2pPr>
                      <a:lvl3pPr marL="1143000" indent="-228600" eaLnBrk="0" hangingPunct="0">
                        <a:spcBef>
                          <a:spcPct val="20000"/>
                        </a:spcBef>
                        <a:buClr>
                          <a:srgbClr val="FFFF99"/>
                        </a:buClr>
                        <a:defRPr sz="2000">
                          <a:solidFill>
                            <a:srgbClr val="00CCFF"/>
                          </a:solidFill>
                          <a:latin typeface="Trebuchet MS" pitchFamily="34" charset="0"/>
                          <a:ea typeface="MS PGothic" pitchFamily="34" charset="-128"/>
                        </a:defRPr>
                      </a:lvl3pPr>
                      <a:lvl4pPr marL="1600200" indent="-228600" eaLnBrk="0" hangingPunct="0">
                        <a:spcBef>
                          <a:spcPct val="20000"/>
                        </a:spcBef>
                        <a:buClr>
                          <a:srgbClr val="FFFF99"/>
                        </a:buClr>
                        <a:defRPr>
                          <a:solidFill>
                            <a:srgbClr val="00CCFF"/>
                          </a:solidFill>
                          <a:latin typeface="Trebuchet MS" pitchFamily="34" charset="0"/>
                          <a:ea typeface="MS PGothic" pitchFamily="34" charset="-128"/>
                        </a:defRPr>
                      </a:lvl4pPr>
                      <a:lvl5pPr marL="2057400" indent="-228600" eaLnBrk="0" hangingPunct="0">
                        <a:spcBef>
                          <a:spcPct val="20000"/>
                        </a:spcBef>
                        <a:buClr>
                          <a:srgbClr val="FFFF99"/>
                        </a:buClr>
                        <a:defRPr>
                          <a:solidFill>
                            <a:srgbClr val="00CCFF"/>
                          </a:solidFill>
                          <a:latin typeface="Trebuchet MS" pitchFamily="34" charset="0"/>
                          <a:ea typeface="MS PGothic" pitchFamily="34" charset="-128"/>
                        </a:defRPr>
                      </a:lvl5pPr>
                      <a:lvl6pPr marL="25146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6pPr>
                      <a:lvl7pPr marL="29718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7pPr>
                      <a:lvl8pPr marL="34290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8pPr>
                      <a:lvl9pPr marL="38862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b="1" u="none" strike="noStrike" cap="none" normalizeH="0" baseline="0" dirty="0">
                          <a:ln>
                            <a:noFill/>
                          </a:ln>
                          <a:solidFill>
                            <a:schemeClr val="tx1"/>
                          </a:solidFill>
                          <a:effectLst/>
                        </a:rPr>
                        <a:t>&gt; 2 drinks/pr dag</a:t>
                      </a:r>
                      <a:endParaRPr kumimoji="0" lang="da-DK" altLang="da-DK" sz="2400" b="1" i="0" u="none" strike="noStrike" cap="none" normalizeH="0" baseline="0" dirty="0">
                        <a:ln>
                          <a:noFill/>
                        </a:ln>
                        <a:solidFill>
                          <a:schemeClr val="tx1"/>
                        </a:solidFill>
                        <a:effectLst/>
                        <a:latin typeface="Calibri" pitchFamily="34" charset="0"/>
                        <a:ea typeface="MS PGothic" pitchFamily="34" charset="-128"/>
                      </a:endParaRPr>
                    </a:p>
                  </a:txBody>
                  <a:tcPr marL="67487" marR="67487" marT="35085" marB="35085" horzOverflow="overflow"/>
                </a:tc>
                <a:tc>
                  <a:txBody>
                    <a:bodyPr/>
                    <a:lstStyle>
                      <a:lvl1pPr eaLnBrk="0" hangingPunct="0">
                        <a:spcBef>
                          <a:spcPct val="20000"/>
                        </a:spcBef>
                        <a:buClr>
                          <a:srgbClr val="FFFF99"/>
                        </a:buClr>
                        <a:defRPr sz="2800">
                          <a:solidFill>
                            <a:srgbClr val="FFFF00"/>
                          </a:solidFill>
                          <a:latin typeface="Trebuchet MS" pitchFamily="34" charset="0"/>
                          <a:ea typeface="MS PGothic" pitchFamily="34" charset="-128"/>
                        </a:defRPr>
                      </a:lvl1pPr>
                      <a:lvl2pPr marL="742950" indent="-285750" eaLnBrk="0" hangingPunct="0">
                        <a:spcBef>
                          <a:spcPct val="20000"/>
                        </a:spcBef>
                        <a:buClr>
                          <a:srgbClr val="FFFF99"/>
                        </a:buClr>
                        <a:defRPr sz="2400">
                          <a:solidFill>
                            <a:srgbClr val="FFFF00"/>
                          </a:solidFill>
                          <a:latin typeface="Trebuchet MS" pitchFamily="34" charset="0"/>
                          <a:ea typeface="MS PGothic" pitchFamily="34" charset="-128"/>
                        </a:defRPr>
                      </a:lvl2pPr>
                      <a:lvl3pPr marL="1143000" indent="-228600" eaLnBrk="0" hangingPunct="0">
                        <a:spcBef>
                          <a:spcPct val="20000"/>
                        </a:spcBef>
                        <a:buClr>
                          <a:srgbClr val="FFFF99"/>
                        </a:buClr>
                        <a:defRPr sz="2000">
                          <a:solidFill>
                            <a:srgbClr val="00CCFF"/>
                          </a:solidFill>
                          <a:latin typeface="Trebuchet MS" pitchFamily="34" charset="0"/>
                          <a:ea typeface="MS PGothic" pitchFamily="34" charset="-128"/>
                        </a:defRPr>
                      </a:lvl3pPr>
                      <a:lvl4pPr marL="1600200" indent="-228600" eaLnBrk="0" hangingPunct="0">
                        <a:spcBef>
                          <a:spcPct val="20000"/>
                        </a:spcBef>
                        <a:buClr>
                          <a:srgbClr val="FFFF99"/>
                        </a:buClr>
                        <a:defRPr>
                          <a:solidFill>
                            <a:srgbClr val="00CCFF"/>
                          </a:solidFill>
                          <a:latin typeface="Trebuchet MS" pitchFamily="34" charset="0"/>
                          <a:ea typeface="MS PGothic" pitchFamily="34" charset="-128"/>
                        </a:defRPr>
                      </a:lvl4pPr>
                      <a:lvl5pPr marL="2057400" indent="-228600" eaLnBrk="0" hangingPunct="0">
                        <a:spcBef>
                          <a:spcPct val="20000"/>
                        </a:spcBef>
                        <a:buClr>
                          <a:srgbClr val="FFFF99"/>
                        </a:buClr>
                        <a:defRPr>
                          <a:solidFill>
                            <a:srgbClr val="00CCFF"/>
                          </a:solidFill>
                          <a:latin typeface="Trebuchet MS" pitchFamily="34" charset="0"/>
                          <a:ea typeface="MS PGothic" pitchFamily="34" charset="-128"/>
                        </a:defRPr>
                      </a:lvl5pPr>
                      <a:lvl6pPr marL="25146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6pPr>
                      <a:lvl7pPr marL="29718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7pPr>
                      <a:lvl8pPr marL="34290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8pPr>
                      <a:lvl9pPr marL="38862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a-DK" altLang="da-DK" sz="1200" b="1" u="none" strike="noStrike" cap="none" normalizeH="0" baseline="0" dirty="0">
                          <a:ln>
                            <a:noFill/>
                          </a:ln>
                          <a:solidFill>
                            <a:schemeClr val="tx1"/>
                          </a:solidFill>
                          <a:effectLst/>
                        </a:rPr>
                        <a:t>13</a:t>
                      </a:r>
                      <a:endParaRPr kumimoji="0" lang="da-DK" altLang="da-DK" sz="2400" b="1" i="0" u="none" strike="noStrike" cap="none" normalizeH="0" baseline="0" dirty="0">
                        <a:ln>
                          <a:noFill/>
                        </a:ln>
                        <a:solidFill>
                          <a:schemeClr val="tx1"/>
                        </a:solidFill>
                        <a:effectLst/>
                        <a:latin typeface="Calibri" pitchFamily="34" charset="0"/>
                        <a:ea typeface="MS PGothic" pitchFamily="34" charset="-128"/>
                      </a:endParaRPr>
                    </a:p>
                  </a:txBody>
                  <a:tcPr marL="67487" marR="67487" marT="35085" marB="35085" anchor="ctr" horzOverflow="overflow"/>
                </a:tc>
                <a:extLst>
                  <a:ext uri="{0D108BD9-81ED-4DB2-BD59-A6C34878D82A}">
                    <a16:rowId xmlns:a16="http://schemas.microsoft.com/office/drawing/2014/main" val="10006"/>
                  </a:ext>
                </a:extLst>
              </a:tr>
              <a:tr h="259532">
                <a:tc>
                  <a:txBody>
                    <a:bodyPr/>
                    <a:lstStyle>
                      <a:lvl1pPr eaLnBrk="0" hangingPunct="0">
                        <a:spcBef>
                          <a:spcPct val="20000"/>
                        </a:spcBef>
                        <a:buClr>
                          <a:srgbClr val="FFFF99"/>
                        </a:buClr>
                        <a:defRPr sz="2800">
                          <a:solidFill>
                            <a:srgbClr val="FFFF00"/>
                          </a:solidFill>
                          <a:latin typeface="Trebuchet MS" pitchFamily="34" charset="0"/>
                          <a:ea typeface="MS PGothic" pitchFamily="34" charset="-128"/>
                        </a:defRPr>
                      </a:lvl1pPr>
                      <a:lvl2pPr marL="742950" indent="-285750" eaLnBrk="0" hangingPunct="0">
                        <a:spcBef>
                          <a:spcPct val="20000"/>
                        </a:spcBef>
                        <a:buClr>
                          <a:srgbClr val="FFFF99"/>
                        </a:buClr>
                        <a:defRPr sz="2400">
                          <a:solidFill>
                            <a:srgbClr val="FFFF00"/>
                          </a:solidFill>
                          <a:latin typeface="Trebuchet MS" pitchFamily="34" charset="0"/>
                          <a:ea typeface="MS PGothic" pitchFamily="34" charset="-128"/>
                        </a:defRPr>
                      </a:lvl2pPr>
                      <a:lvl3pPr marL="1143000" indent="-228600" eaLnBrk="0" hangingPunct="0">
                        <a:spcBef>
                          <a:spcPct val="20000"/>
                        </a:spcBef>
                        <a:buClr>
                          <a:srgbClr val="FFFF99"/>
                        </a:buClr>
                        <a:defRPr sz="2000">
                          <a:solidFill>
                            <a:srgbClr val="00CCFF"/>
                          </a:solidFill>
                          <a:latin typeface="Trebuchet MS" pitchFamily="34" charset="0"/>
                          <a:ea typeface="MS PGothic" pitchFamily="34" charset="-128"/>
                        </a:defRPr>
                      </a:lvl3pPr>
                      <a:lvl4pPr marL="1600200" indent="-228600" eaLnBrk="0" hangingPunct="0">
                        <a:spcBef>
                          <a:spcPct val="20000"/>
                        </a:spcBef>
                        <a:buClr>
                          <a:srgbClr val="FFFF99"/>
                        </a:buClr>
                        <a:defRPr>
                          <a:solidFill>
                            <a:srgbClr val="00CCFF"/>
                          </a:solidFill>
                          <a:latin typeface="Trebuchet MS" pitchFamily="34" charset="0"/>
                          <a:ea typeface="MS PGothic" pitchFamily="34" charset="-128"/>
                        </a:defRPr>
                      </a:lvl4pPr>
                      <a:lvl5pPr marL="2057400" indent="-228600" eaLnBrk="0" hangingPunct="0">
                        <a:spcBef>
                          <a:spcPct val="20000"/>
                        </a:spcBef>
                        <a:buClr>
                          <a:srgbClr val="FFFF99"/>
                        </a:buClr>
                        <a:defRPr>
                          <a:solidFill>
                            <a:srgbClr val="00CCFF"/>
                          </a:solidFill>
                          <a:latin typeface="Trebuchet MS" pitchFamily="34" charset="0"/>
                          <a:ea typeface="MS PGothic" pitchFamily="34" charset="-128"/>
                        </a:defRPr>
                      </a:lvl5pPr>
                      <a:lvl6pPr marL="25146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6pPr>
                      <a:lvl7pPr marL="29718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7pPr>
                      <a:lvl8pPr marL="34290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8pPr>
                      <a:lvl9pPr marL="38862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b="1" u="none" strike="noStrike" cap="none" normalizeH="0" baseline="0">
                          <a:ln>
                            <a:noFill/>
                          </a:ln>
                          <a:solidFill>
                            <a:schemeClr val="tx1"/>
                          </a:solidFill>
                          <a:effectLst/>
                        </a:rPr>
                        <a:t>&gt; 30 første barn</a:t>
                      </a:r>
                      <a:endParaRPr kumimoji="0" lang="da-DK" altLang="da-DK" sz="2400" b="1" i="0" u="none" strike="noStrike" cap="none" normalizeH="0" baseline="0">
                        <a:ln>
                          <a:noFill/>
                        </a:ln>
                        <a:solidFill>
                          <a:schemeClr val="tx1"/>
                        </a:solidFill>
                        <a:effectLst/>
                        <a:latin typeface="Calibri" pitchFamily="34" charset="0"/>
                        <a:ea typeface="MS PGothic" pitchFamily="34" charset="-128"/>
                      </a:endParaRPr>
                    </a:p>
                  </a:txBody>
                  <a:tcPr marL="67487" marR="67487" marT="35085" marB="35085" horzOverflow="overflow"/>
                </a:tc>
                <a:tc>
                  <a:txBody>
                    <a:bodyPr/>
                    <a:lstStyle>
                      <a:lvl1pPr eaLnBrk="0" hangingPunct="0">
                        <a:spcBef>
                          <a:spcPct val="20000"/>
                        </a:spcBef>
                        <a:buClr>
                          <a:srgbClr val="FFFF99"/>
                        </a:buClr>
                        <a:defRPr sz="2800">
                          <a:solidFill>
                            <a:srgbClr val="FFFF00"/>
                          </a:solidFill>
                          <a:latin typeface="Trebuchet MS" pitchFamily="34" charset="0"/>
                          <a:ea typeface="MS PGothic" pitchFamily="34" charset="-128"/>
                        </a:defRPr>
                      </a:lvl1pPr>
                      <a:lvl2pPr marL="742950" indent="-285750" eaLnBrk="0" hangingPunct="0">
                        <a:spcBef>
                          <a:spcPct val="20000"/>
                        </a:spcBef>
                        <a:buClr>
                          <a:srgbClr val="FFFF99"/>
                        </a:buClr>
                        <a:defRPr sz="2400">
                          <a:solidFill>
                            <a:srgbClr val="FFFF00"/>
                          </a:solidFill>
                          <a:latin typeface="Trebuchet MS" pitchFamily="34" charset="0"/>
                          <a:ea typeface="MS PGothic" pitchFamily="34" charset="-128"/>
                        </a:defRPr>
                      </a:lvl2pPr>
                      <a:lvl3pPr marL="1143000" indent="-228600" eaLnBrk="0" hangingPunct="0">
                        <a:spcBef>
                          <a:spcPct val="20000"/>
                        </a:spcBef>
                        <a:buClr>
                          <a:srgbClr val="FFFF99"/>
                        </a:buClr>
                        <a:defRPr sz="2000">
                          <a:solidFill>
                            <a:srgbClr val="00CCFF"/>
                          </a:solidFill>
                          <a:latin typeface="Trebuchet MS" pitchFamily="34" charset="0"/>
                          <a:ea typeface="MS PGothic" pitchFamily="34" charset="-128"/>
                        </a:defRPr>
                      </a:lvl3pPr>
                      <a:lvl4pPr marL="1600200" indent="-228600" eaLnBrk="0" hangingPunct="0">
                        <a:spcBef>
                          <a:spcPct val="20000"/>
                        </a:spcBef>
                        <a:buClr>
                          <a:srgbClr val="FFFF99"/>
                        </a:buClr>
                        <a:defRPr>
                          <a:solidFill>
                            <a:srgbClr val="00CCFF"/>
                          </a:solidFill>
                          <a:latin typeface="Trebuchet MS" pitchFamily="34" charset="0"/>
                          <a:ea typeface="MS PGothic" pitchFamily="34" charset="-128"/>
                        </a:defRPr>
                      </a:lvl4pPr>
                      <a:lvl5pPr marL="2057400" indent="-228600" eaLnBrk="0" hangingPunct="0">
                        <a:spcBef>
                          <a:spcPct val="20000"/>
                        </a:spcBef>
                        <a:buClr>
                          <a:srgbClr val="FFFF99"/>
                        </a:buClr>
                        <a:defRPr>
                          <a:solidFill>
                            <a:srgbClr val="00CCFF"/>
                          </a:solidFill>
                          <a:latin typeface="Trebuchet MS" pitchFamily="34" charset="0"/>
                          <a:ea typeface="MS PGothic" pitchFamily="34" charset="-128"/>
                        </a:defRPr>
                      </a:lvl5pPr>
                      <a:lvl6pPr marL="25146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6pPr>
                      <a:lvl7pPr marL="29718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7pPr>
                      <a:lvl8pPr marL="34290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8pPr>
                      <a:lvl9pPr marL="38862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a-DK" altLang="da-DK" sz="1200" b="1" u="none" strike="noStrike" cap="none" normalizeH="0" baseline="0" dirty="0">
                          <a:ln>
                            <a:noFill/>
                          </a:ln>
                          <a:solidFill>
                            <a:schemeClr val="tx1"/>
                          </a:solidFill>
                          <a:effectLst/>
                        </a:rPr>
                        <a:t>12</a:t>
                      </a:r>
                      <a:endParaRPr kumimoji="0" lang="da-DK" altLang="da-DK" sz="2400" b="1" i="0" u="none" strike="noStrike" cap="none" normalizeH="0" baseline="0" dirty="0">
                        <a:ln>
                          <a:noFill/>
                        </a:ln>
                        <a:solidFill>
                          <a:schemeClr val="tx1"/>
                        </a:solidFill>
                        <a:effectLst/>
                        <a:latin typeface="Calibri" pitchFamily="34" charset="0"/>
                        <a:ea typeface="MS PGothic" pitchFamily="34" charset="-128"/>
                      </a:endParaRPr>
                    </a:p>
                  </a:txBody>
                  <a:tcPr marL="67487" marR="67487" marT="35085" marB="35085" anchor="ctr" horzOverflow="overflow"/>
                </a:tc>
                <a:extLst>
                  <a:ext uri="{0D108BD9-81ED-4DB2-BD59-A6C34878D82A}">
                    <a16:rowId xmlns:a16="http://schemas.microsoft.com/office/drawing/2014/main" val="10007"/>
                  </a:ext>
                </a:extLst>
              </a:tr>
              <a:tr h="277014">
                <a:tc>
                  <a:txBody>
                    <a:bodyPr/>
                    <a:lstStyle>
                      <a:lvl1pPr eaLnBrk="0" hangingPunct="0">
                        <a:spcBef>
                          <a:spcPct val="20000"/>
                        </a:spcBef>
                        <a:buClr>
                          <a:srgbClr val="FFFF99"/>
                        </a:buClr>
                        <a:defRPr sz="2800">
                          <a:solidFill>
                            <a:srgbClr val="FFFF00"/>
                          </a:solidFill>
                          <a:latin typeface="Trebuchet MS" pitchFamily="34" charset="0"/>
                          <a:ea typeface="MS PGothic" pitchFamily="34" charset="-128"/>
                        </a:defRPr>
                      </a:lvl1pPr>
                      <a:lvl2pPr marL="742950" indent="-285750" eaLnBrk="0" hangingPunct="0">
                        <a:spcBef>
                          <a:spcPct val="20000"/>
                        </a:spcBef>
                        <a:buClr>
                          <a:srgbClr val="FFFF99"/>
                        </a:buClr>
                        <a:defRPr sz="2400">
                          <a:solidFill>
                            <a:srgbClr val="FFFF00"/>
                          </a:solidFill>
                          <a:latin typeface="Trebuchet MS" pitchFamily="34" charset="0"/>
                          <a:ea typeface="MS PGothic" pitchFamily="34" charset="-128"/>
                        </a:defRPr>
                      </a:lvl2pPr>
                      <a:lvl3pPr marL="1143000" indent="-228600" eaLnBrk="0" hangingPunct="0">
                        <a:spcBef>
                          <a:spcPct val="20000"/>
                        </a:spcBef>
                        <a:buClr>
                          <a:srgbClr val="FFFF99"/>
                        </a:buClr>
                        <a:defRPr sz="2000">
                          <a:solidFill>
                            <a:srgbClr val="00CCFF"/>
                          </a:solidFill>
                          <a:latin typeface="Trebuchet MS" pitchFamily="34" charset="0"/>
                          <a:ea typeface="MS PGothic" pitchFamily="34" charset="-128"/>
                        </a:defRPr>
                      </a:lvl3pPr>
                      <a:lvl4pPr marL="1600200" indent="-228600" eaLnBrk="0" hangingPunct="0">
                        <a:spcBef>
                          <a:spcPct val="20000"/>
                        </a:spcBef>
                        <a:buClr>
                          <a:srgbClr val="FFFF99"/>
                        </a:buClr>
                        <a:defRPr>
                          <a:solidFill>
                            <a:srgbClr val="00CCFF"/>
                          </a:solidFill>
                          <a:latin typeface="Trebuchet MS" pitchFamily="34" charset="0"/>
                          <a:ea typeface="MS PGothic" pitchFamily="34" charset="-128"/>
                        </a:defRPr>
                      </a:lvl4pPr>
                      <a:lvl5pPr marL="2057400" indent="-228600" eaLnBrk="0" hangingPunct="0">
                        <a:spcBef>
                          <a:spcPct val="20000"/>
                        </a:spcBef>
                        <a:buClr>
                          <a:srgbClr val="FFFF99"/>
                        </a:buClr>
                        <a:defRPr>
                          <a:solidFill>
                            <a:srgbClr val="00CCFF"/>
                          </a:solidFill>
                          <a:latin typeface="Trebuchet MS" pitchFamily="34" charset="0"/>
                          <a:ea typeface="MS PGothic" pitchFamily="34" charset="-128"/>
                        </a:defRPr>
                      </a:lvl5pPr>
                      <a:lvl6pPr marL="25146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6pPr>
                      <a:lvl7pPr marL="29718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7pPr>
                      <a:lvl8pPr marL="34290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8pPr>
                      <a:lvl9pPr marL="38862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b="1" u="none" strike="noStrike" cap="none" normalizeH="0" baseline="0" dirty="0" err="1">
                          <a:ln>
                            <a:noFill/>
                          </a:ln>
                          <a:solidFill>
                            <a:schemeClr val="tx1"/>
                          </a:solidFill>
                          <a:effectLst/>
                        </a:rPr>
                        <a:t>Adipositas</a:t>
                      </a:r>
                      <a:r>
                        <a:rPr kumimoji="0" lang="da-DK" altLang="da-DK" sz="1200" b="1" u="none" strike="noStrike" cap="none" normalizeH="0" baseline="0" dirty="0">
                          <a:ln>
                            <a:noFill/>
                          </a:ln>
                          <a:solidFill>
                            <a:schemeClr val="tx1"/>
                          </a:solidFill>
                          <a:effectLst/>
                        </a:rPr>
                        <a:t> (BMI &gt; 27)</a:t>
                      </a:r>
                      <a:endParaRPr kumimoji="0" lang="da-DK" altLang="da-DK" sz="2400" b="1" i="0" u="none" strike="noStrike" cap="none" normalizeH="0" baseline="0" dirty="0">
                        <a:ln>
                          <a:noFill/>
                        </a:ln>
                        <a:solidFill>
                          <a:schemeClr val="tx1"/>
                        </a:solidFill>
                        <a:effectLst/>
                        <a:latin typeface="Calibri" pitchFamily="34" charset="0"/>
                        <a:ea typeface="MS PGothic" pitchFamily="34" charset="-128"/>
                      </a:endParaRPr>
                    </a:p>
                  </a:txBody>
                  <a:tcPr marL="67487" marR="67487" marT="35085" marB="35085" horzOverflow="overflow"/>
                </a:tc>
                <a:tc>
                  <a:txBody>
                    <a:bodyPr/>
                    <a:lstStyle>
                      <a:lvl1pPr eaLnBrk="0" hangingPunct="0">
                        <a:spcBef>
                          <a:spcPct val="20000"/>
                        </a:spcBef>
                        <a:buClr>
                          <a:srgbClr val="FFFF99"/>
                        </a:buClr>
                        <a:defRPr sz="2800">
                          <a:solidFill>
                            <a:srgbClr val="FFFF00"/>
                          </a:solidFill>
                          <a:latin typeface="Trebuchet MS" pitchFamily="34" charset="0"/>
                          <a:ea typeface="MS PGothic" pitchFamily="34" charset="-128"/>
                        </a:defRPr>
                      </a:lvl1pPr>
                      <a:lvl2pPr marL="742950" indent="-285750" eaLnBrk="0" hangingPunct="0">
                        <a:spcBef>
                          <a:spcPct val="20000"/>
                        </a:spcBef>
                        <a:buClr>
                          <a:srgbClr val="FFFF99"/>
                        </a:buClr>
                        <a:defRPr sz="2400">
                          <a:solidFill>
                            <a:srgbClr val="FFFF00"/>
                          </a:solidFill>
                          <a:latin typeface="Trebuchet MS" pitchFamily="34" charset="0"/>
                          <a:ea typeface="MS PGothic" pitchFamily="34" charset="-128"/>
                        </a:defRPr>
                      </a:lvl2pPr>
                      <a:lvl3pPr marL="1143000" indent="-228600" eaLnBrk="0" hangingPunct="0">
                        <a:spcBef>
                          <a:spcPct val="20000"/>
                        </a:spcBef>
                        <a:buClr>
                          <a:srgbClr val="FFFF99"/>
                        </a:buClr>
                        <a:defRPr sz="2000">
                          <a:solidFill>
                            <a:srgbClr val="00CCFF"/>
                          </a:solidFill>
                          <a:latin typeface="Trebuchet MS" pitchFamily="34" charset="0"/>
                          <a:ea typeface="MS PGothic" pitchFamily="34" charset="-128"/>
                        </a:defRPr>
                      </a:lvl3pPr>
                      <a:lvl4pPr marL="1600200" indent="-228600" eaLnBrk="0" hangingPunct="0">
                        <a:spcBef>
                          <a:spcPct val="20000"/>
                        </a:spcBef>
                        <a:buClr>
                          <a:srgbClr val="FFFF99"/>
                        </a:buClr>
                        <a:defRPr>
                          <a:solidFill>
                            <a:srgbClr val="00CCFF"/>
                          </a:solidFill>
                          <a:latin typeface="Trebuchet MS" pitchFamily="34" charset="0"/>
                          <a:ea typeface="MS PGothic" pitchFamily="34" charset="-128"/>
                        </a:defRPr>
                      </a:lvl4pPr>
                      <a:lvl5pPr marL="2057400" indent="-228600" eaLnBrk="0" hangingPunct="0">
                        <a:spcBef>
                          <a:spcPct val="20000"/>
                        </a:spcBef>
                        <a:buClr>
                          <a:srgbClr val="FFFF99"/>
                        </a:buClr>
                        <a:defRPr>
                          <a:solidFill>
                            <a:srgbClr val="00CCFF"/>
                          </a:solidFill>
                          <a:latin typeface="Trebuchet MS" pitchFamily="34" charset="0"/>
                          <a:ea typeface="MS PGothic" pitchFamily="34" charset="-128"/>
                        </a:defRPr>
                      </a:lvl5pPr>
                      <a:lvl6pPr marL="25146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6pPr>
                      <a:lvl7pPr marL="29718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7pPr>
                      <a:lvl8pPr marL="34290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8pPr>
                      <a:lvl9pPr marL="38862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a-DK" altLang="da-DK" sz="1200" b="1" u="none" strike="noStrike" cap="none" normalizeH="0" baseline="0" dirty="0">
                          <a:ln>
                            <a:noFill/>
                          </a:ln>
                          <a:solidFill>
                            <a:schemeClr val="tx1"/>
                          </a:solidFill>
                          <a:effectLst/>
                        </a:rPr>
                        <a:t>14</a:t>
                      </a:r>
                      <a:endParaRPr kumimoji="0" lang="da-DK" altLang="da-DK" sz="2400" b="1" i="0" u="none" strike="noStrike" cap="none" normalizeH="0" baseline="0" dirty="0">
                        <a:ln>
                          <a:noFill/>
                        </a:ln>
                        <a:solidFill>
                          <a:schemeClr val="tx1"/>
                        </a:solidFill>
                        <a:effectLst/>
                        <a:latin typeface="Calibri" pitchFamily="34" charset="0"/>
                        <a:ea typeface="MS PGothic" pitchFamily="34" charset="-128"/>
                      </a:endParaRPr>
                    </a:p>
                  </a:txBody>
                  <a:tcPr marL="67487" marR="67487" marT="35085" marB="35085" anchor="ctr" horzOverflow="overflow"/>
                </a:tc>
                <a:extLst>
                  <a:ext uri="{0D108BD9-81ED-4DB2-BD59-A6C34878D82A}">
                    <a16:rowId xmlns:a16="http://schemas.microsoft.com/office/drawing/2014/main" val="10008"/>
                  </a:ext>
                </a:extLst>
              </a:tr>
              <a:tr h="801690">
                <a:tc>
                  <a:txBody>
                    <a:bodyPr/>
                    <a:lstStyle>
                      <a:lvl1pPr eaLnBrk="0" hangingPunct="0">
                        <a:spcBef>
                          <a:spcPct val="20000"/>
                        </a:spcBef>
                        <a:buClr>
                          <a:srgbClr val="FFFF99"/>
                        </a:buClr>
                        <a:defRPr sz="2800">
                          <a:solidFill>
                            <a:srgbClr val="FFFF00"/>
                          </a:solidFill>
                          <a:latin typeface="Trebuchet MS" pitchFamily="34" charset="0"/>
                          <a:ea typeface="MS PGothic" pitchFamily="34" charset="-128"/>
                        </a:defRPr>
                      </a:lvl1pPr>
                      <a:lvl2pPr marL="742950" indent="-285750" eaLnBrk="0" hangingPunct="0">
                        <a:spcBef>
                          <a:spcPct val="20000"/>
                        </a:spcBef>
                        <a:buClr>
                          <a:srgbClr val="FFFF99"/>
                        </a:buClr>
                        <a:defRPr sz="2400">
                          <a:solidFill>
                            <a:srgbClr val="FFFF00"/>
                          </a:solidFill>
                          <a:latin typeface="Trebuchet MS" pitchFamily="34" charset="0"/>
                          <a:ea typeface="MS PGothic" pitchFamily="34" charset="-128"/>
                        </a:defRPr>
                      </a:lvl2pPr>
                      <a:lvl3pPr marL="1143000" indent="-228600" eaLnBrk="0" hangingPunct="0">
                        <a:spcBef>
                          <a:spcPct val="20000"/>
                        </a:spcBef>
                        <a:buClr>
                          <a:srgbClr val="FFFF99"/>
                        </a:buClr>
                        <a:defRPr sz="2000">
                          <a:solidFill>
                            <a:srgbClr val="00CCFF"/>
                          </a:solidFill>
                          <a:latin typeface="Trebuchet MS" pitchFamily="34" charset="0"/>
                          <a:ea typeface="MS PGothic" pitchFamily="34" charset="-128"/>
                        </a:defRPr>
                      </a:lvl3pPr>
                      <a:lvl4pPr marL="1600200" indent="-228600" eaLnBrk="0" hangingPunct="0">
                        <a:spcBef>
                          <a:spcPct val="20000"/>
                        </a:spcBef>
                        <a:buClr>
                          <a:srgbClr val="FFFF99"/>
                        </a:buClr>
                        <a:defRPr>
                          <a:solidFill>
                            <a:srgbClr val="00CCFF"/>
                          </a:solidFill>
                          <a:latin typeface="Trebuchet MS" pitchFamily="34" charset="0"/>
                          <a:ea typeface="MS PGothic" pitchFamily="34" charset="-128"/>
                        </a:defRPr>
                      </a:lvl4pPr>
                      <a:lvl5pPr marL="2057400" indent="-228600" eaLnBrk="0" hangingPunct="0">
                        <a:spcBef>
                          <a:spcPct val="20000"/>
                        </a:spcBef>
                        <a:buClr>
                          <a:srgbClr val="FFFF99"/>
                        </a:buClr>
                        <a:defRPr>
                          <a:solidFill>
                            <a:srgbClr val="00CCFF"/>
                          </a:solidFill>
                          <a:latin typeface="Trebuchet MS" pitchFamily="34" charset="0"/>
                          <a:ea typeface="MS PGothic" pitchFamily="34" charset="-128"/>
                        </a:defRPr>
                      </a:lvl5pPr>
                      <a:lvl6pPr marL="25146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6pPr>
                      <a:lvl7pPr marL="29718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7pPr>
                      <a:lvl8pPr marL="34290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8pPr>
                      <a:lvl9pPr marL="38862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b="1" u="none" strike="noStrike" cap="none" normalizeH="0" baseline="0">
                          <a:ln>
                            <a:noFill/>
                          </a:ln>
                          <a:solidFill>
                            <a:schemeClr val="tx1"/>
                          </a:solidFill>
                          <a:effectLst/>
                        </a:rPr>
                        <a:t>Familiær disposition </a:t>
                      </a: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b="1" u="none" strike="noStrike" cap="none" normalizeH="0" baseline="0">
                          <a:ln>
                            <a:noFill/>
                          </a:ln>
                          <a:solidFill>
                            <a:schemeClr val="tx1"/>
                          </a:solidFill>
                          <a:effectLst/>
                        </a:rPr>
                        <a:t>20-29 år</a:t>
                      </a: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b="1" u="none" strike="noStrike" cap="none" normalizeH="0" baseline="0">
                          <a:ln>
                            <a:noFill/>
                          </a:ln>
                          <a:solidFill>
                            <a:schemeClr val="tx1"/>
                          </a:solidFill>
                          <a:effectLst/>
                        </a:rPr>
                        <a:t>40-49 år</a:t>
                      </a: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b="1" u="none" strike="noStrike" cap="none" normalizeH="0" baseline="0">
                          <a:ln>
                            <a:noFill/>
                          </a:ln>
                          <a:solidFill>
                            <a:schemeClr val="tx1"/>
                          </a:solidFill>
                          <a:effectLst/>
                        </a:rPr>
                        <a:t>&gt;70 år.</a:t>
                      </a:r>
                      <a:endParaRPr kumimoji="0" lang="da-DK" altLang="da-DK" sz="1200" b="1" i="0" u="none" strike="noStrike" cap="none" normalizeH="0" baseline="0">
                        <a:ln>
                          <a:noFill/>
                        </a:ln>
                        <a:solidFill>
                          <a:schemeClr val="tx1"/>
                        </a:solidFill>
                        <a:effectLst/>
                        <a:latin typeface="Calibri" pitchFamily="34" charset="0"/>
                        <a:ea typeface="MS PGothic" pitchFamily="34" charset="-128"/>
                      </a:endParaRPr>
                    </a:p>
                  </a:txBody>
                  <a:tcPr marL="67487" marR="67487" marT="35085" marB="35085" horzOverflow="overflow"/>
                </a:tc>
                <a:tc>
                  <a:txBody>
                    <a:bodyPr/>
                    <a:lstStyle>
                      <a:lvl1pPr eaLnBrk="0" hangingPunct="0">
                        <a:spcBef>
                          <a:spcPct val="20000"/>
                        </a:spcBef>
                        <a:buClr>
                          <a:srgbClr val="FFFF99"/>
                        </a:buClr>
                        <a:defRPr sz="2800">
                          <a:solidFill>
                            <a:srgbClr val="FFFF00"/>
                          </a:solidFill>
                          <a:latin typeface="Trebuchet MS" pitchFamily="34" charset="0"/>
                          <a:ea typeface="MS PGothic" pitchFamily="34" charset="-128"/>
                        </a:defRPr>
                      </a:lvl1pPr>
                      <a:lvl2pPr marL="742950" indent="-285750" eaLnBrk="0" hangingPunct="0">
                        <a:spcBef>
                          <a:spcPct val="20000"/>
                        </a:spcBef>
                        <a:buClr>
                          <a:srgbClr val="FFFF99"/>
                        </a:buClr>
                        <a:defRPr sz="2400">
                          <a:solidFill>
                            <a:srgbClr val="FFFF00"/>
                          </a:solidFill>
                          <a:latin typeface="Trebuchet MS" pitchFamily="34" charset="0"/>
                          <a:ea typeface="MS PGothic" pitchFamily="34" charset="-128"/>
                        </a:defRPr>
                      </a:lvl2pPr>
                      <a:lvl3pPr marL="1143000" indent="-228600" eaLnBrk="0" hangingPunct="0">
                        <a:spcBef>
                          <a:spcPct val="20000"/>
                        </a:spcBef>
                        <a:buClr>
                          <a:srgbClr val="FFFF99"/>
                        </a:buClr>
                        <a:defRPr sz="2000">
                          <a:solidFill>
                            <a:srgbClr val="00CCFF"/>
                          </a:solidFill>
                          <a:latin typeface="Trebuchet MS" pitchFamily="34" charset="0"/>
                          <a:ea typeface="MS PGothic" pitchFamily="34" charset="-128"/>
                        </a:defRPr>
                      </a:lvl3pPr>
                      <a:lvl4pPr marL="1600200" indent="-228600" eaLnBrk="0" hangingPunct="0">
                        <a:spcBef>
                          <a:spcPct val="20000"/>
                        </a:spcBef>
                        <a:buClr>
                          <a:srgbClr val="FFFF99"/>
                        </a:buClr>
                        <a:defRPr>
                          <a:solidFill>
                            <a:srgbClr val="00CCFF"/>
                          </a:solidFill>
                          <a:latin typeface="Trebuchet MS" pitchFamily="34" charset="0"/>
                          <a:ea typeface="MS PGothic" pitchFamily="34" charset="-128"/>
                        </a:defRPr>
                      </a:lvl4pPr>
                      <a:lvl5pPr marL="2057400" indent="-228600" eaLnBrk="0" hangingPunct="0">
                        <a:spcBef>
                          <a:spcPct val="20000"/>
                        </a:spcBef>
                        <a:buClr>
                          <a:srgbClr val="FFFF99"/>
                        </a:buClr>
                        <a:defRPr>
                          <a:solidFill>
                            <a:srgbClr val="00CCFF"/>
                          </a:solidFill>
                          <a:latin typeface="Trebuchet MS" pitchFamily="34" charset="0"/>
                          <a:ea typeface="MS PGothic" pitchFamily="34" charset="-128"/>
                        </a:defRPr>
                      </a:lvl5pPr>
                      <a:lvl6pPr marL="25146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6pPr>
                      <a:lvl7pPr marL="29718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7pPr>
                      <a:lvl8pPr marL="34290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8pPr>
                      <a:lvl9pPr marL="3886200" indent="-228600" eaLnBrk="0" fontAlgn="base" hangingPunct="0">
                        <a:spcBef>
                          <a:spcPct val="20000"/>
                        </a:spcBef>
                        <a:spcAft>
                          <a:spcPct val="0"/>
                        </a:spcAft>
                        <a:buClr>
                          <a:srgbClr val="FFFF99"/>
                        </a:buClr>
                        <a:defRPr>
                          <a:solidFill>
                            <a:srgbClr val="00CCFF"/>
                          </a:solidFill>
                          <a:latin typeface="Trebuchet MS"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da-DK" altLang="da-DK" sz="1200" b="1"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a-DK" altLang="da-DK" sz="1200" b="1" u="none" strike="noStrike" cap="none" normalizeH="0" baseline="0" dirty="0">
                          <a:ln>
                            <a:noFill/>
                          </a:ln>
                          <a:solidFill>
                            <a:schemeClr val="tx1"/>
                          </a:solidFill>
                          <a:effectLst/>
                        </a:rPr>
                        <a:t>21</a:t>
                      </a:r>
                    </a:p>
                    <a:p>
                      <a:pPr marL="0" marR="0" lvl="0" indent="0" algn="ctr" defTabSz="914400" rtl="0" eaLnBrk="0" fontAlgn="base" latinLnBrk="0" hangingPunct="0">
                        <a:lnSpc>
                          <a:spcPct val="100000"/>
                        </a:lnSpc>
                        <a:spcBef>
                          <a:spcPct val="0"/>
                        </a:spcBef>
                        <a:spcAft>
                          <a:spcPct val="0"/>
                        </a:spcAft>
                        <a:buClrTx/>
                        <a:buSzTx/>
                        <a:buFontTx/>
                        <a:buNone/>
                        <a:tabLst/>
                      </a:pPr>
                      <a:r>
                        <a:rPr kumimoji="0" lang="da-DK" altLang="da-DK" sz="1200" b="1" u="none" strike="noStrike" cap="none" normalizeH="0" baseline="0" dirty="0">
                          <a:ln>
                            <a:noFill/>
                          </a:ln>
                          <a:solidFill>
                            <a:schemeClr val="tx1"/>
                          </a:solidFill>
                          <a:effectLst/>
                        </a:rPr>
                        <a:t>13</a:t>
                      </a:r>
                    </a:p>
                    <a:p>
                      <a:pPr marL="0" marR="0" lvl="0" indent="0" algn="ctr" defTabSz="914400" rtl="0" eaLnBrk="0" fontAlgn="base" latinLnBrk="0" hangingPunct="0">
                        <a:lnSpc>
                          <a:spcPct val="100000"/>
                        </a:lnSpc>
                        <a:spcBef>
                          <a:spcPct val="0"/>
                        </a:spcBef>
                        <a:spcAft>
                          <a:spcPct val="0"/>
                        </a:spcAft>
                        <a:buClrTx/>
                        <a:buSzTx/>
                        <a:buFontTx/>
                        <a:buNone/>
                        <a:tabLst/>
                      </a:pPr>
                      <a:r>
                        <a:rPr kumimoji="0" lang="da-DK" altLang="da-DK" sz="1200" b="1" u="none" strike="noStrike" cap="none" normalizeH="0" baseline="0" dirty="0">
                          <a:ln>
                            <a:noFill/>
                          </a:ln>
                          <a:solidFill>
                            <a:schemeClr val="tx1"/>
                          </a:solidFill>
                          <a:effectLst/>
                        </a:rPr>
                        <a:t>10</a:t>
                      </a:r>
                      <a:endParaRPr kumimoji="0" lang="da-DK" altLang="da-DK" sz="2400" b="1" i="0" u="none" strike="noStrike" cap="none" normalizeH="0" baseline="0" dirty="0">
                        <a:ln>
                          <a:noFill/>
                        </a:ln>
                        <a:solidFill>
                          <a:schemeClr val="tx1"/>
                        </a:solidFill>
                        <a:effectLst/>
                        <a:latin typeface="Calibri" pitchFamily="34" charset="0"/>
                        <a:ea typeface="MS PGothic" pitchFamily="34" charset="-128"/>
                      </a:endParaRPr>
                    </a:p>
                  </a:txBody>
                  <a:tcPr marL="67487" marR="67487" marT="35085" marB="35085" anchor="ctr" horzOverflow="overflow"/>
                </a:tc>
                <a:extLst>
                  <a:ext uri="{0D108BD9-81ED-4DB2-BD59-A6C34878D82A}">
                    <a16:rowId xmlns:a16="http://schemas.microsoft.com/office/drawing/2014/main" val="10009"/>
                  </a:ext>
                </a:extLst>
              </a:tr>
            </a:tbl>
          </a:graphicData>
        </a:graphic>
      </p:graphicFrame>
      <p:sp>
        <p:nvSpPr>
          <p:cNvPr id="3" name="Titel 2">
            <a:extLst>
              <a:ext uri="{FF2B5EF4-FFF2-40B4-BE49-F238E27FC236}">
                <a16:creationId xmlns:a16="http://schemas.microsoft.com/office/drawing/2014/main" id="{CF7E7582-6DC2-A244-919E-DEBFEC7B74B8}"/>
              </a:ext>
            </a:extLst>
          </p:cNvPr>
          <p:cNvSpPr>
            <a:spLocks noGrp="1"/>
          </p:cNvSpPr>
          <p:nvPr>
            <p:ph type="title"/>
          </p:nvPr>
        </p:nvSpPr>
        <p:spPr>
          <a:xfrm>
            <a:off x="107504" y="400050"/>
            <a:ext cx="8856984" cy="1084734"/>
          </a:xfrm>
        </p:spPr>
        <p:txBody>
          <a:bodyPr>
            <a:noAutofit/>
          </a:bodyPr>
          <a:lstStyle/>
          <a:p>
            <a:r>
              <a:rPr lang="da-DK" altLang="da-DK" sz="3600" b="1" dirty="0">
                <a:latin typeface="Calibri" pitchFamily="34" charset="0"/>
                <a:cs typeface="Times New Roman" pitchFamily="18" charset="0"/>
              </a:rPr>
              <a:t>Livstidsrisikoen for brystkræft i relation til </a:t>
            </a:r>
            <a:br>
              <a:rPr lang="da-DK" altLang="da-DK" sz="3600" b="1" dirty="0">
                <a:latin typeface="Calibri" pitchFamily="34" charset="0"/>
                <a:cs typeface="Times New Roman" pitchFamily="18" charset="0"/>
              </a:rPr>
            </a:br>
            <a:r>
              <a:rPr lang="da-DK" altLang="da-DK" sz="3600" b="1" dirty="0">
                <a:latin typeface="Calibri" pitchFamily="34" charset="0"/>
                <a:cs typeface="Times New Roman" pitchFamily="18" charset="0"/>
              </a:rPr>
              <a:t>livsstil og hormonbrug:</a:t>
            </a:r>
            <a:endParaRPr lang="da-DK" sz="3600" dirty="0"/>
          </a:p>
        </p:txBody>
      </p:sp>
    </p:spTree>
    <p:extLst>
      <p:ext uri="{BB962C8B-B14F-4D97-AF65-F5344CB8AC3E}">
        <p14:creationId xmlns:p14="http://schemas.microsoft.com/office/powerpoint/2010/main" val="15882799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a:xfrm>
            <a:off x="685800" y="132912"/>
            <a:ext cx="7772400" cy="1143000"/>
          </a:xfrm>
        </p:spPr>
        <p:txBody>
          <a:bodyPr>
            <a:normAutofit fontScale="90000"/>
          </a:bodyPr>
          <a:lstStyle/>
          <a:p>
            <a:r>
              <a:rPr lang="da-DK" altLang="da-DK" sz="3700" dirty="0">
                <a:solidFill>
                  <a:srgbClr val="FFFF00"/>
                </a:solidFill>
                <a:latin typeface="Arial Unicode MS" pitchFamily="34" charset="-128"/>
              </a:rPr>
              <a:t>Kemoterapi – internationale guidelines</a:t>
            </a:r>
          </a:p>
        </p:txBody>
      </p:sp>
      <p:sp>
        <p:nvSpPr>
          <p:cNvPr id="364547" name="Rectangle 3"/>
          <p:cNvSpPr>
            <a:spLocks noGrp="1" noChangeArrowheads="1"/>
          </p:cNvSpPr>
          <p:nvPr>
            <p:ph type="body" idx="1"/>
          </p:nvPr>
        </p:nvSpPr>
        <p:spPr/>
        <p:style>
          <a:lnRef idx="3">
            <a:schemeClr val="lt1"/>
          </a:lnRef>
          <a:fillRef idx="1">
            <a:schemeClr val="dk1"/>
          </a:fillRef>
          <a:effectRef idx="1">
            <a:schemeClr val="dk1"/>
          </a:effectRef>
          <a:fontRef idx="minor">
            <a:schemeClr val="lt1"/>
          </a:fontRef>
        </p:style>
        <p:txBody>
          <a:bodyPr>
            <a:normAutofit fontScale="85000" lnSpcReduction="20000"/>
          </a:bodyPr>
          <a:lstStyle/>
          <a:p>
            <a:r>
              <a:rPr lang="da-DK" altLang="da-DK" dirty="0">
                <a:solidFill>
                  <a:schemeClr val="tx1"/>
                </a:solidFill>
                <a:latin typeface="Arial Unicode MS" pitchFamily="34" charset="-128"/>
              </a:rPr>
              <a:t>ER+: Kemoterapi kun hvis hormon resistent eller, hvis organ-involveret livstruende sygdom</a:t>
            </a:r>
          </a:p>
          <a:p>
            <a:r>
              <a:rPr lang="da-DK" altLang="da-DK" dirty="0">
                <a:solidFill>
                  <a:schemeClr val="tx1"/>
                </a:solidFill>
                <a:latin typeface="Arial Unicode MS" pitchFamily="34" charset="-128"/>
              </a:rPr>
              <a:t>Ingen ”standard behandling”</a:t>
            </a:r>
          </a:p>
          <a:p>
            <a:r>
              <a:rPr lang="da-DK" altLang="da-DK" dirty="0">
                <a:solidFill>
                  <a:schemeClr val="tx1"/>
                </a:solidFill>
                <a:latin typeface="Arial Unicode MS" pitchFamily="34" charset="-128"/>
              </a:rPr>
              <a:t>Optimal sekvens ukendt!</a:t>
            </a:r>
          </a:p>
          <a:p>
            <a:r>
              <a:rPr lang="da-DK" altLang="da-DK" dirty="0">
                <a:solidFill>
                  <a:schemeClr val="tx1"/>
                </a:solidFill>
                <a:latin typeface="Arial Unicode MS" pitchFamily="34" charset="-128"/>
              </a:rPr>
              <a:t>Enkeltstof er bedre end kombination</a:t>
            </a:r>
          </a:p>
          <a:p>
            <a:r>
              <a:rPr lang="da-DK" altLang="da-DK" dirty="0">
                <a:solidFill>
                  <a:schemeClr val="tx1"/>
                </a:solidFill>
                <a:latin typeface="Arial Unicode MS" pitchFamily="34" charset="-128"/>
              </a:rPr>
              <a:t>Valg afhænger af (blandt andet)</a:t>
            </a:r>
          </a:p>
          <a:p>
            <a:pPr lvl="1"/>
            <a:r>
              <a:rPr lang="da-DK" altLang="da-DK" dirty="0">
                <a:solidFill>
                  <a:schemeClr val="tx1"/>
                </a:solidFill>
                <a:latin typeface="Arial Unicode MS" pitchFamily="34" charset="-128"/>
              </a:rPr>
              <a:t>Tidligere behandling</a:t>
            </a:r>
          </a:p>
          <a:p>
            <a:pPr lvl="1"/>
            <a:r>
              <a:rPr lang="da-DK" altLang="da-DK" dirty="0">
                <a:solidFill>
                  <a:schemeClr val="tx1"/>
                </a:solidFill>
                <a:latin typeface="Arial Unicode MS" pitchFamily="34" charset="-128"/>
              </a:rPr>
              <a:t>Co-morbiditet</a:t>
            </a:r>
          </a:p>
          <a:p>
            <a:pPr lvl="1"/>
            <a:r>
              <a:rPr lang="da-DK" altLang="da-DK" dirty="0">
                <a:solidFill>
                  <a:schemeClr val="tx1"/>
                </a:solidFill>
                <a:latin typeface="Arial Unicode MS" pitchFamily="34" charset="-128"/>
              </a:rPr>
              <a:t>Almen tilstand</a:t>
            </a:r>
          </a:p>
          <a:p>
            <a:pPr lvl="1"/>
            <a:r>
              <a:rPr lang="da-DK" altLang="da-DK" dirty="0">
                <a:solidFill>
                  <a:schemeClr val="tx1"/>
                </a:solidFill>
                <a:latin typeface="Arial Unicode MS" pitchFamily="34" charset="-128"/>
              </a:rPr>
              <a:t>Patient ønske</a:t>
            </a:r>
          </a:p>
        </p:txBody>
      </p:sp>
    </p:spTree>
    <p:extLst>
      <p:ext uri="{BB962C8B-B14F-4D97-AF65-F5344CB8AC3E}">
        <p14:creationId xmlns:p14="http://schemas.microsoft.com/office/powerpoint/2010/main" val="419107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4547">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454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454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454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454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4547">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4547">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4547">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4547">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454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547" grpId="0" build="p" animBg="1"/>
    </p:bldLst>
  </p:timing>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altLang="da-DK" sz="3200" dirty="0">
                <a:solidFill>
                  <a:srgbClr val="FFFF00"/>
                </a:solidFill>
                <a:latin typeface="Arial Unicode MS" pitchFamily="34" charset="-128"/>
              </a:rPr>
              <a:t>Behandling – hvor længe?</a:t>
            </a:r>
            <a:endParaRPr lang="da-DK" sz="3200" dirty="0">
              <a:solidFill>
                <a:srgbClr val="FFFF00"/>
              </a:solidFill>
            </a:endParaRPr>
          </a:p>
        </p:txBody>
      </p:sp>
      <p:sp>
        <p:nvSpPr>
          <p:cNvPr id="3" name="Pladsholder til indhold 2"/>
          <p:cNvSpPr>
            <a:spLocks noGrp="1"/>
          </p:cNvSpPr>
          <p:nvPr>
            <p:ph idx="1"/>
          </p:nvPr>
        </p:nvSpPr>
        <p:spPr/>
        <p:style>
          <a:lnRef idx="3">
            <a:schemeClr val="lt1"/>
          </a:lnRef>
          <a:fillRef idx="1">
            <a:schemeClr val="dk1"/>
          </a:fillRef>
          <a:effectRef idx="1">
            <a:schemeClr val="dk1"/>
          </a:effectRef>
          <a:fontRef idx="minor">
            <a:schemeClr val="lt1"/>
          </a:fontRef>
        </p:style>
        <p:txBody>
          <a:bodyPr/>
          <a:lstStyle/>
          <a:p>
            <a:r>
              <a:rPr lang="da-DK" dirty="0"/>
              <a:t>Til det ikke længere virker</a:t>
            </a:r>
          </a:p>
          <a:p>
            <a:r>
              <a:rPr lang="da-DK" dirty="0"/>
              <a:t>Eller til individuelle bivirkningsgrænse</a:t>
            </a:r>
          </a:p>
          <a:p>
            <a:endParaRPr lang="da-DK" dirty="0"/>
          </a:p>
          <a:p>
            <a:endParaRPr lang="da-DK" dirty="0"/>
          </a:p>
          <a:p>
            <a:r>
              <a:rPr lang="da-DK" dirty="0">
                <a:solidFill>
                  <a:srgbClr val="FFFF00"/>
                </a:solidFill>
              </a:rPr>
              <a:t>Virksomt = stabil sygdom, eller formindsket sygdom</a:t>
            </a:r>
          </a:p>
        </p:txBody>
      </p:sp>
    </p:spTree>
    <p:extLst>
      <p:ext uri="{BB962C8B-B14F-4D97-AF65-F5344CB8AC3E}">
        <p14:creationId xmlns:p14="http://schemas.microsoft.com/office/powerpoint/2010/main" val="382405963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481013" y="1370329"/>
            <a:ext cx="8181975" cy="5210175"/>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481013" y="1370329"/>
            <a:ext cx="8181975" cy="5210175"/>
          </a:xfrm>
          <a:prstGeom prst="rect">
            <a:avLst/>
          </a:prstGeom>
          <a:noFill/>
          <a:ln w="9525">
            <a:noFill/>
            <a:miter lim="800000"/>
            <a:headEnd/>
            <a:tailEnd/>
          </a:ln>
        </p:spPr>
      </p:pic>
      <p:sp>
        <p:nvSpPr>
          <p:cNvPr id="4" name="Tekstboks 3"/>
          <p:cNvSpPr txBox="1"/>
          <p:nvPr/>
        </p:nvSpPr>
        <p:spPr>
          <a:xfrm>
            <a:off x="6894014" y="5826431"/>
            <a:ext cx="1657313" cy="369332"/>
          </a:xfrm>
          <a:prstGeom prst="rect">
            <a:avLst/>
          </a:prstGeom>
          <a:noFill/>
        </p:spPr>
        <p:txBody>
          <a:bodyPr wrap="none" rtlCol="0">
            <a:spAutoFit/>
          </a:bodyPr>
          <a:lstStyle/>
          <a:p>
            <a:r>
              <a:rPr lang="da-DK" b="1" dirty="0">
                <a:solidFill>
                  <a:schemeClr val="bg1"/>
                </a:solidFill>
              </a:rPr>
              <a:t>Overall </a:t>
            </a:r>
            <a:r>
              <a:rPr lang="da-DK" b="1" dirty="0" err="1">
                <a:solidFill>
                  <a:schemeClr val="bg1"/>
                </a:solidFill>
              </a:rPr>
              <a:t>survival</a:t>
            </a:r>
            <a:endParaRPr lang="da-DK" b="1" dirty="0">
              <a:solidFill>
                <a:schemeClr val="bg1"/>
              </a:solidFill>
            </a:endParaRPr>
          </a:p>
        </p:txBody>
      </p:sp>
      <p:sp>
        <p:nvSpPr>
          <p:cNvPr id="5" name="Rektangel 4"/>
          <p:cNvSpPr/>
          <p:nvPr/>
        </p:nvSpPr>
        <p:spPr>
          <a:xfrm>
            <a:off x="7290351" y="6581001"/>
            <a:ext cx="1853649" cy="276999"/>
          </a:xfrm>
          <a:prstGeom prst="rect">
            <a:avLst/>
          </a:prstGeom>
        </p:spPr>
        <p:txBody>
          <a:bodyPr wrap="none">
            <a:spAutoFit/>
          </a:bodyPr>
          <a:lstStyle/>
          <a:p>
            <a:r>
              <a:rPr lang="da-DK" sz="1200" dirty="0" err="1"/>
              <a:t>Gennari</a:t>
            </a:r>
            <a:r>
              <a:rPr lang="da-DK" sz="1200" dirty="0"/>
              <a:t> JCO 2011;29:2144</a:t>
            </a:r>
          </a:p>
        </p:txBody>
      </p:sp>
      <p:sp>
        <p:nvSpPr>
          <p:cNvPr id="2" name="textruta 1"/>
          <p:cNvSpPr txBox="1"/>
          <p:nvPr/>
        </p:nvSpPr>
        <p:spPr>
          <a:xfrm>
            <a:off x="2421910" y="5892518"/>
            <a:ext cx="3378223" cy="369332"/>
          </a:xfrm>
          <a:prstGeom prst="rect">
            <a:avLst/>
          </a:prstGeom>
          <a:solidFill>
            <a:srgbClr val="000000"/>
          </a:solidFill>
        </p:spPr>
        <p:txBody>
          <a:bodyPr wrap="none" rtlCol="0">
            <a:spAutoFit/>
          </a:bodyPr>
          <a:lstStyle/>
          <a:p>
            <a:r>
              <a:rPr lang="da-DK" dirty="0"/>
              <a:t>&gt; 6 serier             vs.          &lt; 6 serier </a:t>
            </a:r>
          </a:p>
        </p:txBody>
      </p:sp>
      <p:sp>
        <p:nvSpPr>
          <p:cNvPr id="3" name="Rubrik 2"/>
          <p:cNvSpPr>
            <a:spLocks noGrp="1"/>
          </p:cNvSpPr>
          <p:nvPr>
            <p:ph type="title"/>
          </p:nvPr>
        </p:nvSpPr>
        <p:spPr>
          <a:xfrm>
            <a:off x="433388" y="106830"/>
            <a:ext cx="8229600" cy="1143000"/>
          </a:xfrm>
        </p:spPr>
        <p:txBody>
          <a:bodyPr/>
          <a:lstStyle/>
          <a:p>
            <a:r>
              <a:rPr lang="da-DK" dirty="0">
                <a:solidFill>
                  <a:srgbClr val="FFFF00"/>
                </a:solidFill>
              </a:rPr>
              <a:t>Længere vs. kortere behandling</a:t>
            </a:r>
          </a:p>
        </p:txBody>
      </p:sp>
    </p:spTree>
    <p:extLst>
      <p:ext uri="{BB962C8B-B14F-4D97-AF65-F5344CB8AC3E}">
        <p14:creationId xmlns:p14="http://schemas.microsoft.com/office/powerpoint/2010/main" val="72881049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el 4"/>
          <p:cNvSpPr>
            <a:spLocks noGrp="1"/>
          </p:cNvSpPr>
          <p:nvPr>
            <p:ph type="title"/>
          </p:nvPr>
        </p:nvSpPr>
        <p:spPr>
          <a:xfrm>
            <a:off x="107504" y="400050"/>
            <a:ext cx="9001000" cy="1156742"/>
          </a:xfrm>
        </p:spPr>
        <p:txBody>
          <a:bodyPr/>
          <a:lstStyle/>
          <a:p>
            <a:r>
              <a:rPr lang="da-DK" dirty="0" err="1"/>
              <a:t>Bonotto</a:t>
            </a:r>
            <a:r>
              <a:rPr lang="da-DK" dirty="0"/>
              <a:t> M et al. </a:t>
            </a:r>
            <a:r>
              <a:rPr lang="da-DK" dirty="0" err="1"/>
              <a:t>Oncologist</a:t>
            </a:r>
            <a:r>
              <a:rPr lang="da-DK" dirty="0"/>
              <a:t> 2015</a:t>
            </a:r>
          </a:p>
        </p:txBody>
      </p:sp>
      <p:sp>
        <p:nvSpPr>
          <p:cNvPr id="6" name="Pladsholder til indhold 5"/>
          <p:cNvSpPr>
            <a:spLocks noGrp="1"/>
          </p:cNvSpPr>
          <p:nvPr>
            <p:ph idx="1"/>
          </p:nvPr>
        </p:nvSpPr>
        <p:spPr/>
        <p:txBody>
          <a:bodyPr>
            <a:normAutofit fontScale="92500" lnSpcReduction="10000"/>
          </a:bodyPr>
          <a:lstStyle/>
          <a:p>
            <a:r>
              <a:rPr lang="da-DK" dirty="0"/>
              <a:t>472 pt med MBC</a:t>
            </a:r>
          </a:p>
          <a:p>
            <a:r>
              <a:rPr lang="da-DK" dirty="0"/>
              <a:t>All: median </a:t>
            </a:r>
            <a:r>
              <a:rPr lang="da-DK" dirty="0" err="1"/>
              <a:t>survival</a:t>
            </a:r>
            <a:r>
              <a:rPr lang="da-DK" dirty="0"/>
              <a:t>: 34 </a:t>
            </a:r>
            <a:r>
              <a:rPr lang="da-DK" dirty="0" err="1"/>
              <a:t>month</a:t>
            </a:r>
            <a:endParaRPr lang="da-DK" dirty="0"/>
          </a:p>
          <a:p>
            <a:r>
              <a:rPr lang="da-DK" dirty="0"/>
              <a:t>PFS1: 9 </a:t>
            </a:r>
            <a:r>
              <a:rPr lang="da-DK" dirty="0" err="1"/>
              <a:t>month</a:t>
            </a:r>
            <a:endParaRPr lang="da-DK" dirty="0"/>
          </a:p>
          <a:p>
            <a:pPr lvl="1"/>
            <a:r>
              <a:rPr lang="da-DK" dirty="0"/>
              <a:t>6-month </a:t>
            </a:r>
            <a:r>
              <a:rPr lang="da-DK" dirty="0" err="1"/>
              <a:t>benefit</a:t>
            </a:r>
            <a:r>
              <a:rPr lang="da-DK" dirty="0"/>
              <a:t>: 	</a:t>
            </a:r>
            <a:r>
              <a:rPr lang="da-DK" sz="2400" dirty="0"/>
              <a:t>1 line: 64%</a:t>
            </a:r>
          </a:p>
          <a:p>
            <a:pPr marL="3200400" lvl="7" indent="0">
              <a:buNone/>
            </a:pPr>
            <a:r>
              <a:rPr lang="da-DK" sz="2400" dirty="0"/>
              <a:t>	2 line: 41%</a:t>
            </a:r>
          </a:p>
          <a:p>
            <a:pPr marL="3200400" lvl="7" indent="0">
              <a:buNone/>
            </a:pPr>
            <a:r>
              <a:rPr lang="da-DK" sz="2400" dirty="0"/>
              <a:t>	3 line: 34% </a:t>
            </a:r>
          </a:p>
          <a:p>
            <a:pPr marL="3200400" lvl="7" indent="0">
              <a:buNone/>
            </a:pPr>
            <a:r>
              <a:rPr lang="da-DK" sz="2400" dirty="0"/>
              <a:t>	4 line: 23%</a:t>
            </a:r>
          </a:p>
          <a:p>
            <a:pPr marL="114300" indent="0">
              <a:buNone/>
            </a:pPr>
            <a:r>
              <a:rPr lang="da-DK" sz="3600" dirty="0"/>
              <a:t>Hvis ikke 6-måneders </a:t>
            </a:r>
            <a:r>
              <a:rPr lang="da-DK" sz="3600" dirty="0" err="1"/>
              <a:t>benefit</a:t>
            </a:r>
            <a:r>
              <a:rPr lang="da-DK" sz="3600" dirty="0"/>
              <a:t> var chancerne for gavn af 2 line &gt; halveret</a:t>
            </a:r>
          </a:p>
          <a:p>
            <a:pPr marL="514350" lvl="1" indent="0">
              <a:buNone/>
            </a:pPr>
            <a:endParaRPr lang="da-DK" sz="3200" dirty="0"/>
          </a:p>
        </p:txBody>
      </p:sp>
    </p:spTree>
    <p:extLst>
      <p:ext uri="{BB962C8B-B14F-4D97-AF65-F5344CB8AC3E}">
        <p14:creationId xmlns:p14="http://schemas.microsoft.com/office/powerpoint/2010/main" val="114312736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683568" y="620688"/>
            <a:ext cx="7772400" cy="1143000"/>
          </a:xfrm>
        </p:spPr>
        <p:txBody>
          <a:bodyPr>
            <a:normAutofit fontScale="90000"/>
          </a:bodyPr>
          <a:lstStyle/>
          <a:p>
            <a:r>
              <a:rPr lang="da-DK" altLang="da-DK" dirty="0">
                <a:solidFill>
                  <a:srgbClr val="FFFF00"/>
                </a:solidFill>
                <a:latin typeface="Arial Unicode MS" pitchFamily="34" charset="-128"/>
              </a:rPr>
              <a:t>Antihormon behandling</a:t>
            </a:r>
            <a:br>
              <a:rPr lang="da-DK" altLang="da-DK" dirty="0">
                <a:solidFill>
                  <a:srgbClr val="FFFF00"/>
                </a:solidFill>
                <a:latin typeface="Arial Unicode MS" pitchFamily="34" charset="-128"/>
              </a:rPr>
            </a:br>
            <a:r>
              <a:rPr lang="da-DK" altLang="da-DK" dirty="0">
                <a:solidFill>
                  <a:srgbClr val="FFFF00"/>
                </a:solidFill>
                <a:latin typeface="Arial Unicode MS" pitchFamily="34" charset="-128"/>
              </a:rPr>
              <a:t>Internationale guidelines</a:t>
            </a:r>
            <a:endParaRPr lang="da-DK" dirty="0">
              <a:solidFill>
                <a:srgbClr val="FFFF00"/>
              </a:solidFill>
            </a:endParaRPr>
          </a:p>
        </p:txBody>
      </p:sp>
      <p:sp>
        <p:nvSpPr>
          <p:cNvPr id="3" name="Pladsholder til indhold 2"/>
          <p:cNvSpPr>
            <a:spLocks noGrp="1"/>
          </p:cNvSpPr>
          <p:nvPr>
            <p:ph idx="1"/>
          </p:nvPr>
        </p:nvSpPr>
        <p:spPr>
          <a:xfrm>
            <a:off x="755576" y="2564904"/>
            <a:ext cx="7774632" cy="1585342"/>
          </a:xfrm>
        </p:spPr>
        <p:style>
          <a:lnRef idx="3">
            <a:schemeClr val="lt1"/>
          </a:lnRef>
          <a:fillRef idx="1">
            <a:schemeClr val="dk1"/>
          </a:fillRef>
          <a:effectRef idx="1">
            <a:schemeClr val="dk1"/>
          </a:effectRef>
          <a:fontRef idx="minor">
            <a:schemeClr val="lt1"/>
          </a:fontRef>
        </p:style>
        <p:txBody>
          <a:bodyPr>
            <a:noAutofit/>
          </a:bodyPr>
          <a:lstStyle/>
          <a:p>
            <a:r>
              <a:rPr lang="da-DK" sz="2400" dirty="0"/>
              <a:t>Til alle </a:t>
            </a:r>
            <a:r>
              <a:rPr lang="da-DK" sz="2400" dirty="0" err="1"/>
              <a:t>ER-pos</a:t>
            </a:r>
            <a:r>
              <a:rPr lang="da-DK" sz="2400" dirty="0"/>
              <a:t> – undtagen hvis resistent eller livstruende sygdom</a:t>
            </a:r>
          </a:p>
          <a:p>
            <a:r>
              <a:rPr lang="da-DK" sz="2400" dirty="0"/>
              <a:t>Generelt veltolereret</a:t>
            </a:r>
          </a:p>
          <a:p>
            <a:endParaRPr lang="da-DK" sz="2400" dirty="0"/>
          </a:p>
          <a:p>
            <a:endParaRPr lang="da-DK" sz="2400" dirty="0"/>
          </a:p>
          <a:p>
            <a:endParaRPr lang="da-DK" sz="2400" dirty="0"/>
          </a:p>
          <a:p>
            <a:pPr lvl="1"/>
            <a:endParaRPr lang="da-DK" sz="1800" dirty="0"/>
          </a:p>
          <a:p>
            <a:endParaRPr lang="da-DK" sz="2400" dirty="0"/>
          </a:p>
          <a:p>
            <a:pPr marL="0" indent="0">
              <a:buNone/>
            </a:pPr>
            <a:r>
              <a:rPr lang="da-DK" sz="2400" dirty="0"/>
              <a:t> </a:t>
            </a:r>
          </a:p>
        </p:txBody>
      </p:sp>
    </p:spTree>
    <p:extLst>
      <p:ext uri="{BB962C8B-B14F-4D97-AF65-F5344CB8AC3E}">
        <p14:creationId xmlns:p14="http://schemas.microsoft.com/office/powerpoint/2010/main" val="386682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ubrik 3"/>
          <p:cNvSpPr>
            <a:spLocks noGrp="1"/>
          </p:cNvSpPr>
          <p:nvPr>
            <p:ph type="title"/>
          </p:nvPr>
        </p:nvSpPr>
        <p:spPr>
          <a:xfrm>
            <a:off x="25050" y="476672"/>
            <a:ext cx="9145016" cy="1156742"/>
          </a:xfrm>
        </p:spPr>
        <p:txBody>
          <a:bodyPr>
            <a:normAutofit fontScale="90000"/>
          </a:bodyPr>
          <a:lstStyle/>
          <a:p>
            <a:r>
              <a:rPr lang="da-DK" dirty="0">
                <a:solidFill>
                  <a:srgbClr val="FFFF00"/>
                </a:solidFill>
              </a:rPr>
              <a:t>Antihormonbehandling – aktive stoffer</a:t>
            </a:r>
          </a:p>
        </p:txBody>
      </p:sp>
      <p:sp>
        <p:nvSpPr>
          <p:cNvPr id="5" name="Platshållare för innehåll 4"/>
          <p:cNvSpPr>
            <a:spLocks noGrp="1"/>
          </p:cNvSpPr>
          <p:nvPr>
            <p:ph idx="1"/>
          </p:nvPr>
        </p:nvSpPr>
        <p:spPr/>
        <p:style>
          <a:lnRef idx="3">
            <a:schemeClr val="lt1"/>
          </a:lnRef>
          <a:fillRef idx="1">
            <a:schemeClr val="dk1"/>
          </a:fillRef>
          <a:effectRef idx="1">
            <a:schemeClr val="dk1"/>
          </a:effectRef>
          <a:fontRef idx="minor">
            <a:schemeClr val="lt1"/>
          </a:fontRef>
        </p:style>
        <p:txBody>
          <a:bodyPr/>
          <a:lstStyle/>
          <a:p>
            <a:r>
              <a:rPr lang="da-DK" dirty="0"/>
              <a:t>Tamoxifen</a:t>
            </a:r>
          </a:p>
          <a:p>
            <a:r>
              <a:rPr lang="da-DK" dirty="0" err="1"/>
              <a:t>Fulvestrant</a:t>
            </a:r>
            <a:endParaRPr lang="da-DK" dirty="0"/>
          </a:p>
          <a:p>
            <a:r>
              <a:rPr lang="da-DK" dirty="0" err="1"/>
              <a:t>Letrozol</a:t>
            </a:r>
            <a:endParaRPr lang="da-DK" dirty="0"/>
          </a:p>
          <a:p>
            <a:r>
              <a:rPr lang="da-DK" dirty="0" err="1"/>
              <a:t>Anastrozol</a:t>
            </a:r>
            <a:endParaRPr lang="da-DK" dirty="0"/>
          </a:p>
          <a:p>
            <a:r>
              <a:rPr lang="da-DK" dirty="0" err="1"/>
              <a:t>Exemestan</a:t>
            </a:r>
            <a:endParaRPr lang="da-DK" dirty="0"/>
          </a:p>
          <a:p>
            <a:r>
              <a:rPr lang="da-DK" dirty="0" err="1"/>
              <a:t>Megestrol</a:t>
            </a:r>
            <a:r>
              <a:rPr lang="da-DK" dirty="0"/>
              <a:t> </a:t>
            </a:r>
            <a:r>
              <a:rPr lang="da-DK" dirty="0" err="1"/>
              <a:t>acetate</a:t>
            </a:r>
            <a:endParaRPr lang="da-DK" dirty="0"/>
          </a:p>
          <a:p>
            <a:endParaRPr lang="da-DK" dirty="0"/>
          </a:p>
        </p:txBody>
      </p:sp>
    </p:spTree>
    <p:extLst>
      <p:ext uri="{BB962C8B-B14F-4D97-AF65-F5344CB8AC3E}">
        <p14:creationId xmlns:p14="http://schemas.microsoft.com/office/powerpoint/2010/main" val="412485896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style>
          <a:lnRef idx="3">
            <a:schemeClr val="lt1"/>
          </a:lnRef>
          <a:fillRef idx="1">
            <a:schemeClr val="accent1"/>
          </a:fillRef>
          <a:effectRef idx="1">
            <a:schemeClr val="accent1"/>
          </a:effectRef>
          <a:fontRef idx="minor">
            <a:schemeClr val="lt1"/>
          </a:fontRef>
        </p:style>
        <p:txBody>
          <a:bodyPr/>
          <a:lstStyle/>
          <a:p>
            <a:br>
              <a:rPr lang="da-DK" b="0" dirty="0"/>
            </a:br>
            <a:r>
              <a:rPr lang="en-US" dirty="0"/>
              <a:t>PFS/TTP of AIs and </a:t>
            </a:r>
            <a:br>
              <a:rPr lang="en-US" dirty="0"/>
            </a:br>
            <a:r>
              <a:rPr lang="en-US" dirty="0"/>
              <a:t>1ST-LineEndocrine Therapy Trials in HR+ MBC</a:t>
            </a:r>
            <a:endParaRPr lang="da-DK" dirty="0"/>
          </a:p>
        </p:txBody>
      </p:sp>
      <p:pic>
        <p:nvPicPr>
          <p:cNvPr id="4792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 y="2780928"/>
            <a:ext cx="9108504" cy="3552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554782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12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8759"/>
            <a:ext cx="9192205" cy="4544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boks 1"/>
          <p:cNvSpPr txBox="1"/>
          <p:nvPr/>
        </p:nvSpPr>
        <p:spPr>
          <a:xfrm>
            <a:off x="395536" y="6021288"/>
            <a:ext cx="1324786" cy="369332"/>
          </a:xfrm>
          <a:prstGeom prst="rect">
            <a:avLst/>
          </a:prstGeom>
          <a:noFill/>
        </p:spPr>
        <p:txBody>
          <a:bodyPr wrap="none" rtlCol="0">
            <a:spAutoFit/>
          </a:bodyPr>
          <a:lstStyle/>
          <a:p>
            <a:r>
              <a:rPr lang="da-DK" dirty="0"/>
              <a:t>Lancet 2017</a:t>
            </a:r>
          </a:p>
        </p:txBody>
      </p:sp>
    </p:spTree>
    <p:extLst>
      <p:ext uri="{BB962C8B-B14F-4D97-AF65-F5344CB8AC3E}">
        <p14:creationId xmlns:p14="http://schemas.microsoft.com/office/powerpoint/2010/main" val="205353963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pic>
        <p:nvPicPr>
          <p:cNvPr id="4802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764704"/>
            <a:ext cx="9460360" cy="4762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Krans 2">
            <a:extLst>
              <a:ext uri="{FF2B5EF4-FFF2-40B4-BE49-F238E27FC236}">
                <a16:creationId xmlns:a16="http://schemas.microsoft.com/office/drawing/2014/main" id="{E2C7CFB9-E4B2-FD4F-A22B-0D77B17CC24D}"/>
              </a:ext>
            </a:extLst>
          </p:cNvPr>
          <p:cNvSpPr/>
          <p:nvPr/>
        </p:nvSpPr>
        <p:spPr>
          <a:xfrm>
            <a:off x="5796136" y="2060848"/>
            <a:ext cx="1008112" cy="432048"/>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schemeClr val="tx1"/>
              </a:solidFill>
            </a:endParaRPr>
          </a:p>
        </p:txBody>
      </p:sp>
    </p:spTree>
    <p:extLst>
      <p:ext uri="{BB962C8B-B14F-4D97-AF65-F5344CB8AC3E}">
        <p14:creationId xmlns:p14="http://schemas.microsoft.com/office/powerpoint/2010/main" val="192564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8E400C15-9294-4C2D-9232-1CDAA0EDCD35}" type="slidenum">
              <a:rPr lang="en-US" smtClean="0"/>
              <a:pPr/>
              <a:t>109</a:t>
            </a:fld>
            <a:endParaRPr lang="en-US" dirty="0"/>
          </a:p>
        </p:txBody>
      </p:sp>
      <p:pic>
        <p:nvPicPr>
          <p:cNvPr id="2048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826" t="18157" r="44666" b="5135"/>
          <a:stretch/>
        </p:blipFill>
        <p:spPr bwMode="auto">
          <a:xfrm>
            <a:off x="4459204" y="1529272"/>
            <a:ext cx="4073236" cy="4564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381000" y="6172200"/>
            <a:ext cx="8382000" cy="495299"/>
          </a:xfrm>
          <a:prstGeom prst="rect">
            <a:avLst/>
          </a:prstGeom>
        </p:spPr>
        <p:txBody>
          <a:bodyPr wrap="square" anchor="b" anchorCtr="0">
            <a:noAutofit/>
          </a:bodyPr>
          <a:lstStyle/>
          <a:p>
            <a:pPr eaLnBrk="0" fontAlgn="base" hangingPunct="0">
              <a:spcBef>
                <a:spcPct val="0"/>
              </a:spcBef>
              <a:spcAft>
                <a:spcPct val="0"/>
              </a:spcAft>
              <a:tabLst>
                <a:tab pos="457200" algn="l"/>
              </a:tabLst>
            </a:pPr>
            <a:r>
              <a:rPr lang="en-US" sz="800" b="1" dirty="0">
                <a:ea typeface="ＭＳ Ｐゴシック"/>
              </a:rPr>
              <a:t>1. </a:t>
            </a:r>
            <a:r>
              <a:rPr lang="en-US" sz="800" dirty="0">
                <a:ea typeface="ＭＳ Ｐゴシック"/>
              </a:rPr>
              <a:t>IBRANCE</a:t>
            </a:r>
            <a:r>
              <a:rPr lang="en-US" sz="800" baseline="30000" dirty="0">
                <a:ea typeface="ＭＳ Ｐゴシック"/>
              </a:rPr>
              <a:t>®</a:t>
            </a:r>
            <a:r>
              <a:rPr lang="en-US" sz="800" dirty="0">
                <a:ea typeface="ＭＳ Ｐゴシック"/>
              </a:rPr>
              <a:t> </a:t>
            </a:r>
            <a:r>
              <a:rPr lang="en-US" sz="800" dirty="0" err="1">
                <a:ea typeface="ＭＳ Ｐゴシック"/>
              </a:rPr>
              <a:t>Produktresumé</a:t>
            </a:r>
            <a:r>
              <a:rPr lang="en-US" sz="800" dirty="0">
                <a:ea typeface="ＭＳ Ｐゴシック"/>
              </a:rPr>
              <a:t>, 9. November 2016 </a:t>
            </a:r>
            <a:r>
              <a:rPr lang="en-US" sz="800" b="1" dirty="0">
                <a:ea typeface="ＭＳ Ｐゴシック"/>
              </a:rPr>
              <a:t>4. </a:t>
            </a:r>
            <a:r>
              <a:rPr lang="en-US" sz="800" dirty="0">
                <a:ea typeface="ＭＳ Ｐゴシック"/>
              </a:rPr>
              <a:t>McCain J. PT. 2015;40(8):511-520 </a:t>
            </a:r>
            <a:r>
              <a:rPr lang="en-US" sz="800" b="1" dirty="0">
                <a:ea typeface="ＭＳ Ｐゴシック"/>
              </a:rPr>
              <a:t>5. </a:t>
            </a:r>
            <a:r>
              <a:rPr lang="en-US" sz="800" dirty="0">
                <a:ea typeface="ＭＳ Ｐゴシック"/>
              </a:rPr>
              <a:t>Rocca A. et al. Expert </a:t>
            </a:r>
            <a:r>
              <a:rPr lang="en-US" sz="800" dirty="0" err="1">
                <a:ea typeface="ＭＳ Ｐゴシック"/>
              </a:rPr>
              <a:t>Opin</a:t>
            </a:r>
            <a:r>
              <a:rPr lang="en-US" sz="800" dirty="0">
                <a:ea typeface="ＭＳ Ｐゴシック"/>
              </a:rPr>
              <a:t> </a:t>
            </a:r>
            <a:r>
              <a:rPr lang="en-US" sz="800" dirty="0" err="1">
                <a:ea typeface="ＭＳ Ｐゴシック"/>
              </a:rPr>
              <a:t>Pharmacother</a:t>
            </a:r>
            <a:r>
              <a:rPr lang="en-US" sz="800" dirty="0">
                <a:ea typeface="ＭＳ Ｐゴシック"/>
              </a:rPr>
              <a:t>. 2014;15(3):407-420 </a:t>
            </a:r>
            <a:r>
              <a:rPr lang="en-US" sz="800" b="1" dirty="0">
                <a:ea typeface="ＭＳ Ｐゴシック"/>
              </a:rPr>
              <a:t>6. </a:t>
            </a:r>
            <a:r>
              <a:rPr lang="en-US" sz="800" dirty="0" err="1">
                <a:ea typeface="ＭＳ Ｐゴシック"/>
              </a:rPr>
              <a:t>Cadoo</a:t>
            </a:r>
            <a:r>
              <a:rPr lang="en-US" sz="800" dirty="0">
                <a:ea typeface="ＭＳ Ｐゴシック"/>
              </a:rPr>
              <a:t> KA. Et al. Breast Cancer: Targets and Therapy. 2014;6:123-133 i21-i22 </a:t>
            </a:r>
            <a:r>
              <a:rPr lang="en-US" sz="800" b="1" dirty="0">
                <a:ea typeface="ＭＳ Ｐゴシック"/>
              </a:rPr>
              <a:t>14. </a:t>
            </a:r>
            <a:r>
              <a:rPr lang="en-US" sz="800" dirty="0" err="1">
                <a:ea typeface="ＭＳ Ｐゴシック"/>
              </a:rPr>
              <a:t>Prall</a:t>
            </a:r>
            <a:r>
              <a:rPr lang="en-US" sz="800" dirty="0">
                <a:ea typeface="ＭＳ Ｐゴシック"/>
              </a:rPr>
              <a:t> OW. et al. J </a:t>
            </a:r>
            <a:r>
              <a:rPr lang="en-US" sz="800" dirty="0" err="1">
                <a:ea typeface="ＭＳ Ｐゴシック"/>
              </a:rPr>
              <a:t>Biol</a:t>
            </a:r>
            <a:r>
              <a:rPr lang="en-US" sz="800" dirty="0">
                <a:ea typeface="ＭＳ Ｐゴシック"/>
              </a:rPr>
              <a:t> Chem. 1997;272:10882-10894 </a:t>
            </a:r>
            <a:r>
              <a:rPr lang="en-US" sz="800" b="1" dirty="0">
                <a:ea typeface="ＭＳ Ｐゴシック"/>
              </a:rPr>
              <a:t>15. </a:t>
            </a:r>
            <a:r>
              <a:rPr lang="en-US" sz="800" dirty="0" err="1">
                <a:ea typeface="ＭＳ Ｐゴシック"/>
              </a:rPr>
              <a:t>Altucci</a:t>
            </a:r>
            <a:r>
              <a:rPr lang="en-US" sz="800" dirty="0">
                <a:ea typeface="ＭＳ Ｐゴシック"/>
              </a:rPr>
              <a:t> L. et al. Oncogene. 1996;12(11):1215-2324 </a:t>
            </a:r>
            <a:r>
              <a:rPr lang="en-US" sz="800" b="1" dirty="0">
                <a:ea typeface="ＭＳ Ｐゴシック"/>
              </a:rPr>
              <a:t>16. </a:t>
            </a:r>
            <a:r>
              <a:rPr lang="en-US" sz="800" dirty="0">
                <a:ea typeface="ＭＳ Ｐゴシック"/>
              </a:rPr>
              <a:t>Weinberg RA. </a:t>
            </a:r>
            <a:r>
              <a:rPr lang="en-US" sz="800" dirty="0" err="1">
                <a:ea typeface="ＭＳ Ｐゴシック"/>
              </a:rPr>
              <a:t>pRB</a:t>
            </a:r>
            <a:r>
              <a:rPr lang="en-US" sz="800" dirty="0">
                <a:ea typeface="ＭＳ Ｐゴシック"/>
              </a:rPr>
              <a:t> and control of the cell cycle clock. The Biology of Cancer. 2</a:t>
            </a:r>
            <a:r>
              <a:rPr lang="en-US" sz="800" baseline="30000" dirty="0">
                <a:ea typeface="ＭＳ Ｐゴシック"/>
              </a:rPr>
              <a:t>nd</a:t>
            </a:r>
            <a:r>
              <a:rPr lang="en-US" sz="800" dirty="0">
                <a:ea typeface="ＭＳ Ｐゴシック"/>
              </a:rPr>
              <a:t> ed. New York, NY: Garland Science; 2014</a:t>
            </a:r>
            <a:r>
              <a:rPr lang="en-US" sz="800" b="1" dirty="0">
                <a:ea typeface="ＭＳ Ｐゴシック"/>
              </a:rPr>
              <a:t> </a:t>
            </a:r>
            <a:endParaRPr lang="en-US" sz="800" dirty="0">
              <a:ea typeface="ＭＳ Ｐゴシック"/>
            </a:endParaRPr>
          </a:p>
        </p:txBody>
      </p:sp>
      <p:sp>
        <p:nvSpPr>
          <p:cNvPr id="4" name="TextBox 3"/>
          <p:cNvSpPr txBox="1"/>
          <p:nvPr/>
        </p:nvSpPr>
        <p:spPr>
          <a:xfrm>
            <a:off x="573206" y="5876599"/>
            <a:ext cx="1941557" cy="246221"/>
          </a:xfrm>
          <a:prstGeom prst="rect">
            <a:avLst/>
          </a:prstGeom>
          <a:noFill/>
        </p:spPr>
        <p:txBody>
          <a:bodyPr wrap="none" rtlCol="0">
            <a:spAutoFit/>
          </a:bodyPr>
          <a:lstStyle/>
          <a:p>
            <a:r>
              <a:rPr lang="da-DK" sz="1000" dirty="0">
                <a:solidFill>
                  <a:schemeClr val="bg2">
                    <a:lumMod val="50000"/>
                  </a:schemeClr>
                </a:solidFill>
              </a:rPr>
              <a:t>Figuren er udarbejdet af Pfizer </a:t>
            </a:r>
            <a:endParaRPr lang="en-US" sz="1000" dirty="0">
              <a:solidFill>
                <a:schemeClr val="bg2">
                  <a:lumMod val="50000"/>
                </a:schemeClr>
              </a:solidFill>
            </a:endParaRPr>
          </a:p>
        </p:txBody>
      </p:sp>
      <p:sp>
        <p:nvSpPr>
          <p:cNvPr id="5" name="TextBox 4"/>
          <p:cNvSpPr txBox="1"/>
          <p:nvPr/>
        </p:nvSpPr>
        <p:spPr>
          <a:xfrm rot="18449203">
            <a:off x="-421159" y="3088035"/>
            <a:ext cx="5496056" cy="1015663"/>
          </a:xfrm>
          <a:prstGeom prst="rect">
            <a:avLst/>
          </a:prstGeom>
          <a:solidFill>
            <a:srgbClr val="FFFF00"/>
          </a:solidFill>
        </p:spPr>
        <p:txBody>
          <a:bodyPr wrap="square" rtlCol="0">
            <a:spAutoFit/>
          </a:bodyPr>
          <a:lstStyle/>
          <a:p>
            <a:pPr algn="ctr"/>
            <a:r>
              <a:rPr lang="da-DK" sz="2000" b="1" dirty="0">
                <a:solidFill>
                  <a:schemeClr val="bg2"/>
                </a:solidFill>
              </a:rPr>
              <a:t>IBRANCE er den 1. godkendte CDK4/6-hæmmer</a:t>
            </a:r>
            <a:r>
              <a:rPr lang="da-DK" sz="2000" b="1" baseline="30000" dirty="0">
                <a:solidFill>
                  <a:schemeClr val="bg2"/>
                </a:solidFill>
              </a:rPr>
              <a:t>1,</a:t>
            </a:r>
          </a:p>
          <a:p>
            <a:pPr algn="ctr"/>
            <a:r>
              <a:rPr lang="da-DK" sz="2000" b="1" dirty="0">
                <a:solidFill>
                  <a:schemeClr val="bg2"/>
                </a:solidFill>
              </a:rPr>
              <a:t>Der virker </a:t>
            </a:r>
            <a:r>
              <a:rPr lang="da-DK" sz="2000" b="1" dirty="0" err="1">
                <a:solidFill>
                  <a:schemeClr val="bg2"/>
                </a:solidFill>
              </a:rPr>
              <a:t>synergistisk</a:t>
            </a:r>
            <a:r>
              <a:rPr lang="da-DK" sz="2000" b="1" dirty="0">
                <a:solidFill>
                  <a:schemeClr val="bg2"/>
                </a:solidFill>
              </a:rPr>
              <a:t> med endokrin behandling</a:t>
            </a:r>
            <a:r>
              <a:rPr lang="da-DK" sz="2000" b="1" baseline="30000" dirty="0">
                <a:solidFill>
                  <a:schemeClr val="bg2"/>
                </a:solidFill>
              </a:rPr>
              <a:t>1,5,6</a:t>
            </a:r>
          </a:p>
        </p:txBody>
      </p:sp>
      <p:sp>
        <p:nvSpPr>
          <p:cNvPr id="10" name="TextBox 9"/>
          <p:cNvSpPr txBox="1"/>
          <p:nvPr/>
        </p:nvSpPr>
        <p:spPr>
          <a:xfrm>
            <a:off x="6092588" y="6583064"/>
            <a:ext cx="2362200" cy="246221"/>
          </a:xfrm>
          <a:prstGeom prst="rect">
            <a:avLst/>
          </a:prstGeom>
          <a:noFill/>
        </p:spPr>
        <p:txBody>
          <a:bodyPr wrap="square" rtlCol="0">
            <a:spAutoFit/>
          </a:bodyPr>
          <a:lstStyle/>
          <a:p>
            <a:pPr algn="r"/>
            <a:r>
              <a:rPr lang="en-US" sz="1000" dirty="0">
                <a:solidFill>
                  <a:schemeClr val="tx1">
                    <a:lumMod val="50000"/>
                    <a:lumOff val="50000"/>
                  </a:schemeClr>
                </a:solidFill>
              </a:rPr>
              <a:t>January 2017 PP-IBR-DNK-0074 </a:t>
            </a:r>
          </a:p>
        </p:txBody>
      </p:sp>
      <p:sp>
        <p:nvSpPr>
          <p:cNvPr id="7" name="Titel 6"/>
          <p:cNvSpPr>
            <a:spLocks noGrp="1"/>
          </p:cNvSpPr>
          <p:nvPr>
            <p:ph type="title"/>
          </p:nvPr>
        </p:nvSpPr>
        <p:spPr>
          <a:xfrm>
            <a:off x="685800" y="44624"/>
            <a:ext cx="7772400" cy="1143000"/>
          </a:xfrm>
        </p:spPr>
        <p:style>
          <a:lnRef idx="0">
            <a:schemeClr val="accent3"/>
          </a:lnRef>
          <a:fillRef idx="1002">
            <a:schemeClr val="dk2"/>
          </a:fillRef>
          <a:effectRef idx="3">
            <a:schemeClr val="accent3"/>
          </a:effectRef>
          <a:fontRef idx="minor">
            <a:schemeClr val="lt1"/>
          </a:fontRef>
        </p:style>
        <p:txBody>
          <a:bodyPr/>
          <a:lstStyle/>
          <a:p>
            <a:r>
              <a:rPr lang="da-DK" dirty="0"/>
              <a:t>CDK4/6 inhibitor</a:t>
            </a:r>
          </a:p>
        </p:txBody>
      </p:sp>
    </p:spTree>
    <p:extLst>
      <p:ext uri="{BB962C8B-B14F-4D97-AF65-F5344CB8AC3E}">
        <p14:creationId xmlns:p14="http://schemas.microsoft.com/office/powerpoint/2010/main" val="18198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Title 1" descr="Large confetti"/>
          <p:cNvSpPr>
            <a:spLocks noGrp="1"/>
          </p:cNvSpPr>
          <p:nvPr>
            <p:ph type="title"/>
          </p:nvPr>
        </p:nvSpPr>
        <p:spPr/>
        <p:txBody>
          <a:bodyPr/>
          <a:lstStyle/>
          <a:p>
            <a:r>
              <a:rPr lang="en-US" altLang="da-DK" dirty="0" err="1"/>
              <a:t>Brystets</a:t>
            </a:r>
            <a:r>
              <a:rPr lang="en-US" altLang="da-DK" dirty="0"/>
              <a:t> </a:t>
            </a:r>
            <a:r>
              <a:rPr lang="en-US" altLang="da-DK" dirty="0" err="1"/>
              <a:t>anatomi</a:t>
            </a:r>
            <a:endParaRPr lang="en-US" altLang="da-DK" dirty="0"/>
          </a:p>
        </p:txBody>
      </p:sp>
      <p:pic>
        <p:nvPicPr>
          <p:cNvPr id="3994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338" y="2335926"/>
            <a:ext cx="3742630" cy="3531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7" y="2306479"/>
            <a:ext cx="3960441" cy="3568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ruta 1"/>
          <p:cNvSpPr txBox="1"/>
          <p:nvPr/>
        </p:nvSpPr>
        <p:spPr>
          <a:xfrm>
            <a:off x="5145832" y="5597619"/>
            <a:ext cx="3312368" cy="1200329"/>
          </a:xfrm>
          <a:prstGeom prst="rect">
            <a:avLst/>
          </a:prstGeom>
          <a:noFill/>
        </p:spPr>
        <p:txBody>
          <a:bodyPr wrap="square">
            <a:spAutoFit/>
          </a:bodyPr>
          <a:lstStyle/>
          <a:p>
            <a:pPr>
              <a:defRPr/>
            </a:pPr>
            <a:endParaRPr lang="da-DK" dirty="0">
              <a:latin typeface="+mn-lt"/>
              <a:ea typeface="ＭＳ Ｐゴシック" charset="0"/>
              <a:cs typeface="ＭＳ Ｐゴシック" charset="0"/>
            </a:endParaRPr>
          </a:p>
          <a:p>
            <a:pPr>
              <a:defRPr/>
            </a:pPr>
            <a:r>
              <a:rPr lang="da-DK" dirty="0">
                <a:latin typeface="+mn-lt"/>
                <a:ea typeface="ＭＳ Ｐゴシック" charset="0"/>
                <a:cs typeface="ＭＳ Ｐゴシック" charset="0"/>
              </a:rPr>
              <a:t>Hos 1/3 er der spredning til lymfeknuderne i armhulen</a:t>
            </a:r>
          </a:p>
          <a:p>
            <a:pPr>
              <a:defRPr/>
            </a:pPr>
            <a:r>
              <a:rPr lang="da-DK" dirty="0">
                <a:latin typeface="+mn-lt"/>
                <a:ea typeface="ＭＳ Ｐゴシック" charset="0"/>
                <a:cs typeface="ＭＳ Ｐゴシック" charset="0"/>
              </a:rPr>
              <a:t>50% får kun fjernet SN</a:t>
            </a:r>
          </a:p>
        </p:txBody>
      </p:sp>
      <p:sp>
        <p:nvSpPr>
          <p:cNvPr id="3" name="Tekstboks 2"/>
          <p:cNvSpPr txBox="1"/>
          <p:nvPr/>
        </p:nvSpPr>
        <p:spPr>
          <a:xfrm>
            <a:off x="459272" y="5874618"/>
            <a:ext cx="4109395" cy="646331"/>
          </a:xfrm>
          <a:prstGeom prst="rect">
            <a:avLst/>
          </a:prstGeom>
          <a:noFill/>
        </p:spPr>
        <p:txBody>
          <a:bodyPr wrap="none" rtlCol="0">
            <a:spAutoFit/>
          </a:bodyPr>
          <a:lstStyle/>
          <a:p>
            <a:r>
              <a:rPr lang="da-DK" altLang="da-DK" dirty="0"/>
              <a:t>2/3 brystbevarende op. </a:t>
            </a:r>
          </a:p>
          <a:p>
            <a:r>
              <a:rPr lang="da-DK" altLang="da-DK" dirty="0"/>
              <a:t>1/3 fjernelse af hele brystet = </a:t>
            </a:r>
            <a:r>
              <a:rPr lang="da-DK" altLang="da-DK" dirty="0" err="1"/>
              <a:t>mastektomi</a:t>
            </a:r>
            <a:endParaRPr lang="da-DK" dirty="0"/>
          </a:p>
        </p:txBody>
      </p:sp>
    </p:spTree>
    <p:extLst>
      <p:ext uri="{BB962C8B-B14F-4D97-AF65-F5344CB8AC3E}">
        <p14:creationId xmlns:p14="http://schemas.microsoft.com/office/powerpoint/2010/main" val="117975080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schleich-batman-kaempende"/>
          <p:cNvPicPr>
            <a:picLocks noChangeAspect="1" noChangeArrowheads="1"/>
          </p:cNvPicPr>
          <p:nvPr/>
        </p:nvPicPr>
        <p:blipFill rotWithShape="1">
          <a:blip r:embed="rId3">
            <a:extLst>
              <a:ext uri="{28A0092B-C50C-407E-A947-70E740481C1C}">
                <a14:useLocalDpi xmlns:a14="http://schemas.microsoft.com/office/drawing/2010/main" val="0"/>
              </a:ext>
            </a:extLst>
          </a:blip>
          <a:srcRect l="7282" r="10886"/>
          <a:stretch/>
        </p:blipFill>
        <p:spPr bwMode="auto">
          <a:xfrm>
            <a:off x="43725" y="588087"/>
            <a:ext cx="3664179" cy="4477705"/>
          </a:xfrm>
          <a:prstGeom prst="rect">
            <a:avLst/>
          </a:prstGeom>
          <a:noFill/>
          <a:extLst>
            <a:ext uri="{909E8E84-426E-40DD-AFC4-6F175D3DCCD1}">
              <a14:hiddenFill xmlns:a14="http://schemas.microsoft.com/office/drawing/2010/main">
                <a:solidFill>
                  <a:srgbClr val="FFFFFF"/>
                </a:solidFill>
              </a14:hiddenFill>
            </a:ext>
          </a:extLst>
        </p:spPr>
      </p:pic>
      <p:sp>
        <p:nvSpPr>
          <p:cNvPr id="4" name="Tekstboks 3"/>
          <p:cNvSpPr txBox="1"/>
          <p:nvPr/>
        </p:nvSpPr>
        <p:spPr>
          <a:xfrm>
            <a:off x="156839" y="917675"/>
            <a:ext cx="1287532" cy="646331"/>
          </a:xfrm>
          <a:prstGeom prst="rect">
            <a:avLst/>
          </a:prstGeom>
          <a:noFill/>
        </p:spPr>
        <p:txBody>
          <a:bodyPr wrap="none" rtlCol="0">
            <a:spAutoFit/>
          </a:bodyPr>
          <a:lstStyle/>
          <a:p>
            <a:r>
              <a:rPr lang="da-DK" dirty="0" err="1">
                <a:solidFill>
                  <a:prstClr val="black"/>
                </a:solidFill>
                <a:latin typeface="Arial"/>
              </a:rPr>
              <a:t>Palpociclib</a:t>
            </a:r>
            <a:endParaRPr lang="da-DK" dirty="0">
              <a:solidFill>
                <a:prstClr val="black"/>
              </a:solidFill>
              <a:latin typeface="Arial"/>
            </a:endParaRPr>
          </a:p>
          <a:p>
            <a:r>
              <a:rPr lang="da-DK" dirty="0">
                <a:solidFill>
                  <a:prstClr val="black"/>
                </a:solidFill>
                <a:latin typeface="Arial"/>
              </a:rPr>
              <a:t>IBRANCE</a:t>
            </a:r>
          </a:p>
        </p:txBody>
      </p:sp>
      <p:grpSp>
        <p:nvGrpSpPr>
          <p:cNvPr id="5" name="Gruppe 4"/>
          <p:cNvGrpSpPr/>
          <p:nvPr/>
        </p:nvGrpSpPr>
        <p:grpSpPr>
          <a:xfrm>
            <a:off x="5511800" y="960120"/>
            <a:ext cx="3137538" cy="5008882"/>
            <a:chOff x="5138932" y="307355"/>
            <a:chExt cx="3486151" cy="4169395"/>
          </a:xfrm>
        </p:grpSpPr>
        <p:pic>
          <p:nvPicPr>
            <p:cNvPr id="1026" name="Picture 2" descr="Billedresultat for kæmpende oorker cartoons"/>
            <p:cNvPicPr>
              <a:picLocks noChangeAspect="1" noChangeArrowheads="1"/>
            </p:cNvPicPr>
            <p:nvPr/>
          </p:nvPicPr>
          <p:blipFill rotWithShape="1">
            <a:blip r:embed="rId4">
              <a:extLst>
                <a:ext uri="{28A0092B-C50C-407E-A947-70E740481C1C}">
                  <a14:useLocalDpi xmlns:a14="http://schemas.microsoft.com/office/drawing/2010/main" val="0"/>
                </a:ext>
              </a:extLst>
            </a:blip>
            <a:srcRect l="24550" r="12740"/>
            <a:stretch/>
          </p:blipFill>
          <p:spPr bwMode="auto">
            <a:xfrm>
              <a:off x="5138932" y="307355"/>
              <a:ext cx="3486151" cy="4169395"/>
            </a:xfrm>
            <a:prstGeom prst="rect">
              <a:avLst/>
            </a:prstGeom>
            <a:noFill/>
            <a:extLst>
              <a:ext uri="{909E8E84-426E-40DD-AFC4-6F175D3DCCD1}">
                <a14:hiddenFill xmlns:a14="http://schemas.microsoft.com/office/drawing/2010/main">
                  <a:solidFill>
                    <a:srgbClr val="FFFFFF"/>
                  </a:solidFill>
                </a14:hiddenFill>
              </a:ext>
            </a:extLst>
          </p:spPr>
        </p:pic>
        <p:sp>
          <p:nvSpPr>
            <p:cNvPr id="7" name="Tekstboks 6"/>
            <p:cNvSpPr txBox="1"/>
            <p:nvPr/>
          </p:nvSpPr>
          <p:spPr>
            <a:xfrm>
              <a:off x="7164288" y="1149266"/>
              <a:ext cx="1172466" cy="276999"/>
            </a:xfrm>
            <a:prstGeom prst="rect">
              <a:avLst/>
            </a:prstGeom>
            <a:noFill/>
          </p:spPr>
          <p:txBody>
            <a:bodyPr wrap="none" rtlCol="0">
              <a:spAutoFit/>
            </a:bodyPr>
            <a:lstStyle/>
            <a:p>
              <a:r>
                <a:rPr lang="da-DK" dirty="0" err="1">
                  <a:solidFill>
                    <a:prstClr val="black"/>
                  </a:solidFill>
                  <a:latin typeface="Arial"/>
                </a:rPr>
                <a:t>Ribociclib</a:t>
              </a:r>
              <a:endParaRPr lang="da-DK" dirty="0">
                <a:solidFill>
                  <a:prstClr val="black"/>
                </a:solidFill>
                <a:latin typeface="Arial"/>
              </a:endParaRPr>
            </a:p>
          </p:txBody>
        </p:sp>
      </p:grpSp>
      <p:grpSp>
        <p:nvGrpSpPr>
          <p:cNvPr id="9" name="Gruppe 8"/>
          <p:cNvGrpSpPr/>
          <p:nvPr/>
        </p:nvGrpSpPr>
        <p:grpSpPr>
          <a:xfrm>
            <a:off x="3603198" y="1612583"/>
            <a:ext cx="1937604" cy="3443049"/>
            <a:chOff x="3603198" y="1612583"/>
            <a:chExt cx="1937604" cy="3443049"/>
          </a:xfrm>
        </p:grpSpPr>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3198" y="1612583"/>
              <a:ext cx="1937604" cy="2928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kstboks 7"/>
            <p:cNvSpPr txBox="1"/>
            <p:nvPr/>
          </p:nvSpPr>
          <p:spPr>
            <a:xfrm>
              <a:off x="3784600" y="4686300"/>
              <a:ext cx="1428596" cy="369332"/>
            </a:xfrm>
            <a:prstGeom prst="rect">
              <a:avLst/>
            </a:prstGeom>
            <a:noFill/>
          </p:spPr>
          <p:txBody>
            <a:bodyPr wrap="none" rtlCol="0">
              <a:spAutoFit/>
            </a:bodyPr>
            <a:lstStyle/>
            <a:p>
              <a:r>
                <a:rPr lang="da-DK" dirty="0" err="1"/>
                <a:t>Abemaciclib</a:t>
              </a:r>
              <a:endParaRPr lang="da-DK" dirty="0"/>
            </a:p>
          </p:txBody>
        </p:sp>
      </p:grpSp>
    </p:spTree>
    <p:extLst>
      <p:ext uri="{BB962C8B-B14F-4D97-AF65-F5344CB8AC3E}">
        <p14:creationId xmlns:p14="http://schemas.microsoft.com/office/powerpoint/2010/main" val="28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dsholder til indhold 3"/>
          <p:cNvGraphicFramePr>
            <a:graphicFrameLocks noGrp="1"/>
          </p:cNvGraphicFramePr>
          <p:nvPr>
            <p:ph sz="quarter" idx="4294967295"/>
            <p:extLst>
              <p:ext uri="{D42A27DB-BD31-4B8C-83A1-F6EECF244321}">
                <p14:modId xmlns:p14="http://schemas.microsoft.com/office/powerpoint/2010/main" val="4287703070"/>
              </p:ext>
            </p:extLst>
          </p:nvPr>
        </p:nvGraphicFramePr>
        <p:xfrm>
          <a:off x="899592" y="2060848"/>
          <a:ext cx="7344816" cy="3744416"/>
        </p:xfrm>
        <a:graphic>
          <a:graphicData uri="http://schemas.openxmlformats.org/drawingml/2006/chart">
            <c:chart xmlns:c="http://schemas.openxmlformats.org/drawingml/2006/chart" xmlns:r="http://schemas.openxmlformats.org/officeDocument/2006/relationships" r:id="rId3"/>
          </a:graphicData>
        </a:graphic>
      </p:graphicFrame>
      <p:sp>
        <p:nvSpPr>
          <p:cNvPr id="5" name="Titel 3"/>
          <p:cNvSpPr>
            <a:spLocks noGrp="1"/>
          </p:cNvSpPr>
          <p:nvPr>
            <p:ph type="title"/>
          </p:nvPr>
        </p:nvSpPr>
        <p:spPr/>
        <p:txBody>
          <a:bodyPr>
            <a:normAutofit fontScale="90000"/>
          </a:bodyPr>
          <a:lstStyle/>
          <a:p>
            <a:r>
              <a:rPr lang="da-DK" dirty="0"/>
              <a:t>Studier med antihormonbehandling og CDK 4/6 hæmmer</a:t>
            </a:r>
          </a:p>
        </p:txBody>
      </p:sp>
      <p:sp>
        <p:nvSpPr>
          <p:cNvPr id="6" name="Tekstboks 6"/>
          <p:cNvSpPr txBox="1"/>
          <p:nvPr/>
        </p:nvSpPr>
        <p:spPr>
          <a:xfrm>
            <a:off x="6660232" y="5301208"/>
            <a:ext cx="1223412" cy="369332"/>
          </a:xfrm>
          <a:prstGeom prst="rect">
            <a:avLst/>
          </a:prstGeom>
          <a:noFill/>
        </p:spPr>
        <p:txBody>
          <a:bodyPr wrap="none" rtlCol="0">
            <a:spAutoFit/>
          </a:bodyPr>
          <a:lstStyle/>
          <a:p>
            <a:r>
              <a:rPr lang="da-DK" dirty="0">
                <a:solidFill>
                  <a:srgbClr val="FF0000"/>
                </a:solidFill>
              </a:rPr>
              <a:t>HR: 0.4-0.6</a:t>
            </a:r>
          </a:p>
        </p:txBody>
      </p:sp>
      <p:sp>
        <p:nvSpPr>
          <p:cNvPr id="9" name="Tekstboks 7"/>
          <p:cNvSpPr txBox="1"/>
          <p:nvPr/>
        </p:nvSpPr>
        <p:spPr>
          <a:xfrm>
            <a:off x="5966661" y="3461611"/>
            <a:ext cx="1212191" cy="369332"/>
          </a:xfrm>
          <a:prstGeom prst="rect">
            <a:avLst/>
          </a:prstGeom>
          <a:noFill/>
        </p:spPr>
        <p:txBody>
          <a:bodyPr wrap="none" rtlCol="0">
            <a:spAutoFit/>
          </a:bodyPr>
          <a:lstStyle/>
          <a:p>
            <a:pPr algn="ctr"/>
            <a:r>
              <a:rPr lang="da-DK" sz="900" dirty="0" err="1">
                <a:solidFill>
                  <a:schemeClr val="bg1"/>
                </a:solidFill>
              </a:rPr>
              <a:t>Relaps</a:t>
            </a:r>
            <a:r>
              <a:rPr lang="da-DK" sz="900" dirty="0">
                <a:solidFill>
                  <a:schemeClr val="bg1"/>
                </a:solidFill>
              </a:rPr>
              <a:t> &lt; 12 </a:t>
            </a:r>
            <a:r>
              <a:rPr lang="da-DK" sz="900" dirty="0" err="1">
                <a:solidFill>
                  <a:schemeClr val="bg1"/>
                </a:solidFill>
              </a:rPr>
              <a:t>mth</a:t>
            </a:r>
            <a:r>
              <a:rPr lang="da-DK" sz="900" dirty="0">
                <a:solidFill>
                  <a:schemeClr val="bg1"/>
                </a:solidFill>
              </a:rPr>
              <a:t> </a:t>
            </a:r>
            <a:r>
              <a:rPr lang="da-DK" sz="900" dirty="0" err="1">
                <a:solidFill>
                  <a:schemeClr val="bg1"/>
                </a:solidFill>
              </a:rPr>
              <a:t>after</a:t>
            </a:r>
            <a:r>
              <a:rPr lang="da-DK" sz="900" dirty="0">
                <a:solidFill>
                  <a:schemeClr val="bg1"/>
                </a:solidFill>
              </a:rPr>
              <a:t> </a:t>
            </a:r>
          </a:p>
          <a:p>
            <a:pPr algn="ctr"/>
            <a:r>
              <a:rPr lang="da-DK" sz="900" dirty="0" err="1">
                <a:solidFill>
                  <a:schemeClr val="bg1"/>
                </a:solidFill>
              </a:rPr>
              <a:t>adj</a:t>
            </a:r>
            <a:r>
              <a:rPr lang="da-DK" sz="900" dirty="0">
                <a:solidFill>
                  <a:schemeClr val="bg1"/>
                </a:solidFill>
              </a:rPr>
              <a:t> </a:t>
            </a:r>
            <a:r>
              <a:rPr lang="da-DK" sz="900" dirty="0" err="1">
                <a:solidFill>
                  <a:schemeClr val="bg1"/>
                </a:solidFill>
              </a:rPr>
              <a:t>treatment</a:t>
            </a:r>
            <a:endParaRPr lang="da-DK" sz="900" dirty="0">
              <a:solidFill>
                <a:schemeClr val="bg1"/>
              </a:solidFill>
            </a:endParaRPr>
          </a:p>
        </p:txBody>
      </p:sp>
      <p:sp>
        <p:nvSpPr>
          <p:cNvPr id="11" name="Tekstfelt 10"/>
          <p:cNvSpPr txBox="1"/>
          <p:nvPr/>
        </p:nvSpPr>
        <p:spPr>
          <a:xfrm>
            <a:off x="323528" y="6223471"/>
            <a:ext cx="8703824" cy="346249"/>
          </a:xfrm>
          <a:prstGeom prst="rect">
            <a:avLst/>
          </a:prstGeom>
          <a:noFill/>
        </p:spPr>
        <p:txBody>
          <a:bodyPr wrap="square" rtlCol="0">
            <a:spAutoFit/>
          </a:bodyPr>
          <a:lstStyle/>
          <a:p>
            <a:r>
              <a:rPr lang="da-DK" sz="825" dirty="0"/>
              <a:t>Finn et al, Lancet </a:t>
            </a:r>
            <a:r>
              <a:rPr lang="da-DK" sz="825" dirty="0" err="1"/>
              <a:t>Oncol</a:t>
            </a:r>
            <a:r>
              <a:rPr lang="da-DK" sz="825" dirty="0"/>
              <a:t> 2015 &amp; JCO (ABC), 2016, 34, </a:t>
            </a:r>
            <a:r>
              <a:rPr lang="da-DK" sz="825" dirty="0" err="1"/>
              <a:t>Christofanili</a:t>
            </a:r>
            <a:r>
              <a:rPr lang="da-DK" sz="825" dirty="0"/>
              <a:t> et al, Lancet </a:t>
            </a:r>
            <a:r>
              <a:rPr lang="da-DK" sz="825" dirty="0" err="1"/>
              <a:t>Oncol</a:t>
            </a:r>
            <a:r>
              <a:rPr lang="da-DK" sz="825" dirty="0"/>
              <a:t> 2016,  </a:t>
            </a:r>
            <a:r>
              <a:rPr lang="da-DK" sz="825" dirty="0" err="1"/>
              <a:t>Hortobagyi</a:t>
            </a:r>
            <a:r>
              <a:rPr lang="da-DK" sz="825" dirty="0"/>
              <a:t> et al. N </a:t>
            </a:r>
            <a:r>
              <a:rPr lang="da-DK" sz="825" dirty="0" err="1"/>
              <a:t>Engl</a:t>
            </a:r>
            <a:r>
              <a:rPr lang="da-DK" sz="825" dirty="0"/>
              <a:t> J Med 2016</a:t>
            </a:r>
          </a:p>
          <a:p>
            <a:r>
              <a:rPr lang="da-DK" sz="825" dirty="0"/>
              <a:t>George W. </a:t>
            </a:r>
            <a:r>
              <a:rPr lang="da-DK" sz="825" dirty="0" err="1"/>
              <a:t>Sledge</a:t>
            </a:r>
            <a:r>
              <a:rPr lang="da-DK" sz="825" dirty="0"/>
              <a:t>, Jr1. ASCO 2017 </a:t>
            </a:r>
            <a:r>
              <a:rPr lang="da-DK" sz="825" dirty="0" err="1"/>
              <a:t>abst</a:t>
            </a:r>
            <a:r>
              <a:rPr lang="da-DK" sz="825" dirty="0"/>
              <a:t>. 1000, Angelo Di Leo,1. ESMO 2017 </a:t>
            </a:r>
            <a:r>
              <a:rPr lang="da-DK" sz="825" dirty="0" err="1"/>
              <a:t>abst</a:t>
            </a:r>
            <a:r>
              <a:rPr lang="da-DK" sz="825" dirty="0"/>
              <a:t>. 2360</a:t>
            </a:r>
          </a:p>
        </p:txBody>
      </p:sp>
    </p:spTree>
    <p:extLst>
      <p:ext uri="{BB962C8B-B14F-4D97-AF65-F5344CB8AC3E}">
        <p14:creationId xmlns:p14="http://schemas.microsoft.com/office/powerpoint/2010/main" val="1378537943"/>
      </p:ext>
    </p:extLst>
  </p:cSld>
  <p:clrMapOvr>
    <a:masterClrMapping/>
  </p:clrMapOvr>
  <p:transition spd="slow">
    <p:push dir="u"/>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02644BD-0976-5B4E-B832-8E5110762B11}"/>
              </a:ext>
            </a:extLst>
          </p:cNvPr>
          <p:cNvSpPr>
            <a:spLocks noGrp="1"/>
          </p:cNvSpPr>
          <p:nvPr>
            <p:ph type="title"/>
          </p:nvPr>
        </p:nvSpPr>
        <p:spPr/>
        <p:txBody>
          <a:bodyPr/>
          <a:lstStyle/>
          <a:p>
            <a:r>
              <a:rPr lang="da-DK" dirty="0"/>
              <a:t>Grade 3 and 4 </a:t>
            </a:r>
            <a:r>
              <a:rPr lang="da-DK" dirty="0" err="1"/>
              <a:t>toxicity</a:t>
            </a:r>
            <a:r>
              <a:rPr lang="da-DK" dirty="0"/>
              <a:t> </a:t>
            </a:r>
            <a:r>
              <a:rPr lang="mr-IN" dirty="0"/>
              <a:t>–</a:t>
            </a:r>
            <a:r>
              <a:rPr lang="da-DK" dirty="0"/>
              <a:t> log-</a:t>
            </a:r>
            <a:r>
              <a:rPr lang="da-DK" dirty="0" err="1"/>
              <a:t>scale</a:t>
            </a:r>
            <a:endParaRPr lang="da-DK" dirty="0"/>
          </a:p>
        </p:txBody>
      </p:sp>
      <p:graphicFrame>
        <p:nvGraphicFramePr>
          <p:cNvPr id="4" name="Pladsholder til indhold 3"/>
          <p:cNvGraphicFramePr>
            <a:graphicFrameLocks noGrp="1"/>
          </p:cNvGraphicFramePr>
          <p:nvPr>
            <p:ph idx="4294967295"/>
            <p:extLst/>
          </p:nvPr>
        </p:nvGraphicFramePr>
        <p:xfrm>
          <a:off x="1065180" y="2334638"/>
          <a:ext cx="6172200" cy="33944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47647521"/>
      </p:ext>
    </p:extLst>
  </p:cSld>
  <p:clrMapOvr>
    <a:masterClrMapping/>
  </p:clrMapOvr>
  <p:transition spd="slow">
    <p:push dir="u"/>
  </p:transition>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0" name="Rectangle 159"/>
          <p:cNvSpPr/>
          <p:nvPr/>
        </p:nvSpPr>
        <p:spPr>
          <a:xfrm>
            <a:off x="4427984" y="6237312"/>
            <a:ext cx="4211961" cy="288032"/>
          </a:xfrm>
          <a:prstGeom prst="rect">
            <a:avLst/>
          </a:prstGeom>
        </p:spPr>
        <p:txBody>
          <a:bodyPr wrap="square" anchor="b" anchorCtr="0">
            <a:noAutofit/>
          </a:bodyPr>
          <a:lstStyle/>
          <a:p>
            <a:pPr eaLnBrk="0" fontAlgn="base" hangingPunct="0">
              <a:spcBef>
                <a:spcPct val="0"/>
              </a:spcBef>
              <a:spcAft>
                <a:spcPct val="0"/>
              </a:spcAft>
            </a:pPr>
            <a:r>
              <a:rPr lang="en-US" sz="950" b="1" dirty="0">
                <a:solidFill>
                  <a:schemeClr val="tx2"/>
                </a:solidFill>
                <a:ea typeface="ＭＳ Ｐゴシック"/>
              </a:rPr>
              <a:t>1. </a:t>
            </a:r>
            <a:r>
              <a:rPr lang="en-US" sz="900" dirty="0">
                <a:solidFill>
                  <a:schemeClr val="tx2"/>
                </a:solidFill>
              </a:rPr>
              <a:t>Finn RS, et al. </a:t>
            </a:r>
            <a:r>
              <a:rPr lang="en-US" sz="900" i="1" dirty="0">
                <a:solidFill>
                  <a:schemeClr val="tx2"/>
                </a:solidFill>
              </a:rPr>
              <a:t>N </a:t>
            </a:r>
            <a:r>
              <a:rPr lang="en-US" sz="900" i="1" dirty="0" err="1">
                <a:solidFill>
                  <a:schemeClr val="tx2"/>
                </a:solidFill>
              </a:rPr>
              <a:t>Engl</a:t>
            </a:r>
            <a:r>
              <a:rPr lang="en-US" sz="900" i="1" dirty="0">
                <a:solidFill>
                  <a:schemeClr val="tx2"/>
                </a:solidFill>
              </a:rPr>
              <a:t> J Med</a:t>
            </a:r>
            <a:r>
              <a:rPr lang="en-US" sz="900" dirty="0">
                <a:solidFill>
                  <a:schemeClr val="tx2"/>
                </a:solidFill>
              </a:rPr>
              <a:t>. 2016;375(20):1925-1936, </a:t>
            </a:r>
            <a:r>
              <a:rPr lang="en-US" sz="900" dirty="0" err="1">
                <a:solidFill>
                  <a:schemeClr val="tx2"/>
                </a:solidFill>
              </a:rPr>
              <a:t>figur</a:t>
            </a:r>
            <a:r>
              <a:rPr lang="en-US" sz="900" dirty="0">
                <a:solidFill>
                  <a:schemeClr val="tx2"/>
                </a:solidFill>
              </a:rPr>
              <a:t> 2 side 1934</a:t>
            </a:r>
            <a:endParaRPr lang="en-US" sz="900" strike="sngStrike" dirty="0">
              <a:solidFill>
                <a:schemeClr val="tx2"/>
              </a:solidFill>
              <a:ea typeface="ＭＳ Ｐゴシック"/>
            </a:endParaRPr>
          </a:p>
        </p:txBody>
      </p:sp>
      <p:sp>
        <p:nvSpPr>
          <p:cNvPr id="155" name="Title 7"/>
          <p:cNvSpPr txBox="1">
            <a:spLocks/>
          </p:cNvSpPr>
          <p:nvPr/>
        </p:nvSpPr>
        <p:spPr>
          <a:xfrm>
            <a:off x="460048" y="55955"/>
            <a:ext cx="7134225" cy="1066800"/>
          </a:xfrm>
          <a:prstGeom prst="rect">
            <a:avLst/>
          </a:prstGeom>
        </p:spPr>
        <p:txBody>
          <a:bodyPr vert="horz" lIns="91440" tIns="45720" rIns="91440" bIns="45720" rtlCol="0" anchor="b">
            <a:noAutofit/>
          </a:bodyPr>
          <a:lstStyle>
            <a:lvl1pPr algn="l" defTabSz="914400" rtl="0" eaLnBrk="1" latinLnBrk="0" hangingPunct="1">
              <a:lnSpc>
                <a:spcPct val="95000"/>
              </a:lnSpc>
              <a:spcBef>
                <a:spcPts val="0"/>
              </a:spcBef>
              <a:buNone/>
              <a:defRPr sz="2800" b="1" kern="1200">
                <a:solidFill>
                  <a:schemeClr val="bg1"/>
                </a:solidFill>
                <a:latin typeface="+mj-lt"/>
                <a:ea typeface="+mj-ea"/>
                <a:cs typeface="+mj-cs"/>
              </a:defRPr>
            </a:lvl1pPr>
          </a:lstStyle>
          <a:p>
            <a:r>
              <a:rPr lang="da-DK" dirty="0"/>
              <a:t>PALOMA-2: </a:t>
            </a:r>
            <a:r>
              <a:rPr lang="da-DK" dirty="0" err="1">
                <a:solidFill>
                  <a:prstClr val="white"/>
                </a:solidFill>
              </a:rPr>
              <a:t>ubgruppe</a:t>
            </a:r>
            <a:r>
              <a:rPr lang="da-DK" dirty="0">
                <a:solidFill>
                  <a:prstClr val="white"/>
                </a:solidFill>
              </a:rPr>
              <a:t> analyse, PFS </a:t>
            </a:r>
            <a:endParaRPr lang="da-DK" baseline="30000" dirty="0"/>
          </a:p>
        </p:txBody>
      </p:sp>
      <p:grpSp>
        <p:nvGrpSpPr>
          <p:cNvPr id="2" name="Gruppe 1"/>
          <p:cNvGrpSpPr/>
          <p:nvPr/>
        </p:nvGrpSpPr>
        <p:grpSpPr>
          <a:xfrm>
            <a:off x="582922" y="564136"/>
            <a:ext cx="7978156" cy="5495682"/>
            <a:chOff x="122236" y="1052736"/>
            <a:chExt cx="4771693" cy="5032301"/>
          </a:xfrm>
        </p:grpSpPr>
        <p:pic>
          <p:nvPicPr>
            <p:cNvPr id="15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8350" t="19155" r="26940" b="886"/>
            <a:stretch/>
          </p:blipFill>
          <p:spPr bwMode="auto">
            <a:xfrm>
              <a:off x="122236" y="1052736"/>
              <a:ext cx="4771693" cy="3189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1"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8804" t="26046" r="27008" b="28540"/>
            <a:stretch/>
          </p:blipFill>
          <p:spPr bwMode="auto">
            <a:xfrm>
              <a:off x="122236" y="4245371"/>
              <a:ext cx="4771693" cy="1839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Tekstboks 2"/>
          <p:cNvSpPr txBox="1"/>
          <p:nvPr/>
        </p:nvSpPr>
        <p:spPr>
          <a:xfrm>
            <a:off x="460048" y="188640"/>
            <a:ext cx="3747373" cy="369332"/>
          </a:xfrm>
          <a:prstGeom prst="rect">
            <a:avLst/>
          </a:prstGeom>
          <a:noFill/>
        </p:spPr>
        <p:txBody>
          <a:bodyPr wrap="none" rtlCol="0">
            <a:spAutoFit/>
          </a:bodyPr>
          <a:lstStyle/>
          <a:p>
            <a:r>
              <a:rPr lang="da-DK" dirty="0">
                <a:solidFill>
                  <a:schemeClr val="tx2"/>
                </a:solidFill>
              </a:rPr>
              <a:t>Paloma-2 – subgruppe analyse for PFS</a:t>
            </a:r>
          </a:p>
        </p:txBody>
      </p:sp>
    </p:spTree>
    <p:extLst>
      <p:ext uri="{BB962C8B-B14F-4D97-AF65-F5344CB8AC3E}">
        <p14:creationId xmlns:p14="http://schemas.microsoft.com/office/powerpoint/2010/main" val="186220217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6354" name="Rectangle 2"/>
          <p:cNvSpPr>
            <a:spLocks noGrp="1" noChangeArrowheads="1"/>
          </p:cNvSpPr>
          <p:nvPr>
            <p:ph type="title"/>
          </p:nvPr>
        </p:nvSpPr>
        <p:spPr>
          <a:ln/>
          <a:extLst>
            <a:ext uri="{91240B29-F687-4F45-9708-019B960494DF}">
              <a14:hiddenLine xmlns:a14="http://schemas.microsoft.com/office/drawing/2010/main" w="9525">
                <a:solidFill>
                  <a:srgbClr val="FFFF00"/>
                </a:solidFill>
                <a:miter lim="800000"/>
                <a:headEnd/>
                <a:tailEnd/>
              </a14:hiddenLine>
            </a:ext>
          </a:extLst>
        </p:spPr>
        <p:txBody>
          <a:bodyPr>
            <a:normAutofit fontScale="90000"/>
          </a:bodyPr>
          <a:lstStyle/>
          <a:p>
            <a:r>
              <a:rPr lang="da-DK" altLang="da-DK" sz="4000" dirty="0">
                <a:solidFill>
                  <a:srgbClr val="FFFF00"/>
                </a:solidFill>
              </a:rPr>
              <a:t>Antihormonbehandling – rækkefølge?</a:t>
            </a:r>
          </a:p>
        </p:txBody>
      </p:sp>
      <p:sp>
        <p:nvSpPr>
          <p:cNvPr id="356355" name="Rectangle 3"/>
          <p:cNvSpPr>
            <a:spLocks noGrp="1" noChangeArrowheads="1"/>
          </p:cNvSpPr>
          <p:nvPr>
            <p:ph sz="half" idx="1"/>
          </p:nvPr>
        </p:nvSpPr>
        <p:spPr>
          <a:xfrm>
            <a:off x="323528" y="1484784"/>
            <a:ext cx="3954016" cy="4402832"/>
          </a:xfrm>
        </p:spPr>
        <p:style>
          <a:lnRef idx="3">
            <a:schemeClr val="lt1"/>
          </a:lnRef>
          <a:fillRef idx="1">
            <a:schemeClr val="dk1"/>
          </a:fillRef>
          <a:effectRef idx="1">
            <a:schemeClr val="dk1"/>
          </a:effectRef>
          <a:fontRef idx="minor">
            <a:schemeClr val="lt1"/>
          </a:fontRef>
        </p:style>
        <p:txBody>
          <a:bodyPr>
            <a:noAutofit/>
          </a:bodyPr>
          <a:lstStyle/>
          <a:p>
            <a:pPr marL="609600" indent="-609600">
              <a:lnSpc>
                <a:spcPct val="50000"/>
              </a:lnSpc>
              <a:buFontTx/>
              <a:buNone/>
            </a:pPr>
            <a:endParaRPr lang="da-DK" altLang="da-DK" dirty="0">
              <a:solidFill>
                <a:srgbClr val="FF00FF"/>
              </a:solidFill>
              <a:latin typeface="+mj-lt"/>
            </a:endParaRPr>
          </a:p>
          <a:p>
            <a:pPr marL="609600" indent="-609600">
              <a:lnSpc>
                <a:spcPct val="50000"/>
              </a:lnSpc>
              <a:buFontTx/>
              <a:buNone/>
            </a:pPr>
            <a:r>
              <a:rPr lang="da-DK" altLang="da-DK" dirty="0" err="1">
                <a:solidFill>
                  <a:srgbClr val="FF00FF"/>
                </a:solidFill>
                <a:latin typeface="+mj-lt"/>
              </a:rPr>
              <a:t>Premenopausal</a:t>
            </a:r>
            <a:r>
              <a:rPr lang="da-DK" altLang="da-DK" dirty="0">
                <a:solidFill>
                  <a:srgbClr val="FF00FF"/>
                </a:solidFill>
                <a:latin typeface="+mj-lt"/>
              </a:rPr>
              <a:t>:</a:t>
            </a:r>
          </a:p>
          <a:p>
            <a:pPr marL="609600" indent="-609600">
              <a:lnSpc>
                <a:spcPct val="90000"/>
              </a:lnSpc>
              <a:buFontTx/>
              <a:buAutoNum type="arabicPeriod"/>
            </a:pPr>
            <a:r>
              <a:rPr lang="da-DK" altLang="da-DK" dirty="0" err="1">
                <a:latin typeface="+mj-lt"/>
              </a:rPr>
              <a:t>Ovariel</a:t>
            </a:r>
            <a:r>
              <a:rPr lang="da-DK" altLang="da-DK" dirty="0">
                <a:latin typeface="+mj-lt"/>
              </a:rPr>
              <a:t> suppression (op., strål., LH-RH </a:t>
            </a:r>
            <a:r>
              <a:rPr lang="da-DK" altLang="da-DK" dirty="0" err="1">
                <a:latin typeface="+mj-lt"/>
              </a:rPr>
              <a:t>analogue</a:t>
            </a:r>
            <a:r>
              <a:rPr lang="da-DK" altLang="da-DK" dirty="0">
                <a:latin typeface="+mj-lt"/>
              </a:rPr>
              <a:t> + AI + </a:t>
            </a:r>
            <a:r>
              <a:rPr lang="da-DK" altLang="da-DK" dirty="0" err="1">
                <a:latin typeface="+mj-lt"/>
              </a:rPr>
              <a:t>palbociclib</a:t>
            </a:r>
            <a:endParaRPr lang="da-DK" altLang="da-DK" dirty="0">
              <a:latin typeface="+mj-lt"/>
            </a:endParaRPr>
          </a:p>
          <a:p>
            <a:pPr marL="0" indent="0" algn="ctr">
              <a:lnSpc>
                <a:spcPct val="90000"/>
              </a:lnSpc>
              <a:buNone/>
            </a:pPr>
            <a:r>
              <a:rPr lang="da-DK" altLang="da-DK" dirty="0">
                <a:solidFill>
                  <a:srgbClr val="FFFF00"/>
                </a:solidFill>
                <a:latin typeface="+mj-lt"/>
              </a:rPr>
              <a:t>Hvis virksomt</a:t>
            </a:r>
          </a:p>
          <a:p>
            <a:pPr marL="609600" indent="-609600">
              <a:lnSpc>
                <a:spcPct val="90000"/>
              </a:lnSpc>
              <a:buFontTx/>
              <a:buNone/>
            </a:pPr>
            <a:r>
              <a:rPr lang="da-DK" altLang="da-DK" dirty="0">
                <a:latin typeface="+mj-lt"/>
              </a:rPr>
              <a:t>2. 	</a:t>
            </a:r>
            <a:r>
              <a:rPr lang="da-DK" altLang="da-DK" dirty="0" err="1">
                <a:latin typeface="+mj-lt"/>
              </a:rPr>
              <a:t>Fulvestrant</a:t>
            </a:r>
            <a:r>
              <a:rPr lang="da-DK" altLang="da-DK" dirty="0">
                <a:latin typeface="+mj-lt"/>
              </a:rPr>
              <a:t> eller TAM</a:t>
            </a:r>
          </a:p>
          <a:p>
            <a:pPr marL="609600" indent="-609600">
              <a:lnSpc>
                <a:spcPct val="90000"/>
              </a:lnSpc>
              <a:buFontTx/>
              <a:buNone/>
            </a:pPr>
            <a:endParaRPr lang="da-DK" altLang="da-DK" dirty="0">
              <a:latin typeface="+mj-lt"/>
            </a:endParaRPr>
          </a:p>
          <a:p>
            <a:pPr marL="609600" indent="-609600">
              <a:lnSpc>
                <a:spcPct val="90000"/>
              </a:lnSpc>
              <a:buFontTx/>
              <a:buNone/>
            </a:pPr>
            <a:endParaRPr lang="da-DK" altLang="da-DK" dirty="0">
              <a:latin typeface="+mj-lt"/>
            </a:endParaRPr>
          </a:p>
          <a:p>
            <a:pPr marL="609600" indent="-609600">
              <a:lnSpc>
                <a:spcPct val="90000"/>
              </a:lnSpc>
              <a:buFontTx/>
              <a:buNone/>
            </a:pPr>
            <a:endParaRPr lang="da-DK" altLang="da-DK" i="1" dirty="0">
              <a:latin typeface="+mj-lt"/>
            </a:endParaRPr>
          </a:p>
        </p:txBody>
      </p:sp>
      <p:sp>
        <p:nvSpPr>
          <p:cNvPr id="2" name="Platshållare för innehåll 1"/>
          <p:cNvSpPr>
            <a:spLocks noGrp="1"/>
          </p:cNvSpPr>
          <p:nvPr>
            <p:ph sz="half" idx="2"/>
          </p:nvPr>
        </p:nvSpPr>
        <p:spPr>
          <a:xfrm>
            <a:off x="4648200" y="1467288"/>
            <a:ext cx="4038600" cy="4525963"/>
          </a:xfrm>
        </p:spPr>
        <p:style>
          <a:lnRef idx="3">
            <a:schemeClr val="lt1"/>
          </a:lnRef>
          <a:fillRef idx="1">
            <a:schemeClr val="dk1"/>
          </a:fillRef>
          <a:effectRef idx="1">
            <a:schemeClr val="dk1"/>
          </a:effectRef>
          <a:fontRef idx="minor">
            <a:schemeClr val="lt1"/>
          </a:fontRef>
        </p:style>
        <p:txBody>
          <a:bodyPr>
            <a:normAutofit lnSpcReduction="10000"/>
          </a:bodyPr>
          <a:lstStyle/>
          <a:p>
            <a:pPr marL="609600" indent="-609600">
              <a:lnSpc>
                <a:spcPct val="90000"/>
              </a:lnSpc>
              <a:buFontTx/>
              <a:buNone/>
            </a:pPr>
            <a:r>
              <a:rPr lang="da-DK" altLang="da-DK" dirty="0" err="1">
                <a:solidFill>
                  <a:srgbClr val="00FFFF"/>
                </a:solidFill>
              </a:rPr>
              <a:t>Postmenopausal</a:t>
            </a:r>
            <a:r>
              <a:rPr lang="da-DK" altLang="da-DK" dirty="0">
                <a:solidFill>
                  <a:srgbClr val="00FFFF"/>
                </a:solidFill>
              </a:rPr>
              <a:t>:</a:t>
            </a:r>
          </a:p>
          <a:p>
            <a:pPr marL="0" indent="0">
              <a:lnSpc>
                <a:spcPct val="90000"/>
              </a:lnSpc>
              <a:buNone/>
            </a:pPr>
            <a:r>
              <a:rPr lang="da-DK" altLang="da-DK" dirty="0"/>
              <a:t>1. 	</a:t>
            </a:r>
            <a:r>
              <a:rPr lang="da-DK" altLang="da-DK" dirty="0" err="1"/>
              <a:t>Fulvestrant</a:t>
            </a:r>
            <a:r>
              <a:rPr lang="da-DK" altLang="da-DK" dirty="0"/>
              <a:t>/AI + 	</a:t>
            </a:r>
            <a:r>
              <a:rPr lang="da-DK" altLang="da-DK" dirty="0" err="1"/>
              <a:t>palbociclib</a:t>
            </a:r>
            <a:r>
              <a:rPr lang="da-DK" altLang="da-DK" dirty="0"/>
              <a:t> </a:t>
            </a:r>
          </a:p>
          <a:p>
            <a:pPr marL="609600" indent="-609600">
              <a:lnSpc>
                <a:spcPct val="90000"/>
              </a:lnSpc>
              <a:buFontTx/>
              <a:buNone/>
            </a:pPr>
            <a:endParaRPr lang="da-DK" altLang="da-DK" dirty="0"/>
          </a:p>
          <a:p>
            <a:pPr marL="609600" indent="-609600" algn="ctr">
              <a:lnSpc>
                <a:spcPct val="90000"/>
              </a:lnSpc>
              <a:buFontTx/>
              <a:buNone/>
            </a:pPr>
            <a:r>
              <a:rPr lang="da-DK" altLang="da-DK" dirty="0">
                <a:solidFill>
                  <a:srgbClr val="FFFF00"/>
                </a:solidFill>
              </a:rPr>
              <a:t>Hvis virksomt</a:t>
            </a:r>
          </a:p>
          <a:p>
            <a:pPr marL="609600" indent="-609600">
              <a:lnSpc>
                <a:spcPct val="90000"/>
              </a:lnSpc>
              <a:buFontTx/>
              <a:buNone/>
            </a:pPr>
            <a:r>
              <a:rPr lang="da-DK" altLang="da-DK" dirty="0"/>
              <a:t>2. 		AI/</a:t>
            </a:r>
            <a:r>
              <a:rPr lang="da-DK" altLang="da-DK" dirty="0" err="1"/>
              <a:t>fulverstrant</a:t>
            </a:r>
            <a:r>
              <a:rPr lang="da-DK" altLang="da-DK" dirty="0"/>
              <a:t> </a:t>
            </a:r>
          </a:p>
          <a:p>
            <a:pPr marL="609600" indent="-609600">
              <a:lnSpc>
                <a:spcPct val="90000"/>
              </a:lnSpc>
              <a:buFontTx/>
              <a:buNone/>
            </a:pPr>
            <a:r>
              <a:rPr lang="da-DK" altLang="da-DK" dirty="0"/>
              <a:t>	</a:t>
            </a:r>
          </a:p>
          <a:p>
            <a:pPr marL="609600" indent="-609600" algn="ctr">
              <a:lnSpc>
                <a:spcPct val="90000"/>
              </a:lnSpc>
              <a:buFontTx/>
              <a:buNone/>
            </a:pPr>
            <a:r>
              <a:rPr lang="da-DK" altLang="da-DK" dirty="0">
                <a:solidFill>
                  <a:srgbClr val="FFFF00"/>
                </a:solidFill>
              </a:rPr>
              <a:t>Hvis virksomt</a:t>
            </a:r>
          </a:p>
          <a:p>
            <a:pPr marL="609600" indent="-609600">
              <a:lnSpc>
                <a:spcPct val="90000"/>
              </a:lnSpc>
              <a:buFontTx/>
              <a:buNone/>
            </a:pPr>
            <a:r>
              <a:rPr lang="da-DK" altLang="da-DK" dirty="0"/>
              <a:t>3. 		TAM/Anden 	AI/</a:t>
            </a:r>
            <a:r>
              <a:rPr lang="da-DK" altLang="da-DK" dirty="0" err="1"/>
              <a:t>Megace</a:t>
            </a:r>
            <a:endParaRPr lang="da-DK" altLang="da-DK" dirty="0"/>
          </a:p>
        </p:txBody>
      </p:sp>
      <p:sp>
        <p:nvSpPr>
          <p:cNvPr id="4" name="textruta 3"/>
          <p:cNvSpPr txBox="1"/>
          <p:nvPr/>
        </p:nvSpPr>
        <p:spPr>
          <a:xfrm>
            <a:off x="3567100" y="6224812"/>
            <a:ext cx="4581265" cy="276999"/>
          </a:xfrm>
          <a:prstGeom prst="rect">
            <a:avLst/>
          </a:prstGeom>
          <a:noFill/>
        </p:spPr>
        <p:txBody>
          <a:bodyPr wrap="none" rtlCol="0">
            <a:spAutoFit/>
          </a:bodyPr>
          <a:lstStyle/>
          <a:p>
            <a:r>
              <a:rPr lang="da-DK" altLang="da-DK" sz="1200" i="1" dirty="0"/>
              <a:t>Hvis ingen virkning eller HER2-pos, overvej kemoterapi evt. + </a:t>
            </a:r>
            <a:r>
              <a:rPr lang="da-DK" altLang="da-DK" sz="1200" i="1" dirty="0" err="1"/>
              <a:t>herceptin</a:t>
            </a:r>
            <a:endParaRPr lang="da-DK" dirty="0"/>
          </a:p>
        </p:txBody>
      </p:sp>
      <p:sp>
        <p:nvSpPr>
          <p:cNvPr id="3" name="textruta 2"/>
          <p:cNvSpPr txBox="1"/>
          <p:nvPr/>
        </p:nvSpPr>
        <p:spPr>
          <a:xfrm>
            <a:off x="258297" y="6467880"/>
            <a:ext cx="2627455" cy="369332"/>
          </a:xfrm>
          <a:prstGeom prst="rect">
            <a:avLst/>
          </a:prstGeom>
          <a:noFill/>
        </p:spPr>
        <p:txBody>
          <a:bodyPr wrap="none" rtlCol="0">
            <a:spAutoFit/>
          </a:bodyPr>
          <a:lstStyle/>
          <a:p>
            <a:r>
              <a:rPr lang="da-DK" dirty="0"/>
              <a:t>* AI = </a:t>
            </a:r>
            <a:r>
              <a:rPr lang="da-DK" dirty="0" err="1"/>
              <a:t>aromatasehæmmer</a:t>
            </a:r>
            <a:endParaRPr lang="da-DK" dirty="0"/>
          </a:p>
        </p:txBody>
      </p:sp>
    </p:spTree>
    <p:extLst>
      <p:ext uri="{BB962C8B-B14F-4D97-AF65-F5344CB8AC3E}">
        <p14:creationId xmlns:p14="http://schemas.microsoft.com/office/powerpoint/2010/main" val="303456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randombar(horizontal)">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randombar(horizontal)">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randombar(horizontal)">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9858" name="Text Box 3"/>
          <p:cNvSpPr txBox="1">
            <a:spLocks noChangeArrowheads="1"/>
          </p:cNvSpPr>
          <p:nvPr/>
        </p:nvSpPr>
        <p:spPr bwMode="auto">
          <a:xfrm>
            <a:off x="323850" y="1196975"/>
            <a:ext cx="860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da-DK" sz="1800">
                <a:solidFill>
                  <a:srgbClr val="99FF33"/>
                </a:solidFill>
                <a:latin typeface="Trebuchet MS" charset="0"/>
              </a:rPr>
              <a:t>DFS%</a:t>
            </a:r>
          </a:p>
        </p:txBody>
      </p:sp>
      <p:pic>
        <p:nvPicPr>
          <p:cNvPr id="2127876" name="Picture 4" descr="scan0001"/>
          <p:cNvPicPr>
            <a:picLocks noChangeAspect="1" noChangeArrowheads="1"/>
          </p:cNvPicPr>
          <p:nvPr/>
        </p:nvPicPr>
        <p:blipFill>
          <a:blip r:embed="rId3">
            <a:extLst>
              <a:ext uri="{28A0092B-C50C-407E-A947-70E740481C1C}">
                <a14:useLocalDpi xmlns:a14="http://schemas.microsoft.com/office/drawing/2010/main" val="0"/>
              </a:ext>
            </a:extLst>
          </a:blip>
          <a:srcRect r="5125" b="5119"/>
          <a:stretch>
            <a:fillRect/>
          </a:stretch>
        </p:blipFill>
        <p:spPr bwMode="auto">
          <a:xfrm>
            <a:off x="4716463" y="1412875"/>
            <a:ext cx="4168775" cy="1416050"/>
          </a:xfrm>
          <a:prstGeom prst="rect">
            <a:avLst/>
          </a:prstGeom>
          <a:noFill/>
          <a:ln>
            <a:noFill/>
          </a:ln>
          <a:effectLst>
            <a:outerShdw blurRad="63500" dist="107763" dir="189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860" name="Text Box 5"/>
          <p:cNvSpPr txBox="1">
            <a:spLocks noChangeArrowheads="1"/>
          </p:cNvSpPr>
          <p:nvPr/>
        </p:nvSpPr>
        <p:spPr bwMode="auto">
          <a:xfrm>
            <a:off x="5435600" y="2924175"/>
            <a:ext cx="2878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da-DK" sz="2000" b="1">
                <a:solidFill>
                  <a:srgbClr val="FFFF99"/>
                </a:solidFill>
                <a:latin typeface="Arial" charset="0"/>
              </a:rPr>
              <a:t>Science, Vol 235, 1987</a:t>
            </a:r>
          </a:p>
        </p:txBody>
      </p:sp>
      <p:sp>
        <p:nvSpPr>
          <p:cNvPr id="249861" name="Rectangle 6"/>
          <p:cNvSpPr>
            <a:spLocks noChangeArrowheads="1"/>
          </p:cNvSpPr>
          <p:nvPr/>
        </p:nvSpPr>
        <p:spPr bwMode="auto">
          <a:xfrm>
            <a:off x="4586288" y="4465638"/>
            <a:ext cx="437832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a:spcAft>
                <a:spcPct val="50000"/>
              </a:spcAft>
              <a:tabLst>
                <a:tab pos="3206750" algn="l"/>
              </a:tabLst>
            </a:pPr>
            <a:r>
              <a:rPr lang="da-DK" b="1">
                <a:solidFill>
                  <a:srgbClr val="FFFF99"/>
                </a:solidFill>
                <a:latin typeface="Trebuchet MS" charset="0"/>
              </a:rPr>
              <a:t>Kortere median overlevelse</a:t>
            </a:r>
            <a:endParaRPr lang="da-DK" sz="2800" b="1">
              <a:solidFill>
                <a:srgbClr val="FFFF99"/>
              </a:solidFill>
              <a:latin typeface="Trebuchet MS" charset="0"/>
            </a:endParaRPr>
          </a:p>
          <a:p>
            <a:pPr>
              <a:spcAft>
                <a:spcPct val="50000"/>
              </a:spcAft>
              <a:tabLst>
                <a:tab pos="3206750" algn="l"/>
              </a:tabLst>
            </a:pPr>
            <a:r>
              <a:rPr lang="en-US" b="1">
                <a:solidFill>
                  <a:srgbClr val="FFFF99"/>
                </a:solidFill>
                <a:latin typeface="Trebuchet MS" charset="0"/>
              </a:rPr>
              <a:t>HER2 positiv	3 år</a:t>
            </a:r>
            <a:br>
              <a:rPr lang="en-US" b="1">
                <a:solidFill>
                  <a:srgbClr val="FFFF99"/>
                </a:solidFill>
                <a:latin typeface="Trebuchet MS" charset="0"/>
              </a:rPr>
            </a:br>
            <a:r>
              <a:rPr lang="en-US" b="1">
                <a:solidFill>
                  <a:srgbClr val="FFFF99"/>
                </a:solidFill>
                <a:latin typeface="Trebuchet MS" charset="0"/>
              </a:rPr>
              <a:t>HER2 negativ	6-7 år</a:t>
            </a:r>
            <a:endParaRPr lang="en-US" sz="2800">
              <a:solidFill>
                <a:srgbClr val="FFFF99"/>
              </a:solidFill>
              <a:latin typeface="Trebuchet MS" charset="0"/>
            </a:endParaRPr>
          </a:p>
        </p:txBody>
      </p:sp>
      <p:sp>
        <p:nvSpPr>
          <p:cNvPr id="249862" name="Line 7"/>
          <p:cNvSpPr>
            <a:spLocks noChangeShapeType="1"/>
          </p:cNvSpPr>
          <p:nvPr/>
        </p:nvSpPr>
        <p:spPr bwMode="auto">
          <a:xfrm>
            <a:off x="4700588" y="4883150"/>
            <a:ext cx="4038600" cy="0"/>
          </a:xfrm>
          <a:prstGeom prst="line">
            <a:avLst/>
          </a:prstGeom>
          <a:noFill/>
          <a:ln w="57150">
            <a:solidFill>
              <a:srgbClr val="FFCC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a-DK"/>
          </a:p>
        </p:txBody>
      </p:sp>
      <p:sp>
        <p:nvSpPr>
          <p:cNvPr id="249863" name="AutoShape 8"/>
          <p:cNvSpPr>
            <a:spLocks noChangeArrowheads="1"/>
          </p:cNvSpPr>
          <p:nvPr/>
        </p:nvSpPr>
        <p:spPr bwMode="auto">
          <a:xfrm>
            <a:off x="2820988" y="4679950"/>
            <a:ext cx="1835150" cy="204788"/>
          </a:xfrm>
          <a:prstGeom prst="rightArrow">
            <a:avLst>
              <a:gd name="adj1" fmla="val 75009"/>
              <a:gd name="adj2" fmla="val 224113"/>
            </a:avLst>
          </a:prstGeom>
          <a:solidFill>
            <a:srgbClr val="FFFF99"/>
          </a:solidFill>
          <a:ln w="9525">
            <a:solidFill>
              <a:srgbClr val="FFCC00"/>
            </a:solidFill>
            <a:miter lim="800000"/>
            <a:headEnd/>
            <a:tailEnd/>
          </a:ln>
        </p:spPr>
        <p:txBody>
          <a:bodyPr wrap="none" anchor="ctr"/>
          <a:lstStyle/>
          <a:p>
            <a:endParaRPr lang="da-DK"/>
          </a:p>
        </p:txBody>
      </p:sp>
      <p:pic>
        <p:nvPicPr>
          <p:cNvPr id="249864" name="Picture 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invGray">
          <a:xfrm>
            <a:off x="539750" y="3386138"/>
            <a:ext cx="2281238" cy="1404937"/>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49865" name="Picture 10"/>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invGray">
          <a:xfrm>
            <a:off x="573088" y="4791075"/>
            <a:ext cx="2247900" cy="13303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49866" name="Rectangle 11"/>
          <p:cNvSpPr>
            <a:spLocks noChangeArrowheads="1"/>
          </p:cNvSpPr>
          <p:nvPr/>
        </p:nvSpPr>
        <p:spPr bwMode="auto">
          <a:xfrm>
            <a:off x="2952750" y="5865813"/>
            <a:ext cx="2093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r>
              <a:rPr lang="en-US" b="1">
                <a:solidFill>
                  <a:srgbClr val="FFFF99"/>
                </a:solidFill>
                <a:latin typeface="Trebuchet MS" charset="0"/>
              </a:rPr>
              <a:t>Amplifikation</a:t>
            </a:r>
          </a:p>
        </p:txBody>
      </p:sp>
      <p:sp>
        <p:nvSpPr>
          <p:cNvPr id="249867" name="Text Box 12"/>
          <p:cNvSpPr txBox="1">
            <a:spLocks noChangeArrowheads="1"/>
          </p:cNvSpPr>
          <p:nvPr/>
        </p:nvSpPr>
        <p:spPr bwMode="auto">
          <a:xfrm>
            <a:off x="2927350" y="3357563"/>
            <a:ext cx="2525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FFFF99"/>
                </a:solidFill>
                <a:latin typeface="Trebuchet MS" charset="0"/>
              </a:rPr>
              <a:t>Overekspression</a:t>
            </a:r>
          </a:p>
        </p:txBody>
      </p:sp>
      <p:pic>
        <p:nvPicPr>
          <p:cNvPr id="249868" name="Picture 13" descr="dayton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7763" y="981075"/>
            <a:ext cx="3495675"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ubrik 4"/>
          <p:cNvSpPr>
            <a:spLocks noGrp="1"/>
          </p:cNvSpPr>
          <p:nvPr>
            <p:ph type="title"/>
          </p:nvPr>
        </p:nvSpPr>
        <p:spPr>
          <a:xfrm>
            <a:off x="457200" y="53975"/>
            <a:ext cx="8229600" cy="1143000"/>
          </a:xfrm>
        </p:spPr>
        <p:txBody>
          <a:bodyPr/>
          <a:lstStyle/>
          <a:p>
            <a:r>
              <a:rPr lang="da-DK" dirty="0">
                <a:solidFill>
                  <a:srgbClr val="FFFF00"/>
                </a:solidFill>
              </a:rPr>
              <a:t>HER2-rettet behandling</a:t>
            </a:r>
          </a:p>
        </p:txBody>
      </p:sp>
    </p:spTree>
    <p:extLst>
      <p:ext uri="{BB962C8B-B14F-4D97-AF65-F5344CB8AC3E}">
        <p14:creationId xmlns:p14="http://schemas.microsoft.com/office/powerpoint/2010/main" val="2421359017"/>
      </p:ext>
    </p:extLst>
  </p:cSld>
  <p:clrMapOvr>
    <a:masterClrMapping/>
  </p:clrMapOvr>
  <p:transition>
    <p:wipe dir="r"/>
  </p:transition>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8529" name="Content Placeholder 6"/>
          <p:cNvSpPr>
            <a:spLocks noGrp="1"/>
          </p:cNvSpPr>
          <p:nvPr>
            <p:ph idx="1"/>
          </p:nvPr>
        </p:nvSpPr>
        <p:spPr>
          <a:xfrm>
            <a:off x="395288" y="5241925"/>
            <a:ext cx="8355012" cy="627063"/>
          </a:xfrm>
        </p:spPr>
        <p:txBody>
          <a:bodyPr>
            <a:normAutofit fontScale="47500" lnSpcReduction="20000"/>
          </a:bodyPr>
          <a:lstStyle/>
          <a:p>
            <a:pPr>
              <a:spcBef>
                <a:spcPct val="0"/>
              </a:spcBef>
              <a:spcAft>
                <a:spcPts val="300"/>
              </a:spcAft>
            </a:pPr>
            <a:r>
              <a:rPr lang="en-GB" sz="1400">
                <a:latin typeface="Calibri" charset="0"/>
                <a:ea typeface="ＭＳ Ｐゴシック" charset="0"/>
                <a:cs typeface="ＭＳ Ｐゴシック" charset="0"/>
              </a:rPr>
              <a:t>Pertuzumab binds to subdomain II and inhibits ligand-dependent signalling</a:t>
            </a:r>
            <a:r>
              <a:rPr lang="en-GB" sz="1400" baseline="30000">
                <a:latin typeface="Calibri" charset="0"/>
                <a:ea typeface="ＭＳ Ｐゴシック" charset="0"/>
                <a:cs typeface="ＭＳ Ｐゴシック" charset="0"/>
              </a:rPr>
              <a:t>1</a:t>
            </a:r>
            <a:r>
              <a:rPr lang="en-GB" sz="1400">
                <a:latin typeface="Calibri" charset="0"/>
                <a:ea typeface="ＭＳ Ｐゴシック" charset="0"/>
                <a:cs typeface="ＭＳ Ｐゴシック" charset="0"/>
              </a:rPr>
              <a:t> </a:t>
            </a:r>
          </a:p>
          <a:p>
            <a:pPr>
              <a:spcBef>
                <a:spcPct val="0"/>
              </a:spcBef>
              <a:spcAft>
                <a:spcPts val="300"/>
              </a:spcAft>
            </a:pPr>
            <a:r>
              <a:rPr lang="en-US" sz="1400">
                <a:latin typeface="Calibri" charset="0"/>
                <a:ea typeface="ＭＳ Ｐゴシック" charset="0"/>
                <a:cs typeface="ＭＳ Ｐゴシック" charset="0"/>
              </a:rPr>
              <a:t>Trastuzumab binds to subdomain IV and inhibits </a:t>
            </a:r>
            <a:r>
              <a:rPr lang="en-GB" sz="1400">
                <a:latin typeface="Calibri" charset="0"/>
                <a:ea typeface="ＭＳ Ｐゴシック" charset="0"/>
                <a:cs typeface="ＭＳ Ｐゴシック" charset="0"/>
              </a:rPr>
              <a:t>ligand-independent </a:t>
            </a:r>
            <a:r>
              <a:rPr lang="en-US" sz="1400">
                <a:latin typeface="Calibri" charset="0"/>
                <a:ea typeface="ＭＳ Ｐゴシック" charset="0"/>
                <a:cs typeface="ＭＳ Ｐゴシック" charset="0"/>
              </a:rPr>
              <a:t>intracellular signalling</a:t>
            </a:r>
            <a:r>
              <a:rPr lang="en-GB" sz="1400" baseline="30000">
                <a:latin typeface="Calibri" charset="0"/>
                <a:ea typeface="ＭＳ Ｐゴシック" charset="0"/>
                <a:cs typeface="ＭＳ Ｐゴシック" charset="0"/>
              </a:rPr>
              <a:t>2</a:t>
            </a:r>
            <a:endParaRPr lang="en-GB" sz="1400">
              <a:latin typeface="Calibri" charset="0"/>
              <a:ea typeface="ＭＳ Ｐゴシック" charset="0"/>
              <a:cs typeface="ＭＳ Ｐゴシック" charset="0"/>
            </a:endParaRPr>
          </a:p>
          <a:p>
            <a:pPr>
              <a:spcBef>
                <a:spcPct val="0"/>
              </a:spcBef>
              <a:spcAft>
                <a:spcPts val="300"/>
              </a:spcAft>
            </a:pPr>
            <a:r>
              <a:rPr lang="en-GB" sz="1400" b="1">
                <a:latin typeface="Calibri" charset="0"/>
                <a:ea typeface="ＭＳ Ｐゴシック" charset="0"/>
                <a:cs typeface="ＭＳ Ｐゴシック" charset="0"/>
              </a:rPr>
              <a:t>The pertuzumab–trastuzumab combination offers a more comprehensive HER2 blockade</a:t>
            </a:r>
            <a:r>
              <a:rPr lang="en-GB" sz="1400" b="1" baseline="30000">
                <a:latin typeface="Calibri" charset="0"/>
                <a:ea typeface="ＭＳ Ｐゴシック" charset="0"/>
                <a:cs typeface="ＭＳ Ｐゴシック" charset="0"/>
              </a:rPr>
              <a:t>3,4</a:t>
            </a:r>
            <a:endParaRPr lang="en-GB" sz="1400" b="1">
              <a:latin typeface="Calibri" charset="0"/>
              <a:ea typeface="ＭＳ Ｐゴシック" charset="0"/>
              <a:cs typeface="ＭＳ Ｐゴシック" charset="0"/>
            </a:endParaRPr>
          </a:p>
          <a:p>
            <a:pPr lvl="1">
              <a:spcBef>
                <a:spcPct val="0"/>
              </a:spcBef>
              <a:spcAft>
                <a:spcPts val="300"/>
              </a:spcAft>
            </a:pPr>
            <a:r>
              <a:rPr lang="en-US" sz="1400">
                <a:latin typeface="Calibri" charset="0"/>
                <a:ea typeface="ＭＳ Ｐゴシック" charset="0"/>
              </a:rPr>
              <a:t> The same MOA principles apply to pertuzumab–T-DM1 combination</a:t>
            </a:r>
            <a:r>
              <a:rPr lang="en-GB" sz="1400" baseline="30000">
                <a:latin typeface="Calibri" charset="0"/>
                <a:ea typeface="ＭＳ Ｐゴシック" charset="0"/>
              </a:rPr>
              <a:t>5</a:t>
            </a:r>
            <a:endParaRPr lang="en-GB" sz="1400">
              <a:latin typeface="Calibri" charset="0"/>
              <a:ea typeface="ＭＳ Ｐゴシック" charset="0"/>
            </a:endParaRPr>
          </a:p>
          <a:p>
            <a:pPr>
              <a:spcBef>
                <a:spcPct val="0"/>
              </a:spcBef>
              <a:spcAft>
                <a:spcPts val="300"/>
              </a:spcAft>
            </a:pPr>
            <a:endParaRPr lang="en-GB" sz="1400">
              <a:latin typeface="Calibri" charset="0"/>
              <a:ea typeface="ＭＳ Ｐゴシック" charset="0"/>
              <a:cs typeface="ＭＳ Ｐゴシック" charset="0"/>
            </a:endParaRPr>
          </a:p>
        </p:txBody>
      </p:sp>
      <p:sp>
        <p:nvSpPr>
          <p:cNvPr id="12" name="Text Placeholder 11"/>
          <p:cNvSpPr>
            <a:spLocks noGrp="1"/>
          </p:cNvSpPr>
          <p:nvPr>
            <p:ph type="body" sz="quarter" idx="10"/>
          </p:nvPr>
        </p:nvSpPr>
        <p:spPr>
          <a:xfrm>
            <a:off x="395288" y="6621463"/>
            <a:ext cx="34925" cy="138112"/>
          </a:xfrm>
        </p:spPr>
        <p:txBody>
          <a:bodyPr/>
          <a:lstStyle/>
          <a:p>
            <a:pPr>
              <a:spcBef>
                <a:spcPct val="0"/>
              </a:spcBef>
              <a:spcAft>
                <a:spcPct val="0"/>
              </a:spcAft>
              <a:defRPr/>
            </a:pPr>
            <a:r>
              <a:rPr lang="en-GB"/>
              <a:t> </a:t>
            </a:r>
          </a:p>
        </p:txBody>
      </p:sp>
      <p:sp>
        <p:nvSpPr>
          <p:cNvPr id="2" name="Text Placeholder 1"/>
          <p:cNvSpPr>
            <a:spLocks noGrp="1"/>
          </p:cNvSpPr>
          <p:nvPr>
            <p:ph type="body" sz="quarter" idx="11"/>
          </p:nvPr>
        </p:nvSpPr>
        <p:spPr>
          <a:xfrm>
            <a:off x="1674813" y="6343650"/>
            <a:ext cx="7110412" cy="415925"/>
          </a:xfrm>
        </p:spPr>
        <p:txBody>
          <a:bodyPr/>
          <a:lstStyle/>
          <a:p>
            <a:pPr>
              <a:spcBef>
                <a:spcPct val="0"/>
              </a:spcBef>
              <a:spcAft>
                <a:spcPct val="0"/>
              </a:spcAft>
              <a:defRPr/>
            </a:pPr>
            <a:r>
              <a:rPr lang="da-DK">
                <a:solidFill>
                  <a:srgbClr val="FFFFFF"/>
                </a:solidFill>
                <a:ea typeface="SimSun" pitchFamily="2" charset="-122"/>
                <a:cs typeface="Arial" charset="0"/>
              </a:rPr>
              <a:t>Figure adapted from: 1. Franklin MC, </a:t>
            </a:r>
            <a:r>
              <a:rPr lang="da-DK" i="1">
                <a:solidFill>
                  <a:srgbClr val="FFFFFF"/>
                </a:solidFill>
                <a:ea typeface="SimSun" pitchFamily="2" charset="-122"/>
                <a:cs typeface="Arial" charset="0"/>
              </a:rPr>
              <a:t>et al. Cancer Cell </a:t>
            </a:r>
            <a:r>
              <a:rPr lang="da-DK">
                <a:solidFill>
                  <a:srgbClr val="FFFFFF"/>
                </a:solidFill>
                <a:ea typeface="SimSun" pitchFamily="2" charset="-122"/>
                <a:cs typeface="Arial" charset="0"/>
              </a:rPr>
              <a:t>2004; </a:t>
            </a:r>
            <a:r>
              <a:rPr lang="da-DK" b="1">
                <a:solidFill>
                  <a:srgbClr val="FFFFFF"/>
                </a:solidFill>
                <a:ea typeface="SimSun" pitchFamily="2" charset="-122"/>
                <a:cs typeface="Arial" charset="0"/>
              </a:rPr>
              <a:t>5</a:t>
            </a:r>
            <a:r>
              <a:rPr lang="da-DK">
                <a:solidFill>
                  <a:srgbClr val="FFFFFF"/>
                </a:solidFill>
                <a:ea typeface="SimSun" pitchFamily="2" charset="-122"/>
                <a:cs typeface="Arial" charset="0"/>
              </a:rPr>
              <a:t>:317–328</a:t>
            </a:r>
            <a:r>
              <a:rPr lang="da-DK">
                <a:ea typeface="SimSun" pitchFamily="2" charset="-122"/>
                <a:cs typeface="Arial" charset="0"/>
              </a:rPr>
              <a:t>;  2. Junttila TT, </a:t>
            </a:r>
            <a:r>
              <a:rPr lang="da-DK" i="1">
                <a:ea typeface="SimSun" pitchFamily="2" charset="-122"/>
                <a:cs typeface="Arial" charset="0"/>
              </a:rPr>
              <a:t>et al. Cancer Cell </a:t>
            </a:r>
            <a:r>
              <a:rPr lang="da-DK">
                <a:ea typeface="SimSun" pitchFamily="2" charset="-122"/>
                <a:cs typeface="Arial" charset="0"/>
              </a:rPr>
              <a:t>2010; </a:t>
            </a:r>
            <a:r>
              <a:rPr lang="da-DK" b="1">
                <a:ea typeface="SimSun" pitchFamily="2" charset="-122"/>
                <a:cs typeface="Arial" charset="0"/>
              </a:rPr>
              <a:t>15</a:t>
            </a:r>
            <a:r>
              <a:rPr lang="da-DK">
                <a:ea typeface="SimSun" pitchFamily="2" charset="-122"/>
                <a:cs typeface="Arial" charset="0"/>
              </a:rPr>
              <a:t>:429–440; </a:t>
            </a:r>
          </a:p>
          <a:p>
            <a:pPr>
              <a:spcBef>
                <a:spcPct val="0"/>
              </a:spcBef>
              <a:spcAft>
                <a:spcPct val="0"/>
              </a:spcAft>
              <a:defRPr/>
            </a:pPr>
            <a:r>
              <a:rPr lang="da-DK">
                <a:ea typeface="SimSun" pitchFamily="2" charset="-122"/>
                <a:cs typeface="Arial" charset="0"/>
              </a:rPr>
              <a:t>3. Nahta R, </a:t>
            </a:r>
            <a:r>
              <a:rPr lang="da-DK" i="1">
                <a:ea typeface="SimSun" pitchFamily="2" charset="-122"/>
                <a:cs typeface="Arial" charset="0"/>
              </a:rPr>
              <a:t>et al. Cancer Res </a:t>
            </a:r>
            <a:r>
              <a:rPr lang="da-DK">
                <a:ea typeface="SimSun" pitchFamily="2" charset="-122"/>
                <a:cs typeface="Arial" charset="0"/>
              </a:rPr>
              <a:t>2004; </a:t>
            </a:r>
            <a:r>
              <a:rPr lang="da-DK" b="1">
                <a:ea typeface="SimSun" pitchFamily="2" charset="-122"/>
                <a:cs typeface="Arial" charset="0"/>
              </a:rPr>
              <a:t>64</a:t>
            </a:r>
            <a:r>
              <a:rPr lang="da-DK">
                <a:ea typeface="SimSun" pitchFamily="2" charset="-122"/>
                <a:cs typeface="Arial" charset="0"/>
              </a:rPr>
              <a:t>:2343–2346; 4. Scheuer W, </a:t>
            </a:r>
            <a:r>
              <a:rPr lang="da-DK" i="1">
                <a:ea typeface="SimSun" pitchFamily="2" charset="-122"/>
                <a:cs typeface="Arial" charset="0"/>
              </a:rPr>
              <a:t>et al. Cancer Res </a:t>
            </a:r>
            <a:r>
              <a:rPr lang="da-DK">
                <a:ea typeface="SimSun" pitchFamily="2" charset="-122"/>
                <a:cs typeface="Arial" charset="0"/>
              </a:rPr>
              <a:t>2009; </a:t>
            </a:r>
            <a:r>
              <a:rPr lang="da-DK" b="1">
                <a:ea typeface="SimSun" pitchFamily="2" charset="-122"/>
                <a:cs typeface="Arial" charset="0"/>
              </a:rPr>
              <a:t>69</a:t>
            </a:r>
            <a:r>
              <a:rPr lang="da-DK">
                <a:ea typeface="SimSun" pitchFamily="2" charset="-122"/>
                <a:cs typeface="Arial" charset="0"/>
              </a:rPr>
              <a:t>:9330–9336; </a:t>
            </a:r>
          </a:p>
          <a:p>
            <a:pPr>
              <a:spcBef>
                <a:spcPct val="0"/>
              </a:spcBef>
              <a:spcAft>
                <a:spcPct val="0"/>
              </a:spcAft>
              <a:defRPr/>
            </a:pPr>
            <a:r>
              <a:rPr lang="fr-FR">
                <a:ea typeface="SimSun" pitchFamily="2" charset="-122"/>
                <a:cs typeface="Arial" charset="0"/>
              </a:rPr>
              <a:t>5. </a:t>
            </a:r>
            <a:r>
              <a:rPr>
                <a:ea typeface="MS PGothic" pitchFamily="34" charset="-128"/>
                <a:cs typeface="Arial" charset="0"/>
              </a:rPr>
              <a:t>Fields C, </a:t>
            </a:r>
            <a:r>
              <a:rPr i="1">
                <a:ea typeface="MS PGothic" pitchFamily="34" charset="-128"/>
                <a:cs typeface="Arial" charset="0"/>
              </a:rPr>
              <a:t>et al</a:t>
            </a:r>
            <a:r>
              <a:rPr>
                <a:ea typeface="MS PGothic" pitchFamily="34" charset="-128"/>
                <a:cs typeface="Arial" charset="0"/>
              </a:rPr>
              <a:t>. AACR 2010. Abstract 5607</a:t>
            </a:r>
            <a:r>
              <a:rPr lang="en-GB">
                <a:ea typeface="MS PGothic" pitchFamily="34" charset="-128"/>
                <a:cs typeface="Arial" charset="0"/>
              </a:rPr>
              <a:t>.</a:t>
            </a:r>
            <a:endParaRPr lang="en-GB"/>
          </a:p>
        </p:txBody>
      </p:sp>
      <p:sp>
        <p:nvSpPr>
          <p:cNvPr id="278532" name="Rectangle 724"/>
          <p:cNvSpPr>
            <a:spLocks noGrp="1" noChangeArrowheads="1"/>
          </p:cNvSpPr>
          <p:nvPr>
            <p:ph type="title"/>
          </p:nvPr>
        </p:nvSpPr>
        <p:spPr>
          <a:xfrm>
            <a:off x="685800" y="400050"/>
            <a:ext cx="7772400" cy="1274763"/>
          </a:xfrm>
          <a:solidFill>
            <a:srgbClr val="000000"/>
          </a:solidFill>
        </p:spPr>
        <p:txBody>
          <a:bodyPr>
            <a:normAutofit fontScale="90000"/>
          </a:bodyPr>
          <a:lstStyle/>
          <a:p>
            <a:r>
              <a:rPr lang="en-GB" sz="3200" dirty="0" err="1">
                <a:solidFill>
                  <a:srgbClr val="FFFF00"/>
                </a:solidFill>
                <a:latin typeface="Calibri" charset="0"/>
                <a:ea typeface="ＭＳ Ｐゴシック" charset="0"/>
                <a:cs typeface="ＭＳ Ｐゴシック" charset="0"/>
              </a:rPr>
              <a:t>Pertuzumab</a:t>
            </a:r>
            <a:r>
              <a:rPr lang="en-GB" sz="3200" dirty="0">
                <a:solidFill>
                  <a:srgbClr val="FFFF00"/>
                </a:solidFill>
                <a:latin typeface="Calibri" charset="0"/>
                <a:ea typeface="ＭＳ Ｐゴシック" charset="0"/>
                <a:cs typeface="ＭＳ Ｐゴシック" charset="0"/>
              </a:rPr>
              <a:t> (</a:t>
            </a:r>
            <a:r>
              <a:rPr lang="en-GB" sz="3200" dirty="0" err="1">
                <a:solidFill>
                  <a:srgbClr val="FFFF00"/>
                </a:solidFill>
                <a:latin typeface="Calibri" charset="0"/>
                <a:ea typeface="ＭＳ Ｐゴシック" charset="0"/>
                <a:cs typeface="ＭＳ Ｐゴシック" charset="0"/>
              </a:rPr>
              <a:t>Pejeta</a:t>
            </a:r>
            <a:r>
              <a:rPr lang="en-GB" sz="3200" dirty="0">
                <a:solidFill>
                  <a:srgbClr val="FFFF00"/>
                </a:solidFill>
                <a:latin typeface="Calibri" charset="0"/>
                <a:ea typeface="ＭＳ Ｐゴシック" charset="0"/>
                <a:cs typeface="ＭＳ Ｐゴシック" charset="0"/>
              </a:rPr>
              <a:t>) and </a:t>
            </a:r>
            <a:r>
              <a:rPr lang="en-GB" sz="3200" dirty="0" err="1">
                <a:solidFill>
                  <a:srgbClr val="FFFF00"/>
                </a:solidFill>
                <a:latin typeface="Calibri" charset="0"/>
                <a:ea typeface="ＭＳ Ｐゴシック" charset="0"/>
                <a:cs typeface="ＭＳ Ｐゴシック" charset="0"/>
              </a:rPr>
              <a:t>trastuzumab</a:t>
            </a:r>
            <a:r>
              <a:rPr lang="en-GB" sz="3200" dirty="0">
                <a:solidFill>
                  <a:srgbClr val="FFFF00"/>
                </a:solidFill>
                <a:latin typeface="Calibri" charset="0"/>
                <a:ea typeface="ＭＳ Ｐゴシック" charset="0"/>
                <a:cs typeface="ＭＳ Ｐゴシック" charset="0"/>
              </a:rPr>
              <a:t> (</a:t>
            </a:r>
            <a:r>
              <a:rPr lang="en-GB" sz="3200" dirty="0" err="1">
                <a:solidFill>
                  <a:srgbClr val="FFFF00"/>
                </a:solidFill>
                <a:latin typeface="Calibri" charset="0"/>
                <a:ea typeface="ＭＳ Ｐゴシック" charset="0"/>
                <a:cs typeface="ＭＳ Ｐゴシック" charset="0"/>
              </a:rPr>
              <a:t>herceptin</a:t>
            </a:r>
            <a:r>
              <a:rPr lang="en-GB" sz="3200" dirty="0">
                <a:solidFill>
                  <a:srgbClr val="FFFF00"/>
                </a:solidFill>
                <a:latin typeface="Calibri" charset="0"/>
                <a:ea typeface="ＭＳ Ｐゴシック" charset="0"/>
                <a:cs typeface="ＭＳ Ｐゴシック" charset="0"/>
              </a:rPr>
              <a:t>)(or T-DM1) </a:t>
            </a:r>
            <a:br>
              <a:rPr lang="en-GB" sz="3200" dirty="0">
                <a:solidFill>
                  <a:srgbClr val="FFFF00"/>
                </a:solidFill>
                <a:latin typeface="Calibri" charset="0"/>
                <a:ea typeface="ＭＳ Ｐゴシック" charset="0"/>
                <a:cs typeface="ＭＳ Ｐゴシック" charset="0"/>
              </a:rPr>
            </a:br>
            <a:r>
              <a:rPr lang="en-GB" sz="3200" dirty="0">
                <a:solidFill>
                  <a:srgbClr val="FFFF00"/>
                </a:solidFill>
                <a:latin typeface="Calibri" charset="0"/>
                <a:ea typeface="ＭＳ Ｐゴシック" charset="0"/>
                <a:cs typeface="ＭＳ Ｐゴシック" charset="0"/>
              </a:rPr>
              <a:t>binder </a:t>
            </a:r>
            <a:r>
              <a:rPr lang="en-GB" sz="3200" dirty="0" err="1">
                <a:solidFill>
                  <a:srgbClr val="FFFF00"/>
                </a:solidFill>
                <a:latin typeface="Calibri" charset="0"/>
                <a:ea typeface="ＭＳ Ｐゴシック" charset="0"/>
                <a:cs typeface="ＭＳ Ｐゴシック" charset="0"/>
              </a:rPr>
              <a:t>til</a:t>
            </a:r>
            <a:r>
              <a:rPr lang="en-GB" sz="3200" dirty="0">
                <a:solidFill>
                  <a:srgbClr val="FFFF00"/>
                </a:solidFill>
                <a:latin typeface="Calibri" charset="0"/>
                <a:ea typeface="ＭＳ Ｐゴシック" charset="0"/>
                <a:cs typeface="ＭＳ Ｐゴシック" charset="0"/>
              </a:rPr>
              <a:t> </a:t>
            </a:r>
            <a:r>
              <a:rPr lang="en-GB" sz="3200" dirty="0" err="1">
                <a:solidFill>
                  <a:srgbClr val="FFFF00"/>
                </a:solidFill>
                <a:latin typeface="Calibri" charset="0"/>
                <a:ea typeface="ＭＳ Ｐゴシック" charset="0"/>
                <a:cs typeface="ＭＳ Ｐゴシック" charset="0"/>
              </a:rPr>
              <a:t>forskellige</a:t>
            </a:r>
            <a:r>
              <a:rPr lang="en-GB" sz="3200" dirty="0">
                <a:solidFill>
                  <a:srgbClr val="FFFF00"/>
                </a:solidFill>
                <a:latin typeface="Calibri" charset="0"/>
                <a:ea typeface="ＭＳ Ｐゴシック" charset="0"/>
                <a:cs typeface="ＭＳ Ｐゴシック" charset="0"/>
              </a:rPr>
              <a:t> </a:t>
            </a:r>
            <a:r>
              <a:rPr lang="en-GB" sz="3200" dirty="0" err="1">
                <a:solidFill>
                  <a:srgbClr val="FFFF00"/>
                </a:solidFill>
                <a:latin typeface="Calibri" charset="0"/>
                <a:ea typeface="ＭＳ Ｐゴシック" charset="0"/>
                <a:cs typeface="ＭＳ Ｐゴシック" charset="0"/>
              </a:rPr>
              <a:t>domæner</a:t>
            </a:r>
            <a:r>
              <a:rPr lang="en-GB" sz="3200" dirty="0">
                <a:solidFill>
                  <a:srgbClr val="FFFF00"/>
                </a:solidFill>
                <a:latin typeface="Calibri" charset="0"/>
                <a:ea typeface="ＭＳ Ｐゴシック" charset="0"/>
                <a:cs typeface="ＭＳ Ｐゴシック" charset="0"/>
              </a:rPr>
              <a:t> </a:t>
            </a:r>
            <a:r>
              <a:rPr lang="en-GB" sz="3200" dirty="0" err="1">
                <a:solidFill>
                  <a:srgbClr val="FFFF00"/>
                </a:solidFill>
                <a:latin typeface="Calibri" charset="0"/>
                <a:ea typeface="ＭＳ Ｐゴシック" charset="0"/>
                <a:cs typeface="ＭＳ Ｐゴシック" charset="0"/>
              </a:rPr>
              <a:t>på</a:t>
            </a:r>
            <a:r>
              <a:rPr lang="en-GB" sz="3200" dirty="0">
                <a:solidFill>
                  <a:srgbClr val="FFFF00"/>
                </a:solidFill>
                <a:latin typeface="Calibri" charset="0"/>
                <a:ea typeface="ＭＳ Ｐゴシック" charset="0"/>
                <a:cs typeface="ＭＳ Ｐゴシック" charset="0"/>
              </a:rPr>
              <a:t> HER2</a:t>
            </a:r>
          </a:p>
        </p:txBody>
      </p:sp>
      <p:pic>
        <p:nvPicPr>
          <p:cNvPr id="278533" name="Pictur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2275" y="1752600"/>
            <a:ext cx="8280400" cy="349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8534" name="Picture 5" descr="C:\Users\simon.watts\Desktop\2023694 = Perjeta animations\PNG Assets\her 2extr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9075" y="2333625"/>
            <a:ext cx="1027113"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0" descr="C:\Users\simon.watts\Desktop\2023694 = Perjeta animations\PNG Assets\p.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900000">
            <a:off x="4117975" y="2090738"/>
            <a:ext cx="1322388"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8536" name="Picture 4" descr="C:\Users\simon.watts\Desktop\2023694 = Perjeta animations\PNG Assets\her 2 Intra.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80038" y="3813175"/>
            <a:ext cx="73025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23"/>
          <p:cNvGrpSpPr>
            <a:grpSpLocks/>
          </p:cNvGrpSpPr>
          <p:nvPr/>
        </p:nvGrpSpPr>
        <p:grpSpPr bwMode="auto">
          <a:xfrm>
            <a:off x="2870200" y="2389188"/>
            <a:ext cx="1187450" cy="2857500"/>
            <a:chOff x="2879812" y="2617211"/>
            <a:chExt cx="1188132" cy="2857533"/>
          </a:xfrm>
        </p:grpSpPr>
        <p:pic>
          <p:nvPicPr>
            <p:cNvPr id="278544" name="Picture 6" descr="C:\Users\simon.watts\Desktop\2023694 = Perjeta animations\PNG Assets\her 3 extra.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79812" y="2617211"/>
              <a:ext cx="981973" cy="1315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8545" name="Picture 7" descr="C:\Users\simon.watts\Desktop\2023694 = Perjeta animations\PNG Assets\her 3 intra.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85971" y="4149080"/>
              <a:ext cx="981973" cy="1325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Picture 11" descr="C:\Users\simon.watts\Desktop\2023694 = Perjeta animations\PNG Assets\t.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800000">
            <a:off x="5935663" y="2332038"/>
            <a:ext cx="1271587"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8539" name="Picture 3" descr="C:\Users\simon.watts\Desktop\2023694 = Perjeta animations\Cell wall.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2275" y="3487738"/>
            <a:ext cx="82804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540" name="Rectangle 5"/>
          <p:cNvSpPr>
            <a:spLocks noChangeArrowheads="1"/>
          </p:cNvSpPr>
          <p:nvPr/>
        </p:nvSpPr>
        <p:spPr bwMode="auto">
          <a:xfrm>
            <a:off x="5346700" y="1933575"/>
            <a:ext cx="7969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spAutoFit/>
          </a:bodyPr>
          <a:lstStyle/>
          <a:p>
            <a:pPr algn="ctr"/>
            <a:r>
              <a:rPr lang="en-US" b="1">
                <a:solidFill>
                  <a:srgbClr val="FFFFFF"/>
                </a:solidFill>
                <a:latin typeface="Arial" charset="0"/>
                <a:cs typeface="MS PGothic" charset="0"/>
              </a:rPr>
              <a:t>HER2</a:t>
            </a:r>
          </a:p>
        </p:txBody>
      </p:sp>
      <p:sp>
        <p:nvSpPr>
          <p:cNvPr id="278541" name="Rectangle 108"/>
          <p:cNvSpPr>
            <a:spLocks noChangeArrowheads="1"/>
          </p:cNvSpPr>
          <p:nvPr/>
        </p:nvSpPr>
        <p:spPr bwMode="invGray">
          <a:xfrm>
            <a:off x="2543175" y="1933575"/>
            <a:ext cx="130968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spAutoFit/>
          </a:bodyPr>
          <a:lstStyle/>
          <a:p>
            <a:pPr algn="ctr"/>
            <a:r>
              <a:rPr lang="en-US" b="1">
                <a:solidFill>
                  <a:srgbClr val="FFFFFF"/>
                </a:solidFill>
                <a:latin typeface="Arial" charset="0"/>
              </a:rPr>
              <a:t>HER1, 3, 4</a:t>
            </a:r>
          </a:p>
        </p:txBody>
      </p:sp>
      <p:sp>
        <p:nvSpPr>
          <p:cNvPr id="31" name="Rectangle 27"/>
          <p:cNvSpPr>
            <a:spLocks noChangeArrowheads="1"/>
          </p:cNvSpPr>
          <p:nvPr/>
        </p:nvSpPr>
        <p:spPr bwMode="auto">
          <a:xfrm>
            <a:off x="5884863" y="2063750"/>
            <a:ext cx="24892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spAutoFit/>
          </a:bodyPr>
          <a:lstStyle/>
          <a:p>
            <a:pPr algn="ctr">
              <a:lnSpc>
                <a:spcPct val="90000"/>
              </a:lnSpc>
              <a:spcAft>
                <a:spcPct val="30000"/>
              </a:spcAft>
            </a:pPr>
            <a:r>
              <a:rPr lang="en-GB" b="1">
                <a:solidFill>
                  <a:srgbClr val="FFFFFF"/>
                </a:solidFill>
                <a:latin typeface="Arial" charset="0"/>
              </a:rPr>
              <a:t>  Trastuzumab/T-DM1</a:t>
            </a:r>
          </a:p>
        </p:txBody>
      </p:sp>
      <p:sp>
        <p:nvSpPr>
          <p:cNvPr id="32" name="Rectangle 27"/>
          <p:cNvSpPr>
            <a:spLocks noChangeArrowheads="1"/>
          </p:cNvSpPr>
          <p:nvPr/>
        </p:nvSpPr>
        <p:spPr bwMode="auto">
          <a:xfrm>
            <a:off x="3986213" y="1752600"/>
            <a:ext cx="1503362"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spAutoFit/>
          </a:bodyPr>
          <a:lstStyle/>
          <a:p>
            <a:pPr algn="ctr">
              <a:lnSpc>
                <a:spcPct val="90000"/>
              </a:lnSpc>
              <a:spcAft>
                <a:spcPct val="30000"/>
              </a:spcAft>
            </a:pPr>
            <a:r>
              <a:rPr lang="en-GB" b="1">
                <a:solidFill>
                  <a:srgbClr val="FFFFFF"/>
                </a:solidFill>
                <a:latin typeface="Arial" charset="0"/>
              </a:rPr>
              <a:t>Pertuzumab</a:t>
            </a:r>
          </a:p>
        </p:txBody>
      </p:sp>
    </p:spTree>
    <p:custDataLst>
      <p:tags r:id="rId1"/>
    </p:custDataLst>
    <p:extLst>
      <p:ext uri="{BB962C8B-B14F-4D97-AF65-F5344CB8AC3E}">
        <p14:creationId xmlns:p14="http://schemas.microsoft.com/office/powerpoint/2010/main" val="34591581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3000" fill="hold"/>
                                        <p:tgtEl>
                                          <p:spTgt spid="27"/>
                                        </p:tgtEl>
                                        <p:attrNameLst>
                                          <p:attrName>ppt_w</p:attrName>
                                        </p:attrNameLst>
                                      </p:cBhvr>
                                      <p:tavLst>
                                        <p:tav tm="0">
                                          <p:val>
                                            <p:fltVal val="0"/>
                                          </p:val>
                                        </p:tav>
                                        <p:tav tm="100000">
                                          <p:val>
                                            <p:strVal val="#ppt_w"/>
                                          </p:val>
                                        </p:tav>
                                      </p:tavLst>
                                    </p:anim>
                                    <p:anim calcmode="lin" valueType="num">
                                      <p:cBhvr>
                                        <p:cTn id="8" dur="3000" fill="hold"/>
                                        <p:tgtEl>
                                          <p:spTgt spid="27"/>
                                        </p:tgtEl>
                                        <p:attrNameLst>
                                          <p:attrName>ppt_h</p:attrName>
                                        </p:attrNameLst>
                                      </p:cBhvr>
                                      <p:tavLst>
                                        <p:tav tm="0">
                                          <p:val>
                                            <p:fltVal val="0"/>
                                          </p:val>
                                        </p:tav>
                                        <p:tav tm="100000">
                                          <p:val>
                                            <p:strVal val="#ppt_h"/>
                                          </p:val>
                                        </p:tav>
                                      </p:tavLst>
                                    </p:anim>
                                    <p:animEffect transition="in" filter="fade">
                                      <p:cBhvr>
                                        <p:cTn id="9" dur="3000"/>
                                        <p:tgtEl>
                                          <p:spTgt spid="27"/>
                                        </p:tgtEl>
                                      </p:cBhvr>
                                    </p:animEffect>
                                  </p:childTnLst>
                                </p:cTn>
                              </p:par>
                              <p:par>
                                <p:cTn id="10" presetID="0" presetClass="path" presetSubtype="0" accel="50000" decel="14000" fill="hold" nodeType="withEffect">
                                  <p:stCondLst>
                                    <p:cond delay="0"/>
                                  </p:stCondLst>
                                  <p:childTnLst>
                                    <p:animMotion origin="layout" path="M 0.15851 -0.10949 C 0.13611 -0.1081 0.12378 -0.10903 0.11042 -0.08565 C 0.10885 -0.07801 0.10694 -0.07129 0.10469 -0.06412 C 0.1033 -0.05972 0.09896 -0.05162 0.09896 -0.05162 C 0.09271 -0.01504 0.05747 -0.02129 0.03681 -0.02014 C 0.03403 -0.01898 0.02865 -0.01643 0.02552 -0.01643 L -1.94444E-6 1.85185E-6 " pathEditMode="relative" ptsTypes="fffffAA">
                                      <p:cBhvr>
                                        <p:cTn id="11" dur="3000" fill="hold"/>
                                        <p:tgtEl>
                                          <p:spTgt spid="27"/>
                                        </p:tgtEl>
                                        <p:attrNameLst>
                                          <p:attrName>ppt_x</p:attrName>
                                          <p:attrName>ppt_y</p:attrName>
                                        </p:attrNameLst>
                                      </p:cBhvr>
                                    </p:animMotion>
                                  </p:childTnLst>
                                </p:cTn>
                              </p:par>
                            </p:childTnLst>
                          </p:cTn>
                        </p:par>
                        <p:par>
                          <p:cTn id="12" fill="hold" nodeType="afterGroup">
                            <p:stCondLst>
                              <p:cond delay="3000"/>
                            </p:stCondLst>
                            <p:childTnLst>
                              <p:par>
                                <p:cTn id="13" presetID="1"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par>
                          <p:cTn id="15" fill="hold" nodeType="afterGroup">
                            <p:stCondLst>
                              <p:cond delay="3000"/>
                            </p:stCondLst>
                            <p:childTnLst>
                              <p:par>
                                <p:cTn id="16" presetID="53" presetClass="entr" presetSubtype="16"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3000" fill="hold"/>
                                        <p:tgtEl>
                                          <p:spTgt spid="22"/>
                                        </p:tgtEl>
                                        <p:attrNameLst>
                                          <p:attrName>ppt_w</p:attrName>
                                        </p:attrNameLst>
                                      </p:cBhvr>
                                      <p:tavLst>
                                        <p:tav tm="0">
                                          <p:val>
                                            <p:fltVal val="0"/>
                                          </p:val>
                                        </p:tav>
                                        <p:tav tm="100000">
                                          <p:val>
                                            <p:strVal val="#ppt_w"/>
                                          </p:val>
                                        </p:tav>
                                      </p:tavLst>
                                    </p:anim>
                                    <p:anim calcmode="lin" valueType="num">
                                      <p:cBhvr>
                                        <p:cTn id="19" dur="3000" fill="hold"/>
                                        <p:tgtEl>
                                          <p:spTgt spid="22"/>
                                        </p:tgtEl>
                                        <p:attrNameLst>
                                          <p:attrName>ppt_h</p:attrName>
                                        </p:attrNameLst>
                                      </p:cBhvr>
                                      <p:tavLst>
                                        <p:tav tm="0">
                                          <p:val>
                                            <p:fltVal val="0"/>
                                          </p:val>
                                        </p:tav>
                                        <p:tav tm="100000">
                                          <p:val>
                                            <p:strVal val="#ppt_h"/>
                                          </p:val>
                                        </p:tav>
                                      </p:tavLst>
                                    </p:anim>
                                    <p:animEffect transition="in" filter="fade">
                                      <p:cBhvr>
                                        <p:cTn id="20" dur="3000"/>
                                        <p:tgtEl>
                                          <p:spTgt spid="22"/>
                                        </p:tgtEl>
                                      </p:cBhvr>
                                    </p:animEffect>
                                  </p:childTnLst>
                                </p:cTn>
                              </p:par>
                              <p:par>
                                <p:cTn id="21" presetID="0" presetClass="path" presetSubtype="0" accel="50000" decel="10000" fill="hold" nodeType="withEffect">
                                  <p:stCondLst>
                                    <p:cond delay="0"/>
                                  </p:stCondLst>
                                  <p:childTnLst>
                                    <p:animMotion origin="layout" path="M -0.43021 -0.07407 C -0.42396 -0.07245 -0.38437 0.00787 -0.3651 0.01991 C -0.34792 0.03009 -0.28646 0.04607 -0.26979 0.04283 C -0.23576 0.04074 -0.20608 -0.04143 -0.16111 -0.04861 C -0.11614 -0.05579 -0.03351 -0.01018 -1.11111E-6 -1.48148E-6 " pathEditMode="relative" rAng="0" ptsTypes="fffaf">
                                      <p:cBhvr>
                                        <p:cTn id="22" dur="3000" fill="hold"/>
                                        <p:tgtEl>
                                          <p:spTgt spid="22"/>
                                        </p:tgtEl>
                                        <p:attrNameLst>
                                          <p:attrName>ppt_x</p:attrName>
                                          <p:attrName>ppt_y</p:attrName>
                                        </p:attrNameLst>
                                      </p:cBhvr>
                                      <p:rCtr x="21510" y="5995"/>
                                    </p:animMotion>
                                  </p:childTnLst>
                                </p:cTn>
                              </p:par>
                              <p:par>
                                <p:cTn id="23" presetID="63" presetClass="path" presetSubtype="0" accel="50000" decel="50000" autoRev="1" fill="hold" nodeType="withEffect">
                                  <p:stCondLst>
                                    <p:cond delay="0"/>
                                  </p:stCondLst>
                                  <p:childTnLst>
                                    <p:animMotion origin="layout" path="M -1.11111E-6 3.7037E-6 L 0.03906 3.7037E-6 " pathEditMode="relative" rAng="0" ptsTypes="AA">
                                      <p:cBhvr>
                                        <p:cTn id="24" dur="2000" fill="hold"/>
                                        <p:tgtEl>
                                          <p:spTgt spid="24"/>
                                        </p:tgtEl>
                                        <p:attrNameLst>
                                          <p:attrName>ppt_x</p:attrName>
                                          <p:attrName>ppt_y</p:attrName>
                                        </p:attrNameLst>
                                      </p:cBhvr>
                                      <p:rCtr x="1944" y="0"/>
                                    </p:animMotion>
                                  </p:childTnLst>
                                </p:cTn>
                              </p:par>
                            </p:childTnLst>
                          </p:cTn>
                        </p:par>
                        <p:par>
                          <p:cTn id="25" fill="hold" nodeType="afterGroup">
                            <p:stCondLst>
                              <p:cond delay="7000"/>
                            </p:stCondLst>
                            <p:childTnLst>
                              <p:par>
                                <p:cTn id="26" presetID="1" presetClass="entr" presetSubtype="0" fill="hold" grpId="0" nodeType="afterEffect">
                                  <p:stCondLst>
                                    <p:cond delay="0"/>
                                  </p:stCondLst>
                                  <p:childTnLst>
                                    <p:set>
                                      <p:cBhvr>
                                        <p:cTn id="27"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8214" name="Picture 6" descr="35477_T-DM1_MOA_steps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8" y="1833563"/>
            <a:ext cx="8647112" cy="223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3"/>
          <p:cNvSpPr>
            <a:spLocks noGrp="1" noChangeArrowheads="1"/>
          </p:cNvSpPr>
          <p:nvPr>
            <p:ph type="title"/>
          </p:nvPr>
        </p:nvSpPr>
        <p:spPr>
          <a:xfrm>
            <a:off x="623089" y="101211"/>
            <a:ext cx="7772400" cy="1143000"/>
          </a:xfrm>
        </p:spPr>
        <p:txBody>
          <a:bodyPr/>
          <a:lstStyle/>
          <a:p>
            <a:r>
              <a:rPr lang="en-US" sz="3000" dirty="0">
                <a:solidFill>
                  <a:srgbClr val="FFFF00"/>
                </a:solidFill>
              </a:rPr>
              <a:t>T-DM1 selectively delivers a highly toxic payload to HER2-positive tumor cells</a:t>
            </a:r>
            <a:endParaRPr lang="en-GB" sz="3000" dirty="0">
              <a:solidFill>
                <a:srgbClr val="FFFF00"/>
              </a:solidFill>
            </a:endParaRPr>
          </a:p>
        </p:txBody>
      </p:sp>
      <p:sp>
        <p:nvSpPr>
          <p:cNvPr id="478219" name="Text Box 11"/>
          <p:cNvSpPr txBox="1">
            <a:spLocks noChangeArrowheads="1"/>
          </p:cNvSpPr>
          <p:nvPr/>
        </p:nvSpPr>
        <p:spPr bwMode="auto">
          <a:xfrm>
            <a:off x="269875" y="4160838"/>
            <a:ext cx="3148013"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buClr>
                <a:srgbClr val="491DEB"/>
              </a:buClr>
              <a:buFont typeface="Wingdings" charset="0"/>
              <a:buNone/>
            </a:pPr>
            <a:r>
              <a:rPr lang="en-GB" sz="1600" b="1">
                <a:solidFill>
                  <a:srgbClr val="7AC142"/>
                </a:solidFill>
                <a:latin typeface="+mj-lt"/>
              </a:rPr>
              <a:t>Receptor-T-DM1 complex is internalized into HER2-positive cancer cell</a:t>
            </a:r>
          </a:p>
        </p:txBody>
      </p:sp>
      <p:sp>
        <p:nvSpPr>
          <p:cNvPr id="478220" name="Text Box 12"/>
          <p:cNvSpPr txBox="1">
            <a:spLocks noChangeArrowheads="1"/>
          </p:cNvSpPr>
          <p:nvPr/>
        </p:nvSpPr>
        <p:spPr bwMode="auto">
          <a:xfrm>
            <a:off x="6356350" y="4264025"/>
            <a:ext cx="2608263"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buClr>
                <a:srgbClr val="491DEB"/>
              </a:buClr>
              <a:buFont typeface="Wingdings" charset="0"/>
              <a:buNone/>
            </a:pPr>
            <a:r>
              <a:rPr lang="en-US" sz="1600" b="1">
                <a:solidFill>
                  <a:srgbClr val="7AC142"/>
                </a:solidFill>
                <a:latin typeface="+mj-lt"/>
              </a:rPr>
              <a:t>Potent antimicrotubule agent is released once inside the HER2-positive</a:t>
            </a:r>
            <a:br>
              <a:rPr lang="en-US" sz="1600" b="1">
                <a:solidFill>
                  <a:srgbClr val="7AC142"/>
                </a:solidFill>
                <a:latin typeface="+mj-lt"/>
              </a:rPr>
            </a:br>
            <a:r>
              <a:rPr lang="en-US" sz="1600" b="1">
                <a:solidFill>
                  <a:srgbClr val="7AC142"/>
                </a:solidFill>
                <a:latin typeface="+mj-lt"/>
              </a:rPr>
              <a:t>tumor cell</a:t>
            </a:r>
          </a:p>
        </p:txBody>
      </p:sp>
      <p:pic>
        <p:nvPicPr>
          <p:cNvPr id="478210" name="Picture 2" descr="35477_T-DM1_MOA_steps6"/>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3" y="3175000"/>
            <a:ext cx="8640762"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8211" name="Picture 3" descr="35477_T-DM1_MOA_steps2"/>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175" y="3197225"/>
            <a:ext cx="8724900" cy="269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8212" name="Picture 4" descr="35477_T-DM1_MOA_steps3"/>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 y="3138488"/>
            <a:ext cx="8748713"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8213" name="Picture 5" descr="35477_T-DM1_MOA_steps4"/>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388" y="3149600"/>
            <a:ext cx="8640762"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8215" name="Picture 7" descr="GreenWithSpikes"/>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700000">
            <a:off x="3375025" y="2171700"/>
            <a:ext cx="927100"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8216" name="Picture 8" descr="JustSpikes"/>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90763" y="4791075"/>
            <a:ext cx="29527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8217" name="Picture 9" descr="JustSpikes"/>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0650" y="5429250"/>
            <a:ext cx="257175"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8218" name="Text Box 10"/>
          <p:cNvSpPr txBox="1">
            <a:spLocks noChangeArrowheads="1"/>
          </p:cNvSpPr>
          <p:nvPr/>
        </p:nvSpPr>
        <p:spPr bwMode="auto">
          <a:xfrm>
            <a:off x="5624513" y="2311400"/>
            <a:ext cx="3149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buClr>
                <a:srgbClr val="491DEB"/>
              </a:buClr>
              <a:buFont typeface="Wingdings" charset="0"/>
              <a:buNone/>
            </a:pPr>
            <a:r>
              <a:rPr lang="en-US" sz="1600" b="1">
                <a:solidFill>
                  <a:srgbClr val="7AC142"/>
                </a:solidFill>
                <a:latin typeface="+mj-lt"/>
              </a:rPr>
              <a:t>T-DM1 binds to the HER2 protein on cancer cells</a:t>
            </a:r>
          </a:p>
        </p:txBody>
      </p:sp>
      <p:pic>
        <p:nvPicPr>
          <p:cNvPr id="478221" name="Picture 13" descr="JustSpikes"/>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51125" y="4967288"/>
            <a:ext cx="257175"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7"/>
          <p:cNvSpPr>
            <a:spLocks noChangeArrowheads="1"/>
          </p:cNvSpPr>
          <p:nvPr/>
        </p:nvSpPr>
        <p:spPr bwMode="auto">
          <a:xfrm>
            <a:off x="847725" y="2119307"/>
            <a:ext cx="7518400"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marL="225425" indent="-225425" defTabSz="571500">
              <a:spcAft>
                <a:spcPct val="15000"/>
              </a:spcAft>
              <a:buClr>
                <a:srgbClr val="FFFFFF"/>
              </a:buClr>
              <a:buFontTx/>
              <a:buChar char="•"/>
            </a:pPr>
            <a:endParaRPr lang="en-US" sz="2300" b="1" dirty="0">
              <a:solidFill>
                <a:srgbClr val="FFFFFF"/>
              </a:solidFill>
              <a:latin typeface="+mj-lt"/>
            </a:endParaRPr>
          </a:p>
        </p:txBody>
      </p:sp>
      <p:sp>
        <p:nvSpPr>
          <p:cNvPr id="2" name="textruta 1"/>
          <p:cNvSpPr txBox="1"/>
          <p:nvPr/>
        </p:nvSpPr>
        <p:spPr>
          <a:xfrm>
            <a:off x="512862" y="6337300"/>
            <a:ext cx="3762230" cy="369332"/>
          </a:xfrm>
          <a:prstGeom prst="rect">
            <a:avLst/>
          </a:prstGeom>
          <a:noFill/>
        </p:spPr>
        <p:txBody>
          <a:bodyPr wrap="none" rtlCol="0">
            <a:spAutoFit/>
          </a:bodyPr>
          <a:lstStyle/>
          <a:p>
            <a:r>
              <a:rPr lang="da-DK" dirty="0" err="1">
                <a:latin typeface="+mj-lt"/>
              </a:rPr>
              <a:t>Katabolitter</a:t>
            </a:r>
            <a:r>
              <a:rPr lang="da-DK" dirty="0">
                <a:latin typeface="+mj-lt"/>
              </a:rPr>
              <a:t> udskilles primært i galden</a:t>
            </a:r>
          </a:p>
        </p:txBody>
      </p:sp>
      <p:sp>
        <p:nvSpPr>
          <p:cNvPr id="18" name="TextBox 25"/>
          <p:cNvSpPr txBox="1">
            <a:spLocks noChangeArrowheads="1"/>
          </p:cNvSpPr>
          <p:nvPr/>
        </p:nvSpPr>
        <p:spPr bwMode="auto">
          <a:xfrm>
            <a:off x="-9525" y="4899064"/>
            <a:ext cx="17018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400" b="1" dirty="0">
                <a:solidFill>
                  <a:srgbClr val="000000"/>
                </a:solidFill>
                <a:cs typeface="Arial" charset="0"/>
              </a:rPr>
              <a:t>Inhibition of microtubule polymerization</a:t>
            </a:r>
          </a:p>
        </p:txBody>
      </p:sp>
      <p:sp>
        <p:nvSpPr>
          <p:cNvPr id="19" name="Arc 30"/>
          <p:cNvSpPr/>
          <p:nvPr/>
        </p:nvSpPr>
        <p:spPr bwMode="auto">
          <a:xfrm rot="19422159">
            <a:off x="1286181" y="5043740"/>
            <a:ext cx="1019574" cy="862981"/>
          </a:xfrm>
          <a:prstGeom prst="arc">
            <a:avLst>
              <a:gd name="adj1" fmla="val 11745369"/>
              <a:gd name="adj2" fmla="val 19987327"/>
            </a:avLst>
          </a:prstGeom>
          <a:ln w="1016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solidFill>
                <a:srgbClr val="731448"/>
              </a:solidFill>
              <a:latin typeface="Calibri"/>
            </a:endParaRPr>
          </a:p>
        </p:txBody>
      </p:sp>
      <p:pic>
        <p:nvPicPr>
          <p:cNvPr id="20" name="Picture 28" descr="micro tube.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68275" y="5637251"/>
            <a:ext cx="150495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42773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78215"/>
                                        </p:tgtEl>
                                        <p:attrNameLst>
                                          <p:attrName>style.visibility</p:attrName>
                                        </p:attrNameLst>
                                      </p:cBhvr>
                                      <p:to>
                                        <p:strVal val="visible"/>
                                      </p:to>
                                    </p:set>
                                    <p:animEffect transition="in" filter="fade">
                                      <p:cBhvr>
                                        <p:cTn id="7" dur="500"/>
                                        <p:tgtEl>
                                          <p:spTgt spid="478215"/>
                                        </p:tgtEl>
                                      </p:cBhvr>
                                    </p:animEffect>
                                  </p:childTnLst>
                                </p:cTn>
                              </p:par>
                              <p:par>
                                <p:cTn id="8" presetID="35" presetClass="path" presetSubtype="0" accel="50000" decel="50000" fill="hold" nodeType="withEffect">
                                  <p:stCondLst>
                                    <p:cond delay="0"/>
                                  </p:stCondLst>
                                  <p:childTnLst>
                                    <p:animMotion origin="layout" path="M -1.66667E-6 4.07407E-6 L -0.15312 -0.04815 " pathEditMode="relative" rAng="0" ptsTypes="AA">
                                      <p:cBhvr>
                                        <p:cTn id="9" dur="1000" spd="-100000" fill="hold"/>
                                        <p:tgtEl>
                                          <p:spTgt spid="478215"/>
                                        </p:tgtEl>
                                        <p:attrNameLst>
                                          <p:attrName>ppt_x</p:attrName>
                                          <p:attrName>ppt_y</p:attrName>
                                        </p:attrNameLst>
                                      </p:cBhvr>
                                      <p:rCtr x="-7656" y="-2407"/>
                                    </p:animMotion>
                                  </p:childTnLst>
                                </p:cTn>
                              </p:par>
                              <p:par>
                                <p:cTn id="10" presetID="10" presetClass="entr" presetSubtype="0" fill="hold" grpId="0" nodeType="withEffect">
                                  <p:stCondLst>
                                    <p:cond delay="800"/>
                                  </p:stCondLst>
                                  <p:childTnLst>
                                    <p:set>
                                      <p:cBhvr>
                                        <p:cTn id="11" dur="1" fill="hold">
                                          <p:stCondLst>
                                            <p:cond delay="0"/>
                                          </p:stCondLst>
                                        </p:cTn>
                                        <p:tgtEl>
                                          <p:spTgt spid="478218"/>
                                        </p:tgtEl>
                                        <p:attrNameLst>
                                          <p:attrName>style.visibility</p:attrName>
                                        </p:attrNameLst>
                                      </p:cBhvr>
                                      <p:to>
                                        <p:strVal val="visible"/>
                                      </p:to>
                                    </p:set>
                                    <p:animEffect transition="in" filter="fade">
                                      <p:cBhvr>
                                        <p:cTn id="12" dur="500"/>
                                        <p:tgtEl>
                                          <p:spTgt spid="4782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nodeType="clickEffect">
                                  <p:stCondLst>
                                    <p:cond delay="0"/>
                                  </p:stCondLst>
                                  <p:childTnLst>
                                    <p:animEffect transition="out" filter="fade">
                                      <p:cBhvr>
                                        <p:cTn id="16" dur="500"/>
                                        <p:tgtEl>
                                          <p:spTgt spid="478218"/>
                                        </p:tgtEl>
                                      </p:cBhvr>
                                    </p:animEffect>
                                    <p:set>
                                      <p:cBhvr>
                                        <p:cTn id="17" dur="1" fill="hold">
                                          <p:stCondLst>
                                            <p:cond delay="499"/>
                                          </p:stCondLst>
                                        </p:cTn>
                                        <p:tgtEl>
                                          <p:spTgt spid="478218"/>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478214"/>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478215"/>
                                        </p:tgtEl>
                                      </p:cBhvr>
                                    </p:animEffect>
                                    <p:set>
                                      <p:cBhvr>
                                        <p:cTn id="22" dur="1" fill="hold">
                                          <p:stCondLst>
                                            <p:cond delay="499"/>
                                          </p:stCondLst>
                                        </p:cTn>
                                        <p:tgtEl>
                                          <p:spTgt spid="478215"/>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478211"/>
                                        </p:tgtEl>
                                        <p:attrNameLst>
                                          <p:attrName>style.visibility</p:attrName>
                                        </p:attrNameLst>
                                      </p:cBhvr>
                                      <p:to>
                                        <p:strVal val="visible"/>
                                      </p:to>
                                    </p:set>
                                  </p:childTnLst>
                                </p:cTn>
                              </p:par>
                              <p:par>
                                <p:cTn id="25" presetID="1" presetClass="entr" presetSubtype="0" fill="hold" nodeType="withEffect">
                                  <p:stCondLst>
                                    <p:cond delay="600"/>
                                  </p:stCondLst>
                                  <p:childTnLst>
                                    <p:set>
                                      <p:cBhvr>
                                        <p:cTn id="26" dur="1" fill="hold">
                                          <p:stCondLst>
                                            <p:cond delay="0"/>
                                          </p:stCondLst>
                                        </p:cTn>
                                        <p:tgtEl>
                                          <p:spTgt spid="478212"/>
                                        </p:tgtEl>
                                        <p:attrNameLst>
                                          <p:attrName>style.visibility</p:attrName>
                                        </p:attrNameLst>
                                      </p:cBhvr>
                                      <p:to>
                                        <p:strVal val="visible"/>
                                      </p:to>
                                    </p:set>
                                  </p:childTnLst>
                                </p:cTn>
                              </p:par>
                              <p:par>
                                <p:cTn id="27" presetID="1" presetClass="exit" presetSubtype="0" fill="hold" nodeType="withEffect">
                                  <p:stCondLst>
                                    <p:cond delay="600"/>
                                  </p:stCondLst>
                                  <p:childTnLst>
                                    <p:set>
                                      <p:cBhvr>
                                        <p:cTn id="28" dur="1" fill="hold">
                                          <p:stCondLst>
                                            <p:cond delay="0"/>
                                          </p:stCondLst>
                                        </p:cTn>
                                        <p:tgtEl>
                                          <p:spTgt spid="478211"/>
                                        </p:tgtEl>
                                        <p:attrNameLst>
                                          <p:attrName>style.visibility</p:attrName>
                                        </p:attrNameLst>
                                      </p:cBhvr>
                                      <p:to>
                                        <p:strVal val="hidden"/>
                                      </p:to>
                                    </p:set>
                                  </p:childTnLst>
                                </p:cTn>
                              </p:par>
                              <p:par>
                                <p:cTn id="29" presetID="1" presetClass="entr" presetSubtype="0" fill="hold" nodeType="withEffect">
                                  <p:stCondLst>
                                    <p:cond delay="1100"/>
                                  </p:stCondLst>
                                  <p:childTnLst>
                                    <p:set>
                                      <p:cBhvr>
                                        <p:cTn id="30" dur="1" fill="hold">
                                          <p:stCondLst>
                                            <p:cond delay="0"/>
                                          </p:stCondLst>
                                        </p:cTn>
                                        <p:tgtEl>
                                          <p:spTgt spid="478213"/>
                                        </p:tgtEl>
                                        <p:attrNameLst>
                                          <p:attrName>style.visibility</p:attrName>
                                        </p:attrNameLst>
                                      </p:cBhvr>
                                      <p:to>
                                        <p:strVal val="visible"/>
                                      </p:to>
                                    </p:set>
                                  </p:childTnLst>
                                </p:cTn>
                              </p:par>
                              <p:par>
                                <p:cTn id="31" presetID="1" presetClass="exit" presetSubtype="0" fill="hold" nodeType="withEffect">
                                  <p:stCondLst>
                                    <p:cond delay="1100"/>
                                  </p:stCondLst>
                                  <p:childTnLst>
                                    <p:set>
                                      <p:cBhvr>
                                        <p:cTn id="32" dur="1" fill="hold">
                                          <p:stCondLst>
                                            <p:cond delay="0"/>
                                          </p:stCondLst>
                                        </p:cTn>
                                        <p:tgtEl>
                                          <p:spTgt spid="478212"/>
                                        </p:tgtEl>
                                        <p:attrNameLst>
                                          <p:attrName>style.visibility</p:attrName>
                                        </p:attrNameLst>
                                      </p:cBhvr>
                                      <p:to>
                                        <p:strVal val="hidden"/>
                                      </p:to>
                                    </p:set>
                                  </p:childTnLst>
                                </p:cTn>
                              </p:par>
                              <p:par>
                                <p:cTn id="33" presetID="10" presetClass="entr" presetSubtype="0" fill="hold" nodeType="withEffect">
                                  <p:stCondLst>
                                    <p:cond delay="1100"/>
                                  </p:stCondLst>
                                  <p:childTnLst>
                                    <p:set>
                                      <p:cBhvr>
                                        <p:cTn id="34" dur="1" fill="hold">
                                          <p:stCondLst>
                                            <p:cond delay="0"/>
                                          </p:stCondLst>
                                        </p:cTn>
                                        <p:tgtEl>
                                          <p:spTgt spid="478219"/>
                                        </p:tgtEl>
                                        <p:attrNameLst>
                                          <p:attrName>style.visibility</p:attrName>
                                        </p:attrNameLst>
                                      </p:cBhvr>
                                      <p:to>
                                        <p:strVal val="visible"/>
                                      </p:to>
                                    </p:set>
                                    <p:animEffect transition="in" filter="fade">
                                      <p:cBhvr>
                                        <p:cTn id="35" dur="500"/>
                                        <p:tgtEl>
                                          <p:spTgt spid="47821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nodeType="clickEffect">
                                  <p:stCondLst>
                                    <p:cond delay="0"/>
                                  </p:stCondLst>
                                  <p:childTnLst>
                                    <p:set>
                                      <p:cBhvr>
                                        <p:cTn id="39" dur="1" fill="hold">
                                          <p:stCondLst>
                                            <p:cond delay="0"/>
                                          </p:stCondLst>
                                        </p:cTn>
                                        <p:tgtEl>
                                          <p:spTgt spid="478210"/>
                                        </p:tgtEl>
                                        <p:attrNameLst>
                                          <p:attrName>style.visibility</p:attrName>
                                        </p:attrNameLst>
                                      </p:cBhvr>
                                      <p:to>
                                        <p:strVal val="visible"/>
                                      </p:to>
                                    </p:set>
                                    <p:animEffect transition="in" filter="fade">
                                      <p:cBhvr>
                                        <p:cTn id="40" dur="500"/>
                                        <p:tgtEl>
                                          <p:spTgt spid="478210"/>
                                        </p:tgtEl>
                                      </p:cBhvr>
                                    </p:animEffect>
                                  </p:childTnLst>
                                </p:cTn>
                              </p:par>
                              <p:par>
                                <p:cTn id="41" presetID="10" presetClass="exit" presetSubtype="0" fill="hold" nodeType="withEffect">
                                  <p:stCondLst>
                                    <p:cond delay="0"/>
                                  </p:stCondLst>
                                  <p:childTnLst>
                                    <p:animEffect transition="out" filter="fade">
                                      <p:cBhvr>
                                        <p:cTn id="42" dur="500"/>
                                        <p:tgtEl>
                                          <p:spTgt spid="478213"/>
                                        </p:tgtEl>
                                      </p:cBhvr>
                                    </p:animEffect>
                                    <p:set>
                                      <p:cBhvr>
                                        <p:cTn id="43" dur="1" fill="hold">
                                          <p:stCondLst>
                                            <p:cond delay="499"/>
                                          </p:stCondLst>
                                        </p:cTn>
                                        <p:tgtEl>
                                          <p:spTgt spid="478213"/>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478219"/>
                                        </p:tgtEl>
                                      </p:cBhvr>
                                    </p:animEffect>
                                    <p:set>
                                      <p:cBhvr>
                                        <p:cTn id="46" dur="1" fill="hold">
                                          <p:stCondLst>
                                            <p:cond delay="499"/>
                                          </p:stCondLst>
                                        </p:cTn>
                                        <p:tgtEl>
                                          <p:spTgt spid="478219"/>
                                        </p:tgtEl>
                                        <p:attrNameLst>
                                          <p:attrName>style.visibility</p:attrName>
                                        </p:attrNameLst>
                                      </p:cBhvr>
                                      <p:to>
                                        <p:strVal val="hidden"/>
                                      </p:to>
                                    </p:set>
                                  </p:childTnLst>
                                </p:cTn>
                              </p:par>
                              <p:par>
                                <p:cTn id="47" presetID="53" presetClass="entr" presetSubtype="0" fill="hold" nodeType="withEffect">
                                  <p:stCondLst>
                                    <p:cond delay="0"/>
                                  </p:stCondLst>
                                  <p:childTnLst>
                                    <p:set>
                                      <p:cBhvr>
                                        <p:cTn id="48" dur="1" fill="hold">
                                          <p:stCondLst>
                                            <p:cond delay="0"/>
                                          </p:stCondLst>
                                        </p:cTn>
                                        <p:tgtEl>
                                          <p:spTgt spid="478216"/>
                                        </p:tgtEl>
                                        <p:attrNameLst>
                                          <p:attrName>style.visibility</p:attrName>
                                        </p:attrNameLst>
                                      </p:cBhvr>
                                      <p:to>
                                        <p:strVal val="visible"/>
                                      </p:to>
                                    </p:set>
                                    <p:anim calcmode="lin" valueType="num">
                                      <p:cBhvr>
                                        <p:cTn id="49" dur="1000" fill="hold"/>
                                        <p:tgtEl>
                                          <p:spTgt spid="478216"/>
                                        </p:tgtEl>
                                        <p:attrNameLst>
                                          <p:attrName>ppt_w</p:attrName>
                                        </p:attrNameLst>
                                      </p:cBhvr>
                                      <p:tavLst>
                                        <p:tav tm="0">
                                          <p:val>
                                            <p:fltVal val="0"/>
                                          </p:val>
                                        </p:tav>
                                        <p:tav tm="100000">
                                          <p:val>
                                            <p:strVal val="#ppt_w"/>
                                          </p:val>
                                        </p:tav>
                                      </p:tavLst>
                                    </p:anim>
                                    <p:anim calcmode="lin" valueType="num">
                                      <p:cBhvr>
                                        <p:cTn id="50" dur="1000" fill="hold"/>
                                        <p:tgtEl>
                                          <p:spTgt spid="478216"/>
                                        </p:tgtEl>
                                        <p:attrNameLst>
                                          <p:attrName>ppt_h</p:attrName>
                                        </p:attrNameLst>
                                      </p:cBhvr>
                                      <p:tavLst>
                                        <p:tav tm="0">
                                          <p:val>
                                            <p:fltVal val="0"/>
                                          </p:val>
                                        </p:tav>
                                        <p:tav tm="100000">
                                          <p:val>
                                            <p:strVal val="#ppt_h"/>
                                          </p:val>
                                        </p:tav>
                                      </p:tavLst>
                                    </p:anim>
                                    <p:animEffect transition="in" filter="fade">
                                      <p:cBhvr>
                                        <p:cTn id="51" dur="1000"/>
                                        <p:tgtEl>
                                          <p:spTgt spid="478216"/>
                                        </p:tgtEl>
                                      </p:cBhvr>
                                    </p:animEffect>
                                  </p:childTnLst>
                                </p:cTn>
                              </p:par>
                              <p:par>
                                <p:cTn id="52" presetID="0" presetClass="path" presetSubtype="0" accel="50000" decel="50000" fill="hold" nodeType="withEffect">
                                  <p:stCondLst>
                                    <p:cond delay="0"/>
                                  </p:stCondLst>
                                  <p:childTnLst>
                                    <p:animMotion origin="layout" path="M 3.33333E-6 4.44444E-6 C 0.00781 -0.00811 0.03177 -0.03912 0.04774 -0.04862 C 0.06336 -0.05811 0.08125 -0.05834 0.09496 -0.05695 C 0.1085 -0.05556 0.12274 -0.04375 0.13021 -0.04028 " pathEditMode="relative" rAng="0" ptsTypes="aaaa">
                                      <p:cBhvr>
                                        <p:cTn id="53" dur="1000" spd="-100000" fill="hold"/>
                                        <p:tgtEl>
                                          <p:spTgt spid="478216"/>
                                        </p:tgtEl>
                                        <p:attrNameLst>
                                          <p:attrName>ppt_x</p:attrName>
                                          <p:attrName>ppt_y</p:attrName>
                                        </p:attrNameLst>
                                      </p:cBhvr>
                                      <p:rCtr x="6510" y="-2917"/>
                                    </p:animMotion>
                                  </p:childTnLst>
                                </p:cTn>
                              </p:par>
                              <p:par>
                                <p:cTn id="54" presetID="53" presetClass="entr" presetSubtype="0" fill="hold" nodeType="withEffect">
                                  <p:stCondLst>
                                    <p:cond delay="0"/>
                                  </p:stCondLst>
                                  <p:childTnLst>
                                    <p:set>
                                      <p:cBhvr>
                                        <p:cTn id="55" dur="1" fill="hold">
                                          <p:stCondLst>
                                            <p:cond delay="0"/>
                                          </p:stCondLst>
                                        </p:cTn>
                                        <p:tgtEl>
                                          <p:spTgt spid="478217"/>
                                        </p:tgtEl>
                                        <p:attrNameLst>
                                          <p:attrName>style.visibility</p:attrName>
                                        </p:attrNameLst>
                                      </p:cBhvr>
                                      <p:to>
                                        <p:strVal val="visible"/>
                                      </p:to>
                                    </p:set>
                                    <p:anim calcmode="lin" valueType="num">
                                      <p:cBhvr>
                                        <p:cTn id="56" dur="1000" fill="hold"/>
                                        <p:tgtEl>
                                          <p:spTgt spid="478217"/>
                                        </p:tgtEl>
                                        <p:attrNameLst>
                                          <p:attrName>ppt_w</p:attrName>
                                        </p:attrNameLst>
                                      </p:cBhvr>
                                      <p:tavLst>
                                        <p:tav tm="0">
                                          <p:val>
                                            <p:fltVal val="0"/>
                                          </p:val>
                                        </p:tav>
                                        <p:tav tm="100000">
                                          <p:val>
                                            <p:strVal val="#ppt_w"/>
                                          </p:val>
                                        </p:tav>
                                      </p:tavLst>
                                    </p:anim>
                                    <p:anim calcmode="lin" valueType="num">
                                      <p:cBhvr>
                                        <p:cTn id="57" dur="1000" fill="hold"/>
                                        <p:tgtEl>
                                          <p:spTgt spid="478217"/>
                                        </p:tgtEl>
                                        <p:attrNameLst>
                                          <p:attrName>ppt_h</p:attrName>
                                        </p:attrNameLst>
                                      </p:cBhvr>
                                      <p:tavLst>
                                        <p:tav tm="0">
                                          <p:val>
                                            <p:fltVal val="0"/>
                                          </p:val>
                                        </p:tav>
                                        <p:tav tm="100000">
                                          <p:val>
                                            <p:strVal val="#ppt_h"/>
                                          </p:val>
                                        </p:tav>
                                      </p:tavLst>
                                    </p:anim>
                                    <p:animEffect transition="in" filter="fade">
                                      <p:cBhvr>
                                        <p:cTn id="58" dur="1000"/>
                                        <p:tgtEl>
                                          <p:spTgt spid="478217"/>
                                        </p:tgtEl>
                                      </p:cBhvr>
                                    </p:animEffect>
                                  </p:childTnLst>
                                </p:cTn>
                              </p:par>
                              <p:par>
                                <p:cTn id="59" presetID="0" presetClass="path" presetSubtype="0" accel="50000" decel="50000" fill="hold" nodeType="withEffect">
                                  <p:stCondLst>
                                    <p:cond delay="0"/>
                                  </p:stCondLst>
                                  <p:childTnLst>
                                    <p:animMotion origin="layout" path="M 2.77778E-6 7.40741E-7 C 0.01007 -0.00347 0.03923 -0.00787 0.06007 -0.02107 C 0.0809 -0.03426 0.10868 -0.05579 0.12465 -0.0794 C 0.14062 -0.10301 0.1493 -0.14583 0.1559 -0.16343 " pathEditMode="relative" rAng="0" ptsTypes="aaaa">
                                      <p:cBhvr>
                                        <p:cTn id="60" dur="1000" spd="-100000" fill="hold"/>
                                        <p:tgtEl>
                                          <p:spTgt spid="478217"/>
                                        </p:tgtEl>
                                        <p:attrNameLst>
                                          <p:attrName>ppt_x</p:attrName>
                                          <p:attrName>ppt_y</p:attrName>
                                        </p:attrNameLst>
                                      </p:cBhvr>
                                      <p:rCtr x="7795" y="-8171"/>
                                    </p:animMotion>
                                  </p:childTnLst>
                                </p:cTn>
                              </p:par>
                              <p:par>
                                <p:cTn id="61" presetID="53" presetClass="entr" presetSubtype="0" fill="hold" nodeType="withEffect">
                                  <p:stCondLst>
                                    <p:cond delay="0"/>
                                  </p:stCondLst>
                                  <p:childTnLst>
                                    <p:set>
                                      <p:cBhvr>
                                        <p:cTn id="62" dur="1" fill="hold">
                                          <p:stCondLst>
                                            <p:cond delay="0"/>
                                          </p:stCondLst>
                                        </p:cTn>
                                        <p:tgtEl>
                                          <p:spTgt spid="478221"/>
                                        </p:tgtEl>
                                        <p:attrNameLst>
                                          <p:attrName>style.visibility</p:attrName>
                                        </p:attrNameLst>
                                      </p:cBhvr>
                                      <p:to>
                                        <p:strVal val="visible"/>
                                      </p:to>
                                    </p:set>
                                    <p:anim calcmode="lin" valueType="num">
                                      <p:cBhvr>
                                        <p:cTn id="63" dur="1000" fill="hold"/>
                                        <p:tgtEl>
                                          <p:spTgt spid="478221"/>
                                        </p:tgtEl>
                                        <p:attrNameLst>
                                          <p:attrName>ppt_w</p:attrName>
                                        </p:attrNameLst>
                                      </p:cBhvr>
                                      <p:tavLst>
                                        <p:tav tm="0">
                                          <p:val>
                                            <p:fltVal val="0"/>
                                          </p:val>
                                        </p:tav>
                                        <p:tav tm="100000">
                                          <p:val>
                                            <p:strVal val="#ppt_w"/>
                                          </p:val>
                                        </p:tav>
                                      </p:tavLst>
                                    </p:anim>
                                    <p:anim calcmode="lin" valueType="num">
                                      <p:cBhvr>
                                        <p:cTn id="64" dur="1000" fill="hold"/>
                                        <p:tgtEl>
                                          <p:spTgt spid="478221"/>
                                        </p:tgtEl>
                                        <p:attrNameLst>
                                          <p:attrName>ppt_h</p:attrName>
                                        </p:attrNameLst>
                                      </p:cBhvr>
                                      <p:tavLst>
                                        <p:tav tm="0">
                                          <p:val>
                                            <p:fltVal val="0"/>
                                          </p:val>
                                        </p:tav>
                                        <p:tav tm="100000">
                                          <p:val>
                                            <p:strVal val="#ppt_h"/>
                                          </p:val>
                                        </p:tav>
                                      </p:tavLst>
                                    </p:anim>
                                    <p:animEffect transition="in" filter="fade">
                                      <p:cBhvr>
                                        <p:cTn id="65" dur="1000"/>
                                        <p:tgtEl>
                                          <p:spTgt spid="478221"/>
                                        </p:tgtEl>
                                      </p:cBhvr>
                                    </p:animEffect>
                                  </p:childTnLst>
                                </p:cTn>
                              </p:par>
                              <p:par>
                                <p:cTn id="66" presetID="0" presetClass="path" presetSubtype="0" accel="50000" decel="50000" fill="hold" nodeType="withEffect">
                                  <p:stCondLst>
                                    <p:cond delay="0"/>
                                  </p:stCondLst>
                                  <p:childTnLst>
                                    <p:animMotion origin="layout" path="M 2.77778E-6 7.40741E-7 C 0.01007 -0.00347 0.03923 -0.00787 0.06007 -0.02107 C 0.0809 -0.03426 0.10868 -0.05579 0.12465 -0.0794 C 0.14062 -0.10301 0.1493 -0.14583 0.1559 -0.16343 " pathEditMode="relative" rAng="0" ptsTypes="aaaa">
                                      <p:cBhvr>
                                        <p:cTn id="67" dur="1000" spd="-100000" fill="hold"/>
                                        <p:tgtEl>
                                          <p:spTgt spid="478221"/>
                                        </p:tgtEl>
                                        <p:attrNameLst>
                                          <p:attrName>ppt_x</p:attrName>
                                          <p:attrName>ppt_y</p:attrName>
                                        </p:attrNameLst>
                                      </p:cBhvr>
                                      <p:rCtr x="7795" y="-8171"/>
                                    </p:animMotion>
                                  </p:childTnLst>
                                </p:cTn>
                              </p:par>
                            </p:childTnLst>
                          </p:cTn>
                        </p:par>
                        <p:par>
                          <p:cTn id="68" fill="hold" nodeType="afterGroup">
                            <p:stCondLst>
                              <p:cond delay="1000"/>
                            </p:stCondLst>
                            <p:childTnLst>
                              <p:par>
                                <p:cTn id="69" presetID="6" presetClass="emph" presetSubtype="0" fill="hold" nodeType="afterEffect">
                                  <p:stCondLst>
                                    <p:cond delay="0"/>
                                  </p:stCondLst>
                                  <p:childTnLst>
                                    <p:animScale>
                                      <p:cBhvr>
                                        <p:cTn id="70" dur="1000" fill="hold"/>
                                        <p:tgtEl>
                                          <p:spTgt spid="478216"/>
                                        </p:tgtEl>
                                      </p:cBhvr>
                                      <p:by x="150000" y="150000"/>
                                    </p:animScale>
                                  </p:childTnLst>
                                </p:cTn>
                              </p:par>
                              <p:par>
                                <p:cTn id="71" presetID="6" presetClass="emph" presetSubtype="0" fill="hold" nodeType="withEffect">
                                  <p:stCondLst>
                                    <p:cond delay="0"/>
                                  </p:stCondLst>
                                  <p:childTnLst>
                                    <p:animScale>
                                      <p:cBhvr>
                                        <p:cTn id="72" dur="1000" fill="hold"/>
                                        <p:tgtEl>
                                          <p:spTgt spid="478221"/>
                                        </p:tgtEl>
                                      </p:cBhvr>
                                      <p:by x="150000" y="150000"/>
                                    </p:animScale>
                                  </p:childTnLst>
                                </p:cTn>
                              </p:par>
                              <p:par>
                                <p:cTn id="73" presetID="6" presetClass="emph" presetSubtype="0" fill="hold" nodeType="withEffect">
                                  <p:stCondLst>
                                    <p:cond delay="0"/>
                                  </p:stCondLst>
                                  <p:childTnLst>
                                    <p:animScale>
                                      <p:cBhvr>
                                        <p:cTn id="74" dur="1000" fill="hold"/>
                                        <p:tgtEl>
                                          <p:spTgt spid="478217"/>
                                        </p:tgtEl>
                                      </p:cBhvr>
                                      <p:by x="150000" y="150000"/>
                                    </p:animScale>
                                  </p:childTnLst>
                                </p:cTn>
                              </p:par>
                            </p:childTnLst>
                          </p:cTn>
                        </p:par>
                        <p:par>
                          <p:cTn id="75" fill="hold" nodeType="afterGroup">
                            <p:stCondLst>
                              <p:cond delay="2000"/>
                            </p:stCondLst>
                            <p:childTnLst>
                              <p:par>
                                <p:cTn id="76" presetID="10" presetClass="entr" presetSubtype="0" fill="hold" grpId="0" nodeType="afterEffect">
                                  <p:stCondLst>
                                    <p:cond delay="0"/>
                                  </p:stCondLst>
                                  <p:childTnLst>
                                    <p:set>
                                      <p:cBhvr>
                                        <p:cTn id="77" dur="1" fill="hold">
                                          <p:stCondLst>
                                            <p:cond delay="0"/>
                                          </p:stCondLst>
                                        </p:cTn>
                                        <p:tgtEl>
                                          <p:spTgt spid="478220"/>
                                        </p:tgtEl>
                                        <p:attrNameLst>
                                          <p:attrName>style.visibility</p:attrName>
                                        </p:attrNameLst>
                                      </p:cBhvr>
                                      <p:to>
                                        <p:strVal val="visible"/>
                                      </p:to>
                                    </p:set>
                                    <p:animEffect transition="in" filter="fade">
                                      <p:cBhvr>
                                        <p:cTn id="78" dur="500"/>
                                        <p:tgtEl>
                                          <p:spTgt spid="478220"/>
                                        </p:tgtEl>
                                      </p:cBhvr>
                                    </p:animEffect>
                                  </p:childTnLst>
                                </p:cTn>
                              </p:par>
                              <p:par>
                                <p:cTn id="79" presetID="10" presetClass="exit" presetSubtype="0" fill="hold" grpId="1" nodeType="withEffect">
                                  <p:stCondLst>
                                    <p:cond delay="5500"/>
                                  </p:stCondLst>
                                  <p:childTnLst>
                                    <p:animEffect transition="out" filter="fade">
                                      <p:cBhvr>
                                        <p:cTn id="80" dur="500"/>
                                        <p:tgtEl>
                                          <p:spTgt spid="478220"/>
                                        </p:tgtEl>
                                      </p:cBhvr>
                                    </p:animEffect>
                                    <p:set>
                                      <p:cBhvr>
                                        <p:cTn id="81" dur="1" fill="hold">
                                          <p:stCondLst>
                                            <p:cond delay="499"/>
                                          </p:stCondLst>
                                        </p:cTn>
                                        <p:tgtEl>
                                          <p:spTgt spid="478220"/>
                                        </p:tgtEl>
                                        <p:attrNameLst>
                                          <p:attrName>style.visibility</p:attrName>
                                        </p:attrNameLst>
                                      </p:cBhvr>
                                      <p:to>
                                        <p:strVal val="hidden"/>
                                      </p:to>
                                    </p:set>
                                  </p:childTnLst>
                                </p:cTn>
                              </p:par>
                              <p:par>
                                <p:cTn id="82" presetID="10" presetClass="entr" presetSubtype="0" fill="hold" grpId="0" nodeType="withEffect" nodePh="1">
                                  <p:stCondLst>
                                    <p:cond delay="0"/>
                                  </p:stCondLst>
                                  <p:endCondLst>
                                    <p:cond evt="begin" delay="0">
                                      <p:tn val="82"/>
                                    </p:cond>
                                  </p:endCondLst>
                                  <p:childTnLst>
                                    <p:set>
                                      <p:cBhvr>
                                        <p:cTn id="83" dur="1" fill="hold">
                                          <p:stCondLst>
                                            <p:cond delay="0"/>
                                          </p:stCondLst>
                                        </p:cTn>
                                        <p:tgtEl>
                                          <p:spTgt spid="17"/>
                                        </p:tgtEl>
                                        <p:attrNameLst>
                                          <p:attrName>style.visibility</p:attrName>
                                        </p:attrNameLst>
                                      </p:cBhvr>
                                      <p:to>
                                        <p:strVal val="visible"/>
                                      </p:to>
                                    </p:set>
                                    <p:animEffect transition="in" filter="fade">
                                      <p:cBhvr>
                                        <p:cTn id="84" dur="500"/>
                                        <p:tgtEl>
                                          <p:spTgt spid="17"/>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20"/>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220" grpId="0"/>
      <p:bldP spid="478220" grpId="1"/>
      <p:bldP spid="478218" grpId="0"/>
      <p:bldP spid="17" grpId="0"/>
      <p:bldP spid="2" grpId="0"/>
      <p:bldP spid="18" grpId="0"/>
      <p:bldP spid="19" grpId="0" animBg="1"/>
    </p:bldLst>
  </p:timing>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normAutofit fontScale="90000"/>
          </a:bodyPr>
          <a:lstStyle/>
          <a:p>
            <a:r>
              <a:rPr lang="da-DK" dirty="0">
                <a:solidFill>
                  <a:srgbClr val="FFFF00"/>
                </a:solidFill>
              </a:rPr>
              <a:t>AntiHER2-behandling – aktive stoffer</a:t>
            </a:r>
          </a:p>
        </p:txBody>
      </p:sp>
      <p:sp>
        <p:nvSpPr>
          <p:cNvPr id="5" name="Platshållare för innehåll 4"/>
          <p:cNvSpPr>
            <a:spLocks noGrp="1"/>
          </p:cNvSpPr>
          <p:nvPr>
            <p:ph idx="1"/>
          </p:nvPr>
        </p:nvSpPr>
        <p:spPr/>
        <p:style>
          <a:lnRef idx="3">
            <a:schemeClr val="lt1"/>
          </a:lnRef>
          <a:fillRef idx="1">
            <a:schemeClr val="dk1"/>
          </a:fillRef>
          <a:effectRef idx="1">
            <a:schemeClr val="dk1"/>
          </a:effectRef>
          <a:fontRef idx="minor">
            <a:schemeClr val="lt1"/>
          </a:fontRef>
        </p:style>
        <p:txBody>
          <a:bodyPr/>
          <a:lstStyle/>
          <a:p>
            <a:r>
              <a:rPr lang="da-DK" dirty="0" err="1"/>
              <a:t>Trastuzumab</a:t>
            </a:r>
            <a:r>
              <a:rPr lang="da-DK" dirty="0"/>
              <a:t> - </a:t>
            </a:r>
            <a:r>
              <a:rPr lang="da-DK" dirty="0" err="1"/>
              <a:t>Herceptin</a:t>
            </a:r>
            <a:endParaRPr lang="da-DK" dirty="0"/>
          </a:p>
          <a:p>
            <a:r>
              <a:rPr lang="da-DK" dirty="0" err="1"/>
              <a:t>Pertuzumab</a:t>
            </a:r>
            <a:r>
              <a:rPr lang="da-DK" dirty="0"/>
              <a:t> – </a:t>
            </a:r>
            <a:r>
              <a:rPr lang="da-DK" dirty="0" err="1"/>
              <a:t>Pejeta</a:t>
            </a:r>
            <a:r>
              <a:rPr lang="da-DK" dirty="0"/>
              <a:t> </a:t>
            </a:r>
          </a:p>
          <a:p>
            <a:pPr lvl="1"/>
            <a:r>
              <a:rPr lang="da-DK" dirty="0"/>
              <a:t>Kombination af de to: </a:t>
            </a:r>
            <a:r>
              <a:rPr lang="da-DK" dirty="0">
                <a:solidFill>
                  <a:schemeClr val="tx2"/>
                </a:solidFill>
              </a:rPr>
              <a:t>15.7 </a:t>
            </a:r>
            <a:r>
              <a:rPr lang="da-DK" dirty="0" err="1">
                <a:solidFill>
                  <a:schemeClr val="tx2"/>
                </a:solidFill>
              </a:rPr>
              <a:t>mdr’s</a:t>
            </a:r>
            <a:r>
              <a:rPr lang="da-DK" dirty="0">
                <a:solidFill>
                  <a:schemeClr val="tx2"/>
                </a:solidFill>
              </a:rPr>
              <a:t> forskel i OS</a:t>
            </a:r>
          </a:p>
          <a:p>
            <a:r>
              <a:rPr lang="da-DK" dirty="0"/>
              <a:t>TDM1 - </a:t>
            </a:r>
            <a:r>
              <a:rPr lang="da-DK" dirty="0" err="1"/>
              <a:t>Kadcyla</a:t>
            </a:r>
            <a:endParaRPr lang="da-DK" dirty="0"/>
          </a:p>
          <a:p>
            <a:r>
              <a:rPr lang="da-DK" dirty="0" err="1"/>
              <a:t>Lapatinib</a:t>
            </a:r>
            <a:r>
              <a:rPr lang="da-DK" dirty="0"/>
              <a:t> – </a:t>
            </a:r>
            <a:r>
              <a:rPr lang="da-DK" dirty="0" err="1"/>
              <a:t>tablettet</a:t>
            </a:r>
            <a:r>
              <a:rPr lang="da-DK" dirty="0"/>
              <a:t> – virker på indersiden af receptorer</a:t>
            </a:r>
          </a:p>
          <a:p>
            <a:r>
              <a:rPr lang="da-DK" dirty="0" err="1"/>
              <a:t>Neratinib</a:t>
            </a:r>
            <a:endParaRPr lang="da-DK" dirty="0"/>
          </a:p>
        </p:txBody>
      </p:sp>
    </p:spTree>
    <p:extLst>
      <p:ext uri="{BB962C8B-B14F-4D97-AF65-F5344CB8AC3E}">
        <p14:creationId xmlns:p14="http://schemas.microsoft.com/office/powerpoint/2010/main" val="144649252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3600" dirty="0">
                <a:solidFill>
                  <a:srgbClr val="FFFF00"/>
                </a:solidFill>
              </a:rPr>
              <a:t>Behandlings algoritme for HER2+ MBC </a:t>
            </a:r>
          </a:p>
        </p:txBody>
      </p:sp>
      <p:sp>
        <p:nvSpPr>
          <p:cNvPr id="3" name="Undertitel 2"/>
          <p:cNvSpPr>
            <a:spLocks noGrp="1"/>
          </p:cNvSpPr>
          <p:nvPr>
            <p:ph idx="1"/>
          </p:nvPr>
        </p:nvSpPr>
        <p:spPr>
          <a:xfrm>
            <a:off x="685800" y="1771650"/>
            <a:ext cx="7774632" cy="3025502"/>
          </a:xfrm>
        </p:spPr>
        <p:style>
          <a:lnRef idx="3">
            <a:schemeClr val="lt1"/>
          </a:lnRef>
          <a:fillRef idx="1">
            <a:schemeClr val="dk1"/>
          </a:fillRef>
          <a:effectRef idx="1">
            <a:schemeClr val="dk1"/>
          </a:effectRef>
          <a:fontRef idx="minor">
            <a:schemeClr val="lt1"/>
          </a:fontRef>
        </p:style>
        <p:txBody>
          <a:bodyPr>
            <a:noAutofit/>
          </a:bodyPr>
          <a:lstStyle/>
          <a:p>
            <a:pPr marL="514350" indent="-514350" algn="l">
              <a:buAutoNum type="arabicPeriod"/>
            </a:pPr>
            <a:r>
              <a:rPr lang="da-DK" sz="2400" dirty="0"/>
              <a:t>linje: 	Kemoterapi + </a:t>
            </a:r>
            <a:r>
              <a:rPr lang="da-DK" sz="2400" dirty="0" err="1"/>
              <a:t>trastuzumab</a:t>
            </a:r>
            <a:r>
              <a:rPr lang="da-DK" sz="2400" dirty="0"/>
              <a:t>+ </a:t>
            </a:r>
            <a:r>
              <a:rPr lang="da-DK" sz="2400" dirty="0" err="1"/>
              <a:t>pertuzumab</a:t>
            </a:r>
            <a:endParaRPr lang="da-DK" sz="2400" dirty="0"/>
          </a:p>
          <a:p>
            <a:pPr marL="514350" indent="-514350" algn="l">
              <a:buAutoNum type="arabicPeriod"/>
            </a:pPr>
            <a:endParaRPr lang="da-DK" sz="2400" dirty="0"/>
          </a:p>
          <a:p>
            <a:pPr marL="514350" indent="-514350" algn="l">
              <a:buAutoNum type="arabicPeriod"/>
            </a:pPr>
            <a:r>
              <a:rPr lang="da-DK" sz="2400" dirty="0"/>
              <a:t>Linje: 	</a:t>
            </a:r>
            <a:r>
              <a:rPr lang="da-DK" sz="2400" dirty="0" err="1"/>
              <a:t>Trastuzumab</a:t>
            </a:r>
            <a:r>
              <a:rPr lang="da-DK" sz="2400" dirty="0"/>
              <a:t> DM-1</a:t>
            </a:r>
          </a:p>
          <a:p>
            <a:pPr marL="514350" indent="-514350" algn="l">
              <a:buAutoNum type="arabicPeriod"/>
            </a:pPr>
            <a:endParaRPr lang="da-DK" sz="2400" dirty="0"/>
          </a:p>
          <a:p>
            <a:pPr marL="514350" indent="-514350" algn="l">
              <a:buAutoNum type="arabicPeriod"/>
            </a:pPr>
            <a:r>
              <a:rPr lang="da-DK" sz="2400" dirty="0"/>
              <a:t>Linje: 	ER-: </a:t>
            </a:r>
            <a:r>
              <a:rPr lang="da-DK" sz="2400" dirty="0" err="1"/>
              <a:t>trastuzumab</a:t>
            </a:r>
            <a:r>
              <a:rPr lang="da-DK" sz="2400" dirty="0"/>
              <a:t> + </a:t>
            </a:r>
            <a:r>
              <a:rPr lang="da-DK" sz="2400" dirty="0" err="1"/>
              <a:t>lapatinib</a:t>
            </a:r>
            <a:endParaRPr lang="da-DK" sz="2400" dirty="0"/>
          </a:p>
          <a:p>
            <a:pPr marL="971550" lvl="1" indent="-514350" algn="l"/>
            <a:r>
              <a:rPr lang="da-DK" sz="1800" dirty="0"/>
              <a:t>	</a:t>
            </a:r>
            <a:r>
              <a:rPr lang="da-DK" sz="2400" dirty="0"/>
              <a:t>ER+: </a:t>
            </a:r>
            <a:r>
              <a:rPr lang="da-DK" sz="2400" dirty="0" err="1"/>
              <a:t>trastuzumab</a:t>
            </a:r>
            <a:r>
              <a:rPr lang="da-DK" sz="2400" dirty="0"/>
              <a:t> + ET</a:t>
            </a:r>
            <a:endParaRPr lang="da-DK" sz="1800" dirty="0"/>
          </a:p>
        </p:txBody>
      </p:sp>
    </p:spTree>
    <p:extLst>
      <p:ext uri="{BB962C8B-B14F-4D97-AF65-F5344CB8AC3E}">
        <p14:creationId xmlns:p14="http://schemas.microsoft.com/office/powerpoint/2010/main" val="28935194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15EA751-AE4F-AD4C-AEC2-02A1B0006555}"/>
              </a:ext>
            </a:extLst>
          </p:cNvPr>
          <p:cNvSpPr>
            <a:spLocks noGrp="1"/>
          </p:cNvSpPr>
          <p:nvPr>
            <p:ph type="title"/>
          </p:nvPr>
        </p:nvSpPr>
        <p:spPr>
          <a:xfrm>
            <a:off x="755576" y="260648"/>
            <a:ext cx="7772400" cy="1143000"/>
          </a:xfrm>
        </p:spPr>
        <p:txBody>
          <a:bodyPr/>
          <a:lstStyle/>
          <a:p>
            <a:r>
              <a:rPr lang="da-DK" dirty="0"/>
              <a:t>Størrelse &amp; spredning til lymfeknuderne</a:t>
            </a:r>
          </a:p>
        </p:txBody>
      </p:sp>
      <p:pic>
        <p:nvPicPr>
          <p:cNvPr id="6146" name="Picture 2" descr="Billedresultat for Size breast cancer">
            <a:extLst>
              <a:ext uri="{FF2B5EF4-FFF2-40B4-BE49-F238E27FC236}">
                <a16:creationId xmlns:a16="http://schemas.microsoft.com/office/drawing/2014/main" id="{C83ECFCB-F3D5-E741-99E1-630768585F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405" y="1543051"/>
            <a:ext cx="3116459" cy="170864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Billedresultat for Nodes breast cancer">
            <a:extLst>
              <a:ext uri="{FF2B5EF4-FFF2-40B4-BE49-F238E27FC236}">
                <a16:creationId xmlns:a16="http://schemas.microsoft.com/office/drawing/2014/main" id="{2C5BA36B-A532-6348-9C55-2BB6E6464E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76" b="10625"/>
          <a:stretch/>
        </p:blipFill>
        <p:spPr bwMode="auto">
          <a:xfrm>
            <a:off x="53752" y="2132856"/>
            <a:ext cx="9036496" cy="326896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Billedresultat for Nodes breast cancer">
            <a:extLst>
              <a:ext uri="{FF2B5EF4-FFF2-40B4-BE49-F238E27FC236}">
                <a16:creationId xmlns:a16="http://schemas.microsoft.com/office/drawing/2014/main" id="{C31D758C-3737-C94D-B842-4216DA681D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348" b="13976"/>
          <a:stretch/>
        </p:blipFill>
        <p:spPr bwMode="auto">
          <a:xfrm>
            <a:off x="4860032" y="1988840"/>
            <a:ext cx="3384376" cy="4178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28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checkerboard(across)">
                                      <p:cBhvr>
                                        <p:cTn id="7" dur="500"/>
                                        <p:tgtEl>
                                          <p:spTgt spid="614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150"/>
                                        </p:tgtEl>
                                        <p:attrNameLst>
                                          <p:attrName>style.visibility</p:attrName>
                                        </p:attrNameLst>
                                      </p:cBhvr>
                                      <p:to>
                                        <p:strVal val="visible"/>
                                      </p:to>
                                    </p:set>
                                    <p:animEffect transition="in" filter="checkerboard(across)">
                                      <p:cBhvr>
                                        <p:cTn id="12"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02178" y="202276"/>
            <a:ext cx="7772400" cy="1143000"/>
          </a:xfrm>
        </p:spPr>
        <p:txBody>
          <a:bodyPr/>
          <a:lstStyle/>
          <a:p>
            <a:r>
              <a:rPr lang="da-DK" dirty="0"/>
              <a:t>Immunbehandling</a:t>
            </a:r>
          </a:p>
        </p:txBody>
      </p:sp>
      <p:pic>
        <p:nvPicPr>
          <p:cNvPr id="4" name="Pladsholder til indhol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53738" y="1205603"/>
            <a:ext cx="5286912" cy="5493232"/>
          </a:xfrm>
          <a:ln w="76200">
            <a:solidFill>
              <a:srgbClr val="9933FF"/>
            </a:solidFill>
          </a:ln>
          <a:effectLst>
            <a:outerShdw blurRad="76200" dist="12700" dir="2700000" sy="-23000" kx="-800400" algn="bl" rotWithShape="0">
              <a:prstClr val="black">
                <a:alpha val="2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22298857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da-DK" dirty="0"/>
              <a:t>IMMUN-terapi</a:t>
            </a:r>
          </a:p>
        </p:txBody>
      </p:sp>
      <p:sp>
        <p:nvSpPr>
          <p:cNvPr id="3" name="Platshållare för innehåll 2"/>
          <p:cNvSpPr>
            <a:spLocks noGrp="1"/>
          </p:cNvSpPr>
          <p:nvPr>
            <p:ph idx="1"/>
          </p:nvPr>
        </p:nvSpPr>
        <p:spPr/>
        <p:txBody>
          <a:bodyPr/>
          <a:lstStyle/>
          <a:p>
            <a:r>
              <a:rPr lang="da-DK" dirty="0"/>
              <a:t>Spritny behandling – skal dog først undersøges nærmere ved brystkræft…</a:t>
            </a:r>
          </a:p>
          <a:p>
            <a:r>
              <a:rPr lang="da-DK" dirty="0" err="1"/>
              <a:t>Neoadjuverende</a:t>
            </a:r>
            <a:r>
              <a:rPr lang="da-DK" dirty="0"/>
              <a:t> til TNC er startet.</a:t>
            </a:r>
          </a:p>
          <a:p>
            <a:r>
              <a:rPr lang="da-DK" dirty="0"/>
              <a:t>Til metastatisk TNC brystkræft 2018?!</a:t>
            </a:r>
          </a:p>
          <a:p>
            <a:endParaRPr lang="da-DK" dirty="0"/>
          </a:p>
        </p:txBody>
      </p:sp>
    </p:spTree>
    <p:extLst>
      <p:ext uri="{BB962C8B-B14F-4D97-AF65-F5344CB8AC3E}">
        <p14:creationId xmlns:p14="http://schemas.microsoft.com/office/powerpoint/2010/main" val="245010505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da-DK" dirty="0">
                <a:solidFill>
                  <a:srgbClr val="FFFF00"/>
                </a:solidFill>
              </a:rPr>
              <a:t>Immun-celler normalt vs. TNCB</a:t>
            </a:r>
          </a:p>
        </p:txBody>
      </p:sp>
      <p:pic>
        <p:nvPicPr>
          <p:cNvPr id="8" name="Platshållare för innehåll 7" descr="2.tiff"/>
          <p:cNvPicPr>
            <a:picLocks noGrp="1" noChangeAspect="1"/>
          </p:cNvPicPr>
          <p:nvPr>
            <p:ph sz="half" idx="1"/>
          </p:nvPr>
        </p:nvPicPr>
        <p:blipFill>
          <a:blip r:embed="rId3">
            <a:extLst>
              <a:ext uri="{28A0092B-C50C-407E-A947-70E740481C1C}">
                <a14:useLocalDpi xmlns:a14="http://schemas.microsoft.com/office/drawing/2010/main" val="0"/>
              </a:ext>
            </a:extLst>
          </a:blip>
          <a:srcRect l="15667" r="15667"/>
          <a:stretch>
            <a:fillRect/>
          </a:stretch>
        </p:blipFill>
        <p:spPr/>
      </p:pic>
      <p:pic>
        <p:nvPicPr>
          <p:cNvPr id="9" name="Platshållare för innehåll 8" descr="1.tiff"/>
          <p:cNvPicPr>
            <a:picLocks noGrp="1" noChangeAspect="1"/>
          </p:cNvPicPr>
          <p:nvPr>
            <p:ph sz="half" idx="2"/>
          </p:nvPr>
        </p:nvPicPr>
        <p:blipFill>
          <a:blip r:embed="rId4">
            <a:extLst>
              <a:ext uri="{28A0092B-C50C-407E-A947-70E740481C1C}">
                <a14:useLocalDpi xmlns:a14="http://schemas.microsoft.com/office/drawing/2010/main" val="0"/>
              </a:ext>
            </a:extLst>
          </a:blip>
          <a:srcRect l="16312" r="16312"/>
          <a:stretch>
            <a:fillRect/>
          </a:stretch>
        </p:blipFill>
        <p:spPr/>
      </p:pic>
      <p:sp>
        <p:nvSpPr>
          <p:cNvPr id="10" name="Rektangel 9"/>
          <p:cNvSpPr/>
          <p:nvPr/>
        </p:nvSpPr>
        <p:spPr>
          <a:xfrm rot="19750932">
            <a:off x="905933" y="2963333"/>
            <a:ext cx="7653867" cy="1752600"/>
          </a:xfrm>
          <a:prstGeom prst="rect">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800" dirty="0">
                <a:solidFill>
                  <a:schemeClr val="bg1"/>
                </a:solidFill>
              </a:rPr>
              <a:t>Kemoterapi – kemoterapi - IMMUNBEHANDLING</a:t>
            </a:r>
          </a:p>
        </p:txBody>
      </p:sp>
      <p:pic>
        <p:nvPicPr>
          <p:cNvPr id="2" name="Billed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000" y="1491180"/>
            <a:ext cx="7874000" cy="4927600"/>
          </a:xfrm>
          <a:prstGeom prst="rect">
            <a:avLst/>
          </a:prstGeom>
        </p:spPr>
      </p:pic>
    </p:spTree>
    <p:extLst>
      <p:ext uri="{BB962C8B-B14F-4D97-AF65-F5344CB8AC3E}">
        <p14:creationId xmlns:p14="http://schemas.microsoft.com/office/powerpoint/2010/main" val="3521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T-celler</a:t>
            </a:r>
          </a:p>
        </p:txBody>
      </p:sp>
      <p:sp>
        <p:nvSpPr>
          <p:cNvPr id="3" name="Pladsholder til indhold 2"/>
          <p:cNvSpPr>
            <a:spLocks noGrp="1"/>
          </p:cNvSpPr>
          <p:nvPr>
            <p:ph idx="1"/>
          </p:nvPr>
        </p:nvSpPr>
        <p:spPr>
          <a:xfrm>
            <a:off x="685800" y="1543050"/>
            <a:ext cx="7772400" cy="4343400"/>
          </a:xfrm>
        </p:spPr>
        <p:txBody>
          <a:bodyPr/>
          <a:lstStyle/>
          <a:p>
            <a:r>
              <a:rPr lang="da-DK" dirty="0"/>
              <a:t>Celler med receptorer, der hjælper kroppen med at skelne mellem vores egne sunde celler, virus og kræftceller.</a:t>
            </a:r>
          </a:p>
          <a:p>
            <a:endParaRPr lang="da-DK" dirty="0"/>
          </a:p>
          <a:p>
            <a:endParaRPr lang="da-DK" dirty="0"/>
          </a:p>
        </p:txBody>
      </p:sp>
      <p:pic>
        <p:nvPicPr>
          <p:cNvPr id="4" name="Bildobjekt 3" descr="T-cel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60" y="3341192"/>
            <a:ext cx="4320480" cy="32403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9854303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Som en scanner i en lufthavn</a:t>
            </a:r>
            <a:br>
              <a:rPr lang="da-DK" dirty="0"/>
            </a:br>
            <a:endParaRPr lang="da-DK"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5333" y="1873510"/>
            <a:ext cx="7933334" cy="416190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extruta 2"/>
          <p:cNvSpPr txBox="1"/>
          <p:nvPr/>
        </p:nvSpPr>
        <p:spPr>
          <a:xfrm>
            <a:off x="3788363" y="3594464"/>
            <a:ext cx="1764125" cy="461665"/>
          </a:xfrm>
          <a:prstGeom prst="rect">
            <a:avLst/>
          </a:prstGeom>
          <a:solidFill>
            <a:srgbClr val="000000"/>
          </a:solidFill>
          <a:ln>
            <a:solidFill>
              <a:srgbClr val="FF0000"/>
            </a:solidFill>
          </a:ln>
        </p:spPr>
        <p:txBody>
          <a:bodyPr wrap="none" rtlCol="0">
            <a:spAutoFit/>
          </a:bodyPr>
          <a:lstStyle/>
          <a:p>
            <a:r>
              <a:rPr lang="da-DK" sz="2400" dirty="0">
                <a:solidFill>
                  <a:srgbClr val="FFFF00"/>
                </a:solidFill>
              </a:rPr>
              <a:t>Normal celle</a:t>
            </a:r>
          </a:p>
        </p:txBody>
      </p:sp>
    </p:spTree>
    <p:extLst>
      <p:ext uri="{BB962C8B-B14F-4D97-AF65-F5344CB8AC3E}">
        <p14:creationId xmlns:p14="http://schemas.microsoft.com/office/powerpoint/2010/main" val="235297576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Opdager cancer celler og inficerede celler</a:t>
            </a: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14857" y="1816367"/>
            <a:ext cx="7914286" cy="427619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ruta 3"/>
          <p:cNvSpPr txBox="1"/>
          <p:nvPr/>
        </p:nvSpPr>
        <p:spPr>
          <a:xfrm>
            <a:off x="6156090" y="3163987"/>
            <a:ext cx="1474448" cy="400110"/>
          </a:xfrm>
          <a:prstGeom prst="rect">
            <a:avLst/>
          </a:prstGeom>
          <a:solidFill>
            <a:schemeClr val="bg1"/>
          </a:solidFill>
        </p:spPr>
        <p:txBody>
          <a:bodyPr wrap="square" rtlCol="0">
            <a:spAutoFit/>
          </a:bodyPr>
          <a:lstStyle/>
          <a:p>
            <a:r>
              <a:rPr lang="da-DK" sz="2000" dirty="0"/>
              <a:t>Kræftcelle</a:t>
            </a:r>
          </a:p>
        </p:txBody>
      </p:sp>
      <p:sp>
        <p:nvSpPr>
          <p:cNvPr id="5" name="textruta 4"/>
          <p:cNvSpPr txBox="1"/>
          <p:nvPr/>
        </p:nvSpPr>
        <p:spPr>
          <a:xfrm>
            <a:off x="1605324" y="3167640"/>
            <a:ext cx="1827880" cy="400110"/>
          </a:xfrm>
          <a:prstGeom prst="rect">
            <a:avLst/>
          </a:prstGeom>
          <a:solidFill>
            <a:schemeClr val="bg1"/>
          </a:solidFill>
        </p:spPr>
        <p:txBody>
          <a:bodyPr wrap="square" rtlCol="0">
            <a:spAutoFit/>
          </a:bodyPr>
          <a:lstStyle/>
          <a:p>
            <a:r>
              <a:rPr lang="da-DK" sz="2000" dirty="0"/>
              <a:t>Inficeret celle</a:t>
            </a:r>
          </a:p>
        </p:txBody>
      </p:sp>
    </p:spTree>
    <p:extLst>
      <p:ext uri="{BB962C8B-B14F-4D97-AF65-F5344CB8AC3E}">
        <p14:creationId xmlns:p14="http://schemas.microsoft.com/office/powerpoint/2010/main" val="202460320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Og ødelægger dem</a:t>
            </a: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48190" y="1873510"/>
            <a:ext cx="8047620" cy="416190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extruta 2"/>
          <p:cNvSpPr txBox="1"/>
          <p:nvPr/>
        </p:nvSpPr>
        <p:spPr>
          <a:xfrm>
            <a:off x="6156090" y="3163987"/>
            <a:ext cx="1474448" cy="400110"/>
          </a:xfrm>
          <a:prstGeom prst="rect">
            <a:avLst/>
          </a:prstGeom>
          <a:solidFill>
            <a:schemeClr val="bg1"/>
          </a:solidFill>
        </p:spPr>
        <p:txBody>
          <a:bodyPr wrap="square" rtlCol="0">
            <a:spAutoFit/>
          </a:bodyPr>
          <a:lstStyle/>
          <a:p>
            <a:r>
              <a:rPr lang="da-DK" sz="2000" dirty="0"/>
              <a:t>Kræftcelle</a:t>
            </a:r>
          </a:p>
        </p:txBody>
      </p:sp>
      <p:sp>
        <p:nvSpPr>
          <p:cNvPr id="5" name="textruta 4"/>
          <p:cNvSpPr txBox="1"/>
          <p:nvPr/>
        </p:nvSpPr>
        <p:spPr>
          <a:xfrm>
            <a:off x="1605324" y="3167640"/>
            <a:ext cx="1827880" cy="400110"/>
          </a:xfrm>
          <a:prstGeom prst="rect">
            <a:avLst/>
          </a:prstGeom>
          <a:solidFill>
            <a:schemeClr val="bg1"/>
          </a:solidFill>
        </p:spPr>
        <p:txBody>
          <a:bodyPr wrap="square" rtlCol="0">
            <a:spAutoFit/>
          </a:bodyPr>
          <a:lstStyle/>
          <a:p>
            <a:r>
              <a:rPr lang="da-DK" sz="2000" dirty="0"/>
              <a:t>Inficeret celle</a:t>
            </a:r>
          </a:p>
        </p:txBody>
      </p:sp>
    </p:spTree>
    <p:extLst>
      <p:ext uri="{BB962C8B-B14F-4D97-AF65-F5344CB8AC3E}">
        <p14:creationId xmlns:p14="http://schemas.microsoft.com/office/powerpoint/2010/main" val="358368847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Nogle cancer celler kommer ”forklædt”</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413" y="2348880"/>
            <a:ext cx="7875587" cy="40957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66606918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a-DK" dirty="0"/>
              <a:t>Forklædning = PD-L1</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906" y="1988840"/>
            <a:ext cx="8104187" cy="42005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75656300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PD-L1 forstyrre T-cellens program – sensor og alarm</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112" y="2060848"/>
            <a:ext cx="8104187" cy="41338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kstboks 3"/>
          <p:cNvSpPr txBox="1"/>
          <p:nvPr/>
        </p:nvSpPr>
        <p:spPr>
          <a:xfrm>
            <a:off x="3419872" y="4437111"/>
            <a:ext cx="3096344" cy="646331"/>
          </a:xfrm>
          <a:prstGeom prst="rect">
            <a:avLst/>
          </a:prstGeom>
          <a:noFill/>
        </p:spPr>
        <p:txBody>
          <a:bodyPr wrap="square" rtlCol="0">
            <a:spAutoFit/>
          </a:bodyPr>
          <a:lstStyle/>
          <a:p>
            <a:r>
              <a:rPr lang="da-DK" b="1" dirty="0">
                <a:solidFill>
                  <a:srgbClr val="7030A0"/>
                </a:solidFill>
              </a:rPr>
              <a:t>PD-1. </a:t>
            </a:r>
          </a:p>
          <a:p>
            <a:r>
              <a:rPr lang="da-DK" b="1" dirty="0">
                <a:solidFill>
                  <a:srgbClr val="7030A0"/>
                </a:solidFill>
              </a:rPr>
              <a:t>T-cellens sensor-system</a:t>
            </a:r>
          </a:p>
        </p:txBody>
      </p:sp>
      <p:sp>
        <p:nvSpPr>
          <p:cNvPr id="6" name="Tekstboks 5"/>
          <p:cNvSpPr txBox="1"/>
          <p:nvPr/>
        </p:nvSpPr>
        <p:spPr>
          <a:xfrm>
            <a:off x="5796136" y="4005064"/>
            <a:ext cx="1728192" cy="923330"/>
          </a:xfrm>
          <a:prstGeom prst="rect">
            <a:avLst/>
          </a:prstGeom>
          <a:noFill/>
        </p:spPr>
        <p:txBody>
          <a:bodyPr wrap="square" rtlCol="0">
            <a:spAutoFit/>
          </a:bodyPr>
          <a:lstStyle/>
          <a:p>
            <a:r>
              <a:rPr lang="da-DK" b="1" dirty="0">
                <a:solidFill>
                  <a:srgbClr val="7030A0"/>
                </a:solidFill>
              </a:rPr>
              <a:t>B7.1</a:t>
            </a:r>
          </a:p>
          <a:p>
            <a:r>
              <a:rPr lang="da-DK" b="1" dirty="0">
                <a:solidFill>
                  <a:srgbClr val="7030A0"/>
                </a:solidFill>
              </a:rPr>
              <a:t>T-cellens alarm</a:t>
            </a:r>
          </a:p>
        </p:txBody>
      </p:sp>
      <p:sp>
        <p:nvSpPr>
          <p:cNvPr id="12" name="180 graders pil 11"/>
          <p:cNvSpPr/>
          <p:nvPr/>
        </p:nvSpPr>
        <p:spPr>
          <a:xfrm>
            <a:off x="2771800" y="2708920"/>
            <a:ext cx="3744416" cy="504056"/>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30A0"/>
              </a:solidFill>
            </a:endParaRPr>
          </a:p>
        </p:txBody>
      </p:sp>
      <p:sp>
        <p:nvSpPr>
          <p:cNvPr id="14" name="180 graders pil 13"/>
          <p:cNvSpPr/>
          <p:nvPr/>
        </p:nvSpPr>
        <p:spPr>
          <a:xfrm>
            <a:off x="2017683" y="3501008"/>
            <a:ext cx="2698333" cy="504056"/>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30A0"/>
              </a:solidFill>
            </a:endParaRPr>
          </a:p>
        </p:txBody>
      </p:sp>
      <p:sp>
        <p:nvSpPr>
          <p:cNvPr id="3" name="Division 2"/>
          <p:cNvSpPr/>
          <p:nvPr/>
        </p:nvSpPr>
        <p:spPr>
          <a:xfrm>
            <a:off x="4355976" y="4077072"/>
            <a:ext cx="648072" cy="288032"/>
          </a:xfrm>
          <a:prstGeom prst="mathDivid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9" name="Division 8"/>
          <p:cNvSpPr/>
          <p:nvPr/>
        </p:nvSpPr>
        <p:spPr>
          <a:xfrm>
            <a:off x="6084168" y="3212976"/>
            <a:ext cx="648072" cy="288032"/>
          </a:xfrm>
          <a:prstGeom prst="mathDivid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31503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1676401" y="5543550"/>
            <a:ext cx="142279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eaLnBrk="1" hangingPunct="1">
              <a:spcBef>
                <a:spcPct val="0"/>
              </a:spcBef>
              <a:buClrTx/>
              <a:buFontTx/>
              <a:buNone/>
            </a:pPr>
            <a:endParaRPr lang="sv-SE" altLang="da-DK" sz="1350">
              <a:solidFill>
                <a:srgbClr val="FFFFFF"/>
              </a:solidFill>
            </a:endParaRPr>
          </a:p>
        </p:txBody>
      </p:sp>
      <p:sp>
        <p:nvSpPr>
          <p:cNvPr id="114691" name="Rectangle 3"/>
          <p:cNvSpPr>
            <a:spLocks noChangeArrowheads="1"/>
          </p:cNvSpPr>
          <p:nvPr/>
        </p:nvSpPr>
        <p:spPr bwMode="auto">
          <a:xfrm>
            <a:off x="3505200" y="5543550"/>
            <a:ext cx="21336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eaLnBrk="1" hangingPunct="1">
              <a:spcBef>
                <a:spcPct val="0"/>
              </a:spcBef>
              <a:buClrTx/>
              <a:buFontTx/>
              <a:buNone/>
            </a:pPr>
            <a:endParaRPr lang="sv-SE" altLang="da-DK" sz="1350">
              <a:solidFill>
                <a:srgbClr val="FFFFFF"/>
              </a:solidFill>
            </a:endParaRPr>
          </a:p>
        </p:txBody>
      </p:sp>
      <p:sp>
        <p:nvSpPr>
          <p:cNvPr id="114692" name="Rectangle 4"/>
          <p:cNvSpPr>
            <a:spLocks noGrp="1" noChangeArrowheads="1"/>
          </p:cNvSpPr>
          <p:nvPr>
            <p:ph type="title" idx="4294967295"/>
          </p:nvPr>
        </p:nvSpPr>
        <p:spPr>
          <a:xfrm>
            <a:off x="1206103" y="549457"/>
            <a:ext cx="6588919" cy="857250"/>
          </a:xfrm>
        </p:spPr>
        <p:txBody>
          <a:bodyPr vert="horz" wrap="square" lIns="67853" tIns="33331" rIns="67853" bIns="33331" numCol="1" rtlCol="0" anchor="t" anchorCtr="1" compatLnSpc="1">
            <a:prstTxWarp prst="textNoShape">
              <a:avLst/>
            </a:prstTxWarp>
            <a:normAutofit/>
          </a:bodyPr>
          <a:lstStyle/>
          <a:p>
            <a:pPr eaLnBrk="1" hangingPunct="1"/>
            <a:r>
              <a:rPr lang="da-DK" altLang="da-DK" dirty="0"/>
              <a:t>Østrogen</a:t>
            </a:r>
            <a:endParaRPr lang="da-DK" altLang="da-DK" sz="3000" dirty="0"/>
          </a:p>
        </p:txBody>
      </p:sp>
      <p:grpSp>
        <p:nvGrpSpPr>
          <p:cNvPr id="3" name="Grupp 2"/>
          <p:cNvGrpSpPr>
            <a:grpSpLocks/>
          </p:cNvGrpSpPr>
          <p:nvPr/>
        </p:nvGrpSpPr>
        <p:grpSpPr bwMode="auto">
          <a:xfrm>
            <a:off x="4410076" y="1484711"/>
            <a:ext cx="3579019" cy="4232881"/>
            <a:chOff x="4355976" y="836712"/>
            <a:chExt cx="4771741" cy="5643642"/>
          </a:xfrm>
        </p:grpSpPr>
        <p:grpSp>
          <p:nvGrpSpPr>
            <p:cNvPr id="114695" name="Group 5"/>
            <p:cNvGrpSpPr>
              <a:grpSpLocks/>
            </p:cNvGrpSpPr>
            <p:nvPr/>
          </p:nvGrpSpPr>
          <p:grpSpPr bwMode="auto">
            <a:xfrm>
              <a:off x="7452320" y="1052736"/>
              <a:ext cx="1330325" cy="3011488"/>
              <a:chOff x="504" y="1182"/>
              <a:chExt cx="943" cy="1897"/>
            </a:xfrm>
          </p:grpSpPr>
          <p:sp>
            <p:nvSpPr>
              <p:cNvPr id="114704" name="Freeform 6"/>
              <p:cNvSpPr>
                <a:spLocks/>
              </p:cNvSpPr>
              <p:nvPr/>
            </p:nvSpPr>
            <p:spPr bwMode="auto">
              <a:xfrm>
                <a:off x="536" y="1230"/>
                <a:ext cx="422" cy="374"/>
              </a:xfrm>
              <a:custGeom>
                <a:avLst/>
                <a:gdLst>
                  <a:gd name="T0" fmla="*/ 215 w 422"/>
                  <a:gd name="T1" fmla="*/ 218 h 374"/>
                  <a:gd name="T2" fmla="*/ 233 w 422"/>
                  <a:gd name="T3" fmla="*/ 233 h 374"/>
                  <a:gd name="T4" fmla="*/ 257 w 422"/>
                  <a:gd name="T5" fmla="*/ 253 h 374"/>
                  <a:gd name="T6" fmla="*/ 283 w 422"/>
                  <a:gd name="T7" fmla="*/ 274 h 374"/>
                  <a:gd name="T8" fmla="*/ 311 w 422"/>
                  <a:gd name="T9" fmla="*/ 293 h 374"/>
                  <a:gd name="T10" fmla="*/ 338 w 422"/>
                  <a:gd name="T11" fmla="*/ 314 h 374"/>
                  <a:gd name="T12" fmla="*/ 364 w 422"/>
                  <a:gd name="T13" fmla="*/ 333 h 374"/>
                  <a:gd name="T14" fmla="*/ 387 w 422"/>
                  <a:gd name="T15" fmla="*/ 349 h 374"/>
                  <a:gd name="T16" fmla="*/ 404 w 422"/>
                  <a:gd name="T17" fmla="*/ 362 h 374"/>
                  <a:gd name="T18" fmla="*/ 417 w 422"/>
                  <a:gd name="T19" fmla="*/ 370 h 374"/>
                  <a:gd name="T20" fmla="*/ 421 w 422"/>
                  <a:gd name="T21" fmla="*/ 373 h 374"/>
                  <a:gd name="T22" fmla="*/ 418 w 422"/>
                  <a:gd name="T23" fmla="*/ 372 h 374"/>
                  <a:gd name="T24" fmla="*/ 409 w 422"/>
                  <a:gd name="T25" fmla="*/ 369 h 374"/>
                  <a:gd name="T26" fmla="*/ 395 w 422"/>
                  <a:gd name="T27" fmla="*/ 363 h 374"/>
                  <a:gd name="T28" fmla="*/ 376 w 422"/>
                  <a:gd name="T29" fmla="*/ 354 h 374"/>
                  <a:gd name="T30" fmla="*/ 352 w 422"/>
                  <a:gd name="T31" fmla="*/ 343 h 374"/>
                  <a:gd name="T32" fmla="*/ 326 w 422"/>
                  <a:gd name="T33" fmla="*/ 328 h 374"/>
                  <a:gd name="T34" fmla="*/ 295 w 422"/>
                  <a:gd name="T35" fmla="*/ 309 h 374"/>
                  <a:gd name="T36" fmla="*/ 262 w 422"/>
                  <a:gd name="T37" fmla="*/ 285 h 374"/>
                  <a:gd name="T38" fmla="*/ 225 w 422"/>
                  <a:gd name="T39" fmla="*/ 257 h 374"/>
                  <a:gd name="T40" fmla="*/ 188 w 422"/>
                  <a:gd name="T41" fmla="*/ 225 h 374"/>
                  <a:gd name="T42" fmla="*/ 168 w 422"/>
                  <a:gd name="T43" fmla="*/ 206 h 374"/>
                  <a:gd name="T44" fmla="*/ 149 w 422"/>
                  <a:gd name="T45" fmla="*/ 187 h 374"/>
                  <a:gd name="T46" fmla="*/ 130 w 422"/>
                  <a:gd name="T47" fmla="*/ 167 h 374"/>
                  <a:gd name="T48" fmla="*/ 113 w 422"/>
                  <a:gd name="T49" fmla="*/ 147 h 374"/>
                  <a:gd name="T50" fmla="*/ 95 w 422"/>
                  <a:gd name="T51" fmla="*/ 126 h 374"/>
                  <a:gd name="T52" fmla="*/ 77 w 422"/>
                  <a:gd name="T53" fmla="*/ 104 h 374"/>
                  <a:gd name="T54" fmla="*/ 59 w 422"/>
                  <a:gd name="T55" fmla="*/ 81 h 374"/>
                  <a:gd name="T56" fmla="*/ 41 w 422"/>
                  <a:gd name="T57" fmla="*/ 56 h 374"/>
                  <a:gd name="T58" fmla="*/ 21 w 422"/>
                  <a:gd name="T59" fmla="*/ 29 h 374"/>
                  <a:gd name="T60" fmla="*/ 0 w 422"/>
                  <a:gd name="T61" fmla="*/ 0 h 374"/>
                  <a:gd name="T62" fmla="*/ 5 w 422"/>
                  <a:gd name="T63" fmla="*/ 4 h 374"/>
                  <a:gd name="T64" fmla="*/ 16 w 422"/>
                  <a:gd name="T65" fmla="*/ 16 h 374"/>
                  <a:gd name="T66" fmla="*/ 34 w 422"/>
                  <a:gd name="T67" fmla="*/ 34 h 374"/>
                  <a:gd name="T68" fmla="*/ 56 w 422"/>
                  <a:gd name="T69" fmla="*/ 58 h 374"/>
                  <a:gd name="T70" fmla="*/ 81 w 422"/>
                  <a:gd name="T71" fmla="*/ 85 h 374"/>
                  <a:gd name="T72" fmla="*/ 109 w 422"/>
                  <a:gd name="T73" fmla="*/ 113 h 374"/>
                  <a:gd name="T74" fmla="*/ 137 w 422"/>
                  <a:gd name="T75" fmla="*/ 142 h 374"/>
                  <a:gd name="T76" fmla="*/ 165 w 422"/>
                  <a:gd name="T77" fmla="*/ 170 h 374"/>
                  <a:gd name="T78" fmla="*/ 191 w 422"/>
                  <a:gd name="T79" fmla="*/ 197 h 374"/>
                  <a:gd name="T80" fmla="*/ 215 w 422"/>
                  <a:gd name="T81" fmla="*/ 218 h 37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22"/>
                  <a:gd name="T124" fmla="*/ 0 h 374"/>
                  <a:gd name="T125" fmla="*/ 422 w 422"/>
                  <a:gd name="T126" fmla="*/ 374 h 37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22" h="374">
                    <a:moveTo>
                      <a:pt x="215" y="218"/>
                    </a:moveTo>
                    <a:lnTo>
                      <a:pt x="233" y="233"/>
                    </a:lnTo>
                    <a:lnTo>
                      <a:pt x="257" y="253"/>
                    </a:lnTo>
                    <a:lnTo>
                      <a:pt x="283" y="274"/>
                    </a:lnTo>
                    <a:lnTo>
                      <a:pt x="311" y="293"/>
                    </a:lnTo>
                    <a:lnTo>
                      <a:pt x="338" y="314"/>
                    </a:lnTo>
                    <a:lnTo>
                      <a:pt x="364" y="333"/>
                    </a:lnTo>
                    <a:lnTo>
                      <a:pt x="387" y="349"/>
                    </a:lnTo>
                    <a:lnTo>
                      <a:pt x="404" y="362"/>
                    </a:lnTo>
                    <a:lnTo>
                      <a:pt x="417" y="370"/>
                    </a:lnTo>
                    <a:lnTo>
                      <a:pt x="421" y="373"/>
                    </a:lnTo>
                    <a:lnTo>
                      <a:pt x="418" y="372"/>
                    </a:lnTo>
                    <a:lnTo>
                      <a:pt x="409" y="369"/>
                    </a:lnTo>
                    <a:lnTo>
                      <a:pt x="395" y="363"/>
                    </a:lnTo>
                    <a:lnTo>
                      <a:pt x="376" y="354"/>
                    </a:lnTo>
                    <a:lnTo>
                      <a:pt x="352" y="343"/>
                    </a:lnTo>
                    <a:lnTo>
                      <a:pt x="326" y="328"/>
                    </a:lnTo>
                    <a:lnTo>
                      <a:pt x="295" y="309"/>
                    </a:lnTo>
                    <a:lnTo>
                      <a:pt x="262" y="285"/>
                    </a:lnTo>
                    <a:lnTo>
                      <a:pt x="225" y="257"/>
                    </a:lnTo>
                    <a:lnTo>
                      <a:pt x="188" y="225"/>
                    </a:lnTo>
                    <a:lnTo>
                      <a:pt x="168" y="206"/>
                    </a:lnTo>
                    <a:lnTo>
                      <a:pt x="149" y="187"/>
                    </a:lnTo>
                    <a:lnTo>
                      <a:pt x="130" y="167"/>
                    </a:lnTo>
                    <a:lnTo>
                      <a:pt x="113" y="147"/>
                    </a:lnTo>
                    <a:lnTo>
                      <a:pt x="95" y="126"/>
                    </a:lnTo>
                    <a:lnTo>
                      <a:pt x="77" y="104"/>
                    </a:lnTo>
                    <a:lnTo>
                      <a:pt x="59" y="81"/>
                    </a:lnTo>
                    <a:lnTo>
                      <a:pt x="41" y="56"/>
                    </a:lnTo>
                    <a:lnTo>
                      <a:pt x="21" y="29"/>
                    </a:lnTo>
                    <a:lnTo>
                      <a:pt x="0" y="0"/>
                    </a:lnTo>
                    <a:lnTo>
                      <a:pt x="5" y="4"/>
                    </a:lnTo>
                    <a:lnTo>
                      <a:pt x="16" y="16"/>
                    </a:lnTo>
                    <a:lnTo>
                      <a:pt x="34" y="34"/>
                    </a:lnTo>
                    <a:lnTo>
                      <a:pt x="56" y="58"/>
                    </a:lnTo>
                    <a:lnTo>
                      <a:pt x="81" y="85"/>
                    </a:lnTo>
                    <a:lnTo>
                      <a:pt x="109" y="113"/>
                    </a:lnTo>
                    <a:lnTo>
                      <a:pt x="137" y="142"/>
                    </a:lnTo>
                    <a:lnTo>
                      <a:pt x="165" y="170"/>
                    </a:lnTo>
                    <a:lnTo>
                      <a:pt x="191" y="197"/>
                    </a:lnTo>
                    <a:lnTo>
                      <a:pt x="215" y="218"/>
                    </a:lnTo>
                  </a:path>
                </a:pathLst>
              </a:custGeom>
              <a:solidFill>
                <a:srgbClr val="E5A5A5"/>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05" name="Freeform 7"/>
              <p:cNvSpPr>
                <a:spLocks/>
              </p:cNvSpPr>
              <p:nvPr/>
            </p:nvSpPr>
            <p:spPr bwMode="auto">
              <a:xfrm>
                <a:off x="533" y="1231"/>
                <a:ext cx="425" cy="376"/>
              </a:xfrm>
              <a:custGeom>
                <a:avLst/>
                <a:gdLst>
                  <a:gd name="T0" fmla="*/ 216 w 425"/>
                  <a:gd name="T1" fmla="*/ 219 h 376"/>
                  <a:gd name="T2" fmla="*/ 235 w 425"/>
                  <a:gd name="T3" fmla="*/ 235 h 376"/>
                  <a:gd name="T4" fmla="*/ 259 w 425"/>
                  <a:gd name="T5" fmla="*/ 255 h 376"/>
                  <a:gd name="T6" fmla="*/ 285 w 425"/>
                  <a:gd name="T7" fmla="*/ 275 h 376"/>
                  <a:gd name="T8" fmla="*/ 313 w 425"/>
                  <a:gd name="T9" fmla="*/ 296 h 376"/>
                  <a:gd name="T10" fmla="*/ 341 w 425"/>
                  <a:gd name="T11" fmla="*/ 316 h 376"/>
                  <a:gd name="T12" fmla="*/ 367 w 425"/>
                  <a:gd name="T13" fmla="*/ 335 h 376"/>
                  <a:gd name="T14" fmla="*/ 389 w 425"/>
                  <a:gd name="T15" fmla="*/ 351 h 376"/>
                  <a:gd name="T16" fmla="*/ 408 w 425"/>
                  <a:gd name="T17" fmla="*/ 364 h 376"/>
                  <a:gd name="T18" fmla="*/ 420 w 425"/>
                  <a:gd name="T19" fmla="*/ 372 h 376"/>
                  <a:gd name="T20" fmla="*/ 424 w 425"/>
                  <a:gd name="T21" fmla="*/ 375 h 376"/>
                  <a:gd name="T22" fmla="*/ 421 w 425"/>
                  <a:gd name="T23" fmla="*/ 374 h 376"/>
                  <a:gd name="T24" fmla="*/ 412 w 425"/>
                  <a:gd name="T25" fmla="*/ 371 h 376"/>
                  <a:gd name="T26" fmla="*/ 398 w 425"/>
                  <a:gd name="T27" fmla="*/ 365 h 376"/>
                  <a:gd name="T28" fmla="*/ 379 w 425"/>
                  <a:gd name="T29" fmla="*/ 356 h 376"/>
                  <a:gd name="T30" fmla="*/ 355 w 425"/>
                  <a:gd name="T31" fmla="*/ 344 h 376"/>
                  <a:gd name="T32" fmla="*/ 328 w 425"/>
                  <a:gd name="T33" fmla="*/ 329 h 376"/>
                  <a:gd name="T34" fmla="*/ 296 w 425"/>
                  <a:gd name="T35" fmla="*/ 310 h 376"/>
                  <a:gd name="T36" fmla="*/ 263 w 425"/>
                  <a:gd name="T37" fmla="*/ 287 h 376"/>
                  <a:gd name="T38" fmla="*/ 227 w 425"/>
                  <a:gd name="T39" fmla="*/ 258 h 376"/>
                  <a:gd name="T40" fmla="*/ 189 w 425"/>
                  <a:gd name="T41" fmla="*/ 226 h 376"/>
                  <a:gd name="T42" fmla="*/ 169 w 425"/>
                  <a:gd name="T43" fmla="*/ 207 h 376"/>
                  <a:gd name="T44" fmla="*/ 149 w 425"/>
                  <a:gd name="T45" fmla="*/ 188 h 376"/>
                  <a:gd name="T46" fmla="*/ 131 w 425"/>
                  <a:gd name="T47" fmla="*/ 168 h 376"/>
                  <a:gd name="T48" fmla="*/ 113 w 425"/>
                  <a:gd name="T49" fmla="*/ 148 h 376"/>
                  <a:gd name="T50" fmla="*/ 95 w 425"/>
                  <a:gd name="T51" fmla="*/ 127 h 376"/>
                  <a:gd name="T52" fmla="*/ 78 w 425"/>
                  <a:gd name="T53" fmla="*/ 105 h 376"/>
                  <a:gd name="T54" fmla="*/ 60 w 425"/>
                  <a:gd name="T55" fmla="*/ 82 h 376"/>
                  <a:gd name="T56" fmla="*/ 41 w 425"/>
                  <a:gd name="T57" fmla="*/ 56 h 376"/>
                  <a:gd name="T58" fmla="*/ 21 w 425"/>
                  <a:gd name="T59" fmla="*/ 29 h 376"/>
                  <a:gd name="T60" fmla="*/ 0 w 425"/>
                  <a:gd name="T61" fmla="*/ 0 h 376"/>
                  <a:gd name="T62" fmla="*/ 5 w 425"/>
                  <a:gd name="T63" fmla="*/ 4 h 376"/>
                  <a:gd name="T64" fmla="*/ 16 w 425"/>
                  <a:gd name="T65" fmla="*/ 16 h 376"/>
                  <a:gd name="T66" fmla="*/ 34 w 425"/>
                  <a:gd name="T67" fmla="*/ 35 h 376"/>
                  <a:gd name="T68" fmla="*/ 56 w 425"/>
                  <a:gd name="T69" fmla="*/ 59 h 376"/>
                  <a:gd name="T70" fmla="*/ 81 w 425"/>
                  <a:gd name="T71" fmla="*/ 84 h 376"/>
                  <a:gd name="T72" fmla="*/ 109 w 425"/>
                  <a:gd name="T73" fmla="*/ 113 h 376"/>
                  <a:gd name="T74" fmla="*/ 138 w 425"/>
                  <a:gd name="T75" fmla="*/ 143 h 376"/>
                  <a:gd name="T76" fmla="*/ 166 w 425"/>
                  <a:gd name="T77" fmla="*/ 170 h 376"/>
                  <a:gd name="T78" fmla="*/ 193 w 425"/>
                  <a:gd name="T79" fmla="*/ 197 h 376"/>
                  <a:gd name="T80" fmla="*/ 216 w 425"/>
                  <a:gd name="T81" fmla="*/ 219 h 37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25"/>
                  <a:gd name="T124" fmla="*/ 0 h 376"/>
                  <a:gd name="T125" fmla="*/ 425 w 425"/>
                  <a:gd name="T126" fmla="*/ 376 h 37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25" h="376">
                    <a:moveTo>
                      <a:pt x="216" y="219"/>
                    </a:moveTo>
                    <a:lnTo>
                      <a:pt x="235" y="235"/>
                    </a:lnTo>
                    <a:lnTo>
                      <a:pt x="259" y="255"/>
                    </a:lnTo>
                    <a:lnTo>
                      <a:pt x="285" y="275"/>
                    </a:lnTo>
                    <a:lnTo>
                      <a:pt x="313" y="296"/>
                    </a:lnTo>
                    <a:lnTo>
                      <a:pt x="341" y="316"/>
                    </a:lnTo>
                    <a:lnTo>
                      <a:pt x="367" y="335"/>
                    </a:lnTo>
                    <a:lnTo>
                      <a:pt x="389" y="351"/>
                    </a:lnTo>
                    <a:lnTo>
                      <a:pt x="408" y="364"/>
                    </a:lnTo>
                    <a:lnTo>
                      <a:pt x="420" y="372"/>
                    </a:lnTo>
                    <a:lnTo>
                      <a:pt x="424" y="375"/>
                    </a:lnTo>
                    <a:lnTo>
                      <a:pt x="421" y="374"/>
                    </a:lnTo>
                    <a:lnTo>
                      <a:pt x="412" y="371"/>
                    </a:lnTo>
                    <a:lnTo>
                      <a:pt x="398" y="365"/>
                    </a:lnTo>
                    <a:lnTo>
                      <a:pt x="379" y="356"/>
                    </a:lnTo>
                    <a:lnTo>
                      <a:pt x="355" y="344"/>
                    </a:lnTo>
                    <a:lnTo>
                      <a:pt x="328" y="329"/>
                    </a:lnTo>
                    <a:lnTo>
                      <a:pt x="296" y="310"/>
                    </a:lnTo>
                    <a:lnTo>
                      <a:pt x="263" y="287"/>
                    </a:lnTo>
                    <a:lnTo>
                      <a:pt x="227" y="258"/>
                    </a:lnTo>
                    <a:lnTo>
                      <a:pt x="189" y="226"/>
                    </a:lnTo>
                    <a:lnTo>
                      <a:pt x="169" y="207"/>
                    </a:lnTo>
                    <a:lnTo>
                      <a:pt x="149" y="188"/>
                    </a:lnTo>
                    <a:lnTo>
                      <a:pt x="131" y="168"/>
                    </a:lnTo>
                    <a:lnTo>
                      <a:pt x="113" y="148"/>
                    </a:lnTo>
                    <a:lnTo>
                      <a:pt x="95" y="127"/>
                    </a:lnTo>
                    <a:lnTo>
                      <a:pt x="78" y="105"/>
                    </a:lnTo>
                    <a:lnTo>
                      <a:pt x="60" y="82"/>
                    </a:lnTo>
                    <a:lnTo>
                      <a:pt x="41" y="56"/>
                    </a:lnTo>
                    <a:lnTo>
                      <a:pt x="21" y="29"/>
                    </a:lnTo>
                    <a:lnTo>
                      <a:pt x="0" y="0"/>
                    </a:lnTo>
                    <a:lnTo>
                      <a:pt x="5" y="4"/>
                    </a:lnTo>
                    <a:lnTo>
                      <a:pt x="16" y="16"/>
                    </a:lnTo>
                    <a:lnTo>
                      <a:pt x="34" y="35"/>
                    </a:lnTo>
                    <a:lnTo>
                      <a:pt x="56" y="59"/>
                    </a:lnTo>
                    <a:lnTo>
                      <a:pt x="81" y="84"/>
                    </a:lnTo>
                    <a:lnTo>
                      <a:pt x="109" y="113"/>
                    </a:lnTo>
                    <a:lnTo>
                      <a:pt x="138" y="143"/>
                    </a:lnTo>
                    <a:lnTo>
                      <a:pt x="166" y="170"/>
                    </a:lnTo>
                    <a:lnTo>
                      <a:pt x="193" y="197"/>
                    </a:lnTo>
                    <a:lnTo>
                      <a:pt x="216" y="219"/>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706" name="Freeform 8"/>
              <p:cNvSpPr>
                <a:spLocks/>
              </p:cNvSpPr>
              <p:nvPr/>
            </p:nvSpPr>
            <p:spPr bwMode="auto">
              <a:xfrm>
                <a:off x="535" y="1230"/>
                <a:ext cx="886" cy="1845"/>
              </a:xfrm>
              <a:custGeom>
                <a:avLst/>
                <a:gdLst>
                  <a:gd name="T0" fmla="*/ 324 w 886"/>
                  <a:gd name="T1" fmla="*/ 1700 h 1845"/>
                  <a:gd name="T2" fmla="*/ 318 w 886"/>
                  <a:gd name="T3" fmla="*/ 1650 h 1845"/>
                  <a:gd name="T4" fmla="*/ 330 w 886"/>
                  <a:gd name="T5" fmla="*/ 1620 h 1845"/>
                  <a:gd name="T6" fmla="*/ 316 w 886"/>
                  <a:gd name="T7" fmla="*/ 1591 h 1845"/>
                  <a:gd name="T8" fmla="*/ 301 w 886"/>
                  <a:gd name="T9" fmla="*/ 1510 h 1845"/>
                  <a:gd name="T10" fmla="*/ 310 w 886"/>
                  <a:gd name="T11" fmla="*/ 1432 h 1845"/>
                  <a:gd name="T12" fmla="*/ 294 w 886"/>
                  <a:gd name="T13" fmla="*/ 1380 h 1845"/>
                  <a:gd name="T14" fmla="*/ 302 w 886"/>
                  <a:gd name="T15" fmla="*/ 1325 h 1845"/>
                  <a:gd name="T16" fmla="*/ 284 w 886"/>
                  <a:gd name="T17" fmla="*/ 1300 h 1845"/>
                  <a:gd name="T18" fmla="*/ 277 w 886"/>
                  <a:gd name="T19" fmla="*/ 1262 h 1845"/>
                  <a:gd name="T20" fmla="*/ 272 w 886"/>
                  <a:gd name="T21" fmla="*/ 1205 h 1845"/>
                  <a:gd name="T22" fmla="*/ 281 w 886"/>
                  <a:gd name="T23" fmla="*/ 1176 h 1845"/>
                  <a:gd name="T24" fmla="*/ 261 w 886"/>
                  <a:gd name="T25" fmla="*/ 1148 h 1845"/>
                  <a:gd name="T26" fmla="*/ 262 w 886"/>
                  <a:gd name="T27" fmla="*/ 1114 h 1845"/>
                  <a:gd name="T28" fmla="*/ 257 w 886"/>
                  <a:gd name="T29" fmla="*/ 1091 h 1845"/>
                  <a:gd name="T30" fmla="*/ 247 w 886"/>
                  <a:gd name="T31" fmla="*/ 1043 h 1845"/>
                  <a:gd name="T32" fmla="*/ 235 w 886"/>
                  <a:gd name="T33" fmla="*/ 997 h 1845"/>
                  <a:gd name="T34" fmla="*/ 224 w 886"/>
                  <a:gd name="T35" fmla="*/ 956 h 1845"/>
                  <a:gd name="T36" fmla="*/ 223 w 886"/>
                  <a:gd name="T37" fmla="*/ 900 h 1845"/>
                  <a:gd name="T38" fmla="*/ 234 w 886"/>
                  <a:gd name="T39" fmla="*/ 879 h 1845"/>
                  <a:gd name="T40" fmla="*/ 220 w 886"/>
                  <a:gd name="T41" fmla="*/ 862 h 1845"/>
                  <a:gd name="T42" fmla="*/ 218 w 886"/>
                  <a:gd name="T43" fmla="*/ 828 h 1845"/>
                  <a:gd name="T44" fmla="*/ 215 w 886"/>
                  <a:gd name="T45" fmla="*/ 811 h 1845"/>
                  <a:gd name="T46" fmla="*/ 196 w 886"/>
                  <a:gd name="T47" fmla="*/ 765 h 1845"/>
                  <a:gd name="T48" fmla="*/ 192 w 886"/>
                  <a:gd name="T49" fmla="*/ 718 h 1845"/>
                  <a:gd name="T50" fmla="*/ 185 w 886"/>
                  <a:gd name="T51" fmla="*/ 691 h 1845"/>
                  <a:gd name="T52" fmla="*/ 161 w 886"/>
                  <a:gd name="T53" fmla="*/ 621 h 1845"/>
                  <a:gd name="T54" fmla="*/ 180 w 886"/>
                  <a:gd name="T55" fmla="*/ 581 h 1845"/>
                  <a:gd name="T56" fmla="*/ 166 w 886"/>
                  <a:gd name="T57" fmla="*/ 566 h 1845"/>
                  <a:gd name="T58" fmla="*/ 143 w 886"/>
                  <a:gd name="T59" fmla="*/ 498 h 1845"/>
                  <a:gd name="T60" fmla="*/ 144 w 886"/>
                  <a:gd name="T61" fmla="*/ 463 h 1845"/>
                  <a:gd name="T62" fmla="*/ 128 w 886"/>
                  <a:gd name="T63" fmla="*/ 431 h 1845"/>
                  <a:gd name="T64" fmla="*/ 121 w 886"/>
                  <a:gd name="T65" fmla="*/ 388 h 1845"/>
                  <a:gd name="T66" fmla="*/ 119 w 886"/>
                  <a:gd name="T67" fmla="*/ 379 h 1845"/>
                  <a:gd name="T68" fmla="*/ 97 w 886"/>
                  <a:gd name="T69" fmla="*/ 354 h 1845"/>
                  <a:gd name="T70" fmla="*/ 97 w 886"/>
                  <a:gd name="T71" fmla="*/ 313 h 1845"/>
                  <a:gd name="T72" fmla="*/ 0 w 886"/>
                  <a:gd name="T73" fmla="*/ 0 h 1845"/>
                  <a:gd name="T74" fmla="*/ 176 w 886"/>
                  <a:gd name="T75" fmla="*/ 230 h 1845"/>
                  <a:gd name="T76" fmla="*/ 434 w 886"/>
                  <a:gd name="T77" fmla="*/ 410 h 1845"/>
                  <a:gd name="T78" fmla="*/ 724 w 886"/>
                  <a:gd name="T79" fmla="*/ 589 h 1845"/>
                  <a:gd name="T80" fmla="*/ 804 w 886"/>
                  <a:gd name="T81" fmla="*/ 716 h 1845"/>
                  <a:gd name="T82" fmla="*/ 844 w 886"/>
                  <a:gd name="T83" fmla="*/ 797 h 1845"/>
                  <a:gd name="T84" fmla="*/ 846 w 886"/>
                  <a:gd name="T85" fmla="*/ 819 h 1845"/>
                  <a:gd name="T86" fmla="*/ 870 w 886"/>
                  <a:gd name="T87" fmla="*/ 848 h 1845"/>
                  <a:gd name="T88" fmla="*/ 883 w 886"/>
                  <a:gd name="T89" fmla="*/ 907 h 1845"/>
                  <a:gd name="T90" fmla="*/ 863 w 886"/>
                  <a:gd name="T91" fmla="*/ 937 h 1845"/>
                  <a:gd name="T92" fmla="*/ 847 w 886"/>
                  <a:gd name="T93" fmla="*/ 955 h 1845"/>
                  <a:gd name="T94" fmla="*/ 840 w 886"/>
                  <a:gd name="T95" fmla="*/ 1006 h 1845"/>
                  <a:gd name="T96" fmla="*/ 835 w 886"/>
                  <a:gd name="T97" fmla="*/ 1025 h 1845"/>
                  <a:gd name="T98" fmla="*/ 795 w 886"/>
                  <a:gd name="T99" fmla="*/ 1093 h 1845"/>
                  <a:gd name="T100" fmla="*/ 659 w 886"/>
                  <a:gd name="T101" fmla="*/ 1219 h 1845"/>
                  <a:gd name="T102" fmla="*/ 505 w 886"/>
                  <a:gd name="T103" fmla="*/ 1256 h 1845"/>
                  <a:gd name="T104" fmla="*/ 416 w 886"/>
                  <a:gd name="T105" fmla="*/ 1318 h 1845"/>
                  <a:gd name="T106" fmla="*/ 420 w 886"/>
                  <a:gd name="T107" fmla="*/ 1415 h 1845"/>
                  <a:gd name="T108" fmla="*/ 418 w 886"/>
                  <a:gd name="T109" fmla="*/ 1549 h 1845"/>
                  <a:gd name="T110" fmla="*/ 351 w 886"/>
                  <a:gd name="T111" fmla="*/ 1785 h 1845"/>
                  <a:gd name="T112" fmla="*/ 334 w 886"/>
                  <a:gd name="T113" fmla="*/ 1834 h 184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86"/>
                  <a:gd name="T172" fmla="*/ 0 h 1845"/>
                  <a:gd name="T173" fmla="*/ 886 w 886"/>
                  <a:gd name="T174" fmla="*/ 1845 h 184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86" h="1845">
                    <a:moveTo>
                      <a:pt x="334" y="1834"/>
                    </a:moveTo>
                    <a:lnTo>
                      <a:pt x="316" y="1721"/>
                    </a:lnTo>
                    <a:lnTo>
                      <a:pt x="315" y="1720"/>
                    </a:lnTo>
                    <a:lnTo>
                      <a:pt x="317" y="1717"/>
                    </a:lnTo>
                    <a:lnTo>
                      <a:pt x="319" y="1712"/>
                    </a:lnTo>
                    <a:lnTo>
                      <a:pt x="321" y="1707"/>
                    </a:lnTo>
                    <a:lnTo>
                      <a:pt x="324" y="1700"/>
                    </a:lnTo>
                    <a:lnTo>
                      <a:pt x="325" y="1693"/>
                    </a:lnTo>
                    <a:lnTo>
                      <a:pt x="327" y="1686"/>
                    </a:lnTo>
                    <a:lnTo>
                      <a:pt x="328" y="1680"/>
                    </a:lnTo>
                    <a:lnTo>
                      <a:pt x="329" y="1675"/>
                    </a:lnTo>
                    <a:lnTo>
                      <a:pt x="328" y="1671"/>
                    </a:lnTo>
                    <a:lnTo>
                      <a:pt x="322" y="1660"/>
                    </a:lnTo>
                    <a:lnTo>
                      <a:pt x="318" y="1650"/>
                    </a:lnTo>
                    <a:lnTo>
                      <a:pt x="317" y="1641"/>
                    </a:lnTo>
                    <a:lnTo>
                      <a:pt x="318" y="1634"/>
                    </a:lnTo>
                    <a:lnTo>
                      <a:pt x="320" y="1629"/>
                    </a:lnTo>
                    <a:lnTo>
                      <a:pt x="323" y="1625"/>
                    </a:lnTo>
                    <a:lnTo>
                      <a:pt x="327" y="1622"/>
                    </a:lnTo>
                    <a:lnTo>
                      <a:pt x="328" y="1620"/>
                    </a:lnTo>
                    <a:lnTo>
                      <a:pt x="330" y="1620"/>
                    </a:lnTo>
                    <a:lnTo>
                      <a:pt x="332" y="1619"/>
                    </a:lnTo>
                    <a:lnTo>
                      <a:pt x="330" y="1616"/>
                    </a:lnTo>
                    <a:lnTo>
                      <a:pt x="329" y="1613"/>
                    </a:lnTo>
                    <a:lnTo>
                      <a:pt x="325" y="1608"/>
                    </a:lnTo>
                    <a:lnTo>
                      <a:pt x="323" y="1604"/>
                    </a:lnTo>
                    <a:lnTo>
                      <a:pt x="319" y="1598"/>
                    </a:lnTo>
                    <a:lnTo>
                      <a:pt x="316" y="1591"/>
                    </a:lnTo>
                    <a:lnTo>
                      <a:pt x="312" y="1585"/>
                    </a:lnTo>
                    <a:lnTo>
                      <a:pt x="308" y="1577"/>
                    </a:lnTo>
                    <a:lnTo>
                      <a:pt x="304" y="1569"/>
                    </a:lnTo>
                    <a:lnTo>
                      <a:pt x="301" y="1559"/>
                    </a:lnTo>
                    <a:lnTo>
                      <a:pt x="300" y="1545"/>
                    </a:lnTo>
                    <a:lnTo>
                      <a:pt x="300" y="1529"/>
                    </a:lnTo>
                    <a:lnTo>
                      <a:pt x="301" y="1510"/>
                    </a:lnTo>
                    <a:lnTo>
                      <a:pt x="303" y="1491"/>
                    </a:lnTo>
                    <a:lnTo>
                      <a:pt x="304" y="1474"/>
                    </a:lnTo>
                    <a:lnTo>
                      <a:pt x="306" y="1458"/>
                    </a:lnTo>
                    <a:lnTo>
                      <a:pt x="309" y="1445"/>
                    </a:lnTo>
                    <a:lnTo>
                      <a:pt x="310" y="1437"/>
                    </a:lnTo>
                    <a:lnTo>
                      <a:pt x="310" y="1433"/>
                    </a:lnTo>
                    <a:lnTo>
                      <a:pt x="310" y="1432"/>
                    </a:lnTo>
                    <a:lnTo>
                      <a:pt x="308" y="1429"/>
                    </a:lnTo>
                    <a:lnTo>
                      <a:pt x="305" y="1424"/>
                    </a:lnTo>
                    <a:lnTo>
                      <a:pt x="302" y="1417"/>
                    </a:lnTo>
                    <a:lnTo>
                      <a:pt x="300" y="1409"/>
                    </a:lnTo>
                    <a:lnTo>
                      <a:pt x="297" y="1400"/>
                    </a:lnTo>
                    <a:lnTo>
                      <a:pt x="295" y="1390"/>
                    </a:lnTo>
                    <a:lnTo>
                      <a:pt x="294" y="1380"/>
                    </a:lnTo>
                    <a:lnTo>
                      <a:pt x="294" y="1372"/>
                    </a:lnTo>
                    <a:lnTo>
                      <a:pt x="295" y="1362"/>
                    </a:lnTo>
                    <a:lnTo>
                      <a:pt x="297" y="1354"/>
                    </a:lnTo>
                    <a:lnTo>
                      <a:pt x="299" y="1345"/>
                    </a:lnTo>
                    <a:lnTo>
                      <a:pt x="300" y="1337"/>
                    </a:lnTo>
                    <a:lnTo>
                      <a:pt x="301" y="1331"/>
                    </a:lnTo>
                    <a:lnTo>
                      <a:pt x="302" y="1325"/>
                    </a:lnTo>
                    <a:lnTo>
                      <a:pt x="302" y="1320"/>
                    </a:lnTo>
                    <a:lnTo>
                      <a:pt x="302" y="1316"/>
                    </a:lnTo>
                    <a:lnTo>
                      <a:pt x="301" y="1312"/>
                    </a:lnTo>
                    <a:lnTo>
                      <a:pt x="299" y="1309"/>
                    </a:lnTo>
                    <a:lnTo>
                      <a:pt x="296" y="1307"/>
                    </a:lnTo>
                    <a:lnTo>
                      <a:pt x="289" y="1303"/>
                    </a:lnTo>
                    <a:lnTo>
                      <a:pt x="284" y="1300"/>
                    </a:lnTo>
                    <a:lnTo>
                      <a:pt x="281" y="1297"/>
                    </a:lnTo>
                    <a:lnTo>
                      <a:pt x="280" y="1295"/>
                    </a:lnTo>
                    <a:lnTo>
                      <a:pt x="280" y="1293"/>
                    </a:lnTo>
                    <a:lnTo>
                      <a:pt x="280" y="1289"/>
                    </a:lnTo>
                    <a:lnTo>
                      <a:pt x="281" y="1282"/>
                    </a:lnTo>
                    <a:lnTo>
                      <a:pt x="279" y="1274"/>
                    </a:lnTo>
                    <a:lnTo>
                      <a:pt x="277" y="1262"/>
                    </a:lnTo>
                    <a:lnTo>
                      <a:pt x="273" y="1247"/>
                    </a:lnTo>
                    <a:lnTo>
                      <a:pt x="269" y="1232"/>
                    </a:lnTo>
                    <a:lnTo>
                      <a:pt x="267" y="1221"/>
                    </a:lnTo>
                    <a:lnTo>
                      <a:pt x="266" y="1214"/>
                    </a:lnTo>
                    <a:lnTo>
                      <a:pt x="267" y="1210"/>
                    </a:lnTo>
                    <a:lnTo>
                      <a:pt x="269" y="1207"/>
                    </a:lnTo>
                    <a:lnTo>
                      <a:pt x="272" y="1205"/>
                    </a:lnTo>
                    <a:lnTo>
                      <a:pt x="276" y="1202"/>
                    </a:lnTo>
                    <a:lnTo>
                      <a:pt x="278" y="1199"/>
                    </a:lnTo>
                    <a:lnTo>
                      <a:pt x="281" y="1193"/>
                    </a:lnTo>
                    <a:lnTo>
                      <a:pt x="283" y="1185"/>
                    </a:lnTo>
                    <a:lnTo>
                      <a:pt x="284" y="1181"/>
                    </a:lnTo>
                    <a:lnTo>
                      <a:pt x="283" y="1178"/>
                    </a:lnTo>
                    <a:lnTo>
                      <a:pt x="281" y="1176"/>
                    </a:lnTo>
                    <a:lnTo>
                      <a:pt x="278" y="1175"/>
                    </a:lnTo>
                    <a:lnTo>
                      <a:pt x="276" y="1174"/>
                    </a:lnTo>
                    <a:lnTo>
                      <a:pt x="273" y="1172"/>
                    </a:lnTo>
                    <a:lnTo>
                      <a:pt x="269" y="1168"/>
                    </a:lnTo>
                    <a:lnTo>
                      <a:pt x="266" y="1164"/>
                    </a:lnTo>
                    <a:lnTo>
                      <a:pt x="263" y="1158"/>
                    </a:lnTo>
                    <a:lnTo>
                      <a:pt x="261" y="1148"/>
                    </a:lnTo>
                    <a:lnTo>
                      <a:pt x="260" y="1142"/>
                    </a:lnTo>
                    <a:lnTo>
                      <a:pt x="260" y="1135"/>
                    </a:lnTo>
                    <a:lnTo>
                      <a:pt x="259" y="1130"/>
                    </a:lnTo>
                    <a:lnTo>
                      <a:pt x="260" y="1125"/>
                    </a:lnTo>
                    <a:lnTo>
                      <a:pt x="261" y="1120"/>
                    </a:lnTo>
                    <a:lnTo>
                      <a:pt x="262" y="1117"/>
                    </a:lnTo>
                    <a:lnTo>
                      <a:pt x="262" y="1114"/>
                    </a:lnTo>
                    <a:lnTo>
                      <a:pt x="263" y="1111"/>
                    </a:lnTo>
                    <a:lnTo>
                      <a:pt x="264" y="1110"/>
                    </a:lnTo>
                    <a:lnTo>
                      <a:pt x="263" y="1109"/>
                    </a:lnTo>
                    <a:lnTo>
                      <a:pt x="263" y="1106"/>
                    </a:lnTo>
                    <a:lnTo>
                      <a:pt x="262" y="1103"/>
                    </a:lnTo>
                    <a:lnTo>
                      <a:pt x="259" y="1097"/>
                    </a:lnTo>
                    <a:lnTo>
                      <a:pt x="257" y="1091"/>
                    </a:lnTo>
                    <a:lnTo>
                      <a:pt x="255" y="1085"/>
                    </a:lnTo>
                    <a:lnTo>
                      <a:pt x="253" y="1078"/>
                    </a:lnTo>
                    <a:lnTo>
                      <a:pt x="252" y="1071"/>
                    </a:lnTo>
                    <a:lnTo>
                      <a:pt x="250" y="1063"/>
                    </a:lnTo>
                    <a:lnTo>
                      <a:pt x="249" y="1056"/>
                    </a:lnTo>
                    <a:lnTo>
                      <a:pt x="248" y="1049"/>
                    </a:lnTo>
                    <a:lnTo>
                      <a:pt x="247" y="1043"/>
                    </a:lnTo>
                    <a:lnTo>
                      <a:pt x="245" y="1036"/>
                    </a:lnTo>
                    <a:lnTo>
                      <a:pt x="243" y="1030"/>
                    </a:lnTo>
                    <a:lnTo>
                      <a:pt x="241" y="1024"/>
                    </a:lnTo>
                    <a:lnTo>
                      <a:pt x="239" y="1017"/>
                    </a:lnTo>
                    <a:lnTo>
                      <a:pt x="237" y="1010"/>
                    </a:lnTo>
                    <a:lnTo>
                      <a:pt x="236" y="1004"/>
                    </a:lnTo>
                    <a:lnTo>
                      <a:pt x="235" y="997"/>
                    </a:lnTo>
                    <a:lnTo>
                      <a:pt x="235" y="991"/>
                    </a:lnTo>
                    <a:lnTo>
                      <a:pt x="235" y="985"/>
                    </a:lnTo>
                    <a:lnTo>
                      <a:pt x="234" y="979"/>
                    </a:lnTo>
                    <a:lnTo>
                      <a:pt x="232" y="973"/>
                    </a:lnTo>
                    <a:lnTo>
                      <a:pt x="230" y="968"/>
                    </a:lnTo>
                    <a:lnTo>
                      <a:pt x="227" y="962"/>
                    </a:lnTo>
                    <a:lnTo>
                      <a:pt x="224" y="956"/>
                    </a:lnTo>
                    <a:lnTo>
                      <a:pt x="222" y="949"/>
                    </a:lnTo>
                    <a:lnTo>
                      <a:pt x="221" y="941"/>
                    </a:lnTo>
                    <a:lnTo>
                      <a:pt x="219" y="932"/>
                    </a:lnTo>
                    <a:lnTo>
                      <a:pt x="219" y="923"/>
                    </a:lnTo>
                    <a:lnTo>
                      <a:pt x="220" y="914"/>
                    </a:lnTo>
                    <a:lnTo>
                      <a:pt x="221" y="907"/>
                    </a:lnTo>
                    <a:lnTo>
                      <a:pt x="223" y="900"/>
                    </a:lnTo>
                    <a:lnTo>
                      <a:pt x="225" y="894"/>
                    </a:lnTo>
                    <a:lnTo>
                      <a:pt x="227" y="889"/>
                    </a:lnTo>
                    <a:lnTo>
                      <a:pt x="229" y="886"/>
                    </a:lnTo>
                    <a:lnTo>
                      <a:pt x="231" y="882"/>
                    </a:lnTo>
                    <a:lnTo>
                      <a:pt x="233" y="881"/>
                    </a:lnTo>
                    <a:lnTo>
                      <a:pt x="234" y="880"/>
                    </a:lnTo>
                    <a:lnTo>
                      <a:pt x="234" y="879"/>
                    </a:lnTo>
                    <a:lnTo>
                      <a:pt x="233" y="879"/>
                    </a:lnTo>
                    <a:lnTo>
                      <a:pt x="231" y="877"/>
                    </a:lnTo>
                    <a:lnTo>
                      <a:pt x="229" y="876"/>
                    </a:lnTo>
                    <a:lnTo>
                      <a:pt x="227" y="874"/>
                    </a:lnTo>
                    <a:lnTo>
                      <a:pt x="224" y="870"/>
                    </a:lnTo>
                    <a:lnTo>
                      <a:pt x="222" y="866"/>
                    </a:lnTo>
                    <a:lnTo>
                      <a:pt x="220" y="862"/>
                    </a:lnTo>
                    <a:lnTo>
                      <a:pt x="218" y="858"/>
                    </a:lnTo>
                    <a:lnTo>
                      <a:pt x="217" y="851"/>
                    </a:lnTo>
                    <a:lnTo>
                      <a:pt x="217" y="846"/>
                    </a:lnTo>
                    <a:lnTo>
                      <a:pt x="217" y="840"/>
                    </a:lnTo>
                    <a:lnTo>
                      <a:pt x="217" y="835"/>
                    </a:lnTo>
                    <a:lnTo>
                      <a:pt x="216" y="831"/>
                    </a:lnTo>
                    <a:lnTo>
                      <a:pt x="218" y="828"/>
                    </a:lnTo>
                    <a:lnTo>
                      <a:pt x="217" y="824"/>
                    </a:lnTo>
                    <a:lnTo>
                      <a:pt x="217" y="823"/>
                    </a:lnTo>
                    <a:lnTo>
                      <a:pt x="218" y="820"/>
                    </a:lnTo>
                    <a:lnTo>
                      <a:pt x="217" y="819"/>
                    </a:lnTo>
                    <a:lnTo>
                      <a:pt x="217" y="818"/>
                    </a:lnTo>
                    <a:lnTo>
                      <a:pt x="216" y="815"/>
                    </a:lnTo>
                    <a:lnTo>
                      <a:pt x="215" y="811"/>
                    </a:lnTo>
                    <a:lnTo>
                      <a:pt x="212" y="806"/>
                    </a:lnTo>
                    <a:lnTo>
                      <a:pt x="209" y="800"/>
                    </a:lnTo>
                    <a:lnTo>
                      <a:pt x="206" y="794"/>
                    </a:lnTo>
                    <a:lnTo>
                      <a:pt x="203" y="787"/>
                    </a:lnTo>
                    <a:lnTo>
                      <a:pt x="201" y="779"/>
                    </a:lnTo>
                    <a:lnTo>
                      <a:pt x="198" y="772"/>
                    </a:lnTo>
                    <a:lnTo>
                      <a:pt x="196" y="765"/>
                    </a:lnTo>
                    <a:lnTo>
                      <a:pt x="195" y="758"/>
                    </a:lnTo>
                    <a:lnTo>
                      <a:pt x="193" y="751"/>
                    </a:lnTo>
                    <a:lnTo>
                      <a:pt x="193" y="744"/>
                    </a:lnTo>
                    <a:lnTo>
                      <a:pt x="192" y="737"/>
                    </a:lnTo>
                    <a:lnTo>
                      <a:pt x="193" y="730"/>
                    </a:lnTo>
                    <a:lnTo>
                      <a:pt x="192" y="724"/>
                    </a:lnTo>
                    <a:lnTo>
                      <a:pt x="192" y="718"/>
                    </a:lnTo>
                    <a:lnTo>
                      <a:pt x="192" y="714"/>
                    </a:lnTo>
                    <a:lnTo>
                      <a:pt x="193" y="712"/>
                    </a:lnTo>
                    <a:lnTo>
                      <a:pt x="193" y="710"/>
                    </a:lnTo>
                    <a:lnTo>
                      <a:pt x="192" y="709"/>
                    </a:lnTo>
                    <a:lnTo>
                      <a:pt x="190" y="705"/>
                    </a:lnTo>
                    <a:lnTo>
                      <a:pt x="188" y="699"/>
                    </a:lnTo>
                    <a:lnTo>
                      <a:pt x="185" y="691"/>
                    </a:lnTo>
                    <a:lnTo>
                      <a:pt x="183" y="683"/>
                    </a:lnTo>
                    <a:lnTo>
                      <a:pt x="179" y="672"/>
                    </a:lnTo>
                    <a:lnTo>
                      <a:pt x="175" y="661"/>
                    </a:lnTo>
                    <a:lnTo>
                      <a:pt x="171" y="651"/>
                    </a:lnTo>
                    <a:lnTo>
                      <a:pt x="167" y="640"/>
                    </a:lnTo>
                    <a:lnTo>
                      <a:pt x="164" y="629"/>
                    </a:lnTo>
                    <a:lnTo>
                      <a:pt x="161" y="621"/>
                    </a:lnTo>
                    <a:lnTo>
                      <a:pt x="161" y="612"/>
                    </a:lnTo>
                    <a:lnTo>
                      <a:pt x="162" y="605"/>
                    </a:lnTo>
                    <a:lnTo>
                      <a:pt x="165" y="598"/>
                    </a:lnTo>
                    <a:lnTo>
                      <a:pt x="168" y="592"/>
                    </a:lnTo>
                    <a:lnTo>
                      <a:pt x="173" y="588"/>
                    </a:lnTo>
                    <a:lnTo>
                      <a:pt x="176" y="584"/>
                    </a:lnTo>
                    <a:lnTo>
                      <a:pt x="180" y="581"/>
                    </a:lnTo>
                    <a:lnTo>
                      <a:pt x="182" y="580"/>
                    </a:lnTo>
                    <a:lnTo>
                      <a:pt x="183" y="579"/>
                    </a:lnTo>
                    <a:lnTo>
                      <a:pt x="181" y="579"/>
                    </a:lnTo>
                    <a:lnTo>
                      <a:pt x="180" y="577"/>
                    </a:lnTo>
                    <a:lnTo>
                      <a:pt x="176" y="575"/>
                    </a:lnTo>
                    <a:lnTo>
                      <a:pt x="171" y="570"/>
                    </a:lnTo>
                    <a:lnTo>
                      <a:pt x="166" y="566"/>
                    </a:lnTo>
                    <a:lnTo>
                      <a:pt x="161" y="560"/>
                    </a:lnTo>
                    <a:lnTo>
                      <a:pt x="155" y="551"/>
                    </a:lnTo>
                    <a:lnTo>
                      <a:pt x="151" y="543"/>
                    </a:lnTo>
                    <a:lnTo>
                      <a:pt x="148" y="532"/>
                    </a:lnTo>
                    <a:lnTo>
                      <a:pt x="145" y="521"/>
                    </a:lnTo>
                    <a:lnTo>
                      <a:pt x="144" y="509"/>
                    </a:lnTo>
                    <a:lnTo>
                      <a:pt x="143" y="498"/>
                    </a:lnTo>
                    <a:lnTo>
                      <a:pt x="142" y="490"/>
                    </a:lnTo>
                    <a:lnTo>
                      <a:pt x="142" y="481"/>
                    </a:lnTo>
                    <a:lnTo>
                      <a:pt x="142" y="476"/>
                    </a:lnTo>
                    <a:lnTo>
                      <a:pt x="142" y="471"/>
                    </a:lnTo>
                    <a:lnTo>
                      <a:pt x="144" y="468"/>
                    </a:lnTo>
                    <a:lnTo>
                      <a:pt x="143" y="465"/>
                    </a:lnTo>
                    <a:lnTo>
                      <a:pt x="144" y="463"/>
                    </a:lnTo>
                    <a:lnTo>
                      <a:pt x="142" y="461"/>
                    </a:lnTo>
                    <a:lnTo>
                      <a:pt x="141" y="458"/>
                    </a:lnTo>
                    <a:lnTo>
                      <a:pt x="139" y="453"/>
                    </a:lnTo>
                    <a:lnTo>
                      <a:pt x="136" y="449"/>
                    </a:lnTo>
                    <a:lnTo>
                      <a:pt x="133" y="444"/>
                    </a:lnTo>
                    <a:lnTo>
                      <a:pt x="131" y="438"/>
                    </a:lnTo>
                    <a:lnTo>
                      <a:pt x="128" y="431"/>
                    </a:lnTo>
                    <a:lnTo>
                      <a:pt x="126" y="424"/>
                    </a:lnTo>
                    <a:lnTo>
                      <a:pt x="124" y="416"/>
                    </a:lnTo>
                    <a:lnTo>
                      <a:pt x="123" y="409"/>
                    </a:lnTo>
                    <a:lnTo>
                      <a:pt x="122" y="403"/>
                    </a:lnTo>
                    <a:lnTo>
                      <a:pt x="122" y="398"/>
                    </a:lnTo>
                    <a:lnTo>
                      <a:pt x="122" y="392"/>
                    </a:lnTo>
                    <a:lnTo>
                      <a:pt x="121" y="388"/>
                    </a:lnTo>
                    <a:lnTo>
                      <a:pt x="121" y="385"/>
                    </a:lnTo>
                    <a:lnTo>
                      <a:pt x="122" y="382"/>
                    </a:lnTo>
                    <a:lnTo>
                      <a:pt x="121" y="380"/>
                    </a:lnTo>
                    <a:lnTo>
                      <a:pt x="122" y="379"/>
                    </a:lnTo>
                    <a:lnTo>
                      <a:pt x="121" y="379"/>
                    </a:lnTo>
                    <a:lnTo>
                      <a:pt x="120" y="379"/>
                    </a:lnTo>
                    <a:lnTo>
                      <a:pt x="119" y="379"/>
                    </a:lnTo>
                    <a:lnTo>
                      <a:pt x="117" y="378"/>
                    </a:lnTo>
                    <a:lnTo>
                      <a:pt x="114" y="377"/>
                    </a:lnTo>
                    <a:lnTo>
                      <a:pt x="111" y="374"/>
                    </a:lnTo>
                    <a:lnTo>
                      <a:pt x="108" y="371"/>
                    </a:lnTo>
                    <a:lnTo>
                      <a:pt x="104" y="366"/>
                    </a:lnTo>
                    <a:lnTo>
                      <a:pt x="101" y="360"/>
                    </a:lnTo>
                    <a:lnTo>
                      <a:pt x="97" y="354"/>
                    </a:lnTo>
                    <a:lnTo>
                      <a:pt x="94" y="346"/>
                    </a:lnTo>
                    <a:lnTo>
                      <a:pt x="92" y="338"/>
                    </a:lnTo>
                    <a:lnTo>
                      <a:pt x="91" y="332"/>
                    </a:lnTo>
                    <a:lnTo>
                      <a:pt x="92" y="326"/>
                    </a:lnTo>
                    <a:lnTo>
                      <a:pt x="94" y="322"/>
                    </a:lnTo>
                    <a:lnTo>
                      <a:pt x="95" y="317"/>
                    </a:lnTo>
                    <a:lnTo>
                      <a:pt x="97" y="313"/>
                    </a:lnTo>
                    <a:lnTo>
                      <a:pt x="97" y="312"/>
                    </a:lnTo>
                    <a:lnTo>
                      <a:pt x="99" y="310"/>
                    </a:lnTo>
                    <a:lnTo>
                      <a:pt x="100" y="309"/>
                    </a:lnTo>
                    <a:lnTo>
                      <a:pt x="79" y="221"/>
                    </a:lnTo>
                    <a:lnTo>
                      <a:pt x="45" y="118"/>
                    </a:lnTo>
                    <a:lnTo>
                      <a:pt x="12" y="26"/>
                    </a:lnTo>
                    <a:lnTo>
                      <a:pt x="0" y="0"/>
                    </a:lnTo>
                    <a:lnTo>
                      <a:pt x="17" y="25"/>
                    </a:lnTo>
                    <a:lnTo>
                      <a:pt x="38" y="54"/>
                    </a:lnTo>
                    <a:lnTo>
                      <a:pt x="61" y="87"/>
                    </a:lnTo>
                    <a:lnTo>
                      <a:pt x="86" y="123"/>
                    </a:lnTo>
                    <a:lnTo>
                      <a:pt x="114" y="158"/>
                    </a:lnTo>
                    <a:lnTo>
                      <a:pt x="144" y="194"/>
                    </a:lnTo>
                    <a:lnTo>
                      <a:pt x="176" y="230"/>
                    </a:lnTo>
                    <a:lnTo>
                      <a:pt x="210" y="265"/>
                    </a:lnTo>
                    <a:lnTo>
                      <a:pt x="245" y="297"/>
                    </a:lnTo>
                    <a:lnTo>
                      <a:pt x="281" y="328"/>
                    </a:lnTo>
                    <a:lnTo>
                      <a:pt x="311" y="348"/>
                    </a:lnTo>
                    <a:lnTo>
                      <a:pt x="348" y="369"/>
                    </a:lnTo>
                    <a:lnTo>
                      <a:pt x="390" y="388"/>
                    </a:lnTo>
                    <a:lnTo>
                      <a:pt x="434" y="410"/>
                    </a:lnTo>
                    <a:lnTo>
                      <a:pt x="481" y="432"/>
                    </a:lnTo>
                    <a:lnTo>
                      <a:pt x="529" y="456"/>
                    </a:lnTo>
                    <a:lnTo>
                      <a:pt x="577" y="481"/>
                    </a:lnTo>
                    <a:lnTo>
                      <a:pt x="622" y="509"/>
                    </a:lnTo>
                    <a:lnTo>
                      <a:pt x="667" y="538"/>
                    </a:lnTo>
                    <a:lnTo>
                      <a:pt x="706" y="572"/>
                    </a:lnTo>
                    <a:lnTo>
                      <a:pt x="724" y="589"/>
                    </a:lnTo>
                    <a:lnTo>
                      <a:pt x="739" y="608"/>
                    </a:lnTo>
                    <a:lnTo>
                      <a:pt x="752" y="625"/>
                    </a:lnTo>
                    <a:lnTo>
                      <a:pt x="765" y="644"/>
                    </a:lnTo>
                    <a:lnTo>
                      <a:pt x="776" y="662"/>
                    </a:lnTo>
                    <a:lnTo>
                      <a:pt x="786" y="680"/>
                    </a:lnTo>
                    <a:lnTo>
                      <a:pt x="796" y="698"/>
                    </a:lnTo>
                    <a:lnTo>
                      <a:pt x="804" y="716"/>
                    </a:lnTo>
                    <a:lnTo>
                      <a:pt x="814" y="732"/>
                    </a:lnTo>
                    <a:lnTo>
                      <a:pt x="823" y="749"/>
                    </a:lnTo>
                    <a:lnTo>
                      <a:pt x="830" y="760"/>
                    </a:lnTo>
                    <a:lnTo>
                      <a:pt x="836" y="772"/>
                    </a:lnTo>
                    <a:lnTo>
                      <a:pt x="840" y="781"/>
                    </a:lnTo>
                    <a:lnTo>
                      <a:pt x="842" y="789"/>
                    </a:lnTo>
                    <a:lnTo>
                      <a:pt x="844" y="797"/>
                    </a:lnTo>
                    <a:lnTo>
                      <a:pt x="846" y="802"/>
                    </a:lnTo>
                    <a:lnTo>
                      <a:pt x="846" y="807"/>
                    </a:lnTo>
                    <a:lnTo>
                      <a:pt x="846" y="811"/>
                    </a:lnTo>
                    <a:lnTo>
                      <a:pt x="846" y="813"/>
                    </a:lnTo>
                    <a:lnTo>
                      <a:pt x="846" y="814"/>
                    </a:lnTo>
                    <a:lnTo>
                      <a:pt x="846" y="816"/>
                    </a:lnTo>
                    <a:lnTo>
                      <a:pt x="846" y="819"/>
                    </a:lnTo>
                    <a:lnTo>
                      <a:pt x="846" y="823"/>
                    </a:lnTo>
                    <a:lnTo>
                      <a:pt x="847" y="827"/>
                    </a:lnTo>
                    <a:lnTo>
                      <a:pt x="849" y="831"/>
                    </a:lnTo>
                    <a:lnTo>
                      <a:pt x="852" y="835"/>
                    </a:lnTo>
                    <a:lnTo>
                      <a:pt x="857" y="839"/>
                    </a:lnTo>
                    <a:lnTo>
                      <a:pt x="863" y="844"/>
                    </a:lnTo>
                    <a:lnTo>
                      <a:pt x="870" y="848"/>
                    </a:lnTo>
                    <a:lnTo>
                      <a:pt x="877" y="852"/>
                    </a:lnTo>
                    <a:lnTo>
                      <a:pt x="881" y="859"/>
                    </a:lnTo>
                    <a:lnTo>
                      <a:pt x="883" y="867"/>
                    </a:lnTo>
                    <a:lnTo>
                      <a:pt x="885" y="876"/>
                    </a:lnTo>
                    <a:lnTo>
                      <a:pt x="885" y="886"/>
                    </a:lnTo>
                    <a:lnTo>
                      <a:pt x="885" y="897"/>
                    </a:lnTo>
                    <a:lnTo>
                      <a:pt x="883" y="907"/>
                    </a:lnTo>
                    <a:lnTo>
                      <a:pt x="880" y="916"/>
                    </a:lnTo>
                    <a:lnTo>
                      <a:pt x="877" y="925"/>
                    </a:lnTo>
                    <a:lnTo>
                      <a:pt x="875" y="931"/>
                    </a:lnTo>
                    <a:lnTo>
                      <a:pt x="873" y="933"/>
                    </a:lnTo>
                    <a:lnTo>
                      <a:pt x="870" y="935"/>
                    </a:lnTo>
                    <a:lnTo>
                      <a:pt x="867" y="937"/>
                    </a:lnTo>
                    <a:lnTo>
                      <a:pt x="863" y="937"/>
                    </a:lnTo>
                    <a:lnTo>
                      <a:pt x="860" y="938"/>
                    </a:lnTo>
                    <a:lnTo>
                      <a:pt x="856" y="939"/>
                    </a:lnTo>
                    <a:lnTo>
                      <a:pt x="854" y="940"/>
                    </a:lnTo>
                    <a:lnTo>
                      <a:pt x="851" y="941"/>
                    </a:lnTo>
                    <a:lnTo>
                      <a:pt x="850" y="944"/>
                    </a:lnTo>
                    <a:lnTo>
                      <a:pt x="849" y="947"/>
                    </a:lnTo>
                    <a:lnTo>
                      <a:pt x="847" y="955"/>
                    </a:lnTo>
                    <a:lnTo>
                      <a:pt x="847" y="963"/>
                    </a:lnTo>
                    <a:lnTo>
                      <a:pt x="845" y="973"/>
                    </a:lnTo>
                    <a:lnTo>
                      <a:pt x="844" y="982"/>
                    </a:lnTo>
                    <a:lnTo>
                      <a:pt x="842" y="990"/>
                    </a:lnTo>
                    <a:lnTo>
                      <a:pt x="841" y="996"/>
                    </a:lnTo>
                    <a:lnTo>
                      <a:pt x="840" y="1003"/>
                    </a:lnTo>
                    <a:lnTo>
                      <a:pt x="840" y="1006"/>
                    </a:lnTo>
                    <a:lnTo>
                      <a:pt x="840" y="1007"/>
                    </a:lnTo>
                    <a:lnTo>
                      <a:pt x="840" y="1006"/>
                    </a:lnTo>
                    <a:lnTo>
                      <a:pt x="840" y="1005"/>
                    </a:lnTo>
                    <a:lnTo>
                      <a:pt x="839" y="1006"/>
                    </a:lnTo>
                    <a:lnTo>
                      <a:pt x="837" y="1011"/>
                    </a:lnTo>
                    <a:lnTo>
                      <a:pt x="836" y="1018"/>
                    </a:lnTo>
                    <a:lnTo>
                      <a:pt x="835" y="1025"/>
                    </a:lnTo>
                    <a:lnTo>
                      <a:pt x="832" y="1034"/>
                    </a:lnTo>
                    <a:lnTo>
                      <a:pt x="828" y="1042"/>
                    </a:lnTo>
                    <a:lnTo>
                      <a:pt x="825" y="1049"/>
                    </a:lnTo>
                    <a:lnTo>
                      <a:pt x="823" y="1056"/>
                    </a:lnTo>
                    <a:lnTo>
                      <a:pt x="819" y="1061"/>
                    </a:lnTo>
                    <a:lnTo>
                      <a:pt x="807" y="1075"/>
                    </a:lnTo>
                    <a:lnTo>
                      <a:pt x="795" y="1093"/>
                    </a:lnTo>
                    <a:lnTo>
                      <a:pt x="781" y="1110"/>
                    </a:lnTo>
                    <a:lnTo>
                      <a:pt x="767" y="1128"/>
                    </a:lnTo>
                    <a:lnTo>
                      <a:pt x="751" y="1147"/>
                    </a:lnTo>
                    <a:lnTo>
                      <a:pt x="733" y="1166"/>
                    </a:lnTo>
                    <a:lnTo>
                      <a:pt x="710" y="1184"/>
                    </a:lnTo>
                    <a:lnTo>
                      <a:pt x="687" y="1202"/>
                    </a:lnTo>
                    <a:lnTo>
                      <a:pt x="659" y="1219"/>
                    </a:lnTo>
                    <a:lnTo>
                      <a:pt x="627" y="1235"/>
                    </a:lnTo>
                    <a:lnTo>
                      <a:pt x="609" y="1242"/>
                    </a:lnTo>
                    <a:lnTo>
                      <a:pt x="588" y="1247"/>
                    </a:lnTo>
                    <a:lnTo>
                      <a:pt x="567" y="1250"/>
                    </a:lnTo>
                    <a:lnTo>
                      <a:pt x="547" y="1252"/>
                    </a:lnTo>
                    <a:lnTo>
                      <a:pt x="525" y="1253"/>
                    </a:lnTo>
                    <a:lnTo>
                      <a:pt x="505" y="1256"/>
                    </a:lnTo>
                    <a:lnTo>
                      <a:pt x="485" y="1258"/>
                    </a:lnTo>
                    <a:lnTo>
                      <a:pt x="466" y="1263"/>
                    </a:lnTo>
                    <a:lnTo>
                      <a:pt x="447" y="1270"/>
                    </a:lnTo>
                    <a:lnTo>
                      <a:pt x="431" y="1280"/>
                    </a:lnTo>
                    <a:lnTo>
                      <a:pt x="423" y="1289"/>
                    </a:lnTo>
                    <a:lnTo>
                      <a:pt x="419" y="1302"/>
                    </a:lnTo>
                    <a:lnTo>
                      <a:pt x="416" y="1318"/>
                    </a:lnTo>
                    <a:lnTo>
                      <a:pt x="416" y="1336"/>
                    </a:lnTo>
                    <a:lnTo>
                      <a:pt x="416" y="1355"/>
                    </a:lnTo>
                    <a:lnTo>
                      <a:pt x="416" y="1374"/>
                    </a:lnTo>
                    <a:lnTo>
                      <a:pt x="417" y="1391"/>
                    </a:lnTo>
                    <a:lnTo>
                      <a:pt x="418" y="1405"/>
                    </a:lnTo>
                    <a:lnTo>
                      <a:pt x="420" y="1413"/>
                    </a:lnTo>
                    <a:lnTo>
                      <a:pt x="420" y="1415"/>
                    </a:lnTo>
                    <a:lnTo>
                      <a:pt x="421" y="1416"/>
                    </a:lnTo>
                    <a:lnTo>
                      <a:pt x="423" y="1423"/>
                    </a:lnTo>
                    <a:lnTo>
                      <a:pt x="426" y="1433"/>
                    </a:lnTo>
                    <a:lnTo>
                      <a:pt x="429" y="1450"/>
                    </a:lnTo>
                    <a:lnTo>
                      <a:pt x="429" y="1473"/>
                    </a:lnTo>
                    <a:lnTo>
                      <a:pt x="426" y="1506"/>
                    </a:lnTo>
                    <a:lnTo>
                      <a:pt x="418" y="1549"/>
                    </a:lnTo>
                    <a:lnTo>
                      <a:pt x="406" y="1603"/>
                    </a:lnTo>
                    <a:lnTo>
                      <a:pt x="386" y="1669"/>
                    </a:lnTo>
                    <a:lnTo>
                      <a:pt x="361" y="1751"/>
                    </a:lnTo>
                    <a:lnTo>
                      <a:pt x="359" y="1754"/>
                    </a:lnTo>
                    <a:lnTo>
                      <a:pt x="357" y="1762"/>
                    </a:lnTo>
                    <a:lnTo>
                      <a:pt x="354" y="1773"/>
                    </a:lnTo>
                    <a:lnTo>
                      <a:pt x="351" y="1785"/>
                    </a:lnTo>
                    <a:lnTo>
                      <a:pt x="347" y="1799"/>
                    </a:lnTo>
                    <a:lnTo>
                      <a:pt x="343" y="1812"/>
                    </a:lnTo>
                    <a:lnTo>
                      <a:pt x="339" y="1823"/>
                    </a:lnTo>
                    <a:lnTo>
                      <a:pt x="336" y="1833"/>
                    </a:lnTo>
                    <a:lnTo>
                      <a:pt x="333" y="1840"/>
                    </a:lnTo>
                    <a:lnTo>
                      <a:pt x="332" y="1844"/>
                    </a:lnTo>
                    <a:lnTo>
                      <a:pt x="334" y="1834"/>
                    </a:lnTo>
                  </a:path>
                </a:pathLst>
              </a:custGeom>
              <a:solidFill>
                <a:srgbClr val="F8DF85"/>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07" name="Freeform 9"/>
              <p:cNvSpPr>
                <a:spLocks/>
              </p:cNvSpPr>
              <p:nvPr/>
            </p:nvSpPr>
            <p:spPr bwMode="auto">
              <a:xfrm>
                <a:off x="533" y="1231"/>
                <a:ext cx="889" cy="1848"/>
              </a:xfrm>
              <a:custGeom>
                <a:avLst/>
                <a:gdLst>
                  <a:gd name="T0" fmla="*/ 324 w 889"/>
                  <a:gd name="T1" fmla="*/ 1702 h 1848"/>
                  <a:gd name="T2" fmla="*/ 317 w 889"/>
                  <a:gd name="T3" fmla="*/ 1652 h 1848"/>
                  <a:gd name="T4" fmla="*/ 331 w 889"/>
                  <a:gd name="T5" fmla="*/ 1622 h 1848"/>
                  <a:gd name="T6" fmla="*/ 315 w 889"/>
                  <a:gd name="T7" fmla="*/ 1593 h 1848"/>
                  <a:gd name="T8" fmla="*/ 301 w 889"/>
                  <a:gd name="T9" fmla="*/ 1513 h 1848"/>
                  <a:gd name="T10" fmla="*/ 310 w 889"/>
                  <a:gd name="T11" fmla="*/ 1434 h 1848"/>
                  <a:gd name="T12" fmla="*/ 294 w 889"/>
                  <a:gd name="T13" fmla="*/ 1383 h 1848"/>
                  <a:gd name="T14" fmla="*/ 301 w 889"/>
                  <a:gd name="T15" fmla="*/ 1327 h 1848"/>
                  <a:gd name="T16" fmla="*/ 284 w 889"/>
                  <a:gd name="T17" fmla="*/ 1302 h 1848"/>
                  <a:gd name="T18" fmla="*/ 277 w 889"/>
                  <a:gd name="T19" fmla="*/ 1264 h 1848"/>
                  <a:gd name="T20" fmla="*/ 272 w 889"/>
                  <a:gd name="T21" fmla="*/ 1206 h 1848"/>
                  <a:gd name="T22" fmla="*/ 281 w 889"/>
                  <a:gd name="T23" fmla="*/ 1178 h 1848"/>
                  <a:gd name="T24" fmla="*/ 262 w 889"/>
                  <a:gd name="T25" fmla="*/ 1150 h 1848"/>
                  <a:gd name="T26" fmla="*/ 262 w 889"/>
                  <a:gd name="T27" fmla="*/ 1115 h 1848"/>
                  <a:gd name="T28" fmla="*/ 257 w 889"/>
                  <a:gd name="T29" fmla="*/ 1093 h 1848"/>
                  <a:gd name="T30" fmla="*/ 247 w 889"/>
                  <a:gd name="T31" fmla="*/ 1044 h 1848"/>
                  <a:gd name="T32" fmla="*/ 235 w 889"/>
                  <a:gd name="T33" fmla="*/ 999 h 1848"/>
                  <a:gd name="T34" fmla="*/ 224 w 889"/>
                  <a:gd name="T35" fmla="*/ 957 h 1848"/>
                  <a:gd name="T36" fmla="*/ 223 w 889"/>
                  <a:gd name="T37" fmla="*/ 902 h 1848"/>
                  <a:gd name="T38" fmla="*/ 234 w 889"/>
                  <a:gd name="T39" fmla="*/ 880 h 1848"/>
                  <a:gd name="T40" fmla="*/ 220 w 889"/>
                  <a:gd name="T41" fmla="*/ 864 h 1848"/>
                  <a:gd name="T42" fmla="*/ 217 w 889"/>
                  <a:gd name="T43" fmla="*/ 829 h 1848"/>
                  <a:gd name="T44" fmla="*/ 214 w 889"/>
                  <a:gd name="T45" fmla="*/ 813 h 1848"/>
                  <a:gd name="T46" fmla="*/ 196 w 889"/>
                  <a:gd name="T47" fmla="*/ 767 h 1848"/>
                  <a:gd name="T48" fmla="*/ 192 w 889"/>
                  <a:gd name="T49" fmla="*/ 719 h 1848"/>
                  <a:gd name="T50" fmla="*/ 185 w 889"/>
                  <a:gd name="T51" fmla="*/ 693 h 1848"/>
                  <a:gd name="T52" fmla="*/ 161 w 889"/>
                  <a:gd name="T53" fmla="*/ 622 h 1848"/>
                  <a:gd name="T54" fmla="*/ 179 w 889"/>
                  <a:gd name="T55" fmla="*/ 582 h 1848"/>
                  <a:gd name="T56" fmla="*/ 166 w 889"/>
                  <a:gd name="T57" fmla="*/ 567 h 1848"/>
                  <a:gd name="T58" fmla="*/ 142 w 889"/>
                  <a:gd name="T59" fmla="*/ 500 h 1848"/>
                  <a:gd name="T60" fmla="*/ 144 w 889"/>
                  <a:gd name="T61" fmla="*/ 464 h 1848"/>
                  <a:gd name="T62" fmla="*/ 128 w 889"/>
                  <a:gd name="T63" fmla="*/ 432 h 1848"/>
                  <a:gd name="T64" fmla="*/ 120 w 889"/>
                  <a:gd name="T65" fmla="*/ 389 h 1848"/>
                  <a:gd name="T66" fmla="*/ 117 w 889"/>
                  <a:gd name="T67" fmla="*/ 379 h 1848"/>
                  <a:gd name="T68" fmla="*/ 93 w 889"/>
                  <a:gd name="T69" fmla="*/ 346 h 1848"/>
                  <a:gd name="T70" fmla="*/ 98 w 889"/>
                  <a:gd name="T71" fmla="*/ 312 h 1848"/>
                  <a:gd name="T72" fmla="*/ 37 w 889"/>
                  <a:gd name="T73" fmla="*/ 55 h 1848"/>
                  <a:gd name="T74" fmla="*/ 245 w 889"/>
                  <a:gd name="T75" fmla="*/ 297 h 1848"/>
                  <a:gd name="T76" fmla="*/ 531 w 889"/>
                  <a:gd name="T77" fmla="*/ 456 h 1848"/>
                  <a:gd name="T78" fmla="*/ 755 w 889"/>
                  <a:gd name="T79" fmla="*/ 626 h 1848"/>
                  <a:gd name="T80" fmla="*/ 827 w 889"/>
                  <a:gd name="T81" fmla="*/ 750 h 1848"/>
                  <a:gd name="T82" fmla="*/ 849 w 889"/>
                  <a:gd name="T83" fmla="*/ 808 h 1848"/>
                  <a:gd name="T84" fmla="*/ 850 w 889"/>
                  <a:gd name="T85" fmla="*/ 828 h 1848"/>
                  <a:gd name="T86" fmla="*/ 884 w 889"/>
                  <a:gd name="T87" fmla="*/ 860 h 1848"/>
                  <a:gd name="T88" fmla="*/ 881 w 889"/>
                  <a:gd name="T89" fmla="*/ 926 h 1848"/>
                  <a:gd name="T90" fmla="*/ 859 w 889"/>
                  <a:gd name="T91" fmla="*/ 940 h 1848"/>
                  <a:gd name="T92" fmla="*/ 848 w 889"/>
                  <a:gd name="T93" fmla="*/ 973 h 1848"/>
                  <a:gd name="T94" fmla="*/ 843 w 889"/>
                  <a:gd name="T95" fmla="*/ 1007 h 1848"/>
                  <a:gd name="T96" fmla="*/ 831 w 889"/>
                  <a:gd name="T97" fmla="*/ 1043 h 1848"/>
                  <a:gd name="T98" fmla="*/ 769 w 889"/>
                  <a:gd name="T99" fmla="*/ 1130 h 1848"/>
                  <a:gd name="T100" fmla="*/ 610 w 889"/>
                  <a:gd name="T101" fmla="*/ 1243 h 1848"/>
                  <a:gd name="T102" fmla="*/ 467 w 889"/>
                  <a:gd name="T103" fmla="*/ 1265 h 1848"/>
                  <a:gd name="T104" fmla="*/ 416 w 889"/>
                  <a:gd name="T105" fmla="*/ 1357 h 1848"/>
                  <a:gd name="T106" fmla="*/ 424 w 889"/>
                  <a:gd name="T107" fmla="*/ 1425 h 1848"/>
                  <a:gd name="T108" fmla="*/ 387 w 889"/>
                  <a:gd name="T109" fmla="*/ 1672 h 1848"/>
                  <a:gd name="T110" fmla="*/ 343 w 889"/>
                  <a:gd name="T111" fmla="*/ 1815 h 184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89"/>
                  <a:gd name="T169" fmla="*/ 0 h 1848"/>
                  <a:gd name="T170" fmla="*/ 889 w 889"/>
                  <a:gd name="T171" fmla="*/ 1848 h 184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89" h="1848">
                    <a:moveTo>
                      <a:pt x="334" y="1837"/>
                    </a:moveTo>
                    <a:lnTo>
                      <a:pt x="316" y="1723"/>
                    </a:lnTo>
                    <a:lnTo>
                      <a:pt x="315" y="1722"/>
                    </a:lnTo>
                    <a:lnTo>
                      <a:pt x="317" y="1719"/>
                    </a:lnTo>
                    <a:lnTo>
                      <a:pt x="319" y="1715"/>
                    </a:lnTo>
                    <a:lnTo>
                      <a:pt x="321" y="1709"/>
                    </a:lnTo>
                    <a:lnTo>
                      <a:pt x="324" y="1702"/>
                    </a:lnTo>
                    <a:lnTo>
                      <a:pt x="326" y="1696"/>
                    </a:lnTo>
                    <a:lnTo>
                      <a:pt x="327" y="1689"/>
                    </a:lnTo>
                    <a:lnTo>
                      <a:pt x="328" y="1682"/>
                    </a:lnTo>
                    <a:lnTo>
                      <a:pt x="329" y="1677"/>
                    </a:lnTo>
                    <a:lnTo>
                      <a:pt x="328" y="1673"/>
                    </a:lnTo>
                    <a:lnTo>
                      <a:pt x="322" y="1662"/>
                    </a:lnTo>
                    <a:lnTo>
                      <a:pt x="317" y="1652"/>
                    </a:lnTo>
                    <a:lnTo>
                      <a:pt x="317" y="1643"/>
                    </a:lnTo>
                    <a:lnTo>
                      <a:pt x="317" y="1636"/>
                    </a:lnTo>
                    <a:lnTo>
                      <a:pt x="319" y="1631"/>
                    </a:lnTo>
                    <a:lnTo>
                      <a:pt x="323" y="1627"/>
                    </a:lnTo>
                    <a:lnTo>
                      <a:pt x="326" y="1624"/>
                    </a:lnTo>
                    <a:lnTo>
                      <a:pt x="328" y="1623"/>
                    </a:lnTo>
                    <a:lnTo>
                      <a:pt x="331" y="1622"/>
                    </a:lnTo>
                    <a:lnTo>
                      <a:pt x="332" y="1621"/>
                    </a:lnTo>
                    <a:lnTo>
                      <a:pt x="329" y="1619"/>
                    </a:lnTo>
                    <a:lnTo>
                      <a:pt x="328" y="1616"/>
                    </a:lnTo>
                    <a:lnTo>
                      <a:pt x="325" y="1611"/>
                    </a:lnTo>
                    <a:lnTo>
                      <a:pt x="322" y="1606"/>
                    </a:lnTo>
                    <a:lnTo>
                      <a:pt x="319" y="1600"/>
                    </a:lnTo>
                    <a:lnTo>
                      <a:pt x="315" y="1593"/>
                    </a:lnTo>
                    <a:lnTo>
                      <a:pt x="312" y="1587"/>
                    </a:lnTo>
                    <a:lnTo>
                      <a:pt x="308" y="1579"/>
                    </a:lnTo>
                    <a:lnTo>
                      <a:pt x="304" y="1571"/>
                    </a:lnTo>
                    <a:lnTo>
                      <a:pt x="300" y="1560"/>
                    </a:lnTo>
                    <a:lnTo>
                      <a:pt x="300" y="1547"/>
                    </a:lnTo>
                    <a:lnTo>
                      <a:pt x="300" y="1531"/>
                    </a:lnTo>
                    <a:lnTo>
                      <a:pt x="301" y="1513"/>
                    </a:lnTo>
                    <a:lnTo>
                      <a:pt x="303" y="1494"/>
                    </a:lnTo>
                    <a:lnTo>
                      <a:pt x="304" y="1477"/>
                    </a:lnTo>
                    <a:lnTo>
                      <a:pt x="306" y="1459"/>
                    </a:lnTo>
                    <a:lnTo>
                      <a:pt x="309" y="1447"/>
                    </a:lnTo>
                    <a:lnTo>
                      <a:pt x="310" y="1438"/>
                    </a:lnTo>
                    <a:lnTo>
                      <a:pt x="310" y="1435"/>
                    </a:lnTo>
                    <a:lnTo>
                      <a:pt x="310" y="1434"/>
                    </a:lnTo>
                    <a:lnTo>
                      <a:pt x="308" y="1431"/>
                    </a:lnTo>
                    <a:lnTo>
                      <a:pt x="305" y="1427"/>
                    </a:lnTo>
                    <a:lnTo>
                      <a:pt x="303" y="1420"/>
                    </a:lnTo>
                    <a:lnTo>
                      <a:pt x="300" y="1411"/>
                    </a:lnTo>
                    <a:lnTo>
                      <a:pt x="297" y="1402"/>
                    </a:lnTo>
                    <a:lnTo>
                      <a:pt x="296" y="1393"/>
                    </a:lnTo>
                    <a:lnTo>
                      <a:pt x="294" y="1383"/>
                    </a:lnTo>
                    <a:lnTo>
                      <a:pt x="294" y="1373"/>
                    </a:lnTo>
                    <a:lnTo>
                      <a:pt x="295" y="1364"/>
                    </a:lnTo>
                    <a:lnTo>
                      <a:pt x="296" y="1356"/>
                    </a:lnTo>
                    <a:lnTo>
                      <a:pt x="298" y="1347"/>
                    </a:lnTo>
                    <a:lnTo>
                      <a:pt x="300" y="1340"/>
                    </a:lnTo>
                    <a:lnTo>
                      <a:pt x="301" y="1332"/>
                    </a:lnTo>
                    <a:lnTo>
                      <a:pt x="301" y="1327"/>
                    </a:lnTo>
                    <a:lnTo>
                      <a:pt x="302" y="1322"/>
                    </a:lnTo>
                    <a:lnTo>
                      <a:pt x="302" y="1317"/>
                    </a:lnTo>
                    <a:lnTo>
                      <a:pt x="301" y="1314"/>
                    </a:lnTo>
                    <a:lnTo>
                      <a:pt x="299" y="1311"/>
                    </a:lnTo>
                    <a:lnTo>
                      <a:pt x="296" y="1309"/>
                    </a:lnTo>
                    <a:lnTo>
                      <a:pt x="290" y="1304"/>
                    </a:lnTo>
                    <a:lnTo>
                      <a:pt x="284" y="1302"/>
                    </a:lnTo>
                    <a:lnTo>
                      <a:pt x="281" y="1299"/>
                    </a:lnTo>
                    <a:lnTo>
                      <a:pt x="280" y="1297"/>
                    </a:lnTo>
                    <a:lnTo>
                      <a:pt x="280" y="1294"/>
                    </a:lnTo>
                    <a:lnTo>
                      <a:pt x="280" y="1290"/>
                    </a:lnTo>
                    <a:lnTo>
                      <a:pt x="280" y="1284"/>
                    </a:lnTo>
                    <a:lnTo>
                      <a:pt x="279" y="1276"/>
                    </a:lnTo>
                    <a:lnTo>
                      <a:pt x="277" y="1264"/>
                    </a:lnTo>
                    <a:lnTo>
                      <a:pt x="273" y="1248"/>
                    </a:lnTo>
                    <a:lnTo>
                      <a:pt x="269" y="1234"/>
                    </a:lnTo>
                    <a:lnTo>
                      <a:pt x="267" y="1223"/>
                    </a:lnTo>
                    <a:lnTo>
                      <a:pt x="266" y="1216"/>
                    </a:lnTo>
                    <a:lnTo>
                      <a:pt x="267" y="1212"/>
                    </a:lnTo>
                    <a:lnTo>
                      <a:pt x="269" y="1209"/>
                    </a:lnTo>
                    <a:lnTo>
                      <a:pt x="272" y="1206"/>
                    </a:lnTo>
                    <a:lnTo>
                      <a:pt x="275" y="1204"/>
                    </a:lnTo>
                    <a:lnTo>
                      <a:pt x="278" y="1200"/>
                    </a:lnTo>
                    <a:lnTo>
                      <a:pt x="281" y="1196"/>
                    </a:lnTo>
                    <a:lnTo>
                      <a:pt x="283" y="1187"/>
                    </a:lnTo>
                    <a:lnTo>
                      <a:pt x="284" y="1182"/>
                    </a:lnTo>
                    <a:lnTo>
                      <a:pt x="283" y="1180"/>
                    </a:lnTo>
                    <a:lnTo>
                      <a:pt x="281" y="1178"/>
                    </a:lnTo>
                    <a:lnTo>
                      <a:pt x="278" y="1177"/>
                    </a:lnTo>
                    <a:lnTo>
                      <a:pt x="276" y="1176"/>
                    </a:lnTo>
                    <a:lnTo>
                      <a:pt x="273" y="1173"/>
                    </a:lnTo>
                    <a:lnTo>
                      <a:pt x="269" y="1170"/>
                    </a:lnTo>
                    <a:lnTo>
                      <a:pt x="267" y="1165"/>
                    </a:lnTo>
                    <a:lnTo>
                      <a:pt x="263" y="1160"/>
                    </a:lnTo>
                    <a:lnTo>
                      <a:pt x="262" y="1150"/>
                    </a:lnTo>
                    <a:lnTo>
                      <a:pt x="260" y="1143"/>
                    </a:lnTo>
                    <a:lnTo>
                      <a:pt x="260" y="1137"/>
                    </a:lnTo>
                    <a:lnTo>
                      <a:pt x="260" y="1132"/>
                    </a:lnTo>
                    <a:lnTo>
                      <a:pt x="261" y="1126"/>
                    </a:lnTo>
                    <a:lnTo>
                      <a:pt x="262" y="1122"/>
                    </a:lnTo>
                    <a:lnTo>
                      <a:pt x="262" y="1119"/>
                    </a:lnTo>
                    <a:lnTo>
                      <a:pt x="262" y="1115"/>
                    </a:lnTo>
                    <a:lnTo>
                      <a:pt x="263" y="1113"/>
                    </a:lnTo>
                    <a:lnTo>
                      <a:pt x="263" y="1112"/>
                    </a:lnTo>
                    <a:lnTo>
                      <a:pt x="263" y="1111"/>
                    </a:lnTo>
                    <a:lnTo>
                      <a:pt x="262" y="1108"/>
                    </a:lnTo>
                    <a:lnTo>
                      <a:pt x="261" y="1104"/>
                    </a:lnTo>
                    <a:lnTo>
                      <a:pt x="259" y="1099"/>
                    </a:lnTo>
                    <a:lnTo>
                      <a:pt x="257" y="1093"/>
                    </a:lnTo>
                    <a:lnTo>
                      <a:pt x="255" y="1086"/>
                    </a:lnTo>
                    <a:lnTo>
                      <a:pt x="254" y="1079"/>
                    </a:lnTo>
                    <a:lnTo>
                      <a:pt x="252" y="1072"/>
                    </a:lnTo>
                    <a:lnTo>
                      <a:pt x="250" y="1065"/>
                    </a:lnTo>
                    <a:lnTo>
                      <a:pt x="249" y="1058"/>
                    </a:lnTo>
                    <a:lnTo>
                      <a:pt x="248" y="1051"/>
                    </a:lnTo>
                    <a:lnTo>
                      <a:pt x="247" y="1044"/>
                    </a:lnTo>
                    <a:lnTo>
                      <a:pt x="245" y="1038"/>
                    </a:lnTo>
                    <a:lnTo>
                      <a:pt x="243" y="1031"/>
                    </a:lnTo>
                    <a:lnTo>
                      <a:pt x="240" y="1025"/>
                    </a:lnTo>
                    <a:lnTo>
                      <a:pt x="239" y="1019"/>
                    </a:lnTo>
                    <a:lnTo>
                      <a:pt x="238" y="1012"/>
                    </a:lnTo>
                    <a:lnTo>
                      <a:pt x="236" y="1006"/>
                    </a:lnTo>
                    <a:lnTo>
                      <a:pt x="235" y="999"/>
                    </a:lnTo>
                    <a:lnTo>
                      <a:pt x="235" y="993"/>
                    </a:lnTo>
                    <a:lnTo>
                      <a:pt x="235" y="987"/>
                    </a:lnTo>
                    <a:lnTo>
                      <a:pt x="234" y="981"/>
                    </a:lnTo>
                    <a:lnTo>
                      <a:pt x="231" y="975"/>
                    </a:lnTo>
                    <a:lnTo>
                      <a:pt x="230" y="969"/>
                    </a:lnTo>
                    <a:lnTo>
                      <a:pt x="227" y="963"/>
                    </a:lnTo>
                    <a:lnTo>
                      <a:pt x="224" y="957"/>
                    </a:lnTo>
                    <a:lnTo>
                      <a:pt x="222" y="950"/>
                    </a:lnTo>
                    <a:lnTo>
                      <a:pt x="220" y="942"/>
                    </a:lnTo>
                    <a:lnTo>
                      <a:pt x="219" y="934"/>
                    </a:lnTo>
                    <a:lnTo>
                      <a:pt x="219" y="925"/>
                    </a:lnTo>
                    <a:lnTo>
                      <a:pt x="220" y="916"/>
                    </a:lnTo>
                    <a:lnTo>
                      <a:pt x="221" y="907"/>
                    </a:lnTo>
                    <a:lnTo>
                      <a:pt x="223" y="902"/>
                    </a:lnTo>
                    <a:lnTo>
                      <a:pt x="225" y="895"/>
                    </a:lnTo>
                    <a:lnTo>
                      <a:pt x="227" y="890"/>
                    </a:lnTo>
                    <a:lnTo>
                      <a:pt x="230" y="887"/>
                    </a:lnTo>
                    <a:lnTo>
                      <a:pt x="231" y="884"/>
                    </a:lnTo>
                    <a:lnTo>
                      <a:pt x="233" y="883"/>
                    </a:lnTo>
                    <a:lnTo>
                      <a:pt x="234" y="881"/>
                    </a:lnTo>
                    <a:lnTo>
                      <a:pt x="234" y="880"/>
                    </a:lnTo>
                    <a:lnTo>
                      <a:pt x="233" y="880"/>
                    </a:lnTo>
                    <a:lnTo>
                      <a:pt x="231" y="879"/>
                    </a:lnTo>
                    <a:lnTo>
                      <a:pt x="229" y="877"/>
                    </a:lnTo>
                    <a:lnTo>
                      <a:pt x="227" y="875"/>
                    </a:lnTo>
                    <a:lnTo>
                      <a:pt x="224" y="871"/>
                    </a:lnTo>
                    <a:lnTo>
                      <a:pt x="222" y="868"/>
                    </a:lnTo>
                    <a:lnTo>
                      <a:pt x="220" y="864"/>
                    </a:lnTo>
                    <a:lnTo>
                      <a:pt x="218" y="859"/>
                    </a:lnTo>
                    <a:lnTo>
                      <a:pt x="217" y="852"/>
                    </a:lnTo>
                    <a:lnTo>
                      <a:pt x="217" y="847"/>
                    </a:lnTo>
                    <a:lnTo>
                      <a:pt x="216" y="841"/>
                    </a:lnTo>
                    <a:lnTo>
                      <a:pt x="217" y="837"/>
                    </a:lnTo>
                    <a:lnTo>
                      <a:pt x="217" y="833"/>
                    </a:lnTo>
                    <a:lnTo>
                      <a:pt x="217" y="829"/>
                    </a:lnTo>
                    <a:lnTo>
                      <a:pt x="217" y="825"/>
                    </a:lnTo>
                    <a:lnTo>
                      <a:pt x="218" y="823"/>
                    </a:lnTo>
                    <a:lnTo>
                      <a:pt x="217" y="822"/>
                    </a:lnTo>
                    <a:lnTo>
                      <a:pt x="217" y="820"/>
                    </a:lnTo>
                    <a:lnTo>
                      <a:pt x="217" y="819"/>
                    </a:lnTo>
                    <a:lnTo>
                      <a:pt x="216" y="817"/>
                    </a:lnTo>
                    <a:lnTo>
                      <a:pt x="214" y="813"/>
                    </a:lnTo>
                    <a:lnTo>
                      <a:pt x="212" y="808"/>
                    </a:lnTo>
                    <a:lnTo>
                      <a:pt x="210" y="802"/>
                    </a:lnTo>
                    <a:lnTo>
                      <a:pt x="206" y="795"/>
                    </a:lnTo>
                    <a:lnTo>
                      <a:pt x="203" y="788"/>
                    </a:lnTo>
                    <a:lnTo>
                      <a:pt x="201" y="780"/>
                    </a:lnTo>
                    <a:lnTo>
                      <a:pt x="198" y="774"/>
                    </a:lnTo>
                    <a:lnTo>
                      <a:pt x="196" y="767"/>
                    </a:lnTo>
                    <a:lnTo>
                      <a:pt x="194" y="759"/>
                    </a:lnTo>
                    <a:lnTo>
                      <a:pt x="193" y="752"/>
                    </a:lnTo>
                    <a:lnTo>
                      <a:pt x="193" y="745"/>
                    </a:lnTo>
                    <a:lnTo>
                      <a:pt x="192" y="738"/>
                    </a:lnTo>
                    <a:lnTo>
                      <a:pt x="192" y="730"/>
                    </a:lnTo>
                    <a:lnTo>
                      <a:pt x="192" y="725"/>
                    </a:lnTo>
                    <a:lnTo>
                      <a:pt x="192" y="719"/>
                    </a:lnTo>
                    <a:lnTo>
                      <a:pt x="192" y="715"/>
                    </a:lnTo>
                    <a:lnTo>
                      <a:pt x="192" y="712"/>
                    </a:lnTo>
                    <a:lnTo>
                      <a:pt x="192" y="711"/>
                    </a:lnTo>
                    <a:lnTo>
                      <a:pt x="192" y="710"/>
                    </a:lnTo>
                    <a:lnTo>
                      <a:pt x="190" y="706"/>
                    </a:lnTo>
                    <a:lnTo>
                      <a:pt x="188" y="699"/>
                    </a:lnTo>
                    <a:lnTo>
                      <a:pt x="185" y="693"/>
                    </a:lnTo>
                    <a:lnTo>
                      <a:pt x="182" y="684"/>
                    </a:lnTo>
                    <a:lnTo>
                      <a:pt x="179" y="674"/>
                    </a:lnTo>
                    <a:lnTo>
                      <a:pt x="175" y="662"/>
                    </a:lnTo>
                    <a:lnTo>
                      <a:pt x="171" y="651"/>
                    </a:lnTo>
                    <a:lnTo>
                      <a:pt x="167" y="641"/>
                    </a:lnTo>
                    <a:lnTo>
                      <a:pt x="163" y="631"/>
                    </a:lnTo>
                    <a:lnTo>
                      <a:pt x="161" y="622"/>
                    </a:lnTo>
                    <a:lnTo>
                      <a:pt x="160" y="613"/>
                    </a:lnTo>
                    <a:lnTo>
                      <a:pt x="162" y="605"/>
                    </a:lnTo>
                    <a:lnTo>
                      <a:pt x="165" y="599"/>
                    </a:lnTo>
                    <a:lnTo>
                      <a:pt x="168" y="593"/>
                    </a:lnTo>
                    <a:lnTo>
                      <a:pt x="172" y="589"/>
                    </a:lnTo>
                    <a:lnTo>
                      <a:pt x="176" y="585"/>
                    </a:lnTo>
                    <a:lnTo>
                      <a:pt x="179" y="582"/>
                    </a:lnTo>
                    <a:lnTo>
                      <a:pt x="182" y="581"/>
                    </a:lnTo>
                    <a:lnTo>
                      <a:pt x="183" y="580"/>
                    </a:lnTo>
                    <a:lnTo>
                      <a:pt x="182" y="580"/>
                    </a:lnTo>
                    <a:lnTo>
                      <a:pt x="179" y="578"/>
                    </a:lnTo>
                    <a:lnTo>
                      <a:pt x="175" y="576"/>
                    </a:lnTo>
                    <a:lnTo>
                      <a:pt x="171" y="572"/>
                    </a:lnTo>
                    <a:lnTo>
                      <a:pt x="166" y="567"/>
                    </a:lnTo>
                    <a:lnTo>
                      <a:pt x="160" y="560"/>
                    </a:lnTo>
                    <a:lnTo>
                      <a:pt x="155" y="552"/>
                    </a:lnTo>
                    <a:lnTo>
                      <a:pt x="151" y="544"/>
                    </a:lnTo>
                    <a:lnTo>
                      <a:pt x="147" y="534"/>
                    </a:lnTo>
                    <a:lnTo>
                      <a:pt x="145" y="523"/>
                    </a:lnTo>
                    <a:lnTo>
                      <a:pt x="143" y="510"/>
                    </a:lnTo>
                    <a:lnTo>
                      <a:pt x="142" y="500"/>
                    </a:lnTo>
                    <a:lnTo>
                      <a:pt x="142" y="490"/>
                    </a:lnTo>
                    <a:lnTo>
                      <a:pt x="142" y="483"/>
                    </a:lnTo>
                    <a:lnTo>
                      <a:pt x="142" y="477"/>
                    </a:lnTo>
                    <a:lnTo>
                      <a:pt x="143" y="472"/>
                    </a:lnTo>
                    <a:lnTo>
                      <a:pt x="143" y="469"/>
                    </a:lnTo>
                    <a:lnTo>
                      <a:pt x="143" y="466"/>
                    </a:lnTo>
                    <a:lnTo>
                      <a:pt x="144" y="464"/>
                    </a:lnTo>
                    <a:lnTo>
                      <a:pt x="142" y="462"/>
                    </a:lnTo>
                    <a:lnTo>
                      <a:pt x="141" y="459"/>
                    </a:lnTo>
                    <a:lnTo>
                      <a:pt x="138" y="455"/>
                    </a:lnTo>
                    <a:lnTo>
                      <a:pt x="136" y="450"/>
                    </a:lnTo>
                    <a:lnTo>
                      <a:pt x="133" y="445"/>
                    </a:lnTo>
                    <a:lnTo>
                      <a:pt x="131" y="439"/>
                    </a:lnTo>
                    <a:lnTo>
                      <a:pt x="128" y="432"/>
                    </a:lnTo>
                    <a:lnTo>
                      <a:pt x="125" y="425"/>
                    </a:lnTo>
                    <a:lnTo>
                      <a:pt x="124" y="416"/>
                    </a:lnTo>
                    <a:lnTo>
                      <a:pt x="123" y="409"/>
                    </a:lnTo>
                    <a:lnTo>
                      <a:pt x="122" y="403"/>
                    </a:lnTo>
                    <a:lnTo>
                      <a:pt x="122" y="398"/>
                    </a:lnTo>
                    <a:lnTo>
                      <a:pt x="121" y="393"/>
                    </a:lnTo>
                    <a:lnTo>
                      <a:pt x="120" y="389"/>
                    </a:lnTo>
                    <a:lnTo>
                      <a:pt x="121" y="386"/>
                    </a:lnTo>
                    <a:lnTo>
                      <a:pt x="121" y="383"/>
                    </a:lnTo>
                    <a:lnTo>
                      <a:pt x="121" y="381"/>
                    </a:lnTo>
                    <a:lnTo>
                      <a:pt x="121" y="380"/>
                    </a:lnTo>
                    <a:lnTo>
                      <a:pt x="120" y="380"/>
                    </a:lnTo>
                    <a:lnTo>
                      <a:pt x="118" y="379"/>
                    </a:lnTo>
                    <a:lnTo>
                      <a:pt x="117" y="379"/>
                    </a:lnTo>
                    <a:lnTo>
                      <a:pt x="114" y="377"/>
                    </a:lnTo>
                    <a:lnTo>
                      <a:pt x="111" y="375"/>
                    </a:lnTo>
                    <a:lnTo>
                      <a:pt x="108" y="372"/>
                    </a:lnTo>
                    <a:lnTo>
                      <a:pt x="104" y="367"/>
                    </a:lnTo>
                    <a:lnTo>
                      <a:pt x="100" y="361"/>
                    </a:lnTo>
                    <a:lnTo>
                      <a:pt x="96" y="354"/>
                    </a:lnTo>
                    <a:lnTo>
                      <a:pt x="93" y="346"/>
                    </a:lnTo>
                    <a:lnTo>
                      <a:pt x="92" y="338"/>
                    </a:lnTo>
                    <a:lnTo>
                      <a:pt x="91" y="332"/>
                    </a:lnTo>
                    <a:lnTo>
                      <a:pt x="92" y="327"/>
                    </a:lnTo>
                    <a:lnTo>
                      <a:pt x="93" y="322"/>
                    </a:lnTo>
                    <a:lnTo>
                      <a:pt x="94" y="318"/>
                    </a:lnTo>
                    <a:lnTo>
                      <a:pt x="96" y="314"/>
                    </a:lnTo>
                    <a:lnTo>
                      <a:pt x="98" y="312"/>
                    </a:lnTo>
                    <a:lnTo>
                      <a:pt x="99" y="310"/>
                    </a:lnTo>
                    <a:lnTo>
                      <a:pt x="79" y="221"/>
                    </a:lnTo>
                    <a:lnTo>
                      <a:pt x="44" y="118"/>
                    </a:lnTo>
                    <a:lnTo>
                      <a:pt x="12" y="26"/>
                    </a:lnTo>
                    <a:lnTo>
                      <a:pt x="0" y="0"/>
                    </a:lnTo>
                    <a:lnTo>
                      <a:pt x="17" y="25"/>
                    </a:lnTo>
                    <a:lnTo>
                      <a:pt x="37" y="55"/>
                    </a:lnTo>
                    <a:lnTo>
                      <a:pt x="61" y="88"/>
                    </a:lnTo>
                    <a:lnTo>
                      <a:pt x="86" y="122"/>
                    </a:lnTo>
                    <a:lnTo>
                      <a:pt x="114" y="159"/>
                    </a:lnTo>
                    <a:lnTo>
                      <a:pt x="145" y="195"/>
                    </a:lnTo>
                    <a:lnTo>
                      <a:pt x="176" y="230"/>
                    </a:lnTo>
                    <a:lnTo>
                      <a:pt x="210" y="265"/>
                    </a:lnTo>
                    <a:lnTo>
                      <a:pt x="245" y="297"/>
                    </a:lnTo>
                    <a:lnTo>
                      <a:pt x="281" y="328"/>
                    </a:lnTo>
                    <a:lnTo>
                      <a:pt x="312" y="349"/>
                    </a:lnTo>
                    <a:lnTo>
                      <a:pt x="349" y="369"/>
                    </a:lnTo>
                    <a:lnTo>
                      <a:pt x="391" y="389"/>
                    </a:lnTo>
                    <a:lnTo>
                      <a:pt x="436" y="411"/>
                    </a:lnTo>
                    <a:lnTo>
                      <a:pt x="483" y="433"/>
                    </a:lnTo>
                    <a:lnTo>
                      <a:pt x="531" y="456"/>
                    </a:lnTo>
                    <a:lnTo>
                      <a:pt x="579" y="482"/>
                    </a:lnTo>
                    <a:lnTo>
                      <a:pt x="625" y="509"/>
                    </a:lnTo>
                    <a:lnTo>
                      <a:pt x="668" y="539"/>
                    </a:lnTo>
                    <a:lnTo>
                      <a:pt x="708" y="572"/>
                    </a:lnTo>
                    <a:lnTo>
                      <a:pt x="726" y="590"/>
                    </a:lnTo>
                    <a:lnTo>
                      <a:pt x="741" y="608"/>
                    </a:lnTo>
                    <a:lnTo>
                      <a:pt x="755" y="626"/>
                    </a:lnTo>
                    <a:lnTo>
                      <a:pt x="768" y="645"/>
                    </a:lnTo>
                    <a:lnTo>
                      <a:pt x="779" y="663"/>
                    </a:lnTo>
                    <a:lnTo>
                      <a:pt x="789" y="681"/>
                    </a:lnTo>
                    <a:lnTo>
                      <a:pt x="798" y="698"/>
                    </a:lnTo>
                    <a:lnTo>
                      <a:pt x="807" y="716"/>
                    </a:lnTo>
                    <a:lnTo>
                      <a:pt x="817" y="733"/>
                    </a:lnTo>
                    <a:lnTo>
                      <a:pt x="827" y="750"/>
                    </a:lnTo>
                    <a:lnTo>
                      <a:pt x="833" y="761"/>
                    </a:lnTo>
                    <a:lnTo>
                      <a:pt x="838" y="772"/>
                    </a:lnTo>
                    <a:lnTo>
                      <a:pt x="843" y="781"/>
                    </a:lnTo>
                    <a:lnTo>
                      <a:pt x="845" y="790"/>
                    </a:lnTo>
                    <a:lnTo>
                      <a:pt x="847" y="798"/>
                    </a:lnTo>
                    <a:lnTo>
                      <a:pt x="849" y="803"/>
                    </a:lnTo>
                    <a:lnTo>
                      <a:pt x="849" y="808"/>
                    </a:lnTo>
                    <a:lnTo>
                      <a:pt x="849" y="811"/>
                    </a:lnTo>
                    <a:lnTo>
                      <a:pt x="849" y="814"/>
                    </a:lnTo>
                    <a:lnTo>
                      <a:pt x="849" y="815"/>
                    </a:lnTo>
                    <a:lnTo>
                      <a:pt x="849" y="817"/>
                    </a:lnTo>
                    <a:lnTo>
                      <a:pt x="849" y="820"/>
                    </a:lnTo>
                    <a:lnTo>
                      <a:pt x="849" y="824"/>
                    </a:lnTo>
                    <a:lnTo>
                      <a:pt x="850" y="828"/>
                    </a:lnTo>
                    <a:lnTo>
                      <a:pt x="852" y="831"/>
                    </a:lnTo>
                    <a:lnTo>
                      <a:pt x="855" y="836"/>
                    </a:lnTo>
                    <a:lnTo>
                      <a:pt x="860" y="840"/>
                    </a:lnTo>
                    <a:lnTo>
                      <a:pt x="866" y="845"/>
                    </a:lnTo>
                    <a:lnTo>
                      <a:pt x="873" y="848"/>
                    </a:lnTo>
                    <a:lnTo>
                      <a:pt x="880" y="853"/>
                    </a:lnTo>
                    <a:lnTo>
                      <a:pt x="884" y="860"/>
                    </a:lnTo>
                    <a:lnTo>
                      <a:pt x="887" y="867"/>
                    </a:lnTo>
                    <a:lnTo>
                      <a:pt x="888" y="877"/>
                    </a:lnTo>
                    <a:lnTo>
                      <a:pt x="888" y="887"/>
                    </a:lnTo>
                    <a:lnTo>
                      <a:pt x="887" y="897"/>
                    </a:lnTo>
                    <a:lnTo>
                      <a:pt x="886" y="908"/>
                    </a:lnTo>
                    <a:lnTo>
                      <a:pt x="884" y="917"/>
                    </a:lnTo>
                    <a:lnTo>
                      <a:pt x="881" y="926"/>
                    </a:lnTo>
                    <a:lnTo>
                      <a:pt x="878" y="932"/>
                    </a:lnTo>
                    <a:lnTo>
                      <a:pt x="876" y="934"/>
                    </a:lnTo>
                    <a:lnTo>
                      <a:pt x="872" y="936"/>
                    </a:lnTo>
                    <a:lnTo>
                      <a:pt x="870" y="938"/>
                    </a:lnTo>
                    <a:lnTo>
                      <a:pt x="866" y="938"/>
                    </a:lnTo>
                    <a:lnTo>
                      <a:pt x="863" y="939"/>
                    </a:lnTo>
                    <a:lnTo>
                      <a:pt x="859" y="940"/>
                    </a:lnTo>
                    <a:lnTo>
                      <a:pt x="857" y="941"/>
                    </a:lnTo>
                    <a:lnTo>
                      <a:pt x="855" y="942"/>
                    </a:lnTo>
                    <a:lnTo>
                      <a:pt x="852" y="945"/>
                    </a:lnTo>
                    <a:lnTo>
                      <a:pt x="852" y="948"/>
                    </a:lnTo>
                    <a:lnTo>
                      <a:pt x="850" y="956"/>
                    </a:lnTo>
                    <a:lnTo>
                      <a:pt x="849" y="964"/>
                    </a:lnTo>
                    <a:lnTo>
                      <a:pt x="848" y="973"/>
                    </a:lnTo>
                    <a:lnTo>
                      <a:pt x="847" y="983"/>
                    </a:lnTo>
                    <a:lnTo>
                      <a:pt x="844" y="991"/>
                    </a:lnTo>
                    <a:lnTo>
                      <a:pt x="844" y="997"/>
                    </a:lnTo>
                    <a:lnTo>
                      <a:pt x="843" y="1004"/>
                    </a:lnTo>
                    <a:lnTo>
                      <a:pt x="843" y="1007"/>
                    </a:lnTo>
                    <a:lnTo>
                      <a:pt x="842" y="1009"/>
                    </a:lnTo>
                    <a:lnTo>
                      <a:pt x="843" y="1007"/>
                    </a:lnTo>
                    <a:lnTo>
                      <a:pt x="842" y="1006"/>
                    </a:lnTo>
                    <a:lnTo>
                      <a:pt x="842" y="1008"/>
                    </a:lnTo>
                    <a:lnTo>
                      <a:pt x="840" y="1013"/>
                    </a:lnTo>
                    <a:lnTo>
                      <a:pt x="839" y="1019"/>
                    </a:lnTo>
                    <a:lnTo>
                      <a:pt x="836" y="1027"/>
                    </a:lnTo>
                    <a:lnTo>
                      <a:pt x="834" y="1035"/>
                    </a:lnTo>
                    <a:lnTo>
                      <a:pt x="831" y="1043"/>
                    </a:lnTo>
                    <a:lnTo>
                      <a:pt x="828" y="1051"/>
                    </a:lnTo>
                    <a:lnTo>
                      <a:pt x="825" y="1057"/>
                    </a:lnTo>
                    <a:lnTo>
                      <a:pt x="821" y="1062"/>
                    </a:lnTo>
                    <a:lnTo>
                      <a:pt x="809" y="1076"/>
                    </a:lnTo>
                    <a:lnTo>
                      <a:pt x="797" y="1094"/>
                    </a:lnTo>
                    <a:lnTo>
                      <a:pt x="783" y="1112"/>
                    </a:lnTo>
                    <a:lnTo>
                      <a:pt x="769" y="1130"/>
                    </a:lnTo>
                    <a:lnTo>
                      <a:pt x="752" y="1148"/>
                    </a:lnTo>
                    <a:lnTo>
                      <a:pt x="734" y="1167"/>
                    </a:lnTo>
                    <a:lnTo>
                      <a:pt x="713" y="1186"/>
                    </a:lnTo>
                    <a:lnTo>
                      <a:pt x="689" y="1204"/>
                    </a:lnTo>
                    <a:lnTo>
                      <a:pt x="661" y="1221"/>
                    </a:lnTo>
                    <a:lnTo>
                      <a:pt x="629" y="1237"/>
                    </a:lnTo>
                    <a:lnTo>
                      <a:pt x="610" y="1243"/>
                    </a:lnTo>
                    <a:lnTo>
                      <a:pt x="589" y="1248"/>
                    </a:lnTo>
                    <a:lnTo>
                      <a:pt x="569" y="1252"/>
                    </a:lnTo>
                    <a:lnTo>
                      <a:pt x="548" y="1253"/>
                    </a:lnTo>
                    <a:lnTo>
                      <a:pt x="527" y="1255"/>
                    </a:lnTo>
                    <a:lnTo>
                      <a:pt x="505" y="1257"/>
                    </a:lnTo>
                    <a:lnTo>
                      <a:pt x="485" y="1261"/>
                    </a:lnTo>
                    <a:lnTo>
                      <a:pt x="467" y="1265"/>
                    </a:lnTo>
                    <a:lnTo>
                      <a:pt x="448" y="1271"/>
                    </a:lnTo>
                    <a:lnTo>
                      <a:pt x="431" y="1281"/>
                    </a:lnTo>
                    <a:lnTo>
                      <a:pt x="424" y="1290"/>
                    </a:lnTo>
                    <a:lnTo>
                      <a:pt x="420" y="1303"/>
                    </a:lnTo>
                    <a:lnTo>
                      <a:pt x="417" y="1320"/>
                    </a:lnTo>
                    <a:lnTo>
                      <a:pt x="416" y="1338"/>
                    </a:lnTo>
                    <a:lnTo>
                      <a:pt x="416" y="1357"/>
                    </a:lnTo>
                    <a:lnTo>
                      <a:pt x="417" y="1377"/>
                    </a:lnTo>
                    <a:lnTo>
                      <a:pt x="418" y="1393"/>
                    </a:lnTo>
                    <a:lnTo>
                      <a:pt x="419" y="1407"/>
                    </a:lnTo>
                    <a:lnTo>
                      <a:pt x="420" y="1415"/>
                    </a:lnTo>
                    <a:lnTo>
                      <a:pt x="420" y="1417"/>
                    </a:lnTo>
                    <a:lnTo>
                      <a:pt x="421" y="1419"/>
                    </a:lnTo>
                    <a:lnTo>
                      <a:pt x="424" y="1425"/>
                    </a:lnTo>
                    <a:lnTo>
                      <a:pt x="426" y="1435"/>
                    </a:lnTo>
                    <a:lnTo>
                      <a:pt x="430" y="1452"/>
                    </a:lnTo>
                    <a:lnTo>
                      <a:pt x="430" y="1476"/>
                    </a:lnTo>
                    <a:lnTo>
                      <a:pt x="426" y="1509"/>
                    </a:lnTo>
                    <a:lnTo>
                      <a:pt x="419" y="1551"/>
                    </a:lnTo>
                    <a:lnTo>
                      <a:pt x="407" y="1606"/>
                    </a:lnTo>
                    <a:lnTo>
                      <a:pt x="387" y="1672"/>
                    </a:lnTo>
                    <a:lnTo>
                      <a:pt x="361" y="1753"/>
                    </a:lnTo>
                    <a:lnTo>
                      <a:pt x="359" y="1757"/>
                    </a:lnTo>
                    <a:lnTo>
                      <a:pt x="357" y="1765"/>
                    </a:lnTo>
                    <a:lnTo>
                      <a:pt x="354" y="1775"/>
                    </a:lnTo>
                    <a:lnTo>
                      <a:pt x="351" y="1788"/>
                    </a:lnTo>
                    <a:lnTo>
                      <a:pt x="346" y="1801"/>
                    </a:lnTo>
                    <a:lnTo>
                      <a:pt x="343" y="1815"/>
                    </a:lnTo>
                    <a:lnTo>
                      <a:pt x="338" y="1826"/>
                    </a:lnTo>
                    <a:lnTo>
                      <a:pt x="336" y="1835"/>
                    </a:lnTo>
                    <a:lnTo>
                      <a:pt x="333" y="1843"/>
                    </a:lnTo>
                    <a:lnTo>
                      <a:pt x="331" y="1847"/>
                    </a:lnTo>
                    <a:lnTo>
                      <a:pt x="334" y="1837"/>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708" name="Freeform 10"/>
              <p:cNvSpPr>
                <a:spLocks/>
              </p:cNvSpPr>
              <p:nvPr/>
            </p:nvSpPr>
            <p:spPr bwMode="auto">
              <a:xfrm>
                <a:off x="969" y="2318"/>
                <a:ext cx="387" cy="314"/>
              </a:xfrm>
              <a:custGeom>
                <a:avLst/>
                <a:gdLst>
                  <a:gd name="T0" fmla="*/ 4 w 387"/>
                  <a:gd name="T1" fmla="*/ 307 h 314"/>
                  <a:gd name="T2" fmla="*/ 3 w 387"/>
                  <a:gd name="T3" fmla="*/ 299 h 314"/>
                  <a:gd name="T4" fmla="*/ 1 w 387"/>
                  <a:gd name="T5" fmla="*/ 289 h 314"/>
                  <a:gd name="T6" fmla="*/ 1 w 387"/>
                  <a:gd name="T7" fmla="*/ 278 h 314"/>
                  <a:gd name="T8" fmla="*/ 0 w 387"/>
                  <a:gd name="T9" fmla="*/ 266 h 314"/>
                  <a:gd name="T10" fmla="*/ 1 w 387"/>
                  <a:gd name="T11" fmla="*/ 254 h 314"/>
                  <a:gd name="T12" fmla="*/ 2 w 387"/>
                  <a:gd name="T13" fmla="*/ 242 h 314"/>
                  <a:gd name="T14" fmla="*/ 3 w 387"/>
                  <a:gd name="T15" fmla="*/ 232 h 314"/>
                  <a:gd name="T16" fmla="*/ 6 w 387"/>
                  <a:gd name="T17" fmla="*/ 223 h 314"/>
                  <a:gd name="T18" fmla="*/ 10 w 387"/>
                  <a:gd name="T19" fmla="*/ 215 h 314"/>
                  <a:gd name="T20" fmla="*/ 16 w 387"/>
                  <a:gd name="T21" fmla="*/ 209 h 314"/>
                  <a:gd name="T22" fmla="*/ 31 w 387"/>
                  <a:gd name="T23" fmla="*/ 200 h 314"/>
                  <a:gd name="T24" fmla="*/ 46 w 387"/>
                  <a:gd name="T25" fmla="*/ 194 h 314"/>
                  <a:gd name="T26" fmla="*/ 63 w 387"/>
                  <a:gd name="T27" fmla="*/ 190 h 314"/>
                  <a:gd name="T28" fmla="*/ 80 w 387"/>
                  <a:gd name="T29" fmla="*/ 188 h 314"/>
                  <a:gd name="T30" fmla="*/ 96 w 387"/>
                  <a:gd name="T31" fmla="*/ 186 h 314"/>
                  <a:gd name="T32" fmla="*/ 114 w 387"/>
                  <a:gd name="T33" fmla="*/ 186 h 314"/>
                  <a:gd name="T34" fmla="*/ 131 w 387"/>
                  <a:gd name="T35" fmla="*/ 185 h 314"/>
                  <a:gd name="T36" fmla="*/ 148 w 387"/>
                  <a:gd name="T37" fmla="*/ 183 h 314"/>
                  <a:gd name="T38" fmla="*/ 166 w 387"/>
                  <a:gd name="T39" fmla="*/ 179 h 314"/>
                  <a:gd name="T40" fmla="*/ 184 w 387"/>
                  <a:gd name="T41" fmla="*/ 173 h 314"/>
                  <a:gd name="T42" fmla="*/ 216 w 387"/>
                  <a:gd name="T43" fmla="*/ 157 h 314"/>
                  <a:gd name="T44" fmla="*/ 245 w 387"/>
                  <a:gd name="T45" fmla="*/ 140 h 314"/>
                  <a:gd name="T46" fmla="*/ 270 w 387"/>
                  <a:gd name="T47" fmla="*/ 122 h 314"/>
                  <a:gd name="T48" fmla="*/ 294 w 387"/>
                  <a:gd name="T49" fmla="*/ 104 h 314"/>
                  <a:gd name="T50" fmla="*/ 313 w 387"/>
                  <a:gd name="T51" fmla="*/ 86 h 314"/>
                  <a:gd name="T52" fmla="*/ 330 w 387"/>
                  <a:gd name="T53" fmla="*/ 67 h 314"/>
                  <a:gd name="T54" fmla="*/ 346 w 387"/>
                  <a:gd name="T55" fmla="*/ 49 h 314"/>
                  <a:gd name="T56" fmla="*/ 361 w 387"/>
                  <a:gd name="T57" fmla="*/ 31 h 314"/>
                  <a:gd name="T58" fmla="*/ 374 w 387"/>
                  <a:gd name="T59" fmla="*/ 15 h 314"/>
                  <a:gd name="T60" fmla="*/ 386 w 387"/>
                  <a:gd name="T61" fmla="*/ 0 h 314"/>
                  <a:gd name="T62" fmla="*/ 384 w 387"/>
                  <a:gd name="T63" fmla="*/ 3 h 314"/>
                  <a:gd name="T64" fmla="*/ 379 w 387"/>
                  <a:gd name="T65" fmla="*/ 16 h 314"/>
                  <a:gd name="T66" fmla="*/ 369 w 387"/>
                  <a:gd name="T67" fmla="*/ 33 h 314"/>
                  <a:gd name="T68" fmla="*/ 356 w 387"/>
                  <a:gd name="T69" fmla="*/ 56 h 314"/>
                  <a:gd name="T70" fmla="*/ 340 w 387"/>
                  <a:gd name="T71" fmla="*/ 80 h 314"/>
                  <a:gd name="T72" fmla="*/ 319 w 387"/>
                  <a:gd name="T73" fmla="*/ 107 h 314"/>
                  <a:gd name="T74" fmla="*/ 296 w 387"/>
                  <a:gd name="T75" fmla="*/ 134 h 314"/>
                  <a:gd name="T76" fmla="*/ 269 w 387"/>
                  <a:gd name="T77" fmla="*/ 160 h 314"/>
                  <a:gd name="T78" fmla="*/ 241 w 387"/>
                  <a:gd name="T79" fmla="*/ 183 h 314"/>
                  <a:gd name="T80" fmla="*/ 211 w 387"/>
                  <a:gd name="T81" fmla="*/ 201 h 314"/>
                  <a:gd name="T82" fmla="*/ 179 w 387"/>
                  <a:gd name="T83" fmla="*/ 215 h 314"/>
                  <a:gd name="T84" fmla="*/ 152 w 387"/>
                  <a:gd name="T85" fmla="*/ 225 h 314"/>
                  <a:gd name="T86" fmla="*/ 127 w 387"/>
                  <a:gd name="T87" fmla="*/ 232 h 314"/>
                  <a:gd name="T88" fmla="*/ 104 w 387"/>
                  <a:gd name="T89" fmla="*/ 238 h 314"/>
                  <a:gd name="T90" fmla="*/ 85 w 387"/>
                  <a:gd name="T91" fmla="*/ 243 h 314"/>
                  <a:gd name="T92" fmla="*/ 66 w 387"/>
                  <a:gd name="T93" fmla="*/ 251 h 314"/>
                  <a:gd name="T94" fmla="*/ 49 w 387"/>
                  <a:gd name="T95" fmla="*/ 259 h 314"/>
                  <a:gd name="T96" fmla="*/ 33 w 387"/>
                  <a:gd name="T97" fmla="*/ 273 h 314"/>
                  <a:gd name="T98" fmla="*/ 18 w 387"/>
                  <a:gd name="T99" fmla="*/ 290 h 314"/>
                  <a:gd name="T100" fmla="*/ 3 w 387"/>
                  <a:gd name="T101" fmla="*/ 313 h 314"/>
                  <a:gd name="T102" fmla="*/ 4 w 387"/>
                  <a:gd name="T103" fmla="*/ 307 h 31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87"/>
                  <a:gd name="T157" fmla="*/ 0 h 314"/>
                  <a:gd name="T158" fmla="*/ 387 w 387"/>
                  <a:gd name="T159" fmla="*/ 314 h 31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87" h="314">
                    <a:moveTo>
                      <a:pt x="4" y="307"/>
                    </a:moveTo>
                    <a:lnTo>
                      <a:pt x="3" y="299"/>
                    </a:lnTo>
                    <a:lnTo>
                      <a:pt x="1" y="289"/>
                    </a:lnTo>
                    <a:lnTo>
                      <a:pt x="1" y="278"/>
                    </a:lnTo>
                    <a:lnTo>
                      <a:pt x="0" y="266"/>
                    </a:lnTo>
                    <a:lnTo>
                      <a:pt x="1" y="254"/>
                    </a:lnTo>
                    <a:lnTo>
                      <a:pt x="2" y="242"/>
                    </a:lnTo>
                    <a:lnTo>
                      <a:pt x="3" y="232"/>
                    </a:lnTo>
                    <a:lnTo>
                      <a:pt x="6" y="223"/>
                    </a:lnTo>
                    <a:lnTo>
                      <a:pt x="10" y="215"/>
                    </a:lnTo>
                    <a:lnTo>
                      <a:pt x="16" y="209"/>
                    </a:lnTo>
                    <a:lnTo>
                      <a:pt x="31" y="200"/>
                    </a:lnTo>
                    <a:lnTo>
                      <a:pt x="46" y="194"/>
                    </a:lnTo>
                    <a:lnTo>
                      <a:pt x="63" y="190"/>
                    </a:lnTo>
                    <a:lnTo>
                      <a:pt x="80" y="188"/>
                    </a:lnTo>
                    <a:lnTo>
                      <a:pt x="96" y="186"/>
                    </a:lnTo>
                    <a:lnTo>
                      <a:pt x="114" y="186"/>
                    </a:lnTo>
                    <a:lnTo>
                      <a:pt x="131" y="185"/>
                    </a:lnTo>
                    <a:lnTo>
                      <a:pt x="148" y="183"/>
                    </a:lnTo>
                    <a:lnTo>
                      <a:pt x="166" y="179"/>
                    </a:lnTo>
                    <a:lnTo>
                      <a:pt x="184" y="173"/>
                    </a:lnTo>
                    <a:lnTo>
                      <a:pt x="216" y="157"/>
                    </a:lnTo>
                    <a:lnTo>
                      <a:pt x="245" y="140"/>
                    </a:lnTo>
                    <a:lnTo>
                      <a:pt x="270" y="122"/>
                    </a:lnTo>
                    <a:lnTo>
                      <a:pt x="294" y="104"/>
                    </a:lnTo>
                    <a:lnTo>
                      <a:pt x="313" y="86"/>
                    </a:lnTo>
                    <a:lnTo>
                      <a:pt x="330" y="67"/>
                    </a:lnTo>
                    <a:lnTo>
                      <a:pt x="346" y="49"/>
                    </a:lnTo>
                    <a:lnTo>
                      <a:pt x="361" y="31"/>
                    </a:lnTo>
                    <a:lnTo>
                      <a:pt x="374" y="15"/>
                    </a:lnTo>
                    <a:lnTo>
                      <a:pt x="386" y="0"/>
                    </a:lnTo>
                    <a:lnTo>
                      <a:pt x="384" y="3"/>
                    </a:lnTo>
                    <a:lnTo>
                      <a:pt x="379" y="16"/>
                    </a:lnTo>
                    <a:lnTo>
                      <a:pt x="369" y="33"/>
                    </a:lnTo>
                    <a:lnTo>
                      <a:pt x="356" y="56"/>
                    </a:lnTo>
                    <a:lnTo>
                      <a:pt x="340" y="80"/>
                    </a:lnTo>
                    <a:lnTo>
                      <a:pt x="319" y="107"/>
                    </a:lnTo>
                    <a:lnTo>
                      <a:pt x="296" y="134"/>
                    </a:lnTo>
                    <a:lnTo>
                      <a:pt x="269" y="160"/>
                    </a:lnTo>
                    <a:lnTo>
                      <a:pt x="241" y="183"/>
                    </a:lnTo>
                    <a:lnTo>
                      <a:pt x="211" y="201"/>
                    </a:lnTo>
                    <a:lnTo>
                      <a:pt x="179" y="215"/>
                    </a:lnTo>
                    <a:lnTo>
                      <a:pt x="152" y="225"/>
                    </a:lnTo>
                    <a:lnTo>
                      <a:pt x="127" y="232"/>
                    </a:lnTo>
                    <a:lnTo>
                      <a:pt x="104" y="238"/>
                    </a:lnTo>
                    <a:lnTo>
                      <a:pt x="85" y="243"/>
                    </a:lnTo>
                    <a:lnTo>
                      <a:pt x="66" y="251"/>
                    </a:lnTo>
                    <a:lnTo>
                      <a:pt x="49" y="259"/>
                    </a:lnTo>
                    <a:lnTo>
                      <a:pt x="33" y="273"/>
                    </a:lnTo>
                    <a:lnTo>
                      <a:pt x="18" y="290"/>
                    </a:lnTo>
                    <a:lnTo>
                      <a:pt x="3" y="313"/>
                    </a:lnTo>
                    <a:lnTo>
                      <a:pt x="4" y="307"/>
                    </a:lnTo>
                  </a:path>
                </a:pathLst>
              </a:custGeom>
              <a:solidFill>
                <a:srgbClr val="FFC1C1"/>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09" name="Freeform 11"/>
              <p:cNvSpPr>
                <a:spLocks/>
              </p:cNvSpPr>
              <p:nvPr/>
            </p:nvSpPr>
            <p:spPr bwMode="auto">
              <a:xfrm>
                <a:off x="969" y="2505"/>
                <a:ext cx="111" cy="127"/>
              </a:xfrm>
              <a:custGeom>
                <a:avLst/>
                <a:gdLst>
                  <a:gd name="T0" fmla="*/ 68 w 111"/>
                  <a:gd name="T1" fmla="*/ 64 h 127"/>
                  <a:gd name="T2" fmla="*/ 61 w 111"/>
                  <a:gd name="T3" fmla="*/ 66 h 127"/>
                  <a:gd name="T4" fmla="*/ 53 w 111"/>
                  <a:gd name="T5" fmla="*/ 69 h 127"/>
                  <a:gd name="T6" fmla="*/ 48 w 111"/>
                  <a:gd name="T7" fmla="*/ 74 h 127"/>
                  <a:gd name="T8" fmla="*/ 41 w 111"/>
                  <a:gd name="T9" fmla="*/ 79 h 127"/>
                  <a:gd name="T10" fmla="*/ 34 w 111"/>
                  <a:gd name="T11" fmla="*/ 85 h 127"/>
                  <a:gd name="T12" fmla="*/ 29 w 111"/>
                  <a:gd name="T13" fmla="*/ 91 h 127"/>
                  <a:gd name="T14" fmla="*/ 22 w 111"/>
                  <a:gd name="T15" fmla="*/ 98 h 127"/>
                  <a:gd name="T16" fmla="*/ 15 w 111"/>
                  <a:gd name="T17" fmla="*/ 106 h 127"/>
                  <a:gd name="T18" fmla="*/ 9 w 111"/>
                  <a:gd name="T19" fmla="*/ 115 h 127"/>
                  <a:gd name="T20" fmla="*/ 3 w 111"/>
                  <a:gd name="T21" fmla="*/ 126 h 127"/>
                  <a:gd name="T22" fmla="*/ 4 w 111"/>
                  <a:gd name="T23" fmla="*/ 120 h 127"/>
                  <a:gd name="T24" fmla="*/ 3 w 111"/>
                  <a:gd name="T25" fmla="*/ 112 h 127"/>
                  <a:gd name="T26" fmla="*/ 1 w 111"/>
                  <a:gd name="T27" fmla="*/ 102 h 127"/>
                  <a:gd name="T28" fmla="*/ 1 w 111"/>
                  <a:gd name="T29" fmla="*/ 92 h 127"/>
                  <a:gd name="T30" fmla="*/ 1 w 111"/>
                  <a:gd name="T31" fmla="*/ 80 h 127"/>
                  <a:gd name="T32" fmla="*/ 0 w 111"/>
                  <a:gd name="T33" fmla="*/ 67 h 127"/>
                  <a:gd name="T34" fmla="*/ 1 w 111"/>
                  <a:gd name="T35" fmla="*/ 57 h 127"/>
                  <a:gd name="T36" fmla="*/ 3 w 111"/>
                  <a:gd name="T37" fmla="*/ 46 h 127"/>
                  <a:gd name="T38" fmla="*/ 6 w 111"/>
                  <a:gd name="T39" fmla="*/ 36 h 127"/>
                  <a:gd name="T40" fmla="*/ 10 w 111"/>
                  <a:gd name="T41" fmla="*/ 28 h 127"/>
                  <a:gd name="T42" fmla="*/ 16 w 111"/>
                  <a:gd name="T43" fmla="*/ 23 h 127"/>
                  <a:gd name="T44" fmla="*/ 25 w 111"/>
                  <a:gd name="T45" fmla="*/ 17 h 127"/>
                  <a:gd name="T46" fmla="*/ 33 w 111"/>
                  <a:gd name="T47" fmla="*/ 12 h 127"/>
                  <a:gd name="T48" fmla="*/ 43 w 111"/>
                  <a:gd name="T49" fmla="*/ 8 h 127"/>
                  <a:gd name="T50" fmla="*/ 52 w 111"/>
                  <a:gd name="T51" fmla="*/ 6 h 127"/>
                  <a:gd name="T52" fmla="*/ 61 w 111"/>
                  <a:gd name="T53" fmla="*/ 4 h 127"/>
                  <a:gd name="T54" fmla="*/ 71 w 111"/>
                  <a:gd name="T55" fmla="*/ 2 h 127"/>
                  <a:gd name="T56" fmla="*/ 81 w 111"/>
                  <a:gd name="T57" fmla="*/ 1 h 127"/>
                  <a:gd name="T58" fmla="*/ 91 w 111"/>
                  <a:gd name="T59" fmla="*/ 1 h 127"/>
                  <a:gd name="T60" fmla="*/ 100 w 111"/>
                  <a:gd name="T61" fmla="*/ 1 h 127"/>
                  <a:gd name="T62" fmla="*/ 110 w 111"/>
                  <a:gd name="T63" fmla="*/ 0 h 127"/>
                  <a:gd name="T64" fmla="*/ 108 w 111"/>
                  <a:gd name="T65" fmla="*/ 2 h 127"/>
                  <a:gd name="T66" fmla="*/ 107 w 111"/>
                  <a:gd name="T67" fmla="*/ 3 h 127"/>
                  <a:gd name="T68" fmla="*/ 103 w 111"/>
                  <a:gd name="T69" fmla="*/ 6 h 127"/>
                  <a:gd name="T70" fmla="*/ 99 w 111"/>
                  <a:gd name="T71" fmla="*/ 9 h 127"/>
                  <a:gd name="T72" fmla="*/ 92 w 111"/>
                  <a:gd name="T73" fmla="*/ 14 h 127"/>
                  <a:gd name="T74" fmla="*/ 85 w 111"/>
                  <a:gd name="T75" fmla="*/ 20 h 127"/>
                  <a:gd name="T76" fmla="*/ 79 w 111"/>
                  <a:gd name="T77" fmla="*/ 28 h 127"/>
                  <a:gd name="T78" fmla="*/ 73 w 111"/>
                  <a:gd name="T79" fmla="*/ 34 h 127"/>
                  <a:gd name="T80" fmla="*/ 69 w 111"/>
                  <a:gd name="T81" fmla="*/ 44 h 127"/>
                  <a:gd name="T82" fmla="*/ 67 w 111"/>
                  <a:gd name="T83" fmla="*/ 53 h 127"/>
                  <a:gd name="T84" fmla="*/ 68 w 111"/>
                  <a:gd name="T85" fmla="*/ 62 h 127"/>
                  <a:gd name="T86" fmla="*/ 68 w 111"/>
                  <a:gd name="T87" fmla="*/ 64 h 12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1"/>
                  <a:gd name="T133" fmla="*/ 0 h 127"/>
                  <a:gd name="T134" fmla="*/ 111 w 111"/>
                  <a:gd name="T135" fmla="*/ 127 h 12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1" h="127">
                    <a:moveTo>
                      <a:pt x="68" y="64"/>
                    </a:moveTo>
                    <a:lnTo>
                      <a:pt x="61" y="66"/>
                    </a:lnTo>
                    <a:lnTo>
                      <a:pt x="53" y="69"/>
                    </a:lnTo>
                    <a:lnTo>
                      <a:pt x="48" y="74"/>
                    </a:lnTo>
                    <a:lnTo>
                      <a:pt x="41" y="79"/>
                    </a:lnTo>
                    <a:lnTo>
                      <a:pt x="34" y="85"/>
                    </a:lnTo>
                    <a:lnTo>
                      <a:pt x="29" y="91"/>
                    </a:lnTo>
                    <a:lnTo>
                      <a:pt x="22" y="98"/>
                    </a:lnTo>
                    <a:lnTo>
                      <a:pt x="15" y="106"/>
                    </a:lnTo>
                    <a:lnTo>
                      <a:pt x="9" y="115"/>
                    </a:lnTo>
                    <a:lnTo>
                      <a:pt x="3" y="126"/>
                    </a:lnTo>
                    <a:lnTo>
                      <a:pt x="4" y="120"/>
                    </a:lnTo>
                    <a:lnTo>
                      <a:pt x="3" y="112"/>
                    </a:lnTo>
                    <a:lnTo>
                      <a:pt x="1" y="102"/>
                    </a:lnTo>
                    <a:lnTo>
                      <a:pt x="1" y="92"/>
                    </a:lnTo>
                    <a:lnTo>
                      <a:pt x="1" y="80"/>
                    </a:lnTo>
                    <a:lnTo>
                      <a:pt x="0" y="67"/>
                    </a:lnTo>
                    <a:lnTo>
                      <a:pt x="1" y="57"/>
                    </a:lnTo>
                    <a:lnTo>
                      <a:pt x="3" y="46"/>
                    </a:lnTo>
                    <a:lnTo>
                      <a:pt x="6" y="36"/>
                    </a:lnTo>
                    <a:lnTo>
                      <a:pt x="10" y="28"/>
                    </a:lnTo>
                    <a:lnTo>
                      <a:pt x="16" y="23"/>
                    </a:lnTo>
                    <a:lnTo>
                      <a:pt x="25" y="17"/>
                    </a:lnTo>
                    <a:lnTo>
                      <a:pt x="33" y="12"/>
                    </a:lnTo>
                    <a:lnTo>
                      <a:pt x="43" y="8"/>
                    </a:lnTo>
                    <a:lnTo>
                      <a:pt x="52" y="6"/>
                    </a:lnTo>
                    <a:lnTo>
                      <a:pt x="61" y="4"/>
                    </a:lnTo>
                    <a:lnTo>
                      <a:pt x="71" y="2"/>
                    </a:lnTo>
                    <a:lnTo>
                      <a:pt x="81" y="1"/>
                    </a:lnTo>
                    <a:lnTo>
                      <a:pt x="91" y="1"/>
                    </a:lnTo>
                    <a:lnTo>
                      <a:pt x="100" y="1"/>
                    </a:lnTo>
                    <a:lnTo>
                      <a:pt x="110" y="0"/>
                    </a:lnTo>
                    <a:lnTo>
                      <a:pt x="108" y="2"/>
                    </a:lnTo>
                    <a:lnTo>
                      <a:pt x="107" y="3"/>
                    </a:lnTo>
                    <a:lnTo>
                      <a:pt x="103" y="6"/>
                    </a:lnTo>
                    <a:lnTo>
                      <a:pt x="99" y="9"/>
                    </a:lnTo>
                    <a:lnTo>
                      <a:pt x="92" y="14"/>
                    </a:lnTo>
                    <a:lnTo>
                      <a:pt x="85" y="20"/>
                    </a:lnTo>
                    <a:lnTo>
                      <a:pt x="79" y="28"/>
                    </a:lnTo>
                    <a:lnTo>
                      <a:pt x="73" y="34"/>
                    </a:lnTo>
                    <a:lnTo>
                      <a:pt x="69" y="44"/>
                    </a:lnTo>
                    <a:lnTo>
                      <a:pt x="67" y="53"/>
                    </a:lnTo>
                    <a:lnTo>
                      <a:pt x="68" y="62"/>
                    </a:lnTo>
                    <a:lnTo>
                      <a:pt x="68" y="64"/>
                    </a:lnTo>
                  </a:path>
                </a:pathLst>
              </a:custGeom>
              <a:solidFill>
                <a:srgbClr val="A88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10" name="Freeform 12"/>
              <p:cNvSpPr>
                <a:spLocks/>
              </p:cNvSpPr>
              <p:nvPr/>
            </p:nvSpPr>
            <p:spPr bwMode="auto">
              <a:xfrm>
                <a:off x="967" y="2318"/>
                <a:ext cx="389" cy="317"/>
              </a:xfrm>
              <a:custGeom>
                <a:avLst/>
                <a:gdLst>
                  <a:gd name="T0" fmla="*/ 4 w 389"/>
                  <a:gd name="T1" fmla="*/ 311 h 317"/>
                  <a:gd name="T2" fmla="*/ 3 w 389"/>
                  <a:gd name="T3" fmla="*/ 303 h 317"/>
                  <a:gd name="T4" fmla="*/ 2 w 389"/>
                  <a:gd name="T5" fmla="*/ 293 h 317"/>
                  <a:gd name="T6" fmla="*/ 1 w 389"/>
                  <a:gd name="T7" fmla="*/ 281 h 317"/>
                  <a:gd name="T8" fmla="*/ 1 w 389"/>
                  <a:gd name="T9" fmla="*/ 268 h 317"/>
                  <a:gd name="T10" fmla="*/ 0 w 389"/>
                  <a:gd name="T11" fmla="*/ 257 h 317"/>
                  <a:gd name="T12" fmla="*/ 1 w 389"/>
                  <a:gd name="T13" fmla="*/ 244 h 317"/>
                  <a:gd name="T14" fmla="*/ 3 w 389"/>
                  <a:gd name="T15" fmla="*/ 234 h 317"/>
                  <a:gd name="T16" fmla="*/ 6 w 389"/>
                  <a:gd name="T17" fmla="*/ 225 h 317"/>
                  <a:gd name="T18" fmla="*/ 11 w 389"/>
                  <a:gd name="T19" fmla="*/ 216 h 317"/>
                  <a:gd name="T20" fmla="*/ 17 w 389"/>
                  <a:gd name="T21" fmla="*/ 211 h 317"/>
                  <a:gd name="T22" fmla="*/ 32 w 389"/>
                  <a:gd name="T23" fmla="*/ 201 h 317"/>
                  <a:gd name="T24" fmla="*/ 48 w 389"/>
                  <a:gd name="T25" fmla="*/ 195 h 317"/>
                  <a:gd name="T26" fmla="*/ 63 w 389"/>
                  <a:gd name="T27" fmla="*/ 191 h 317"/>
                  <a:gd name="T28" fmla="*/ 80 w 389"/>
                  <a:gd name="T29" fmla="*/ 190 h 317"/>
                  <a:gd name="T30" fmla="*/ 97 w 389"/>
                  <a:gd name="T31" fmla="*/ 188 h 317"/>
                  <a:gd name="T32" fmla="*/ 114 w 389"/>
                  <a:gd name="T33" fmla="*/ 187 h 317"/>
                  <a:gd name="T34" fmla="*/ 131 w 389"/>
                  <a:gd name="T35" fmla="*/ 187 h 317"/>
                  <a:gd name="T36" fmla="*/ 150 w 389"/>
                  <a:gd name="T37" fmla="*/ 185 h 317"/>
                  <a:gd name="T38" fmla="*/ 167 w 389"/>
                  <a:gd name="T39" fmla="*/ 181 h 317"/>
                  <a:gd name="T40" fmla="*/ 185 w 389"/>
                  <a:gd name="T41" fmla="*/ 175 h 317"/>
                  <a:gd name="T42" fmla="*/ 217 w 389"/>
                  <a:gd name="T43" fmla="*/ 159 h 317"/>
                  <a:gd name="T44" fmla="*/ 247 w 389"/>
                  <a:gd name="T45" fmla="*/ 142 h 317"/>
                  <a:gd name="T46" fmla="*/ 272 w 389"/>
                  <a:gd name="T47" fmla="*/ 123 h 317"/>
                  <a:gd name="T48" fmla="*/ 295 w 389"/>
                  <a:gd name="T49" fmla="*/ 106 h 317"/>
                  <a:gd name="T50" fmla="*/ 315 w 389"/>
                  <a:gd name="T51" fmla="*/ 87 h 317"/>
                  <a:gd name="T52" fmla="*/ 332 w 389"/>
                  <a:gd name="T53" fmla="*/ 69 h 317"/>
                  <a:gd name="T54" fmla="*/ 348 w 389"/>
                  <a:gd name="T55" fmla="*/ 49 h 317"/>
                  <a:gd name="T56" fmla="*/ 363 w 389"/>
                  <a:gd name="T57" fmla="*/ 32 h 317"/>
                  <a:gd name="T58" fmla="*/ 376 w 389"/>
                  <a:gd name="T59" fmla="*/ 15 h 317"/>
                  <a:gd name="T60" fmla="*/ 388 w 389"/>
                  <a:gd name="T61" fmla="*/ 0 h 317"/>
                  <a:gd name="T62" fmla="*/ 386 w 389"/>
                  <a:gd name="T63" fmla="*/ 3 h 317"/>
                  <a:gd name="T64" fmla="*/ 381 w 389"/>
                  <a:gd name="T65" fmla="*/ 16 h 317"/>
                  <a:gd name="T66" fmla="*/ 371 w 389"/>
                  <a:gd name="T67" fmla="*/ 34 h 317"/>
                  <a:gd name="T68" fmla="*/ 357 w 389"/>
                  <a:gd name="T69" fmla="*/ 56 h 317"/>
                  <a:gd name="T70" fmla="*/ 341 w 389"/>
                  <a:gd name="T71" fmla="*/ 81 h 317"/>
                  <a:gd name="T72" fmla="*/ 321 w 389"/>
                  <a:gd name="T73" fmla="*/ 108 h 317"/>
                  <a:gd name="T74" fmla="*/ 298 w 389"/>
                  <a:gd name="T75" fmla="*/ 136 h 317"/>
                  <a:gd name="T76" fmla="*/ 272 w 389"/>
                  <a:gd name="T77" fmla="*/ 163 h 317"/>
                  <a:gd name="T78" fmla="*/ 243 w 389"/>
                  <a:gd name="T79" fmla="*/ 185 h 317"/>
                  <a:gd name="T80" fmla="*/ 212 w 389"/>
                  <a:gd name="T81" fmla="*/ 204 h 317"/>
                  <a:gd name="T82" fmla="*/ 181 w 389"/>
                  <a:gd name="T83" fmla="*/ 218 h 317"/>
                  <a:gd name="T84" fmla="*/ 153 w 389"/>
                  <a:gd name="T85" fmla="*/ 227 h 317"/>
                  <a:gd name="T86" fmla="*/ 128 w 389"/>
                  <a:gd name="T87" fmla="*/ 234 h 317"/>
                  <a:gd name="T88" fmla="*/ 106 w 389"/>
                  <a:gd name="T89" fmla="*/ 240 h 317"/>
                  <a:gd name="T90" fmla="*/ 86 w 389"/>
                  <a:gd name="T91" fmla="*/ 247 h 317"/>
                  <a:gd name="T92" fmla="*/ 67 w 389"/>
                  <a:gd name="T93" fmla="*/ 254 h 317"/>
                  <a:gd name="T94" fmla="*/ 50 w 389"/>
                  <a:gd name="T95" fmla="*/ 262 h 317"/>
                  <a:gd name="T96" fmla="*/ 34 w 389"/>
                  <a:gd name="T97" fmla="*/ 275 h 317"/>
                  <a:gd name="T98" fmla="*/ 18 w 389"/>
                  <a:gd name="T99" fmla="*/ 293 h 317"/>
                  <a:gd name="T100" fmla="*/ 3 w 389"/>
                  <a:gd name="T101" fmla="*/ 316 h 317"/>
                  <a:gd name="T102" fmla="*/ 4 w 389"/>
                  <a:gd name="T103" fmla="*/ 311 h 31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89"/>
                  <a:gd name="T157" fmla="*/ 0 h 317"/>
                  <a:gd name="T158" fmla="*/ 389 w 389"/>
                  <a:gd name="T159" fmla="*/ 317 h 31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89" h="317">
                    <a:moveTo>
                      <a:pt x="4" y="311"/>
                    </a:moveTo>
                    <a:lnTo>
                      <a:pt x="3" y="303"/>
                    </a:lnTo>
                    <a:lnTo>
                      <a:pt x="2" y="293"/>
                    </a:lnTo>
                    <a:lnTo>
                      <a:pt x="1" y="281"/>
                    </a:lnTo>
                    <a:lnTo>
                      <a:pt x="1" y="268"/>
                    </a:lnTo>
                    <a:lnTo>
                      <a:pt x="0" y="257"/>
                    </a:lnTo>
                    <a:lnTo>
                      <a:pt x="1" y="244"/>
                    </a:lnTo>
                    <a:lnTo>
                      <a:pt x="3" y="234"/>
                    </a:lnTo>
                    <a:lnTo>
                      <a:pt x="6" y="225"/>
                    </a:lnTo>
                    <a:lnTo>
                      <a:pt x="11" y="216"/>
                    </a:lnTo>
                    <a:lnTo>
                      <a:pt x="17" y="211"/>
                    </a:lnTo>
                    <a:lnTo>
                      <a:pt x="32" y="201"/>
                    </a:lnTo>
                    <a:lnTo>
                      <a:pt x="48" y="195"/>
                    </a:lnTo>
                    <a:lnTo>
                      <a:pt x="63" y="191"/>
                    </a:lnTo>
                    <a:lnTo>
                      <a:pt x="80" y="190"/>
                    </a:lnTo>
                    <a:lnTo>
                      <a:pt x="97" y="188"/>
                    </a:lnTo>
                    <a:lnTo>
                      <a:pt x="114" y="187"/>
                    </a:lnTo>
                    <a:lnTo>
                      <a:pt x="131" y="187"/>
                    </a:lnTo>
                    <a:lnTo>
                      <a:pt x="150" y="185"/>
                    </a:lnTo>
                    <a:lnTo>
                      <a:pt x="167" y="181"/>
                    </a:lnTo>
                    <a:lnTo>
                      <a:pt x="185" y="175"/>
                    </a:lnTo>
                    <a:lnTo>
                      <a:pt x="217" y="159"/>
                    </a:lnTo>
                    <a:lnTo>
                      <a:pt x="247" y="142"/>
                    </a:lnTo>
                    <a:lnTo>
                      <a:pt x="272" y="123"/>
                    </a:lnTo>
                    <a:lnTo>
                      <a:pt x="295" y="106"/>
                    </a:lnTo>
                    <a:lnTo>
                      <a:pt x="315" y="87"/>
                    </a:lnTo>
                    <a:lnTo>
                      <a:pt x="332" y="69"/>
                    </a:lnTo>
                    <a:lnTo>
                      <a:pt x="348" y="49"/>
                    </a:lnTo>
                    <a:lnTo>
                      <a:pt x="363" y="32"/>
                    </a:lnTo>
                    <a:lnTo>
                      <a:pt x="376" y="15"/>
                    </a:lnTo>
                    <a:lnTo>
                      <a:pt x="388" y="0"/>
                    </a:lnTo>
                    <a:lnTo>
                      <a:pt x="386" y="3"/>
                    </a:lnTo>
                    <a:lnTo>
                      <a:pt x="381" y="16"/>
                    </a:lnTo>
                    <a:lnTo>
                      <a:pt x="371" y="34"/>
                    </a:lnTo>
                    <a:lnTo>
                      <a:pt x="357" y="56"/>
                    </a:lnTo>
                    <a:lnTo>
                      <a:pt x="341" y="81"/>
                    </a:lnTo>
                    <a:lnTo>
                      <a:pt x="321" y="108"/>
                    </a:lnTo>
                    <a:lnTo>
                      <a:pt x="298" y="136"/>
                    </a:lnTo>
                    <a:lnTo>
                      <a:pt x="272" y="163"/>
                    </a:lnTo>
                    <a:lnTo>
                      <a:pt x="243" y="185"/>
                    </a:lnTo>
                    <a:lnTo>
                      <a:pt x="212" y="204"/>
                    </a:lnTo>
                    <a:lnTo>
                      <a:pt x="181" y="218"/>
                    </a:lnTo>
                    <a:lnTo>
                      <a:pt x="153" y="227"/>
                    </a:lnTo>
                    <a:lnTo>
                      <a:pt x="128" y="234"/>
                    </a:lnTo>
                    <a:lnTo>
                      <a:pt x="106" y="240"/>
                    </a:lnTo>
                    <a:lnTo>
                      <a:pt x="86" y="247"/>
                    </a:lnTo>
                    <a:lnTo>
                      <a:pt x="67" y="254"/>
                    </a:lnTo>
                    <a:lnTo>
                      <a:pt x="50" y="262"/>
                    </a:lnTo>
                    <a:lnTo>
                      <a:pt x="34" y="275"/>
                    </a:lnTo>
                    <a:lnTo>
                      <a:pt x="18" y="293"/>
                    </a:lnTo>
                    <a:lnTo>
                      <a:pt x="3" y="316"/>
                    </a:lnTo>
                    <a:lnTo>
                      <a:pt x="4" y="311"/>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711" name="Freeform 13"/>
              <p:cNvSpPr>
                <a:spLocks/>
              </p:cNvSpPr>
              <p:nvPr/>
            </p:nvSpPr>
            <p:spPr bwMode="auto">
              <a:xfrm>
                <a:off x="955" y="1709"/>
                <a:ext cx="17" cy="17"/>
              </a:xfrm>
              <a:custGeom>
                <a:avLst/>
                <a:gdLst>
                  <a:gd name="T0" fmla="*/ 16 w 17"/>
                  <a:gd name="T1" fmla="*/ 0 h 17"/>
                  <a:gd name="T2" fmla="*/ 16 w 17"/>
                  <a:gd name="T3" fmla="*/ 5 h 17"/>
                  <a:gd name="T4" fmla="*/ 16 w 17"/>
                  <a:gd name="T5" fmla="*/ 10 h 17"/>
                  <a:gd name="T6" fmla="*/ 8 w 17"/>
                  <a:gd name="T7" fmla="*/ 16 h 17"/>
                  <a:gd name="T8" fmla="*/ 0 w 17"/>
                  <a:gd name="T9" fmla="*/ 16 h 17"/>
                  <a:gd name="T10" fmla="*/ 0 w 17"/>
                  <a:gd name="T11" fmla="*/ 10 h 17"/>
                  <a:gd name="T12" fmla="*/ 8 w 17"/>
                  <a:gd name="T13" fmla="*/ 5 h 17"/>
                  <a:gd name="T14" fmla="*/ 16 w 17"/>
                  <a:gd name="T15" fmla="*/ 0 h 17"/>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7"/>
                  <a:gd name="T26" fmla="*/ 17 w 17"/>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7">
                    <a:moveTo>
                      <a:pt x="16" y="0"/>
                    </a:moveTo>
                    <a:lnTo>
                      <a:pt x="16" y="5"/>
                    </a:lnTo>
                    <a:lnTo>
                      <a:pt x="16" y="10"/>
                    </a:lnTo>
                    <a:lnTo>
                      <a:pt x="8" y="16"/>
                    </a:lnTo>
                    <a:lnTo>
                      <a:pt x="0" y="16"/>
                    </a:lnTo>
                    <a:lnTo>
                      <a:pt x="0" y="10"/>
                    </a:lnTo>
                    <a:lnTo>
                      <a:pt x="8" y="5"/>
                    </a:lnTo>
                    <a:lnTo>
                      <a:pt x="16" y="0"/>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12" name="Freeform 14"/>
              <p:cNvSpPr>
                <a:spLocks/>
              </p:cNvSpPr>
              <p:nvPr/>
            </p:nvSpPr>
            <p:spPr bwMode="auto">
              <a:xfrm>
                <a:off x="1226" y="1917"/>
                <a:ext cx="95" cy="85"/>
              </a:xfrm>
              <a:custGeom>
                <a:avLst/>
                <a:gdLst>
                  <a:gd name="T0" fmla="*/ 13 w 95"/>
                  <a:gd name="T1" fmla="*/ 17 h 85"/>
                  <a:gd name="T2" fmla="*/ 15 w 95"/>
                  <a:gd name="T3" fmla="*/ 27 h 85"/>
                  <a:gd name="T4" fmla="*/ 21 w 95"/>
                  <a:gd name="T5" fmla="*/ 39 h 85"/>
                  <a:gd name="T6" fmla="*/ 31 w 95"/>
                  <a:gd name="T7" fmla="*/ 50 h 85"/>
                  <a:gd name="T8" fmla="*/ 48 w 95"/>
                  <a:gd name="T9" fmla="*/ 63 h 85"/>
                  <a:gd name="T10" fmla="*/ 62 w 95"/>
                  <a:gd name="T11" fmla="*/ 72 h 85"/>
                  <a:gd name="T12" fmla="*/ 70 w 95"/>
                  <a:gd name="T13" fmla="*/ 75 h 85"/>
                  <a:gd name="T14" fmla="*/ 80 w 95"/>
                  <a:gd name="T15" fmla="*/ 80 h 85"/>
                  <a:gd name="T16" fmla="*/ 88 w 95"/>
                  <a:gd name="T17" fmla="*/ 82 h 85"/>
                  <a:gd name="T18" fmla="*/ 93 w 95"/>
                  <a:gd name="T19" fmla="*/ 84 h 85"/>
                  <a:gd name="T20" fmla="*/ 91 w 95"/>
                  <a:gd name="T21" fmla="*/ 84 h 85"/>
                  <a:gd name="T22" fmla="*/ 82 w 95"/>
                  <a:gd name="T23" fmla="*/ 83 h 85"/>
                  <a:gd name="T24" fmla="*/ 71 w 95"/>
                  <a:gd name="T25" fmla="*/ 82 h 85"/>
                  <a:gd name="T26" fmla="*/ 60 w 95"/>
                  <a:gd name="T27" fmla="*/ 79 h 85"/>
                  <a:gd name="T28" fmla="*/ 54 w 95"/>
                  <a:gd name="T29" fmla="*/ 77 h 85"/>
                  <a:gd name="T30" fmla="*/ 44 w 95"/>
                  <a:gd name="T31" fmla="*/ 73 h 85"/>
                  <a:gd name="T32" fmla="*/ 31 w 95"/>
                  <a:gd name="T33" fmla="*/ 64 h 85"/>
                  <a:gd name="T34" fmla="*/ 18 w 95"/>
                  <a:gd name="T35" fmla="*/ 54 h 85"/>
                  <a:gd name="T36" fmla="*/ 10 w 95"/>
                  <a:gd name="T37" fmla="*/ 42 h 85"/>
                  <a:gd name="T38" fmla="*/ 3 w 95"/>
                  <a:gd name="T39" fmla="*/ 29 h 85"/>
                  <a:gd name="T40" fmla="*/ 1 w 95"/>
                  <a:gd name="T41" fmla="*/ 18 h 85"/>
                  <a:gd name="T42" fmla="*/ 0 w 95"/>
                  <a:gd name="T43" fmla="*/ 15 h 85"/>
                  <a:gd name="T44" fmla="*/ 0 w 95"/>
                  <a:gd name="T45" fmla="*/ 11 h 85"/>
                  <a:gd name="T46" fmla="*/ 0 w 95"/>
                  <a:gd name="T47" fmla="*/ 8 h 85"/>
                  <a:gd name="T48" fmla="*/ 2 w 95"/>
                  <a:gd name="T49" fmla="*/ 4 h 85"/>
                  <a:gd name="T50" fmla="*/ 2 w 95"/>
                  <a:gd name="T51" fmla="*/ 2 h 85"/>
                  <a:gd name="T52" fmla="*/ 4 w 95"/>
                  <a:gd name="T53" fmla="*/ 2 h 85"/>
                  <a:gd name="T54" fmla="*/ 7 w 95"/>
                  <a:gd name="T55" fmla="*/ 0 h 85"/>
                  <a:gd name="T56" fmla="*/ 10 w 95"/>
                  <a:gd name="T57" fmla="*/ 1 h 85"/>
                  <a:gd name="T58" fmla="*/ 12 w 95"/>
                  <a:gd name="T59" fmla="*/ 1 h 85"/>
                  <a:gd name="T60" fmla="*/ 12 w 95"/>
                  <a:gd name="T61" fmla="*/ 4 h 85"/>
                  <a:gd name="T62" fmla="*/ 13 w 95"/>
                  <a:gd name="T63" fmla="*/ 7 h 85"/>
                  <a:gd name="T64" fmla="*/ 13 w 95"/>
                  <a:gd name="T65" fmla="*/ 10 h 85"/>
                  <a:gd name="T66" fmla="*/ 13 w 95"/>
                  <a:gd name="T67" fmla="*/ 12 h 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5"/>
                  <a:gd name="T103" fmla="*/ 0 h 85"/>
                  <a:gd name="T104" fmla="*/ 95 w 95"/>
                  <a:gd name="T105" fmla="*/ 85 h 8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5" h="85">
                    <a:moveTo>
                      <a:pt x="13" y="12"/>
                    </a:moveTo>
                    <a:lnTo>
                      <a:pt x="13" y="17"/>
                    </a:lnTo>
                    <a:lnTo>
                      <a:pt x="14" y="23"/>
                    </a:lnTo>
                    <a:lnTo>
                      <a:pt x="15" y="27"/>
                    </a:lnTo>
                    <a:lnTo>
                      <a:pt x="17" y="32"/>
                    </a:lnTo>
                    <a:lnTo>
                      <a:pt x="21" y="39"/>
                    </a:lnTo>
                    <a:lnTo>
                      <a:pt x="25" y="44"/>
                    </a:lnTo>
                    <a:lnTo>
                      <a:pt x="31" y="50"/>
                    </a:lnTo>
                    <a:lnTo>
                      <a:pt x="39" y="56"/>
                    </a:lnTo>
                    <a:lnTo>
                      <a:pt x="48" y="63"/>
                    </a:lnTo>
                    <a:lnTo>
                      <a:pt x="59" y="70"/>
                    </a:lnTo>
                    <a:lnTo>
                      <a:pt x="62" y="72"/>
                    </a:lnTo>
                    <a:lnTo>
                      <a:pt x="66" y="74"/>
                    </a:lnTo>
                    <a:lnTo>
                      <a:pt x="70" y="75"/>
                    </a:lnTo>
                    <a:lnTo>
                      <a:pt x="74" y="78"/>
                    </a:lnTo>
                    <a:lnTo>
                      <a:pt x="80" y="80"/>
                    </a:lnTo>
                    <a:lnTo>
                      <a:pt x="84" y="81"/>
                    </a:lnTo>
                    <a:lnTo>
                      <a:pt x="88" y="82"/>
                    </a:lnTo>
                    <a:lnTo>
                      <a:pt x="91" y="83"/>
                    </a:lnTo>
                    <a:lnTo>
                      <a:pt x="93" y="84"/>
                    </a:lnTo>
                    <a:lnTo>
                      <a:pt x="94" y="84"/>
                    </a:lnTo>
                    <a:lnTo>
                      <a:pt x="91" y="84"/>
                    </a:lnTo>
                    <a:lnTo>
                      <a:pt x="87" y="83"/>
                    </a:lnTo>
                    <a:lnTo>
                      <a:pt x="82" y="83"/>
                    </a:lnTo>
                    <a:lnTo>
                      <a:pt x="76" y="82"/>
                    </a:lnTo>
                    <a:lnTo>
                      <a:pt x="71" y="82"/>
                    </a:lnTo>
                    <a:lnTo>
                      <a:pt x="65" y="81"/>
                    </a:lnTo>
                    <a:lnTo>
                      <a:pt x="60" y="79"/>
                    </a:lnTo>
                    <a:lnTo>
                      <a:pt x="57" y="78"/>
                    </a:lnTo>
                    <a:lnTo>
                      <a:pt x="54" y="77"/>
                    </a:lnTo>
                    <a:lnTo>
                      <a:pt x="51" y="76"/>
                    </a:lnTo>
                    <a:lnTo>
                      <a:pt x="44" y="73"/>
                    </a:lnTo>
                    <a:lnTo>
                      <a:pt x="37" y="68"/>
                    </a:lnTo>
                    <a:lnTo>
                      <a:pt x="31" y="64"/>
                    </a:lnTo>
                    <a:lnTo>
                      <a:pt x="25" y="58"/>
                    </a:lnTo>
                    <a:lnTo>
                      <a:pt x="18" y="54"/>
                    </a:lnTo>
                    <a:lnTo>
                      <a:pt x="15" y="48"/>
                    </a:lnTo>
                    <a:lnTo>
                      <a:pt x="10" y="42"/>
                    </a:lnTo>
                    <a:lnTo>
                      <a:pt x="6" y="35"/>
                    </a:lnTo>
                    <a:lnTo>
                      <a:pt x="3" y="29"/>
                    </a:lnTo>
                    <a:lnTo>
                      <a:pt x="1" y="20"/>
                    </a:lnTo>
                    <a:lnTo>
                      <a:pt x="1" y="18"/>
                    </a:lnTo>
                    <a:lnTo>
                      <a:pt x="0" y="17"/>
                    </a:lnTo>
                    <a:lnTo>
                      <a:pt x="0" y="15"/>
                    </a:lnTo>
                    <a:lnTo>
                      <a:pt x="1" y="13"/>
                    </a:lnTo>
                    <a:lnTo>
                      <a:pt x="0" y="11"/>
                    </a:lnTo>
                    <a:lnTo>
                      <a:pt x="1" y="10"/>
                    </a:lnTo>
                    <a:lnTo>
                      <a:pt x="0" y="8"/>
                    </a:lnTo>
                    <a:lnTo>
                      <a:pt x="1" y="6"/>
                    </a:lnTo>
                    <a:lnTo>
                      <a:pt x="2" y="4"/>
                    </a:lnTo>
                    <a:lnTo>
                      <a:pt x="3" y="3"/>
                    </a:lnTo>
                    <a:lnTo>
                      <a:pt x="2" y="2"/>
                    </a:lnTo>
                    <a:lnTo>
                      <a:pt x="3" y="2"/>
                    </a:lnTo>
                    <a:lnTo>
                      <a:pt x="4" y="2"/>
                    </a:lnTo>
                    <a:lnTo>
                      <a:pt x="6" y="1"/>
                    </a:lnTo>
                    <a:lnTo>
                      <a:pt x="7" y="0"/>
                    </a:lnTo>
                    <a:lnTo>
                      <a:pt x="9" y="0"/>
                    </a:lnTo>
                    <a:lnTo>
                      <a:pt x="10" y="1"/>
                    </a:lnTo>
                    <a:lnTo>
                      <a:pt x="11" y="1"/>
                    </a:lnTo>
                    <a:lnTo>
                      <a:pt x="12" y="1"/>
                    </a:lnTo>
                    <a:lnTo>
                      <a:pt x="12" y="3"/>
                    </a:lnTo>
                    <a:lnTo>
                      <a:pt x="12" y="4"/>
                    </a:lnTo>
                    <a:lnTo>
                      <a:pt x="13" y="6"/>
                    </a:lnTo>
                    <a:lnTo>
                      <a:pt x="13" y="7"/>
                    </a:lnTo>
                    <a:lnTo>
                      <a:pt x="13" y="8"/>
                    </a:lnTo>
                    <a:lnTo>
                      <a:pt x="13" y="10"/>
                    </a:lnTo>
                    <a:lnTo>
                      <a:pt x="13" y="11"/>
                    </a:lnTo>
                    <a:lnTo>
                      <a:pt x="13" y="12"/>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13" name="Freeform 15"/>
              <p:cNvSpPr>
                <a:spLocks/>
              </p:cNvSpPr>
              <p:nvPr/>
            </p:nvSpPr>
            <p:spPr bwMode="auto">
              <a:xfrm>
                <a:off x="1329" y="1984"/>
                <a:ext cx="45" cy="59"/>
              </a:xfrm>
              <a:custGeom>
                <a:avLst/>
                <a:gdLst>
                  <a:gd name="T0" fmla="*/ 10 w 45"/>
                  <a:gd name="T1" fmla="*/ 34 h 59"/>
                  <a:gd name="T2" fmla="*/ 11 w 45"/>
                  <a:gd name="T3" fmla="*/ 41 h 59"/>
                  <a:gd name="T4" fmla="*/ 13 w 45"/>
                  <a:gd name="T5" fmla="*/ 46 h 59"/>
                  <a:gd name="T6" fmla="*/ 15 w 45"/>
                  <a:gd name="T7" fmla="*/ 49 h 59"/>
                  <a:gd name="T8" fmla="*/ 18 w 45"/>
                  <a:gd name="T9" fmla="*/ 52 h 59"/>
                  <a:gd name="T10" fmla="*/ 21 w 45"/>
                  <a:gd name="T11" fmla="*/ 53 h 59"/>
                  <a:gd name="T12" fmla="*/ 25 w 45"/>
                  <a:gd name="T13" fmla="*/ 55 h 59"/>
                  <a:gd name="T14" fmla="*/ 29 w 45"/>
                  <a:gd name="T15" fmla="*/ 54 h 59"/>
                  <a:gd name="T16" fmla="*/ 33 w 45"/>
                  <a:gd name="T17" fmla="*/ 54 h 59"/>
                  <a:gd name="T18" fmla="*/ 38 w 45"/>
                  <a:gd name="T19" fmla="*/ 54 h 59"/>
                  <a:gd name="T20" fmla="*/ 44 w 45"/>
                  <a:gd name="T21" fmla="*/ 54 h 59"/>
                  <a:gd name="T22" fmla="*/ 41 w 45"/>
                  <a:gd name="T23" fmla="*/ 55 h 59"/>
                  <a:gd name="T24" fmla="*/ 39 w 45"/>
                  <a:gd name="T25" fmla="*/ 56 h 59"/>
                  <a:gd name="T26" fmla="*/ 34 w 45"/>
                  <a:gd name="T27" fmla="*/ 57 h 59"/>
                  <a:gd name="T28" fmla="*/ 28 w 45"/>
                  <a:gd name="T29" fmla="*/ 58 h 59"/>
                  <a:gd name="T30" fmla="*/ 22 w 45"/>
                  <a:gd name="T31" fmla="*/ 56 h 59"/>
                  <a:gd name="T32" fmla="*/ 16 w 45"/>
                  <a:gd name="T33" fmla="*/ 55 h 59"/>
                  <a:gd name="T34" fmla="*/ 10 w 45"/>
                  <a:gd name="T35" fmla="*/ 50 h 59"/>
                  <a:gd name="T36" fmla="*/ 5 w 45"/>
                  <a:gd name="T37" fmla="*/ 42 h 59"/>
                  <a:gd name="T38" fmla="*/ 0 w 45"/>
                  <a:gd name="T39" fmla="*/ 32 h 59"/>
                  <a:gd name="T40" fmla="*/ 0 w 45"/>
                  <a:gd name="T41" fmla="*/ 31 h 59"/>
                  <a:gd name="T42" fmla="*/ 1 w 45"/>
                  <a:gd name="T43" fmla="*/ 27 h 59"/>
                  <a:gd name="T44" fmla="*/ 1 w 45"/>
                  <a:gd name="T45" fmla="*/ 24 h 59"/>
                  <a:gd name="T46" fmla="*/ 2 w 45"/>
                  <a:gd name="T47" fmla="*/ 20 h 59"/>
                  <a:gd name="T48" fmla="*/ 3 w 45"/>
                  <a:gd name="T49" fmla="*/ 15 h 59"/>
                  <a:gd name="T50" fmla="*/ 4 w 45"/>
                  <a:gd name="T51" fmla="*/ 11 h 59"/>
                  <a:gd name="T52" fmla="*/ 5 w 45"/>
                  <a:gd name="T53" fmla="*/ 7 h 59"/>
                  <a:gd name="T54" fmla="*/ 6 w 45"/>
                  <a:gd name="T55" fmla="*/ 3 h 59"/>
                  <a:gd name="T56" fmla="*/ 8 w 45"/>
                  <a:gd name="T57" fmla="*/ 1 h 59"/>
                  <a:gd name="T58" fmla="*/ 9 w 45"/>
                  <a:gd name="T59" fmla="*/ 0 h 59"/>
                  <a:gd name="T60" fmla="*/ 9 w 45"/>
                  <a:gd name="T61" fmla="*/ 1 h 59"/>
                  <a:gd name="T62" fmla="*/ 10 w 45"/>
                  <a:gd name="T63" fmla="*/ 3 h 59"/>
                  <a:gd name="T64" fmla="*/ 10 w 45"/>
                  <a:gd name="T65" fmla="*/ 6 h 59"/>
                  <a:gd name="T66" fmla="*/ 11 w 45"/>
                  <a:gd name="T67" fmla="*/ 9 h 59"/>
                  <a:gd name="T68" fmla="*/ 11 w 45"/>
                  <a:gd name="T69" fmla="*/ 12 h 59"/>
                  <a:gd name="T70" fmla="*/ 10 w 45"/>
                  <a:gd name="T71" fmla="*/ 17 h 59"/>
                  <a:gd name="T72" fmla="*/ 10 w 45"/>
                  <a:gd name="T73" fmla="*/ 20 h 59"/>
                  <a:gd name="T74" fmla="*/ 8 w 45"/>
                  <a:gd name="T75" fmla="*/ 23 h 59"/>
                  <a:gd name="T76" fmla="*/ 9 w 45"/>
                  <a:gd name="T77" fmla="*/ 26 h 59"/>
                  <a:gd name="T78" fmla="*/ 9 w 45"/>
                  <a:gd name="T79" fmla="*/ 27 h 59"/>
                  <a:gd name="T80" fmla="*/ 10 w 45"/>
                  <a:gd name="T81" fmla="*/ 34 h 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59"/>
                  <a:gd name="T125" fmla="*/ 45 w 45"/>
                  <a:gd name="T126" fmla="*/ 59 h 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59">
                    <a:moveTo>
                      <a:pt x="10" y="34"/>
                    </a:moveTo>
                    <a:lnTo>
                      <a:pt x="11" y="41"/>
                    </a:lnTo>
                    <a:lnTo>
                      <a:pt x="13" y="46"/>
                    </a:lnTo>
                    <a:lnTo>
                      <a:pt x="15" y="49"/>
                    </a:lnTo>
                    <a:lnTo>
                      <a:pt x="18" y="52"/>
                    </a:lnTo>
                    <a:lnTo>
                      <a:pt x="21" y="53"/>
                    </a:lnTo>
                    <a:lnTo>
                      <a:pt x="25" y="55"/>
                    </a:lnTo>
                    <a:lnTo>
                      <a:pt x="29" y="54"/>
                    </a:lnTo>
                    <a:lnTo>
                      <a:pt x="33" y="54"/>
                    </a:lnTo>
                    <a:lnTo>
                      <a:pt x="38" y="54"/>
                    </a:lnTo>
                    <a:lnTo>
                      <a:pt x="44" y="54"/>
                    </a:lnTo>
                    <a:lnTo>
                      <a:pt x="41" y="55"/>
                    </a:lnTo>
                    <a:lnTo>
                      <a:pt x="39" y="56"/>
                    </a:lnTo>
                    <a:lnTo>
                      <a:pt x="34" y="57"/>
                    </a:lnTo>
                    <a:lnTo>
                      <a:pt x="28" y="58"/>
                    </a:lnTo>
                    <a:lnTo>
                      <a:pt x="22" y="56"/>
                    </a:lnTo>
                    <a:lnTo>
                      <a:pt x="16" y="55"/>
                    </a:lnTo>
                    <a:lnTo>
                      <a:pt x="10" y="50"/>
                    </a:lnTo>
                    <a:lnTo>
                      <a:pt x="5" y="42"/>
                    </a:lnTo>
                    <a:lnTo>
                      <a:pt x="0" y="32"/>
                    </a:lnTo>
                    <a:lnTo>
                      <a:pt x="0" y="31"/>
                    </a:lnTo>
                    <a:lnTo>
                      <a:pt x="1" y="27"/>
                    </a:lnTo>
                    <a:lnTo>
                      <a:pt x="1" y="24"/>
                    </a:lnTo>
                    <a:lnTo>
                      <a:pt x="2" y="20"/>
                    </a:lnTo>
                    <a:lnTo>
                      <a:pt x="3" y="15"/>
                    </a:lnTo>
                    <a:lnTo>
                      <a:pt x="4" y="11"/>
                    </a:lnTo>
                    <a:lnTo>
                      <a:pt x="5" y="7"/>
                    </a:lnTo>
                    <a:lnTo>
                      <a:pt x="6" y="3"/>
                    </a:lnTo>
                    <a:lnTo>
                      <a:pt x="8" y="1"/>
                    </a:lnTo>
                    <a:lnTo>
                      <a:pt x="9" y="0"/>
                    </a:lnTo>
                    <a:lnTo>
                      <a:pt x="9" y="1"/>
                    </a:lnTo>
                    <a:lnTo>
                      <a:pt x="10" y="3"/>
                    </a:lnTo>
                    <a:lnTo>
                      <a:pt x="10" y="6"/>
                    </a:lnTo>
                    <a:lnTo>
                      <a:pt x="11" y="9"/>
                    </a:lnTo>
                    <a:lnTo>
                      <a:pt x="11" y="12"/>
                    </a:lnTo>
                    <a:lnTo>
                      <a:pt x="10" y="17"/>
                    </a:lnTo>
                    <a:lnTo>
                      <a:pt x="10" y="20"/>
                    </a:lnTo>
                    <a:lnTo>
                      <a:pt x="8" y="23"/>
                    </a:lnTo>
                    <a:lnTo>
                      <a:pt x="9" y="26"/>
                    </a:lnTo>
                    <a:lnTo>
                      <a:pt x="9" y="27"/>
                    </a:lnTo>
                    <a:lnTo>
                      <a:pt x="10" y="34"/>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14" name="Freeform 16"/>
              <p:cNvSpPr>
                <a:spLocks/>
              </p:cNvSpPr>
              <p:nvPr/>
            </p:nvSpPr>
            <p:spPr bwMode="auto">
              <a:xfrm>
                <a:off x="1254" y="1815"/>
                <a:ext cx="26" cy="77"/>
              </a:xfrm>
              <a:custGeom>
                <a:avLst/>
                <a:gdLst>
                  <a:gd name="T0" fmla="*/ 16 w 26"/>
                  <a:gd name="T1" fmla="*/ 3 h 77"/>
                  <a:gd name="T2" fmla="*/ 19 w 26"/>
                  <a:gd name="T3" fmla="*/ 7 h 77"/>
                  <a:gd name="T4" fmla="*/ 22 w 26"/>
                  <a:gd name="T5" fmla="*/ 11 h 77"/>
                  <a:gd name="T6" fmla="*/ 24 w 26"/>
                  <a:gd name="T7" fmla="*/ 15 h 77"/>
                  <a:gd name="T8" fmla="*/ 25 w 26"/>
                  <a:gd name="T9" fmla="*/ 20 h 77"/>
                  <a:gd name="T10" fmla="*/ 25 w 26"/>
                  <a:gd name="T11" fmla="*/ 24 h 77"/>
                  <a:gd name="T12" fmla="*/ 25 w 26"/>
                  <a:gd name="T13" fmla="*/ 28 h 77"/>
                  <a:gd name="T14" fmla="*/ 25 w 26"/>
                  <a:gd name="T15" fmla="*/ 32 h 77"/>
                  <a:gd name="T16" fmla="*/ 24 w 26"/>
                  <a:gd name="T17" fmla="*/ 37 h 77"/>
                  <a:gd name="T18" fmla="*/ 24 w 26"/>
                  <a:gd name="T19" fmla="*/ 41 h 77"/>
                  <a:gd name="T20" fmla="*/ 23 w 26"/>
                  <a:gd name="T21" fmla="*/ 46 h 77"/>
                  <a:gd name="T22" fmla="*/ 22 w 26"/>
                  <a:gd name="T23" fmla="*/ 48 h 77"/>
                  <a:gd name="T24" fmla="*/ 21 w 26"/>
                  <a:gd name="T25" fmla="*/ 51 h 77"/>
                  <a:gd name="T26" fmla="*/ 17 w 26"/>
                  <a:gd name="T27" fmla="*/ 54 h 77"/>
                  <a:gd name="T28" fmla="*/ 14 w 26"/>
                  <a:gd name="T29" fmla="*/ 59 h 77"/>
                  <a:gd name="T30" fmla="*/ 11 w 26"/>
                  <a:gd name="T31" fmla="*/ 64 h 77"/>
                  <a:gd name="T32" fmla="*/ 8 w 26"/>
                  <a:gd name="T33" fmla="*/ 68 h 77"/>
                  <a:gd name="T34" fmla="*/ 4 w 26"/>
                  <a:gd name="T35" fmla="*/ 72 h 77"/>
                  <a:gd name="T36" fmla="*/ 2 w 26"/>
                  <a:gd name="T37" fmla="*/ 74 h 77"/>
                  <a:gd name="T38" fmla="*/ 0 w 26"/>
                  <a:gd name="T39" fmla="*/ 76 h 77"/>
                  <a:gd name="T40" fmla="*/ 3 w 26"/>
                  <a:gd name="T41" fmla="*/ 72 h 77"/>
                  <a:gd name="T42" fmla="*/ 7 w 26"/>
                  <a:gd name="T43" fmla="*/ 68 h 77"/>
                  <a:gd name="T44" fmla="*/ 9 w 26"/>
                  <a:gd name="T45" fmla="*/ 63 h 77"/>
                  <a:gd name="T46" fmla="*/ 11 w 26"/>
                  <a:gd name="T47" fmla="*/ 59 h 77"/>
                  <a:gd name="T48" fmla="*/ 12 w 26"/>
                  <a:gd name="T49" fmla="*/ 55 h 77"/>
                  <a:gd name="T50" fmla="*/ 13 w 26"/>
                  <a:gd name="T51" fmla="*/ 52 h 77"/>
                  <a:gd name="T52" fmla="*/ 14 w 26"/>
                  <a:gd name="T53" fmla="*/ 49 h 77"/>
                  <a:gd name="T54" fmla="*/ 14 w 26"/>
                  <a:gd name="T55" fmla="*/ 46 h 77"/>
                  <a:gd name="T56" fmla="*/ 15 w 26"/>
                  <a:gd name="T57" fmla="*/ 44 h 77"/>
                  <a:gd name="T58" fmla="*/ 15 w 26"/>
                  <a:gd name="T59" fmla="*/ 43 h 77"/>
                  <a:gd name="T60" fmla="*/ 16 w 26"/>
                  <a:gd name="T61" fmla="*/ 40 h 77"/>
                  <a:gd name="T62" fmla="*/ 17 w 26"/>
                  <a:gd name="T63" fmla="*/ 36 h 77"/>
                  <a:gd name="T64" fmla="*/ 17 w 26"/>
                  <a:gd name="T65" fmla="*/ 32 h 77"/>
                  <a:gd name="T66" fmla="*/ 16 w 26"/>
                  <a:gd name="T67" fmla="*/ 29 h 77"/>
                  <a:gd name="T68" fmla="*/ 16 w 26"/>
                  <a:gd name="T69" fmla="*/ 26 h 77"/>
                  <a:gd name="T70" fmla="*/ 14 w 26"/>
                  <a:gd name="T71" fmla="*/ 22 h 77"/>
                  <a:gd name="T72" fmla="*/ 12 w 26"/>
                  <a:gd name="T73" fmla="*/ 20 h 77"/>
                  <a:gd name="T74" fmla="*/ 11 w 26"/>
                  <a:gd name="T75" fmla="*/ 17 h 77"/>
                  <a:gd name="T76" fmla="*/ 8 w 26"/>
                  <a:gd name="T77" fmla="*/ 13 h 77"/>
                  <a:gd name="T78" fmla="*/ 6 w 26"/>
                  <a:gd name="T79" fmla="*/ 10 h 77"/>
                  <a:gd name="T80" fmla="*/ 5 w 26"/>
                  <a:gd name="T81" fmla="*/ 9 h 77"/>
                  <a:gd name="T82" fmla="*/ 4 w 26"/>
                  <a:gd name="T83" fmla="*/ 8 h 77"/>
                  <a:gd name="T84" fmla="*/ 4 w 26"/>
                  <a:gd name="T85" fmla="*/ 7 h 77"/>
                  <a:gd name="T86" fmla="*/ 4 w 26"/>
                  <a:gd name="T87" fmla="*/ 6 h 77"/>
                  <a:gd name="T88" fmla="*/ 4 w 26"/>
                  <a:gd name="T89" fmla="*/ 4 h 77"/>
                  <a:gd name="T90" fmla="*/ 4 w 26"/>
                  <a:gd name="T91" fmla="*/ 3 h 77"/>
                  <a:gd name="T92" fmla="*/ 6 w 26"/>
                  <a:gd name="T93" fmla="*/ 2 h 77"/>
                  <a:gd name="T94" fmla="*/ 7 w 26"/>
                  <a:gd name="T95" fmla="*/ 1 h 77"/>
                  <a:gd name="T96" fmla="*/ 7 w 26"/>
                  <a:gd name="T97" fmla="*/ 0 h 77"/>
                  <a:gd name="T98" fmla="*/ 9 w 26"/>
                  <a:gd name="T99" fmla="*/ 0 h 77"/>
                  <a:gd name="T100" fmla="*/ 11 w 26"/>
                  <a:gd name="T101" fmla="*/ 1 h 77"/>
                  <a:gd name="T102" fmla="*/ 11 w 26"/>
                  <a:gd name="T103" fmla="*/ 0 h 77"/>
                  <a:gd name="T104" fmla="*/ 13 w 26"/>
                  <a:gd name="T105" fmla="*/ 0 h 77"/>
                  <a:gd name="T106" fmla="*/ 14 w 26"/>
                  <a:gd name="T107" fmla="*/ 1 h 77"/>
                  <a:gd name="T108" fmla="*/ 14 w 26"/>
                  <a:gd name="T109" fmla="*/ 2 h 77"/>
                  <a:gd name="T110" fmla="*/ 16 w 26"/>
                  <a:gd name="T111" fmla="*/ 3 h 7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6"/>
                  <a:gd name="T169" fmla="*/ 0 h 77"/>
                  <a:gd name="T170" fmla="*/ 26 w 26"/>
                  <a:gd name="T171" fmla="*/ 77 h 7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6" h="77">
                    <a:moveTo>
                      <a:pt x="16" y="3"/>
                    </a:moveTo>
                    <a:lnTo>
                      <a:pt x="19" y="7"/>
                    </a:lnTo>
                    <a:lnTo>
                      <a:pt x="22" y="11"/>
                    </a:lnTo>
                    <a:lnTo>
                      <a:pt x="24" y="15"/>
                    </a:lnTo>
                    <a:lnTo>
                      <a:pt x="25" y="20"/>
                    </a:lnTo>
                    <a:lnTo>
                      <a:pt x="25" y="24"/>
                    </a:lnTo>
                    <a:lnTo>
                      <a:pt x="25" y="28"/>
                    </a:lnTo>
                    <a:lnTo>
                      <a:pt x="25" y="32"/>
                    </a:lnTo>
                    <a:lnTo>
                      <a:pt x="24" y="37"/>
                    </a:lnTo>
                    <a:lnTo>
                      <a:pt x="24" y="41"/>
                    </a:lnTo>
                    <a:lnTo>
                      <a:pt x="23" y="46"/>
                    </a:lnTo>
                    <a:lnTo>
                      <a:pt x="22" y="48"/>
                    </a:lnTo>
                    <a:lnTo>
                      <a:pt x="21" y="51"/>
                    </a:lnTo>
                    <a:lnTo>
                      <a:pt x="17" y="54"/>
                    </a:lnTo>
                    <a:lnTo>
                      <a:pt x="14" y="59"/>
                    </a:lnTo>
                    <a:lnTo>
                      <a:pt x="11" y="64"/>
                    </a:lnTo>
                    <a:lnTo>
                      <a:pt x="8" y="68"/>
                    </a:lnTo>
                    <a:lnTo>
                      <a:pt x="4" y="72"/>
                    </a:lnTo>
                    <a:lnTo>
                      <a:pt x="2" y="74"/>
                    </a:lnTo>
                    <a:lnTo>
                      <a:pt x="0" y="76"/>
                    </a:lnTo>
                    <a:lnTo>
                      <a:pt x="3" y="72"/>
                    </a:lnTo>
                    <a:lnTo>
                      <a:pt x="7" y="68"/>
                    </a:lnTo>
                    <a:lnTo>
                      <a:pt x="9" y="63"/>
                    </a:lnTo>
                    <a:lnTo>
                      <a:pt x="11" y="59"/>
                    </a:lnTo>
                    <a:lnTo>
                      <a:pt x="12" y="55"/>
                    </a:lnTo>
                    <a:lnTo>
                      <a:pt x="13" y="52"/>
                    </a:lnTo>
                    <a:lnTo>
                      <a:pt x="14" y="49"/>
                    </a:lnTo>
                    <a:lnTo>
                      <a:pt x="14" y="46"/>
                    </a:lnTo>
                    <a:lnTo>
                      <a:pt x="15" y="44"/>
                    </a:lnTo>
                    <a:lnTo>
                      <a:pt x="15" y="43"/>
                    </a:lnTo>
                    <a:lnTo>
                      <a:pt x="16" y="40"/>
                    </a:lnTo>
                    <a:lnTo>
                      <a:pt x="17" y="36"/>
                    </a:lnTo>
                    <a:lnTo>
                      <a:pt x="17" y="32"/>
                    </a:lnTo>
                    <a:lnTo>
                      <a:pt x="16" y="29"/>
                    </a:lnTo>
                    <a:lnTo>
                      <a:pt x="16" y="26"/>
                    </a:lnTo>
                    <a:lnTo>
                      <a:pt x="14" y="22"/>
                    </a:lnTo>
                    <a:lnTo>
                      <a:pt x="12" y="20"/>
                    </a:lnTo>
                    <a:lnTo>
                      <a:pt x="11" y="17"/>
                    </a:lnTo>
                    <a:lnTo>
                      <a:pt x="8" y="13"/>
                    </a:lnTo>
                    <a:lnTo>
                      <a:pt x="6" y="10"/>
                    </a:lnTo>
                    <a:lnTo>
                      <a:pt x="5" y="9"/>
                    </a:lnTo>
                    <a:lnTo>
                      <a:pt x="4" y="8"/>
                    </a:lnTo>
                    <a:lnTo>
                      <a:pt x="4" y="7"/>
                    </a:lnTo>
                    <a:lnTo>
                      <a:pt x="4" y="6"/>
                    </a:lnTo>
                    <a:lnTo>
                      <a:pt x="4" y="4"/>
                    </a:lnTo>
                    <a:lnTo>
                      <a:pt x="4" y="3"/>
                    </a:lnTo>
                    <a:lnTo>
                      <a:pt x="6" y="2"/>
                    </a:lnTo>
                    <a:lnTo>
                      <a:pt x="7" y="1"/>
                    </a:lnTo>
                    <a:lnTo>
                      <a:pt x="7" y="0"/>
                    </a:lnTo>
                    <a:lnTo>
                      <a:pt x="9" y="0"/>
                    </a:lnTo>
                    <a:lnTo>
                      <a:pt x="11" y="1"/>
                    </a:lnTo>
                    <a:lnTo>
                      <a:pt x="11" y="0"/>
                    </a:lnTo>
                    <a:lnTo>
                      <a:pt x="13" y="0"/>
                    </a:lnTo>
                    <a:lnTo>
                      <a:pt x="14" y="1"/>
                    </a:lnTo>
                    <a:lnTo>
                      <a:pt x="14" y="2"/>
                    </a:lnTo>
                    <a:lnTo>
                      <a:pt x="16" y="3"/>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15" name="Freeform 17"/>
              <p:cNvSpPr>
                <a:spLocks/>
              </p:cNvSpPr>
              <p:nvPr/>
            </p:nvSpPr>
            <p:spPr bwMode="auto">
              <a:xfrm>
                <a:off x="1277" y="1850"/>
                <a:ext cx="35" cy="33"/>
              </a:xfrm>
              <a:custGeom>
                <a:avLst/>
                <a:gdLst>
                  <a:gd name="T0" fmla="*/ 9 w 35"/>
                  <a:gd name="T1" fmla="*/ 1 h 33"/>
                  <a:gd name="T2" fmla="*/ 12 w 35"/>
                  <a:gd name="T3" fmla="*/ 2 h 33"/>
                  <a:gd name="T4" fmla="*/ 15 w 35"/>
                  <a:gd name="T5" fmla="*/ 3 h 33"/>
                  <a:gd name="T6" fmla="*/ 18 w 35"/>
                  <a:gd name="T7" fmla="*/ 6 h 33"/>
                  <a:gd name="T8" fmla="*/ 20 w 35"/>
                  <a:gd name="T9" fmla="*/ 7 h 33"/>
                  <a:gd name="T10" fmla="*/ 24 w 35"/>
                  <a:gd name="T11" fmla="*/ 9 h 33"/>
                  <a:gd name="T12" fmla="*/ 25 w 35"/>
                  <a:gd name="T13" fmla="*/ 11 h 33"/>
                  <a:gd name="T14" fmla="*/ 28 w 35"/>
                  <a:gd name="T15" fmla="*/ 13 h 33"/>
                  <a:gd name="T16" fmla="*/ 30 w 35"/>
                  <a:gd name="T17" fmla="*/ 16 h 33"/>
                  <a:gd name="T18" fmla="*/ 31 w 35"/>
                  <a:gd name="T19" fmla="*/ 19 h 33"/>
                  <a:gd name="T20" fmla="*/ 33 w 35"/>
                  <a:gd name="T21" fmla="*/ 22 h 33"/>
                  <a:gd name="T22" fmla="*/ 33 w 35"/>
                  <a:gd name="T23" fmla="*/ 23 h 33"/>
                  <a:gd name="T24" fmla="*/ 33 w 35"/>
                  <a:gd name="T25" fmla="*/ 24 h 33"/>
                  <a:gd name="T26" fmla="*/ 34 w 35"/>
                  <a:gd name="T27" fmla="*/ 25 h 33"/>
                  <a:gd name="T28" fmla="*/ 34 w 35"/>
                  <a:gd name="T29" fmla="*/ 26 h 33"/>
                  <a:gd name="T30" fmla="*/ 34 w 35"/>
                  <a:gd name="T31" fmla="*/ 27 h 33"/>
                  <a:gd name="T32" fmla="*/ 33 w 35"/>
                  <a:gd name="T33" fmla="*/ 28 h 33"/>
                  <a:gd name="T34" fmla="*/ 33 w 35"/>
                  <a:gd name="T35" fmla="*/ 29 h 33"/>
                  <a:gd name="T36" fmla="*/ 33 w 35"/>
                  <a:gd name="T37" fmla="*/ 30 h 33"/>
                  <a:gd name="T38" fmla="*/ 32 w 35"/>
                  <a:gd name="T39" fmla="*/ 30 h 33"/>
                  <a:gd name="T40" fmla="*/ 32 w 35"/>
                  <a:gd name="T41" fmla="*/ 31 h 33"/>
                  <a:gd name="T42" fmla="*/ 30 w 35"/>
                  <a:gd name="T43" fmla="*/ 31 h 33"/>
                  <a:gd name="T44" fmla="*/ 30 w 35"/>
                  <a:gd name="T45" fmla="*/ 32 h 33"/>
                  <a:gd name="T46" fmla="*/ 29 w 35"/>
                  <a:gd name="T47" fmla="*/ 32 h 33"/>
                  <a:gd name="T48" fmla="*/ 28 w 35"/>
                  <a:gd name="T49" fmla="*/ 31 h 33"/>
                  <a:gd name="T50" fmla="*/ 27 w 35"/>
                  <a:gd name="T51" fmla="*/ 31 h 33"/>
                  <a:gd name="T52" fmla="*/ 25 w 35"/>
                  <a:gd name="T53" fmla="*/ 31 h 33"/>
                  <a:gd name="T54" fmla="*/ 24 w 35"/>
                  <a:gd name="T55" fmla="*/ 30 h 33"/>
                  <a:gd name="T56" fmla="*/ 24 w 35"/>
                  <a:gd name="T57" fmla="*/ 29 h 33"/>
                  <a:gd name="T58" fmla="*/ 22 w 35"/>
                  <a:gd name="T59" fmla="*/ 26 h 33"/>
                  <a:gd name="T60" fmla="*/ 20 w 35"/>
                  <a:gd name="T61" fmla="*/ 24 h 33"/>
                  <a:gd name="T62" fmla="*/ 19 w 35"/>
                  <a:gd name="T63" fmla="*/ 22 h 33"/>
                  <a:gd name="T64" fmla="*/ 16 w 35"/>
                  <a:gd name="T65" fmla="*/ 20 h 33"/>
                  <a:gd name="T66" fmla="*/ 15 w 35"/>
                  <a:gd name="T67" fmla="*/ 18 h 33"/>
                  <a:gd name="T68" fmla="*/ 13 w 35"/>
                  <a:gd name="T69" fmla="*/ 16 h 33"/>
                  <a:gd name="T70" fmla="*/ 10 w 35"/>
                  <a:gd name="T71" fmla="*/ 15 h 33"/>
                  <a:gd name="T72" fmla="*/ 9 w 35"/>
                  <a:gd name="T73" fmla="*/ 14 h 33"/>
                  <a:gd name="T74" fmla="*/ 6 w 35"/>
                  <a:gd name="T75" fmla="*/ 13 h 33"/>
                  <a:gd name="T76" fmla="*/ 3 w 35"/>
                  <a:gd name="T77" fmla="*/ 11 h 33"/>
                  <a:gd name="T78" fmla="*/ 2 w 35"/>
                  <a:gd name="T79" fmla="*/ 11 h 33"/>
                  <a:gd name="T80" fmla="*/ 2 w 35"/>
                  <a:gd name="T81" fmla="*/ 10 h 33"/>
                  <a:gd name="T82" fmla="*/ 1 w 35"/>
                  <a:gd name="T83" fmla="*/ 9 h 33"/>
                  <a:gd name="T84" fmla="*/ 1 w 35"/>
                  <a:gd name="T85" fmla="*/ 8 h 33"/>
                  <a:gd name="T86" fmla="*/ 0 w 35"/>
                  <a:gd name="T87" fmla="*/ 7 h 33"/>
                  <a:gd name="T88" fmla="*/ 0 w 35"/>
                  <a:gd name="T89" fmla="*/ 6 h 33"/>
                  <a:gd name="T90" fmla="*/ 1 w 35"/>
                  <a:gd name="T91" fmla="*/ 5 h 33"/>
                  <a:gd name="T92" fmla="*/ 0 w 35"/>
                  <a:gd name="T93" fmla="*/ 4 h 33"/>
                  <a:gd name="T94" fmla="*/ 1 w 35"/>
                  <a:gd name="T95" fmla="*/ 4 h 33"/>
                  <a:gd name="T96" fmla="*/ 1 w 35"/>
                  <a:gd name="T97" fmla="*/ 3 h 33"/>
                  <a:gd name="T98" fmla="*/ 1 w 35"/>
                  <a:gd name="T99" fmla="*/ 2 h 33"/>
                  <a:gd name="T100" fmla="*/ 2 w 35"/>
                  <a:gd name="T101" fmla="*/ 2 h 33"/>
                  <a:gd name="T102" fmla="*/ 3 w 35"/>
                  <a:gd name="T103" fmla="*/ 1 h 33"/>
                  <a:gd name="T104" fmla="*/ 4 w 35"/>
                  <a:gd name="T105" fmla="*/ 1 h 33"/>
                  <a:gd name="T106" fmla="*/ 5 w 35"/>
                  <a:gd name="T107" fmla="*/ 1 h 33"/>
                  <a:gd name="T108" fmla="*/ 6 w 35"/>
                  <a:gd name="T109" fmla="*/ 0 h 33"/>
                  <a:gd name="T110" fmla="*/ 7 w 35"/>
                  <a:gd name="T111" fmla="*/ 1 h 33"/>
                  <a:gd name="T112" fmla="*/ 8 w 35"/>
                  <a:gd name="T113" fmla="*/ 1 h 33"/>
                  <a:gd name="T114" fmla="*/ 9 w 35"/>
                  <a:gd name="T115" fmla="*/ 1 h 3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5"/>
                  <a:gd name="T175" fmla="*/ 0 h 33"/>
                  <a:gd name="T176" fmla="*/ 35 w 35"/>
                  <a:gd name="T177" fmla="*/ 33 h 3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5" h="33">
                    <a:moveTo>
                      <a:pt x="9" y="1"/>
                    </a:moveTo>
                    <a:lnTo>
                      <a:pt x="12" y="2"/>
                    </a:lnTo>
                    <a:lnTo>
                      <a:pt x="15" y="3"/>
                    </a:lnTo>
                    <a:lnTo>
                      <a:pt x="18" y="6"/>
                    </a:lnTo>
                    <a:lnTo>
                      <a:pt x="20" y="7"/>
                    </a:lnTo>
                    <a:lnTo>
                      <a:pt x="24" y="9"/>
                    </a:lnTo>
                    <a:lnTo>
                      <a:pt x="25" y="11"/>
                    </a:lnTo>
                    <a:lnTo>
                      <a:pt x="28" y="13"/>
                    </a:lnTo>
                    <a:lnTo>
                      <a:pt x="30" y="16"/>
                    </a:lnTo>
                    <a:lnTo>
                      <a:pt x="31" y="19"/>
                    </a:lnTo>
                    <a:lnTo>
                      <a:pt x="33" y="22"/>
                    </a:lnTo>
                    <a:lnTo>
                      <a:pt x="33" y="23"/>
                    </a:lnTo>
                    <a:lnTo>
                      <a:pt x="33" y="24"/>
                    </a:lnTo>
                    <a:lnTo>
                      <a:pt x="34" y="25"/>
                    </a:lnTo>
                    <a:lnTo>
                      <a:pt x="34" y="26"/>
                    </a:lnTo>
                    <a:lnTo>
                      <a:pt x="34" y="27"/>
                    </a:lnTo>
                    <a:lnTo>
                      <a:pt x="33" y="28"/>
                    </a:lnTo>
                    <a:lnTo>
                      <a:pt x="33" y="29"/>
                    </a:lnTo>
                    <a:lnTo>
                      <a:pt x="33" y="30"/>
                    </a:lnTo>
                    <a:lnTo>
                      <a:pt x="32" y="30"/>
                    </a:lnTo>
                    <a:lnTo>
                      <a:pt x="32" y="31"/>
                    </a:lnTo>
                    <a:lnTo>
                      <a:pt x="30" y="31"/>
                    </a:lnTo>
                    <a:lnTo>
                      <a:pt x="30" y="32"/>
                    </a:lnTo>
                    <a:lnTo>
                      <a:pt x="29" y="32"/>
                    </a:lnTo>
                    <a:lnTo>
                      <a:pt x="28" y="31"/>
                    </a:lnTo>
                    <a:lnTo>
                      <a:pt x="27" y="31"/>
                    </a:lnTo>
                    <a:lnTo>
                      <a:pt x="25" y="31"/>
                    </a:lnTo>
                    <a:lnTo>
                      <a:pt x="24" y="30"/>
                    </a:lnTo>
                    <a:lnTo>
                      <a:pt x="24" y="29"/>
                    </a:lnTo>
                    <a:lnTo>
                      <a:pt x="22" y="26"/>
                    </a:lnTo>
                    <a:lnTo>
                      <a:pt x="20" y="24"/>
                    </a:lnTo>
                    <a:lnTo>
                      <a:pt x="19" y="22"/>
                    </a:lnTo>
                    <a:lnTo>
                      <a:pt x="16" y="20"/>
                    </a:lnTo>
                    <a:lnTo>
                      <a:pt x="15" y="18"/>
                    </a:lnTo>
                    <a:lnTo>
                      <a:pt x="13" y="16"/>
                    </a:lnTo>
                    <a:lnTo>
                      <a:pt x="10" y="15"/>
                    </a:lnTo>
                    <a:lnTo>
                      <a:pt x="9" y="14"/>
                    </a:lnTo>
                    <a:lnTo>
                      <a:pt x="6" y="13"/>
                    </a:lnTo>
                    <a:lnTo>
                      <a:pt x="3" y="11"/>
                    </a:lnTo>
                    <a:lnTo>
                      <a:pt x="2" y="11"/>
                    </a:lnTo>
                    <a:lnTo>
                      <a:pt x="2" y="10"/>
                    </a:lnTo>
                    <a:lnTo>
                      <a:pt x="1" y="9"/>
                    </a:lnTo>
                    <a:lnTo>
                      <a:pt x="1" y="8"/>
                    </a:lnTo>
                    <a:lnTo>
                      <a:pt x="0" y="7"/>
                    </a:lnTo>
                    <a:lnTo>
                      <a:pt x="0" y="6"/>
                    </a:lnTo>
                    <a:lnTo>
                      <a:pt x="1" y="5"/>
                    </a:lnTo>
                    <a:lnTo>
                      <a:pt x="0" y="4"/>
                    </a:lnTo>
                    <a:lnTo>
                      <a:pt x="1" y="4"/>
                    </a:lnTo>
                    <a:lnTo>
                      <a:pt x="1" y="3"/>
                    </a:lnTo>
                    <a:lnTo>
                      <a:pt x="1" y="2"/>
                    </a:lnTo>
                    <a:lnTo>
                      <a:pt x="2" y="2"/>
                    </a:lnTo>
                    <a:lnTo>
                      <a:pt x="3" y="1"/>
                    </a:lnTo>
                    <a:lnTo>
                      <a:pt x="4" y="1"/>
                    </a:lnTo>
                    <a:lnTo>
                      <a:pt x="5" y="1"/>
                    </a:lnTo>
                    <a:lnTo>
                      <a:pt x="6" y="0"/>
                    </a:lnTo>
                    <a:lnTo>
                      <a:pt x="7" y="1"/>
                    </a:lnTo>
                    <a:lnTo>
                      <a:pt x="8" y="1"/>
                    </a:lnTo>
                    <a:lnTo>
                      <a:pt x="9" y="1"/>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16" name="Freeform 18"/>
              <p:cNvSpPr>
                <a:spLocks/>
              </p:cNvSpPr>
              <p:nvPr/>
            </p:nvSpPr>
            <p:spPr bwMode="auto">
              <a:xfrm>
                <a:off x="1137" y="1716"/>
                <a:ext cx="41" cy="78"/>
              </a:xfrm>
              <a:custGeom>
                <a:avLst/>
                <a:gdLst>
                  <a:gd name="T0" fmla="*/ 11 w 41"/>
                  <a:gd name="T1" fmla="*/ 4 h 78"/>
                  <a:gd name="T2" fmla="*/ 14 w 41"/>
                  <a:gd name="T3" fmla="*/ 8 h 78"/>
                  <a:gd name="T4" fmla="*/ 18 w 41"/>
                  <a:gd name="T5" fmla="*/ 13 h 78"/>
                  <a:gd name="T6" fmla="*/ 21 w 41"/>
                  <a:gd name="T7" fmla="*/ 16 h 78"/>
                  <a:gd name="T8" fmla="*/ 24 w 41"/>
                  <a:gd name="T9" fmla="*/ 20 h 78"/>
                  <a:gd name="T10" fmla="*/ 25 w 41"/>
                  <a:gd name="T11" fmla="*/ 25 h 78"/>
                  <a:gd name="T12" fmla="*/ 28 w 41"/>
                  <a:gd name="T13" fmla="*/ 29 h 78"/>
                  <a:gd name="T14" fmla="*/ 29 w 41"/>
                  <a:gd name="T15" fmla="*/ 34 h 78"/>
                  <a:gd name="T16" fmla="*/ 32 w 41"/>
                  <a:gd name="T17" fmla="*/ 39 h 78"/>
                  <a:gd name="T18" fmla="*/ 33 w 41"/>
                  <a:gd name="T19" fmla="*/ 44 h 78"/>
                  <a:gd name="T20" fmla="*/ 34 w 41"/>
                  <a:gd name="T21" fmla="*/ 51 h 78"/>
                  <a:gd name="T22" fmla="*/ 34 w 41"/>
                  <a:gd name="T23" fmla="*/ 52 h 78"/>
                  <a:gd name="T24" fmla="*/ 35 w 41"/>
                  <a:gd name="T25" fmla="*/ 55 h 78"/>
                  <a:gd name="T26" fmla="*/ 35 w 41"/>
                  <a:gd name="T27" fmla="*/ 57 h 78"/>
                  <a:gd name="T28" fmla="*/ 37 w 41"/>
                  <a:gd name="T29" fmla="*/ 61 h 78"/>
                  <a:gd name="T30" fmla="*/ 38 w 41"/>
                  <a:gd name="T31" fmla="*/ 66 h 78"/>
                  <a:gd name="T32" fmla="*/ 39 w 41"/>
                  <a:gd name="T33" fmla="*/ 69 h 78"/>
                  <a:gd name="T34" fmla="*/ 40 w 41"/>
                  <a:gd name="T35" fmla="*/ 71 h 78"/>
                  <a:gd name="T36" fmla="*/ 39 w 41"/>
                  <a:gd name="T37" fmla="*/ 74 h 78"/>
                  <a:gd name="T38" fmla="*/ 40 w 41"/>
                  <a:gd name="T39" fmla="*/ 76 h 78"/>
                  <a:gd name="T40" fmla="*/ 39 w 41"/>
                  <a:gd name="T41" fmla="*/ 77 h 78"/>
                  <a:gd name="T42" fmla="*/ 38 w 41"/>
                  <a:gd name="T43" fmla="*/ 76 h 78"/>
                  <a:gd name="T44" fmla="*/ 37 w 41"/>
                  <a:gd name="T45" fmla="*/ 75 h 78"/>
                  <a:gd name="T46" fmla="*/ 36 w 41"/>
                  <a:gd name="T47" fmla="*/ 73 h 78"/>
                  <a:gd name="T48" fmla="*/ 34 w 41"/>
                  <a:gd name="T49" fmla="*/ 70 h 78"/>
                  <a:gd name="T50" fmla="*/ 33 w 41"/>
                  <a:gd name="T51" fmla="*/ 66 h 78"/>
                  <a:gd name="T52" fmla="*/ 31 w 41"/>
                  <a:gd name="T53" fmla="*/ 61 h 78"/>
                  <a:gd name="T54" fmla="*/ 29 w 41"/>
                  <a:gd name="T55" fmla="*/ 56 h 78"/>
                  <a:gd name="T56" fmla="*/ 26 w 41"/>
                  <a:gd name="T57" fmla="*/ 49 h 78"/>
                  <a:gd name="T58" fmla="*/ 24 w 41"/>
                  <a:gd name="T59" fmla="*/ 44 h 78"/>
                  <a:gd name="T60" fmla="*/ 20 w 41"/>
                  <a:gd name="T61" fmla="*/ 37 h 78"/>
                  <a:gd name="T62" fmla="*/ 17 w 41"/>
                  <a:gd name="T63" fmla="*/ 30 h 78"/>
                  <a:gd name="T64" fmla="*/ 15 w 41"/>
                  <a:gd name="T65" fmla="*/ 26 h 78"/>
                  <a:gd name="T66" fmla="*/ 14 w 41"/>
                  <a:gd name="T67" fmla="*/ 22 h 78"/>
                  <a:gd name="T68" fmla="*/ 11 w 41"/>
                  <a:gd name="T69" fmla="*/ 20 h 78"/>
                  <a:gd name="T70" fmla="*/ 10 w 41"/>
                  <a:gd name="T71" fmla="*/ 20 h 78"/>
                  <a:gd name="T72" fmla="*/ 9 w 41"/>
                  <a:gd name="T73" fmla="*/ 19 h 78"/>
                  <a:gd name="T74" fmla="*/ 8 w 41"/>
                  <a:gd name="T75" fmla="*/ 17 h 78"/>
                  <a:gd name="T76" fmla="*/ 6 w 41"/>
                  <a:gd name="T77" fmla="*/ 17 h 78"/>
                  <a:gd name="T78" fmla="*/ 3 w 41"/>
                  <a:gd name="T79" fmla="*/ 14 h 78"/>
                  <a:gd name="T80" fmla="*/ 1 w 41"/>
                  <a:gd name="T81" fmla="*/ 11 h 78"/>
                  <a:gd name="T82" fmla="*/ 1 w 41"/>
                  <a:gd name="T83" fmla="*/ 10 h 78"/>
                  <a:gd name="T84" fmla="*/ 0 w 41"/>
                  <a:gd name="T85" fmla="*/ 8 h 78"/>
                  <a:gd name="T86" fmla="*/ 0 w 41"/>
                  <a:gd name="T87" fmla="*/ 7 h 78"/>
                  <a:gd name="T88" fmla="*/ 0 w 41"/>
                  <a:gd name="T89" fmla="*/ 6 h 78"/>
                  <a:gd name="T90" fmla="*/ 1 w 41"/>
                  <a:gd name="T91" fmla="*/ 5 h 78"/>
                  <a:gd name="T92" fmla="*/ 1 w 41"/>
                  <a:gd name="T93" fmla="*/ 4 h 78"/>
                  <a:gd name="T94" fmla="*/ 2 w 41"/>
                  <a:gd name="T95" fmla="*/ 2 h 78"/>
                  <a:gd name="T96" fmla="*/ 3 w 41"/>
                  <a:gd name="T97" fmla="*/ 1 h 78"/>
                  <a:gd name="T98" fmla="*/ 4 w 41"/>
                  <a:gd name="T99" fmla="*/ 1 h 78"/>
                  <a:gd name="T100" fmla="*/ 5 w 41"/>
                  <a:gd name="T101" fmla="*/ 0 h 78"/>
                  <a:gd name="T102" fmla="*/ 6 w 41"/>
                  <a:gd name="T103" fmla="*/ 1 h 78"/>
                  <a:gd name="T104" fmla="*/ 7 w 41"/>
                  <a:gd name="T105" fmla="*/ 1 h 78"/>
                  <a:gd name="T106" fmla="*/ 8 w 41"/>
                  <a:gd name="T107" fmla="*/ 2 h 78"/>
                  <a:gd name="T108" fmla="*/ 10 w 41"/>
                  <a:gd name="T109" fmla="*/ 2 h 78"/>
                  <a:gd name="T110" fmla="*/ 11 w 41"/>
                  <a:gd name="T111" fmla="*/ 3 h 78"/>
                  <a:gd name="T112" fmla="*/ 11 w 41"/>
                  <a:gd name="T113" fmla="*/ 4 h 7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1"/>
                  <a:gd name="T172" fmla="*/ 0 h 78"/>
                  <a:gd name="T173" fmla="*/ 41 w 41"/>
                  <a:gd name="T174" fmla="*/ 78 h 7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1" h="78">
                    <a:moveTo>
                      <a:pt x="11" y="4"/>
                    </a:moveTo>
                    <a:lnTo>
                      <a:pt x="14" y="8"/>
                    </a:lnTo>
                    <a:lnTo>
                      <a:pt x="18" y="13"/>
                    </a:lnTo>
                    <a:lnTo>
                      <a:pt x="21" y="16"/>
                    </a:lnTo>
                    <a:lnTo>
                      <a:pt x="24" y="20"/>
                    </a:lnTo>
                    <a:lnTo>
                      <a:pt x="25" y="25"/>
                    </a:lnTo>
                    <a:lnTo>
                      <a:pt x="28" y="29"/>
                    </a:lnTo>
                    <a:lnTo>
                      <a:pt x="29" y="34"/>
                    </a:lnTo>
                    <a:lnTo>
                      <a:pt x="32" y="39"/>
                    </a:lnTo>
                    <a:lnTo>
                      <a:pt x="33" y="44"/>
                    </a:lnTo>
                    <a:lnTo>
                      <a:pt x="34" y="51"/>
                    </a:lnTo>
                    <a:lnTo>
                      <a:pt x="34" y="52"/>
                    </a:lnTo>
                    <a:lnTo>
                      <a:pt x="35" y="55"/>
                    </a:lnTo>
                    <a:lnTo>
                      <a:pt x="35" y="57"/>
                    </a:lnTo>
                    <a:lnTo>
                      <a:pt x="37" y="61"/>
                    </a:lnTo>
                    <a:lnTo>
                      <a:pt x="38" y="66"/>
                    </a:lnTo>
                    <a:lnTo>
                      <a:pt x="39" y="69"/>
                    </a:lnTo>
                    <a:lnTo>
                      <a:pt x="40" y="71"/>
                    </a:lnTo>
                    <a:lnTo>
                      <a:pt x="39" y="74"/>
                    </a:lnTo>
                    <a:lnTo>
                      <a:pt x="40" y="76"/>
                    </a:lnTo>
                    <a:lnTo>
                      <a:pt x="39" y="77"/>
                    </a:lnTo>
                    <a:lnTo>
                      <a:pt x="38" y="76"/>
                    </a:lnTo>
                    <a:lnTo>
                      <a:pt x="37" y="75"/>
                    </a:lnTo>
                    <a:lnTo>
                      <a:pt x="36" y="73"/>
                    </a:lnTo>
                    <a:lnTo>
                      <a:pt x="34" y="70"/>
                    </a:lnTo>
                    <a:lnTo>
                      <a:pt x="33" y="66"/>
                    </a:lnTo>
                    <a:lnTo>
                      <a:pt x="31" y="61"/>
                    </a:lnTo>
                    <a:lnTo>
                      <a:pt x="29" y="56"/>
                    </a:lnTo>
                    <a:lnTo>
                      <a:pt x="26" y="49"/>
                    </a:lnTo>
                    <a:lnTo>
                      <a:pt x="24" y="44"/>
                    </a:lnTo>
                    <a:lnTo>
                      <a:pt x="20" y="37"/>
                    </a:lnTo>
                    <a:lnTo>
                      <a:pt x="17" y="30"/>
                    </a:lnTo>
                    <a:lnTo>
                      <a:pt x="15" y="26"/>
                    </a:lnTo>
                    <a:lnTo>
                      <a:pt x="14" y="22"/>
                    </a:lnTo>
                    <a:lnTo>
                      <a:pt x="11" y="20"/>
                    </a:lnTo>
                    <a:lnTo>
                      <a:pt x="10" y="20"/>
                    </a:lnTo>
                    <a:lnTo>
                      <a:pt x="9" y="19"/>
                    </a:lnTo>
                    <a:lnTo>
                      <a:pt x="8" y="17"/>
                    </a:lnTo>
                    <a:lnTo>
                      <a:pt x="6" y="17"/>
                    </a:lnTo>
                    <a:lnTo>
                      <a:pt x="3" y="14"/>
                    </a:lnTo>
                    <a:lnTo>
                      <a:pt x="1" y="11"/>
                    </a:lnTo>
                    <a:lnTo>
                      <a:pt x="1" y="10"/>
                    </a:lnTo>
                    <a:lnTo>
                      <a:pt x="0" y="8"/>
                    </a:lnTo>
                    <a:lnTo>
                      <a:pt x="0" y="7"/>
                    </a:lnTo>
                    <a:lnTo>
                      <a:pt x="0" y="6"/>
                    </a:lnTo>
                    <a:lnTo>
                      <a:pt x="1" y="5"/>
                    </a:lnTo>
                    <a:lnTo>
                      <a:pt x="1" y="4"/>
                    </a:lnTo>
                    <a:lnTo>
                      <a:pt x="2" y="2"/>
                    </a:lnTo>
                    <a:lnTo>
                      <a:pt x="3" y="1"/>
                    </a:lnTo>
                    <a:lnTo>
                      <a:pt x="4" y="1"/>
                    </a:lnTo>
                    <a:lnTo>
                      <a:pt x="5" y="0"/>
                    </a:lnTo>
                    <a:lnTo>
                      <a:pt x="6" y="1"/>
                    </a:lnTo>
                    <a:lnTo>
                      <a:pt x="7" y="1"/>
                    </a:lnTo>
                    <a:lnTo>
                      <a:pt x="8" y="2"/>
                    </a:lnTo>
                    <a:lnTo>
                      <a:pt x="10" y="2"/>
                    </a:lnTo>
                    <a:lnTo>
                      <a:pt x="11" y="3"/>
                    </a:lnTo>
                    <a:lnTo>
                      <a:pt x="11" y="4"/>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17" name="Freeform 19"/>
              <p:cNvSpPr>
                <a:spLocks/>
              </p:cNvSpPr>
              <p:nvPr/>
            </p:nvSpPr>
            <p:spPr bwMode="auto">
              <a:xfrm>
                <a:off x="1167" y="1746"/>
                <a:ext cx="32" cy="17"/>
              </a:xfrm>
              <a:custGeom>
                <a:avLst/>
                <a:gdLst>
                  <a:gd name="T0" fmla="*/ 5 w 32"/>
                  <a:gd name="T1" fmla="*/ 3 h 17"/>
                  <a:gd name="T2" fmla="*/ 7 w 32"/>
                  <a:gd name="T3" fmla="*/ 2 h 17"/>
                  <a:gd name="T4" fmla="*/ 9 w 32"/>
                  <a:gd name="T5" fmla="*/ 2 h 17"/>
                  <a:gd name="T6" fmla="*/ 12 w 32"/>
                  <a:gd name="T7" fmla="*/ 2 h 17"/>
                  <a:gd name="T8" fmla="*/ 14 w 32"/>
                  <a:gd name="T9" fmla="*/ 2 h 17"/>
                  <a:gd name="T10" fmla="*/ 16 w 32"/>
                  <a:gd name="T11" fmla="*/ 1 h 17"/>
                  <a:gd name="T12" fmla="*/ 18 w 32"/>
                  <a:gd name="T13" fmla="*/ 1 h 17"/>
                  <a:gd name="T14" fmla="*/ 21 w 32"/>
                  <a:gd name="T15" fmla="*/ 0 h 17"/>
                  <a:gd name="T16" fmla="*/ 23 w 32"/>
                  <a:gd name="T17" fmla="*/ 1 h 17"/>
                  <a:gd name="T18" fmla="*/ 25 w 32"/>
                  <a:gd name="T19" fmla="*/ 1 h 17"/>
                  <a:gd name="T20" fmla="*/ 27 w 32"/>
                  <a:gd name="T21" fmla="*/ 1 h 17"/>
                  <a:gd name="T22" fmla="*/ 27 w 32"/>
                  <a:gd name="T23" fmla="*/ 2 h 17"/>
                  <a:gd name="T24" fmla="*/ 28 w 32"/>
                  <a:gd name="T25" fmla="*/ 2 h 17"/>
                  <a:gd name="T26" fmla="*/ 29 w 32"/>
                  <a:gd name="T27" fmla="*/ 2 h 17"/>
                  <a:gd name="T28" fmla="*/ 29 w 32"/>
                  <a:gd name="T29" fmla="*/ 3 h 17"/>
                  <a:gd name="T30" fmla="*/ 30 w 32"/>
                  <a:gd name="T31" fmla="*/ 3 h 17"/>
                  <a:gd name="T32" fmla="*/ 30 w 32"/>
                  <a:gd name="T33" fmla="*/ 4 h 17"/>
                  <a:gd name="T34" fmla="*/ 30 w 32"/>
                  <a:gd name="T35" fmla="*/ 5 h 17"/>
                  <a:gd name="T36" fmla="*/ 31 w 32"/>
                  <a:gd name="T37" fmla="*/ 6 h 17"/>
                  <a:gd name="T38" fmla="*/ 31 w 32"/>
                  <a:gd name="T39" fmla="*/ 8 h 17"/>
                  <a:gd name="T40" fmla="*/ 31 w 32"/>
                  <a:gd name="T41" fmla="*/ 9 h 17"/>
                  <a:gd name="T42" fmla="*/ 30 w 32"/>
                  <a:gd name="T43" fmla="*/ 9 h 17"/>
                  <a:gd name="T44" fmla="*/ 30 w 32"/>
                  <a:gd name="T45" fmla="*/ 11 h 17"/>
                  <a:gd name="T46" fmla="*/ 29 w 32"/>
                  <a:gd name="T47" fmla="*/ 11 h 17"/>
                  <a:gd name="T48" fmla="*/ 29 w 32"/>
                  <a:gd name="T49" fmla="*/ 12 h 17"/>
                  <a:gd name="T50" fmla="*/ 28 w 32"/>
                  <a:gd name="T51" fmla="*/ 13 h 17"/>
                  <a:gd name="T52" fmla="*/ 27 w 32"/>
                  <a:gd name="T53" fmla="*/ 13 h 17"/>
                  <a:gd name="T54" fmla="*/ 25 w 32"/>
                  <a:gd name="T55" fmla="*/ 13 h 17"/>
                  <a:gd name="T56" fmla="*/ 25 w 32"/>
                  <a:gd name="T57" fmla="*/ 14 h 17"/>
                  <a:gd name="T58" fmla="*/ 24 w 32"/>
                  <a:gd name="T59" fmla="*/ 13 h 17"/>
                  <a:gd name="T60" fmla="*/ 22 w 32"/>
                  <a:gd name="T61" fmla="*/ 14 h 17"/>
                  <a:gd name="T62" fmla="*/ 20 w 32"/>
                  <a:gd name="T63" fmla="*/ 14 h 17"/>
                  <a:gd name="T64" fmla="*/ 19 w 32"/>
                  <a:gd name="T65" fmla="*/ 13 h 17"/>
                  <a:gd name="T66" fmla="*/ 18 w 32"/>
                  <a:gd name="T67" fmla="*/ 13 h 17"/>
                  <a:gd name="T68" fmla="*/ 16 w 32"/>
                  <a:gd name="T69" fmla="*/ 14 h 17"/>
                  <a:gd name="T70" fmla="*/ 15 w 32"/>
                  <a:gd name="T71" fmla="*/ 13 h 17"/>
                  <a:gd name="T72" fmla="*/ 13 w 32"/>
                  <a:gd name="T73" fmla="*/ 13 h 17"/>
                  <a:gd name="T74" fmla="*/ 12 w 32"/>
                  <a:gd name="T75" fmla="*/ 14 h 17"/>
                  <a:gd name="T76" fmla="*/ 10 w 32"/>
                  <a:gd name="T77" fmla="*/ 14 h 17"/>
                  <a:gd name="T78" fmla="*/ 8 w 32"/>
                  <a:gd name="T79" fmla="*/ 16 h 17"/>
                  <a:gd name="T80" fmla="*/ 6 w 32"/>
                  <a:gd name="T81" fmla="*/ 16 h 17"/>
                  <a:gd name="T82" fmla="*/ 6 w 32"/>
                  <a:gd name="T83" fmla="*/ 14 h 17"/>
                  <a:gd name="T84" fmla="*/ 5 w 32"/>
                  <a:gd name="T85" fmla="*/ 16 h 17"/>
                  <a:gd name="T86" fmla="*/ 3 w 32"/>
                  <a:gd name="T87" fmla="*/ 16 h 17"/>
                  <a:gd name="T88" fmla="*/ 3 w 32"/>
                  <a:gd name="T89" fmla="*/ 14 h 17"/>
                  <a:gd name="T90" fmla="*/ 2 w 32"/>
                  <a:gd name="T91" fmla="*/ 13 h 17"/>
                  <a:gd name="T92" fmla="*/ 2 w 32"/>
                  <a:gd name="T93" fmla="*/ 12 h 17"/>
                  <a:gd name="T94" fmla="*/ 1 w 32"/>
                  <a:gd name="T95" fmla="*/ 12 h 17"/>
                  <a:gd name="T96" fmla="*/ 1 w 32"/>
                  <a:gd name="T97" fmla="*/ 11 h 17"/>
                  <a:gd name="T98" fmla="*/ 0 w 32"/>
                  <a:gd name="T99" fmla="*/ 11 h 17"/>
                  <a:gd name="T100" fmla="*/ 1 w 32"/>
                  <a:gd name="T101" fmla="*/ 9 h 17"/>
                  <a:gd name="T102" fmla="*/ 1 w 32"/>
                  <a:gd name="T103" fmla="*/ 8 h 17"/>
                  <a:gd name="T104" fmla="*/ 2 w 32"/>
                  <a:gd name="T105" fmla="*/ 6 h 17"/>
                  <a:gd name="T106" fmla="*/ 2 w 32"/>
                  <a:gd name="T107" fmla="*/ 4 h 17"/>
                  <a:gd name="T108" fmla="*/ 3 w 32"/>
                  <a:gd name="T109" fmla="*/ 4 h 17"/>
                  <a:gd name="T110" fmla="*/ 4 w 32"/>
                  <a:gd name="T111" fmla="*/ 3 h 17"/>
                  <a:gd name="T112" fmla="*/ 5 w 32"/>
                  <a:gd name="T113" fmla="*/ 3 h 1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2"/>
                  <a:gd name="T172" fmla="*/ 0 h 17"/>
                  <a:gd name="T173" fmla="*/ 32 w 32"/>
                  <a:gd name="T174" fmla="*/ 17 h 1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2" h="17">
                    <a:moveTo>
                      <a:pt x="5" y="3"/>
                    </a:moveTo>
                    <a:lnTo>
                      <a:pt x="7" y="2"/>
                    </a:lnTo>
                    <a:lnTo>
                      <a:pt x="9" y="2"/>
                    </a:lnTo>
                    <a:lnTo>
                      <a:pt x="12" y="2"/>
                    </a:lnTo>
                    <a:lnTo>
                      <a:pt x="14" y="2"/>
                    </a:lnTo>
                    <a:lnTo>
                      <a:pt x="16" y="1"/>
                    </a:lnTo>
                    <a:lnTo>
                      <a:pt x="18" y="1"/>
                    </a:lnTo>
                    <a:lnTo>
                      <a:pt x="21" y="0"/>
                    </a:lnTo>
                    <a:lnTo>
                      <a:pt x="23" y="1"/>
                    </a:lnTo>
                    <a:lnTo>
                      <a:pt x="25" y="1"/>
                    </a:lnTo>
                    <a:lnTo>
                      <a:pt x="27" y="1"/>
                    </a:lnTo>
                    <a:lnTo>
                      <a:pt x="27" y="2"/>
                    </a:lnTo>
                    <a:lnTo>
                      <a:pt x="28" y="2"/>
                    </a:lnTo>
                    <a:lnTo>
                      <a:pt x="29" y="2"/>
                    </a:lnTo>
                    <a:lnTo>
                      <a:pt x="29" y="3"/>
                    </a:lnTo>
                    <a:lnTo>
                      <a:pt x="30" y="3"/>
                    </a:lnTo>
                    <a:lnTo>
                      <a:pt x="30" y="4"/>
                    </a:lnTo>
                    <a:lnTo>
                      <a:pt x="30" y="5"/>
                    </a:lnTo>
                    <a:lnTo>
                      <a:pt x="31" y="6"/>
                    </a:lnTo>
                    <a:lnTo>
                      <a:pt x="31" y="8"/>
                    </a:lnTo>
                    <a:lnTo>
                      <a:pt x="31" y="9"/>
                    </a:lnTo>
                    <a:lnTo>
                      <a:pt x="30" y="9"/>
                    </a:lnTo>
                    <a:lnTo>
                      <a:pt x="30" y="11"/>
                    </a:lnTo>
                    <a:lnTo>
                      <a:pt x="29" y="11"/>
                    </a:lnTo>
                    <a:lnTo>
                      <a:pt x="29" y="12"/>
                    </a:lnTo>
                    <a:lnTo>
                      <a:pt x="28" y="13"/>
                    </a:lnTo>
                    <a:lnTo>
                      <a:pt x="27" y="13"/>
                    </a:lnTo>
                    <a:lnTo>
                      <a:pt x="25" y="13"/>
                    </a:lnTo>
                    <a:lnTo>
                      <a:pt x="25" y="14"/>
                    </a:lnTo>
                    <a:lnTo>
                      <a:pt x="24" y="13"/>
                    </a:lnTo>
                    <a:lnTo>
                      <a:pt x="22" y="14"/>
                    </a:lnTo>
                    <a:lnTo>
                      <a:pt x="20" y="14"/>
                    </a:lnTo>
                    <a:lnTo>
                      <a:pt x="19" y="13"/>
                    </a:lnTo>
                    <a:lnTo>
                      <a:pt x="18" y="13"/>
                    </a:lnTo>
                    <a:lnTo>
                      <a:pt x="16" y="14"/>
                    </a:lnTo>
                    <a:lnTo>
                      <a:pt x="15" y="13"/>
                    </a:lnTo>
                    <a:lnTo>
                      <a:pt x="13" y="13"/>
                    </a:lnTo>
                    <a:lnTo>
                      <a:pt x="12" y="14"/>
                    </a:lnTo>
                    <a:lnTo>
                      <a:pt x="10" y="14"/>
                    </a:lnTo>
                    <a:lnTo>
                      <a:pt x="8" y="16"/>
                    </a:lnTo>
                    <a:lnTo>
                      <a:pt x="6" y="16"/>
                    </a:lnTo>
                    <a:lnTo>
                      <a:pt x="6" y="14"/>
                    </a:lnTo>
                    <a:lnTo>
                      <a:pt x="5" y="16"/>
                    </a:lnTo>
                    <a:lnTo>
                      <a:pt x="3" y="16"/>
                    </a:lnTo>
                    <a:lnTo>
                      <a:pt x="3" y="14"/>
                    </a:lnTo>
                    <a:lnTo>
                      <a:pt x="2" y="13"/>
                    </a:lnTo>
                    <a:lnTo>
                      <a:pt x="2" y="12"/>
                    </a:lnTo>
                    <a:lnTo>
                      <a:pt x="1" y="12"/>
                    </a:lnTo>
                    <a:lnTo>
                      <a:pt x="1" y="11"/>
                    </a:lnTo>
                    <a:lnTo>
                      <a:pt x="0" y="11"/>
                    </a:lnTo>
                    <a:lnTo>
                      <a:pt x="1" y="9"/>
                    </a:lnTo>
                    <a:lnTo>
                      <a:pt x="1" y="8"/>
                    </a:lnTo>
                    <a:lnTo>
                      <a:pt x="2" y="6"/>
                    </a:lnTo>
                    <a:lnTo>
                      <a:pt x="2" y="4"/>
                    </a:lnTo>
                    <a:lnTo>
                      <a:pt x="3" y="4"/>
                    </a:lnTo>
                    <a:lnTo>
                      <a:pt x="4" y="3"/>
                    </a:lnTo>
                    <a:lnTo>
                      <a:pt x="5" y="3"/>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18" name="Freeform 20"/>
              <p:cNvSpPr>
                <a:spLocks/>
              </p:cNvSpPr>
              <p:nvPr/>
            </p:nvSpPr>
            <p:spPr bwMode="auto">
              <a:xfrm>
                <a:off x="969" y="1638"/>
                <a:ext cx="90" cy="85"/>
              </a:xfrm>
              <a:custGeom>
                <a:avLst/>
                <a:gdLst>
                  <a:gd name="T0" fmla="*/ 73 w 90"/>
                  <a:gd name="T1" fmla="*/ 23 h 85"/>
                  <a:gd name="T2" fmla="*/ 75 w 90"/>
                  <a:gd name="T3" fmla="*/ 24 h 85"/>
                  <a:gd name="T4" fmla="*/ 78 w 90"/>
                  <a:gd name="T5" fmla="*/ 28 h 85"/>
                  <a:gd name="T6" fmla="*/ 80 w 90"/>
                  <a:gd name="T7" fmla="*/ 30 h 85"/>
                  <a:gd name="T8" fmla="*/ 82 w 90"/>
                  <a:gd name="T9" fmla="*/ 33 h 85"/>
                  <a:gd name="T10" fmla="*/ 84 w 90"/>
                  <a:gd name="T11" fmla="*/ 37 h 85"/>
                  <a:gd name="T12" fmla="*/ 86 w 90"/>
                  <a:gd name="T13" fmla="*/ 39 h 85"/>
                  <a:gd name="T14" fmla="*/ 87 w 90"/>
                  <a:gd name="T15" fmla="*/ 43 h 85"/>
                  <a:gd name="T16" fmla="*/ 87 w 90"/>
                  <a:gd name="T17" fmla="*/ 47 h 85"/>
                  <a:gd name="T18" fmla="*/ 88 w 90"/>
                  <a:gd name="T19" fmla="*/ 51 h 85"/>
                  <a:gd name="T20" fmla="*/ 88 w 90"/>
                  <a:gd name="T21" fmla="*/ 55 h 85"/>
                  <a:gd name="T22" fmla="*/ 89 w 90"/>
                  <a:gd name="T23" fmla="*/ 56 h 85"/>
                  <a:gd name="T24" fmla="*/ 88 w 90"/>
                  <a:gd name="T25" fmla="*/ 59 h 85"/>
                  <a:gd name="T26" fmla="*/ 88 w 90"/>
                  <a:gd name="T27" fmla="*/ 62 h 85"/>
                  <a:gd name="T28" fmla="*/ 87 w 90"/>
                  <a:gd name="T29" fmla="*/ 65 h 85"/>
                  <a:gd name="T30" fmla="*/ 86 w 90"/>
                  <a:gd name="T31" fmla="*/ 70 h 85"/>
                  <a:gd name="T32" fmla="*/ 85 w 90"/>
                  <a:gd name="T33" fmla="*/ 74 h 85"/>
                  <a:gd name="T34" fmla="*/ 83 w 90"/>
                  <a:gd name="T35" fmla="*/ 78 h 85"/>
                  <a:gd name="T36" fmla="*/ 81 w 90"/>
                  <a:gd name="T37" fmla="*/ 81 h 85"/>
                  <a:gd name="T38" fmla="*/ 81 w 90"/>
                  <a:gd name="T39" fmla="*/ 83 h 85"/>
                  <a:gd name="T40" fmla="*/ 79 w 90"/>
                  <a:gd name="T41" fmla="*/ 84 h 85"/>
                  <a:gd name="T42" fmla="*/ 78 w 90"/>
                  <a:gd name="T43" fmla="*/ 82 h 85"/>
                  <a:gd name="T44" fmla="*/ 78 w 90"/>
                  <a:gd name="T45" fmla="*/ 79 h 85"/>
                  <a:gd name="T46" fmla="*/ 78 w 90"/>
                  <a:gd name="T47" fmla="*/ 76 h 85"/>
                  <a:gd name="T48" fmla="*/ 78 w 90"/>
                  <a:gd name="T49" fmla="*/ 72 h 85"/>
                  <a:gd name="T50" fmla="*/ 79 w 90"/>
                  <a:gd name="T51" fmla="*/ 68 h 85"/>
                  <a:gd name="T52" fmla="*/ 81 w 90"/>
                  <a:gd name="T53" fmla="*/ 65 h 85"/>
                  <a:gd name="T54" fmla="*/ 81 w 90"/>
                  <a:gd name="T55" fmla="*/ 61 h 85"/>
                  <a:gd name="T56" fmla="*/ 81 w 90"/>
                  <a:gd name="T57" fmla="*/ 58 h 85"/>
                  <a:gd name="T58" fmla="*/ 81 w 90"/>
                  <a:gd name="T59" fmla="*/ 57 h 85"/>
                  <a:gd name="T60" fmla="*/ 81 w 90"/>
                  <a:gd name="T61" fmla="*/ 54 h 85"/>
                  <a:gd name="T62" fmla="*/ 79 w 90"/>
                  <a:gd name="T63" fmla="*/ 52 h 85"/>
                  <a:gd name="T64" fmla="*/ 78 w 90"/>
                  <a:gd name="T65" fmla="*/ 49 h 85"/>
                  <a:gd name="T66" fmla="*/ 77 w 90"/>
                  <a:gd name="T67" fmla="*/ 46 h 85"/>
                  <a:gd name="T68" fmla="*/ 75 w 90"/>
                  <a:gd name="T69" fmla="*/ 45 h 85"/>
                  <a:gd name="T70" fmla="*/ 73 w 90"/>
                  <a:gd name="T71" fmla="*/ 43 h 85"/>
                  <a:gd name="T72" fmla="*/ 70 w 90"/>
                  <a:gd name="T73" fmla="*/ 41 h 85"/>
                  <a:gd name="T74" fmla="*/ 68 w 90"/>
                  <a:gd name="T75" fmla="*/ 40 h 85"/>
                  <a:gd name="T76" fmla="*/ 65 w 90"/>
                  <a:gd name="T77" fmla="*/ 38 h 85"/>
                  <a:gd name="T78" fmla="*/ 63 w 90"/>
                  <a:gd name="T79" fmla="*/ 36 h 85"/>
                  <a:gd name="T80" fmla="*/ 60 w 90"/>
                  <a:gd name="T81" fmla="*/ 34 h 85"/>
                  <a:gd name="T82" fmla="*/ 55 w 90"/>
                  <a:gd name="T83" fmla="*/ 32 h 85"/>
                  <a:gd name="T84" fmla="*/ 48 w 90"/>
                  <a:gd name="T85" fmla="*/ 27 h 85"/>
                  <a:gd name="T86" fmla="*/ 39 w 90"/>
                  <a:gd name="T87" fmla="*/ 23 h 85"/>
                  <a:gd name="T88" fmla="*/ 30 w 90"/>
                  <a:gd name="T89" fmla="*/ 18 h 85"/>
                  <a:gd name="T90" fmla="*/ 21 w 90"/>
                  <a:gd name="T91" fmla="*/ 14 h 85"/>
                  <a:gd name="T92" fmla="*/ 12 w 90"/>
                  <a:gd name="T93" fmla="*/ 9 h 85"/>
                  <a:gd name="T94" fmla="*/ 5 w 90"/>
                  <a:gd name="T95" fmla="*/ 5 h 85"/>
                  <a:gd name="T96" fmla="*/ 2 w 90"/>
                  <a:gd name="T97" fmla="*/ 2 h 85"/>
                  <a:gd name="T98" fmla="*/ 0 w 90"/>
                  <a:gd name="T99" fmla="*/ 1 h 85"/>
                  <a:gd name="T100" fmla="*/ 3 w 90"/>
                  <a:gd name="T101" fmla="*/ 0 h 85"/>
                  <a:gd name="T102" fmla="*/ 8 w 90"/>
                  <a:gd name="T103" fmla="*/ 1 h 85"/>
                  <a:gd name="T104" fmla="*/ 16 w 90"/>
                  <a:gd name="T105" fmla="*/ 4 h 85"/>
                  <a:gd name="T106" fmla="*/ 26 w 90"/>
                  <a:gd name="T107" fmla="*/ 6 h 85"/>
                  <a:gd name="T108" fmla="*/ 36 w 90"/>
                  <a:gd name="T109" fmla="*/ 10 h 85"/>
                  <a:gd name="T110" fmla="*/ 47 w 90"/>
                  <a:gd name="T111" fmla="*/ 13 h 85"/>
                  <a:gd name="T112" fmla="*/ 56 w 90"/>
                  <a:gd name="T113" fmla="*/ 16 h 85"/>
                  <a:gd name="T114" fmla="*/ 63 w 90"/>
                  <a:gd name="T115" fmla="*/ 19 h 85"/>
                  <a:gd name="T116" fmla="*/ 69 w 90"/>
                  <a:gd name="T117" fmla="*/ 21 h 85"/>
                  <a:gd name="T118" fmla="*/ 73 w 90"/>
                  <a:gd name="T119" fmla="*/ 23 h 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
                  <a:gd name="T181" fmla="*/ 0 h 85"/>
                  <a:gd name="T182" fmla="*/ 90 w 90"/>
                  <a:gd name="T183" fmla="*/ 85 h 8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 h="85">
                    <a:moveTo>
                      <a:pt x="73" y="23"/>
                    </a:moveTo>
                    <a:lnTo>
                      <a:pt x="75" y="24"/>
                    </a:lnTo>
                    <a:lnTo>
                      <a:pt x="78" y="28"/>
                    </a:lnTo>
                    <a:lnTo>
                      <a:pt x="80" y="30"/>
                    </a:lnTo>
                    <a:lnTo>
                      <a:pt x="82" y="33"/>
                    </a:lnTo>
                    <a:lnTo>
                      <a:pt x="84" y="37"/>
                    </a:lnTo>
                    <a:lnTo>
                      <a:pt x="86" y="39"/>
                    </a:lnTo>
                    <a:lnTo>
                      <a:pt x="87" y="43"/>
                    </a:lnTo>
                    <a:lnTo>
                      <a:pt x="87" y="47"/>
                    </a:lnTo>
                    <a:lnTo>
                      <a:pt x="88" y="51"/>
                    </a:lnTo>
                    <a:lnTo>
                      <a:pt x="88" y="55"/>
                    </a:lnTo>
                    <a:lnTo>
                      <a:pt x="89" y="56"/>
                    </a:lnTo>
                    <a:lnTo>
                      <a:pt x="88" y="59"/>
                    </a:lnTo>
                    <a:lnTo>
                      <a:pt x="88" y="62"/>
                    </a:lnTo>
                    <a:lnTo>
                      <a:pt x="87" y="65"/>
                    </a:lnTo>
                    <a:lnTo>
                      <a:pt x="86" y="70"/>
                    </a:lnTo>
                    <a:lnTo>
                      <a:pt x="85" y="74"/>
                    </a:lnTo>
                    <a:lnTo>
                      <a:pt x="83" y="78"/>
                    </a:lnTo>
                    <a:lnTo>
                      <a:pt x="81" y="81"/>
                    </a:lnTo>
                    <a:lnTo>
                      <a:pt x="81" y="83"/>
                    </a:lnTo>
                    <a:lnTo>
                      <a:pt x="79" y="84"/>
                    </a:lnTo>
                    <a:lnTo>
                      <a:pt x="78" y="82"/>
                    </a:lnTo>
                    <a:lnTo>
                      <a:pt x="78" y="79"/>
                    </a:lnTo>
                    <a:lnTo>
                      <a:pt x="78" y="76"/>
                    </a:lnTo>
                    <a:lnTo>
                      <a:pt x="78" y="72"/>
                    </a:lnTo>
                    <a:lnTo>
                      <a:pt x="79" y="68"/>
                    </a:lnTo>
                    <a:lnTo>
                      <a:pt x="81" y="65"/>
                    </a:lnTo>
                    <a:lnTo>
                      <a:pt x="81" y="61"/>
                    </a:lnTo>
                    <a:lnTo>
                      <a:pt x="81" y="58"/>
                    </a:lnTo>
                    <a:lnTo>
                      <a:pt x="81" y="57"/>
                    </a:lnTo>
                    <a:lnTo>
                      <a:pt x="81" y="54"/>
                    </a:lnTo>
                    <a:lnTo>
                      <a:pt x="79" y="52"/>
                    </a:lnTo>
                    <a:lnTo>
                      <a:pt x="78" y="49"/>
                    </a:lnTo>
                    <a:lnTo>
                      <a:pt x="77" y="46"/>
                    </a:lnTo>
                    <a:lnTo>
                      <a:pt x="75" y="45"/>
                    </a:lnTo>
                    <a:lnTo>
                      <a:pt x="73" y="43"/>
                    </a:lnTo>
                    <a:lnTo>
                      <a:pt x="70" y="41"/>
                    </a:lnTo>
                    <a:lnTo>
                      <a:pt x="68" y="40"/>
                    </a:lnTo>
                    <a:lnTo>
                      <a:pt x="65" y="38"/>
                    </a:lnTo>
                    <a:lnTo>
                      <a:pt x="63" y="36"/>
                    </a:lnTo>
                    <a:lnTo>
                      <a:pt x="60" y="34"/>
                    </a:lnTo>
                    <a:lnTo>
                      <a:pt x="55" y="32"/>
                    </a:lnTo>
                    <a:lnTo>
                      <a:pt x="48" y="27"/>
                    </a:lnTo>
                    <a:lnTo>
                      <a:pt x="39" y="23"/>
                    </a:lnTo>
                    <a:lnTo>
                      <a:pt x="30" y="18"/>
                    </a:lnTo>
                    <a:lnTo>
                      <a:pt x="21" y="14"/>
                    </a:lnTo>
                    <a:lnTo>
                      <a:pt x="12" y="9"/>
                    </a:lnTo>
                    <a:lnTo>
                      <a:pt x="5" y="5"/>
                    </a:lnTo>
                    <a:lnTo>
                      <a:pt x="2" y="2"/>
                    </a:lnTo>
                    <a:lnTo>
                      <a:pt x="0" y="1"/>
                    </a:lnTo>
                    <a:lnTo>
                      <a:pt x="3" y="0"/>
                    </a:lnTo>
                    <a:lnTo>
                      <a:pt x="8" y="1"/>
                    </a:lnTo>
                    <a:lnTo>
                      <a:pt x="16" y="4"/>
                    </a:lnTo>
                    <a:lnTo>
                      <a:pt x="26" y="6"/>
                    </a:lnTo>
                    <a:lnTo>
                      <a:pt x="36" y="10"/>
                    </a:lnTo>
                    <a:lnTo>
                      <a:pt x="47" y="13"/>
                    </a:lnTo>
                    <a:lnTo>
                      <a:pt x="56" y="16"/>
                    </a:lnTo>
                    <a:lnTo>
                      <a:pt x="63" y="19"/>
                    </a:lnTo>
                    <a:lnTo>
                      <a:pt x="69" y="21"/>
                    </a:lnTo>
                    <a:lnTo>
                      <a:pt x="73" y="23"/>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19" name="Freeform 21"/>
              <p:cNvSpPr>
                <a:spLocks/>
              </p:cNvSpPr>
              <p:nvPr/>
            </p:nvSpPr>
            <p:spPr bwMode="auto">
              <a:xfrm>
                <a:off x="1053" y="1680"/>
                <a:ext cx="27" cy="17"/>
              </a:xfrm>
              <a:custGeom>
                <a:avLst/>
                <a:gdLst>
                  <a:gd name="T0" fmla="*/ 5 w 27"/>
                  <a:gd name="T1" fmla="*/ 3 h 17"/>
                  <a:gd name="T2" fmla="*/ 7 w 27"/>
                  <a:gd name="T3" fmla="*/ 2 h 17"/>
                  <a:gd name="T4" fmla="*/ 8 w 27"/>
                  <a:gd name="T5" fmla="*/ 2 h 17"/>
                  <a:gd name="T6" fmla="*/ 10 w 27"/>
                  <a:gd name="T7" fmla="*/ 2 h 17"/>
                  <a:gd name="T8" fmla="*/ 11 w 27"/>
                  <a:gd name="T9" fmla="*/ 1 h 17"/>
                  <a:gd name="T10" fmla="*/ 13 w 27"/>
                  <a:gd name="T11" fmla="*/ 1 h 17"/>
                  <a:gd name="T12" fmla="*/ 14 w 27"/>
                  <a:gd name="T13" fmla="*/ 1 h 17"/>
                  <a:gd name="T14" fmla="*/ 15 w 27"/>
                  <a:gd name="T15" fmla="*/ 0 h 17"/>
                  <a:gd name="T16" fmla="*/ 17 w 27"/>
                  <a:gd name="T17" fmla="*/ 1 h 17"/>
                  <a:gd name="T18" fmla="*/ 18 w 27"/>
                  <a:gd name="T19" fmla="*/ 1 h 17"/>
                  <a:gd name="T20" fmla="*/ 20 w 27"/>
                  <a:gd name="T21" fmla="*/ 1 h 17"/>
                  <a:gd name="T22" fmla="*/ 21 w 27"/>
                  <a:gd name="T23" fmla="*/ 1 h 17"/>
                  <a:gd name="T24" fmla="*/ 23 w 27"/>
                  <a:gd name="T25" fmla="*/ 1 h 17"/>
                  <a:gd name="T26" fmla="*/ 23 w 27"/>
                  <a:gd name="T27" fmla="*/ 2 h 17"/>
                  <a:gd name="T28" fmla="*/ 24 w 27"/>
                  <a:gd name="T29" fmla="*/ 3 h 17"/>
                  <a:gd name="T30" fmla="*/ 25 w 27"/>
                  <a:gd name="T31" fmla="*/ 3 h 17"/>
                  <a:gd name="T32" fmla="*/ 26 w 27"/>
                  <a:gd name="T33" fmla="*/ 5 h 17"/>
                  <a:gd name="T34" fmla="*/ 25 w 27"/>
                  <a:gd name="T35" fmla="*/ 6 h 17"/>
                  <a:gd name="T36" fmla="*/ 26 w 27"/>
                  <a:gd name="T37" fmla="*/ 8 h 17"/>
                  <a:gd name="T38" fmla="*/ 25 w 27"/>
                  <a:gd name="T39" fmla="*/ 9 h 17"/>
                  <a:gd name="T40" fmla="*/ 24 w 27"/>
                  <a:gd name="T41" fmla="*/ 9 h 17"/>
                  <a:gd name="T42" fmla="*/ 24 w 27"/>
                  <a:gd name="T43" fmla="*/ 10 h 17"/>
                  <a:gd name="T44" fmla="*/ 24 w 27"/>
                  <a:gd name="T45" fmla="*/ 11 h 17"/>
                  <a:gd name="T46" fmla="*/ 23 w 27"/>
                  <a:gd name="T47" fmla="*/ 11 h 17"/>
                  <a:gd name="T48" fmla="*/ 23 w 27"/>
                  <a:gd name="T49" fmla="*/ 12 h 17"/>
                  <a:gd name="T50" fmla="*/ 21 w 27"/>
                  <a:gd name="T51" fmla="*/ 13 h 17"/>
                  <a:gd name="T52" fmla="*/ 20 w 27"/>
                  <a:gd name="T53" fmla="*/ 13 h 17"/>
                  <a:gd name="T54" fmla="*/ 19 w 27"/>
                  <a:gd name="T55" fmla="*/ 13 h 17"/>
                  <a:gd name="T56" fmla="*/ 17 w 27"/>
                  <a:gd name="T57" fmla="*/ 12 h 17"/>
                  <a:gd name="T58" fmla="*/ 16 w 27"/>
                  <a:gd name="T59" fmla="*/ 12 h 17"/>
                  <a:gd name="T60" fmla="*/ 15 w 27"/>
                  <a:gd name="T61" fmla="*/ 12 h 17"/>
                  <a:gd name="T62" fmla="*/ 13 w 27"/>
                  <a:gd name="T63" fmla="*/ 12 h 17"/>
                  <a:gd name="T64" fmla="*/ 12 w 27"/>
                  <a:gd name="T65" fmla="*/ 13 h 17"/>
                  <a:gd name="T66" fmla="*/ 12 w 27"/>
                  <a:gd name="T67" fmla="*/ 14 h 17"/>
                  <a:gd name="T68" fmla="*/ 11 w 27"/>
                  <a:gd name="T69" fmla="*/ 14 h 17"/>
                  <a:gd name="T70" fmla="*/ 10 w 27"/>
                  <a:gd name="T71" fmla="*/ 14 h 17"/>
                  <a:gd name="T72" fmla="*/ 8 w 27"/>
                  <a:gd name="T73" fmla="*/ 16 h 17"/>
                  <a:gd name="T74" fmla="*/ 7 w 27"/>
                  <a:gd name="T75" fmla="*/ 16 h 17"/>
                  <a:gd name="T76" fmla="*/ 6 w 27"/>
                  <a:gd name="T77" fmla="*/ 16 h 17"/>
                  <a:gd name="T78" fmla="*/ 5 w 27"/>
                  <a:gd name="T79" fmla="*/ 16 h 17"/>
                  <a:gd name="T80" fmla="*/ 4 w 27"/>
                  <a:gd name="T81" fmla="*/ 14 h 17"/>
                  <a:gd name="T82" fmla="*/ 2 w 27"/>
                  <a:gd name="T83" fmla="*/ 14 h 17"/>
                  <a:gd name="T84" fmla="*/ 2 w 27"/>
                  <a:gd name="T85" fmla="*/ 13 h 17"/>
                  <a:gd name="T86" fmla="*/ 1 w 27"/>
                  <a:gd name="T87" fmla="*/ 13 h 17"/>
                  <a:gd name="T88" fmla="*/ 1 w 27"/>
                  <a:gd name="T89" fmla="*/ 12 h 17"/>
                  <a:gd name="T90" fmla="*/ 0 w 27"/>
                  <a:gd name="T91" fmla="*/ 11 h 17"/>
                  <a:gd name="T92" fmla="*/ 0 w 27"/>
                  <a:gd name="T93" fmla="*/ 10 h 17"/>
                  <a:gd name="T94" fmla="*/ 0 w 27"/>
                  <a:gd name="T95" fmla="*/ 9 h 17"/>
                  <a:gd name="T96" fmla="*/ 1 w 27"/>
                  <a:gd name="T97" fmla="*/ 9 h 17"/>
                  <a:gd name="T98" fmla="*/ 1 w 27"/>
                  <a:gd name="T99" fmla="*/ 8 h 17"/>
                  <a:gd name="T100" fmla="*/ 2 w 27"/>
                  <a:gd name="T101" fmla="*/ 6 h 17"/>
                  <a:gd name="T102" fmla="*/ 1 w 27"/>
                  <a:gd name="T103" fmla="*/ 6 h 17"/>
                  <a:gd name="T104" fmla="*/ 2 w 27"/>
                  <a:gd name="T105" fmla="*/ 4 h 17"/>
                  <a:gd name="T106" fmla="*/ 3 w 27"/>
                  <a:gd name="T107" fmla="*/ 3 h 17"/>
                  <a:gd name="T108" fmla="*/ 4 w 27"/>
                  <a:gd name="T109" fmla="*/ 3 h 17"/>
                  <a:gd name="T110" fmla="*/ 5 w 27"/>
                  <a:gd name="T111" fmla="*/ 3 h 1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7"/>
                  <a:gd name="T169" fmla="*/ 0 h 17"/>
                  <a:gd name="T170" fmla="*/ 27 w 27"/>
                  <a:gd name="T171" fmla="*/ 17 h 1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7" h="17">
                    <a:moveTo>
                      <a:pt x="5" y="3"/>
                    </a:moveTo>
                    <a:lnTo>
                      <a:pt x="7" y="2"/>
                    </a:lnTo>
                    <a:lnTo>
                      <a:pt x="8" y="2"/>
                    </a:lnTo>
                    <a:lnTo>
                      <a:pt x="10" y="2"/>
                    </a:lnTo>
                    <a:lnTo>
                      <a:pt x="11" y="1"/>
                    </a:lnTo>
                    <a:lnTo>
                      <a:pt x="13" y="1"/>
                    </a:lnTo>
                    <a:lnTo>
                      <a:pt x="14" y="1"/>
                    </a:lnTo>
                    <a:lnTo>
                      <a:pt x="15" y="0"/>
                    </a:lnTo>
                    <a:lnTo>
                      <a:pt x="17" y="1"/>
                    </a:lnTo>
                    <a:lnTo>
                      <a:pt x="18" y="1"/>
                    </a:lnTo>
                    <a:lnTo>
                      <a:pt x="20" y="1"/>
                    </a:lnTo>
                    <a:lnTo>
                      <a:pt x="21" y="1"/>
                    </a:lnTo>
                    <a:lnTo>
                      <a:pt x="23" y="1"/>
                    </a:lnTo>
                    <a:lnTo>
                      <a:pt x="23" y="2"/>
                    </a:lnTo>
                    <a:lnTo>
                      <a:pt x="24" y="3"/>
                    </a:lnTo>
                    <a:lnTo>
                      <a:pt x="25" y="3"/>
                    </a:lnTo>
                    <a:lnTo>
                      <a:pt x="26" y="5"/>
                    </a:lnTo>
                    <a:lnTo>
                      <a:pt x="25" y="6"/>
                    </a:lnTo>
                    <a:lnTo>
                      <a:pt x="26" y="8"/>
                    </a:lnTo>
                    <a:lnTo>
                      <a:pt x="25" y="9"/>
                    </a:lnTo>
                    <a:lnTo>
                      <a:pt x="24" y="9"/>
                    </a:lnTo>
                    <a:lnTo>
                      <a:pt x="24" y="10"/>
                    </a:lnTo>
                    <a:lnTo>
                      <a:pt x="24" y="11"/>
                    </a:lnTo>
                    <a:lnTo>
                      <a:pt x="23" y="11"/>
                    </a:lnTo>
                    <a:lnTo>
                      <a:pt x="23" y="12"/>
                    </a:lnTo>
                    <a:lnTo>
                      <a:pt x="21" y="13"/>
                    </a:lnTo>
                    <a:lnTo>
                      <a:pt x="20" y="13"/>
                    </a:lnTo>
                    <a:lnTo>
                      <a:pt x="19" y="13"/>
                    </a:lnTo>
                    <a:lnTo>
                      <a:pt x="17" y="12"/>
                    </a:lnTo>
                    <a:lnTo>
                      <a:pt x="16" y="12"/>
                    </a:lnTo>
                    <a:lnTo>
                      <a:pt x="15" y="12"/>
                    </a:lnTo>
                    <a:lnTo>
                      <a:pt x="13" y="12"/>
                    </a:lnTo>
                    <a:lnTo>
                      <a:pt x="12" y="13"/>
                    </a:lnTo>
                    <a:lnTo>
                      <a:pt x="12" y="14"/>
                    </a:lnTo>
                    <a:lnTo>
                      <a:pt x="11" y="14"/>
                    </a:lnTo>
                    <a:lnTo>
                      <a:pt x="10" y="14"/>
                    </a:lnTo>
                    <a:lnTo>
                      <a:pt x="8" y="16"/>
                    </a:lnTo>
                    <a:lnTo>
                      <a:pt x="7" y="16"/>
                    </a:lnTo>
                    <a:lnTo>
                      <a:pt x="6" y="16"/>
                    </a:lnTo>
                    <a:lnTo>
                      <a:pt x="5" y="16"/>
                    </a:lnTo>
                    <a:lnTo>
                      <a:pt x="4" y="14"/>
                    </a:lnTo>
                    <a:lnTo>
                      <a:pt x="2" y="14"/>
                    </a:lnTo>
                    <a:lnTo>
                      <a:pt x="2" y="13"/>
                    </a:lnTo>
                    <a:lnTo>
                      <a:pt x="1" y="13"/>
                    </a:lnTo>
                    <a:lnTo>
                      <a:pt x="1" y="12"/>
                    </a:lnTo>
                    <a:lnTo>
                      <a:pt x="0" y="11"/>
                    </a:lnTo>
                    <a:lnTo>
                      <a:pt x="0" y="10"/>
                    </a:lnTo>
                    <a:lnTo>
                      <a:pt x="0" y="9"/>
                    </a:lnTo>
                    <a:lnTo>
                      <a:pt x="1" y="9"/>
                    </a:lnTo>
                    <a:lnTo>
                      <a:pt x="1" y="8"/>
                    </a:lnTo>
                    <a:lnTo>
                      <a:pt x="2" y="6"/>
                    </a:lnTo>
                    <a:lnTo>
                      <a:pt x="1" y="6"/>
                    </a:lnTo>
                    <a:lnTo>
                      <a:pt x="2" y="4"/>
                    </a:lnTo>
                    <a:lnTo>
                      <a:pt x="3" y="3"/>
                    </a:lnTo>
                    <a:lnTo>
                      <a:pt x="4" y="3"/>
                    </a:lnTo>
                    <a:lnTo>
                      <a:pt x="5" y="3"/>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20" name="Freeform 22"/>
              <p:cNvSpPr>
                <a:spLocks/>
              </p:cNvSpPr>
              <p:nvPr/>
            </p:nvSpPr>
            <p:spPr bwMode="auto">
              <a:xfrm>
                <a:off x="895" y="1595"/>
                <a:ext cx="35" cy="42"/>
              </a:xfrm>
              <a:custGeom>
                <a:avLst/>
                <a:gdLst>
                  <a:gd name="T0" fmla="*/ 9 w 35"/>
                  <a:gd name="T1" fmla="*/ 1 h 42"/>
                  <a:gd name="T2" fmla="*/ 13 w 35"/>
                  <a:gd name="T3" fmla="*/ 3 h 42"/>
                  <a:gd name="T4" fmla="*/ 16 w 35"/>
                  <a:gd name="T5" fmla="*/ 5 h 42"/>
                  <a:gd name="T6" fmla="*/ 19 w 35"/>
                  <a:gd name="T7" fmla="*/ 8 h 42"/>
                  <a:gd name="T8" fmla="*/ 22 w 35"/>
                  <a:gd name="T9" fmla="*/ 9 h 42"/>
                  <a:gd name="T10" fmla="*/ 23 w 35"/>
                  <a:gd name="T11" fmla="*/ 13 h 42"/>
                  <a:gd name="T12" fmla="*/ 26 w 35"/>
                  <a:gd name="T13" fmla="*/ 16 h 42"/>
                  <a:gd name="T14" fmla="*/ 28 w 35"/>
                  <a:gd name="T15" fmla="*/ 20 h 42"/>
                  <a:gd name="T16" fmla="*/ 29 w 35"/>
                  <a:gd name="T17" fmla="*/ 23 h 42"/>
                  <a:gd name="T18" fmla="*/ 31 w 35"/>
                  <a:gd name="T19" fmla="*/ 26 h 42"/>
                  <a:gd name="T20" fmla="*/ 33 w 35"/>
                  <a:gd name="T21" fmla="*/ 30 h 42"/>
                  <a:gd name="T22" fmla="*/ 33 w 35"/>
                  <a:gd name="T23" fmla="*/ 31 h 42"/>
                  <a:gd name="T24" fmla="*/ 34 w 35"/>
                  <a:gd name="T25" fmla="*/ 32 h 42"/>
                  <a:gd name="T26" fmla="*/ 34 w 35"/>
                  <a:gd name="T27" fmla="*/ 33 h 42"/>
                  <a:gd name="T28" fmla="*/ 34 w 35"/>
                  <a:gd name="T29" fmla="*/ 35 h 42"/>
                  <a:gd name="T30" fmla="*/ 34 w 35"/>
                  <a:gd name="T31" fmla="*/ 36 h 42"/>
                  <a:gd name="T32" fmla="*/ 33 w 35"/>
                  <a:gd name="T33" fmla="*/ 36 h 42"/>
                  <a:gd name="T34" fmla="*/ 33 w 35"/>
                  <a:gd name="T35" fmla="*/ 37 h 42"/>
                  <a:gd name="T36" fmla="*/ 32 w 35"/>
                  <a:gd name="T37" fmla="*/ 39 h 42"/>
                  <a:gd name="T38" fmla="*/ 31 w 35"/>
                  <a:gd name="T39" fmla="*/ 40 h 42"/>
                  <a:gd name="T40" fmla="*/ 30 w 35"/>
                  <a:gd name="T41" fmla="*/ 40 h 42"/>
                  <a:gd name="T42" fmla="*/ 29 w 35"/>
                  <a:gd name="T43" fmla="*/ 40 h 42"/>
                  <a:gd name="T44" fmla="*/ 28 w 35"/>
                  <a:gd name="T45" fmla="*/ 40 h 42"/>
                  <a:gd name="T46" fmla="*/ 28 w 35"/>
                  <a:gd name="T47" fmla="*/ 41 h 42"/>
                  <a:gd name="T48" fmla="*/ 26 w 35"/>
                  <a:gd name="T49" fmla="*/ 40 h 42"/>
                  <a:gd name="T50" fmla="*/ 25 w 35"/>
                  <a:gd name="T51" fmla="*/ 39 h 42"/>
                  <a:gd name="T52" fmla="*/ 24 w 35"/>
                  <a:gd name="T53" fmla="*/ 38 h 42"/>
                  <a:gd name="T54" fmla="*/ 23 w 35"/>
                  <a:gd name="T55" fmla="*/ 38 h 42"/>
                  <a:gd name="T56" fmla="*/ 21 w 35"/>
                  <a:gd name="T57" fmla="*/ 35 h 42"/>
                  <a:gd name="T58" fmla="*/ 20 w 35"/>
                  <a:gd name="T59" fmla="*/ 31 h 42"/>
                  <a:gd name="T60" fmla="*/ 17 w 35"/>
                  <a:gd name="T61" fmla="*/ 29 h 42"/>
                  <a:gd name="T62" fmla="*/ 17 w 35"/>
                  <a:gd name="T63" fmla="*/ 26 h 42"/>
                  <a:gd name="T64" fmla="*/ 16 w 35"/>
                  <a:gd name="T65" fmla="*/ 23 h 42"/>
                  <a:gd name="T66" fmla="*/ 13 w 35"/>
                  <a:gd name="T67" fmla="*/ 21 h 42"/>
                  <a:gd name="T68" fmla="*/ 12 w 35"/>
                  <a:gd name="T69" fmla="*/ 18 h 42"/>
                  <a:gd name="T70" fmla="*/ 9 w 35"/>
                  <a:gd name="T71" fmla="*/ 15 h 42"/>
                  <a:gd name="T72" fmla="*/ 7 w 35"/>
                  <a:gd name="T73" fmla="*/ 14 h 42"/>
                  <a:gd name="T74" fmla="*/ 4 w 35"/>
                  <a:gd name="T75" fmla="*/ 13 h 42"/>
                  <a:gd name="T76" fmla="*/ 3 w 35"/>
                  <a:gd name="T77" fmla="*/ 12 h 42"/>
                  <a:gd name="T78" fmla="*/ 3 w 35"/>
                  <a:gd name="T79" fmla="*/ 11 h 42"/>
                  <a:gd name="T80" fmla="*/ 2 w 35"/>
                  <a:gd name="T81" fmla="*/ 10 h 42"/>
                  <a:gd name="T82" fmla="*/ 1 w 35"/>
                  <a:gd name="T83" fmla="*/ 10 h 42"/>
                  <a:gd name="T84" fmla="*/ 1 w 35"/>
                  <a:gd name="T85" fmla="*/ 9 h 42"/>
                  <a:gd name="T86" fmla="*/ 1 w 35"/>
                  <a:gd name="T87" fmla="*/ 8 h 42"/>
                  <a:gd name="T88" fmla="*/ 0 w 35"/>
                  <a:gd name="T89" fmla="*/ 6 h 42"/>
                  <a:gd name="T90" fmla="*/ 1 w 35"/>
                  <a:gd name="T91" fmla="*/ 6 h 42"/>
                  <a:gd name="T92" fmla="*/ 1 w 35"/>
                  <a:gd name="T93" fmla="*/ 5 h 42"/>
                  <a:gd name="T94" fmla="*/ 1 w 35"/>
                  <a:gd name="T95" fmla="*/ 4 h 42"/>
                  <a:gd name="T96" fmla="*/ 1 w 35"/>
                  <a:gd name="T97" fmla="*/ 3 h 42"/>
                  <a:gd name="T98" fmla="*/ 2 w 35"/>
                  <a:gd name="T99" fmla="*/ 2 h 42"/>
                  <a:gd name="T100" fmla="*/ 3 w 35"/>
                  <a:gd name="T101" fmla="*/ 1 h 42"/>
                  <a:gd name="T102" fmla="*/ 4 w 35"/>
                  <a:gd name="T103" fmla="*/ 1 h 42"/>
                  <a:gd name="T104" fmla="*/ 5 w 35"/>
                  <a:gd name="T105" fmla="*/ 1 h 42"/>
                  <a:gd name="T106" fmla="*/ 6 w 35"/>
                  <a:gd name="T107" fmla="*/ 1 h 42"/>
                  <a:gd name="T108" fmla="*/ 8 w 35"/>
                  <a:gd name="T109" fmla="*/ 0 h 42"/>
                  <a:gd name="T110" fmla="*/ 9 w 35"/>
                  <a:gd name="T111" fmla="*/ 1 h 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5"/>
                  <a:gd name="T169" fmla="*/ 0 h 42"/>
                  <a:gd name="T170" fmla="*/ 35 w 35"/>
                  <a:gd name="T171" fmla="*/ 42 h 4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5" h="42">
                    <a:moveTo>
                      <a:pt x="9" y="1"/>
                    </a:moveTo>
                    <a:lnTo>
                      <a:pt x="13" y="3"/>
                    </a:lnTo>
                    <a:lnTo>
                      <a:pt x="16" y="5"/>
                    </a:lnTo>
                    <a:lnTo>
                      <a:pt x="19" y="8"/>
                    </a:lnTo>
                    <a:lnTo>
                      <a:pt x="22" y="9"/>
                    </a:lnTo>
                    <a:lnTo>
                      <a:pt x="23" y="13"/>
                    </a:lnTo>
                    <a:lnTo>
                      <a:pt x="26" y="16"/>
                    </a:lnTo>
                    <a:lnTo>
                      <a:pt x="28" y="20"/>
                    </a:lnTo>
                    <a:lnTo>
                      <a:pt x="29" y="23"/>
                    </a:lnTo>
                    <a:lnTo>
                      <a:pt x="31" y="26"/>
                    </a:lnTo>
                    <a:lnTo>
                      <a:pt x="33" y="30"/>
                    </a:lnTo>
                    <a:lnTo>
                      <a:pt x="33" y="31"/>
                    </a:lnTo>
                    <a:lnTo>
                      <a:pt x="34" y="32"/>
                    </a:lnTo>
                    <a:lnTo>
                      <a:pt x="34" y="33"/>
                    </a:lnTo>
                    <a:lnTo>
                      <a:pt x="34" y="35"/>
                    </a:lnTo>
                    <a:lnTo>
                      <a:pt x="34" y="36"/>
                    </a:lnTo>
                    <a:lnTo>
                      <a:pt x="33" y="36"/>
                    </a:lnTo>
                    <a:lnTo>
                      <a:pt x="33" y="37"/>
                    </a:lnTo>
                    <a:lnTo>
                      <a:pt x="32" y="39"/>
                    </a:lnTo>
                    <a:lnTo>
                      <a:pt x="31" y="40"/>
                    </a:lnTo>
                    <a:lnTo>
                      <a:pt x="30" y="40"/>
                    </a:lnTo>
                    <a:lnTo>
                      <a:pt x="29" y="40"/>
                    </a:lnTo>
                    <a:lnTo>
                      <a:pt x="28" y="40"/>
                    </a:lnTo>
                    <a:lnTo>
                      <a:pt x="28" y="41"/>
                    </a:lnTo>
                    <a:lnTo>
                      <a:pt x="26" y="40"/>
                    </a:lnTo>
                    <a:lnTo>
                      <a:pt x="25" y="39"/>
                    </a:lnTo>
                    <a:lnTo>
                      <a:pt x="24" y="38"/>
                    </a:lnTo>
                    <a:lnTo>
                      <a:pt x="23" y="38"/>
                    </a:lnTo>
                    <a:lnTo>
                      <a:pt x="21" y="35"/>
                    </a:lnTo>
                    <a:lnTo>
                      <a:pt x="20" y="31"/>
                    </a:lnTo>
                    <a:lnTo>
                      <a:pt x="17" y="29"/>
                    </a:lnTo>
                    <a:lnTo>
                      <a:pt x="17" y="26"/>
                    </a:lnTo>
                    <a:lnTo>
                      <a:pt x="16" y="23"/>
                    </a:lnTo>
                    <a:lnTo>
                      <a:pt x="13" y="21"/>
                    </a:lnTo>
                    <a:lnTo>
                      <a:pt x="12" y="18"/>
                    </a:lnTo>
                    <a:lnTo>
                      <a:pt x="9" y="15"/>
                    </a:lnTo>
                    <a:lnTo>
                      <a:pt x="7" y="14"/>
                    </a:lnTo>
                    <a:lnTo>
                      <a:pt x="4" y="13"/>
                    </a:lnTo>
                    <a:lnTo>
                      <a:pt x="3" y="12"/>
                    </a:lnTo>
                    <a:lnTo>
                      <a:pt x="3" y="11"/>
                    </a:lnTo>
                    <a:lnTo>
                      <a:pt x="2" y="10"/>
                    </a:lnTo>
                    <a:lnTo>
                      <a:pt x="1" y="10"/>
                    </a:lnTo>
                    <a:lnTo>
                      <a:pt x="1" y="9"/>
                    </a:lnTo>
                    <a:lnTo>
                      <a:pt x="1" y="8"/>
                    </a:lnTo>
                    <a:lnTo>
                      <a:pt x="0" y="6"/>
                    </a:lnTo>
                    <a:lnTo>
                      <a:pt x="1" y="6"/>
                    </a:lnTo>
                    <a:lnTo>
                      <a:pt x="1" y="5"/>
                    </a:lnTo>
                    <a:lnTo>
                      <a:pt x="1" y="4"/>
                    </a:lnTo>
                    <a:lnTo>
                      <a:pt x="1" y="3"/>
                    </a:lnTo>
                    <a:lnTo>
                      <a:pt x="2" y="2"/>
                    </a:lnTo>
                    <a:lnTo>
                      <a:pt x="3" y="1"/>
                    </a:lnTo>
                    <a:lnTo>
                      <a:pt x="4" y="1"/>
                    </a:lnTo>
                    <a:lnTo>
                      <a:pt x="5" y="1"/>
                    </a:lnTo>
                    <a:lnTo>
                      <a:pt x="6" y="1"/>
                    </a:lnTo>
                    <a:lnTo>
                      <a:pt x="8" y="0"/>
                    </a:lnTo>
                    <a:lnTo>
                      <a:pt x="9" y="1"/>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21" name="Freeform 23"/>
              <p:cNvSpPr>
                <a:spLocks/>
              </p:cNvSpPr>
              <p:nvPr/>
            </p:nvSpPr>
            <p:spPr bwMode="auto">
              <a:xfrm>
                <a:off x="920" y="1617"/>
                <a:ext cx="34" cy="17"/>
              </a:xfrm>
              <a:custGeom>
                <a:avLst/>
                <a:gdLst>
                  <a:gd name="T0" fmla="*/ 5 w 34"/>
                  <a:gd name="T1" fmla="*/ 2 h 17"/>
                  <a:gd name="T2" fmla="*/ 8 w 34"/>
                  <a:gd name="T3" fmla="*/ 2 h 17"/>
                  <a:gd name="T4" fmla="*/ 10 w 34"/>
                  <a:gd name="T5" fmla="*/ 1 h 17"/>
                  <a:gd name="T6" fmla="*/ 12 w 34"/>
                  <a:gd name="T7" fmla="*/ 1 h 17"/>
                  <a:gd name="T8" fmla="*/ 14 w 34"/>
                  <a:gd name="T9" fmla="*/ 1 h 17"/>
                  <a:gd name="T10" fmla="*/ 17 w 34"/>
                  <a:gd name="T11" fmla="*/ 0 h 17"/>
                  <a:gd name="T12" fmla="*/ 19 w 34"/>
                  <a:gd name="T13" fmla="*/ 1 h 17"/>
                  <a:gd name="T14" fmla="*/ 21 w 34"/>
                  <a:gd name="T15" fmla="*/ 1 h 17"/>
                  <a:gd name="T16" fmla="*/ 23 w 34"/>
                  <a:gd name="T17" fmla="*/ 2 h 17"/>
                  <a:gd name="T18" fmla="*/ 25 w 34"/>
                  <a:gd name="T19" fmla="*/ 1 h 17"/>
                  <a:gd name="T20" fmla="*/ 27 w 34"/>
                  <a:gd name="T21" fmla="*/ 2 h 17"/>
                  <a:gd name="T22" fmla="*/ 28 w 34"/>
                  <a:gd name="T23" fmla="*/ 2 h 17"/>
                  <a:gd name="T24" fmla="*/ 30 w 34"/>
                  <a:gd name="T25" fmla="*/ 2 h 17"/>
                  <a:gd name="T26" fmla="*/ 31 w 34"/>
                  <a:gd name="T27" fmla="*/ 3 h 17"/>
                  <a:gd name="T28" fmla="*/ 31 w 34"/>
                  <a:gd name="T29" fmla="*/ 4 h 17"/>
                  <a:gd name="T30" fmla="*/ 32 w 34"/>
                  <a:gd name="T31" fmla="*/ 5 h 17"/>
                  <a:gd name="T32" fmla="*/ 32 w 34"/>
                  <a:gd name="T33" fmla="*/ 6 h 17"/>
                  <a:gd name="T34" fmla="*/ 33 w 34"/>
                  <a:gd name="T35" fmla="*/ 8 h 17"/>
                  <a:gd name="T36" fmla="*/ 33 w 34"/>
                  <a:gd name="T37" fmla="*/ 9 h 17"/>
                  <a:gd name="T38" fmla="*/ 32 w 34"/>
                  <a:gd name="T39" fmla="*/ 10 h 17"/>
                  <a:gd name="T40" fmla="*/ 32 w 34"/>
                  <a:gd name="T41" fmla="*/ 11 h 17"/>
                  <a:gd name="T42" fmla="*/ 31 w 34"/>
                  <a:gd name="T43" fmla="*/ 12 h 17"/>
                  <a:gd name="T44" fmla="*/ 30 w 34"/>
                  <a:gd name="T45" fmla="*/ 13 h 17"/>
                  <a:gd name="T46" fmla="*/ 29 w 34"/>
                  <a:gd name="T47" fmla="*/ 14 h 17"/>
                  <a:gd name="T48" fmla="*/ 28 w 34"/>
                  <a:gd name="T49" fmla="*/ 14 h 17"/>
                  <a:gd name="T50" fmla="*/ 27 w 34"/>
                  <a:gd name="T51" fmla="*/ 14 h 17"/>
                  <a:gd name="T52" fmla="*/ 26 w 34"/>
                  <a:gd name="T53" fmla="*/ 14 h 17"/>
                  <a:gd name="T54" fmla="*/ 24 w 34"/>
                  <a:gd name="T55" fmla="*/ 14 h 17"/>
                  <a:gd name="T56" fmla="*/ 23 w 34"/>
                  <a:gd name="T57" fmla="*/ 14 h 17"/>
                  <a:gd name="T58" fmla="*/ 21 w 34"/>
                  <a:gd name="T59" fmla="*/ 14 h 17"/>
                  <a:gd name="T60" fmla="*/ 21 w 34"/>
                  <a:gd name="T61" fmla="*/ 13 h 17"/>
                  <a:gd name="T62" fmla="*/ 19 w 34"/>
                  <a:gd name="T63" fmla="*/ 13 h 17"/>
                  <a:gd name="T64" fmla="*/ 16 w 34"/>
                  <a:gd name="T65" fmla="*/ 13 h 17"/>
                  <a:gd name="T66" fmla="*/ 14 w 34"/>
                  <a:gd name="T67" fmla="*/ 13 h 17"/>
                  <a:gd name="T68" fmla="*/ 13 w 34"/>
                  <a:gd name="T69" fmla="*/ 13 h 17"/>
                  <a:gd name="T70" fmla="*/ 12 w 34"/>
                  <a:gd name="T71" fmla="*/ 13 h 17"/>
                  <a:gd name="T72" fmla="*/ 10 w 34"/>
                  <a:gd name="T73" fmla="*/ 13 h 17"/>
                  <a:gd name="T74" fmla="*/ 9 w 34"/>
                  <a:gd name="T75" fmla="*/ 14 h 17"/>
                  <a:gd name="T76" fmla="*/ 8 w 34"/>
                  <a:gd name="T77" fmla="*/ 14 h 17"/>
                  <a:gd name="T78" fmla="*/ 6 w 34"/>
                  <a:gd name="T79" fmla="*/ 14 h 17"/>
                  <a:gd name="T80" fmla="*/ 6 w 34"/>
                  <a:gd name="T81" fmla="*/ 16 h 17"/>
                  <a:gd name="T82" fmla="*/ 4 w 34"/>
                  <a:gd name="T83" fmla="*/ 14 h 17"/>
                  <a:gd name="T84" fmla="*/ 3 w 34"/>
                  <a:gd name="T85" fmla="*/ 14 h 17"/>
                  <a:gd name="T86" fmla="*/ 3 w 34"/>
                  <a:gd name="T87" fmla="*/ 13 h 17"/>
                  <a:gd name="T88" fmla="*/ 2 w 34"/>
                  <a:gd name="T89" fmla="*/ 13 h 17"/>
                  <a:gd name="T90" fmla="*/ 2 w 34"/>
                  <a:gd name="T91" fmla="*/ 11 h 17"/>
                  <a:gd name="T92" fmla="*/ 1 w 34"/>
                  <a:gd name="T93" fmla="*/ 11 h 17"/>
                  <a:gd name="T94" fmla="*/ 0 w 34"/>
                  <a:gd name="T95" fmla="*/ 10 h 17"/>
                  <a:gd name="T96" fmla="*/ 1 w 34"/>
                  <a:gd name="T97" fmla="*/ 9 h 17"/>
                  <a:gd name="T98" fmla="*/ 1 w 34"/>
                  <a:gd name="T99" fmla="*/ 8 h 17"/>
                  <a:gd name="T100" fmla="*/ 1 w 34"/>
                  <a:gd name="T101" fmla="*/ 5 h 17"/>
                  <a:gd name="T102" fmla="*/ 2 w 34"/>
                  <a:gd name="T103" fmla="*/ 5 h 17"/>
                  <a:gd name="T104" fmla="*/ 2 w 34"/>
                  <a:gd name="T105" fmla="*/ 4 h 17"/>
                  <a:gd name="T106" fmla="*/ 3 w 34"/>
                  <a:gd name="T107" fmla="*/ 4 h 17"/>
                  <a:gd name="T108" fmla="*/ 5 w 34"/>
                  <a:gd name="T109" fmla="*/ 2 h 17"/>
                  <a:gd name="T110" fmla="*/ 5 w 34"/>
                  <a:gd name="T111" fmla="*/ 2 h 1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4"/>
                  <a:gd name="T169" fmla="*/ 0 h 17"/>
                  <a:gd name="T170" fmla="*/ 34 w 34"/>
                  <a:gd name="T171" fmla="*/ 17 h 1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4" h="17">
                    <a:moveTo>
                      <a:pt x="5" y="2"/>
                    </a:moveTo>
                    <a:lnTo>
                      <a:pt x="8" y="2"/>
                    </a:lnTo>
                    <a:lnTo>
                      <a:pt x="10" y="1"/>
                    </a:lnTo>
                    <a:lnTo>
                      <a:pt x="12" y="1"/>
                    </a:lnTo>
                    <a:lnTo>
                      <a:pt x="14" y="1"/>
                    </a:lnTo>
                    <a:lnTo>
                      <a:pt x="17" y="0"/>
                    </a:lnTo>
                    <a:lnTo>
                      <a:pt x="19" y="1"/>
                    </a:lnTo>
                    <a:lnTo>
                      <a:pt x="21" y="1"/>
                    </a:lnTo>
                    <a:lnTo>
                      <a:pt x="23" y="2"/>
                    </a:lnTo>
                    <a:lnTo>
                      <a:pt x="25" y="1"/>
                    </a:lnTo>
                    <a:lnTo>
                      <a:pt x="27" y="2"/>
                    </a:lnTo>
                    <a:lnTo>
                      <a:pt x="28" y="2"/>
                    </a:lnTo>
                    <a:lnTo>
                      <a:pt x="30" y="2"/>
                    </a:lnTo>
                    <a:lnTo>
                      <a:pt x="31" y="3"/>
                    </a:lnTo>
                    <a:lnTo>
                      <a:pt x="31" y="4"/>
                    </a:lnTo>
                    <a:lnTo>
                      <a:pt x="32" y="5"/>
                    </a:lnTo>
                    <a:lnTo>
                      <a:pt x="32" y="6"/>
                    </a:lnTo>
                    <a:lnTo>
                      <a:pt x="33" y="8"/>
                    </a:lnTo>
                    <a:lnTo>
                      <a:pt x="33" y="9"/>
                    </a:lnTo>
                    <a:lnTo>
                      <a:pt x="32" y="10"/>
                    </a:lnTo>
                    <a:lnTo>
                      <a:pt x="32" y="11"/>
                    </a:lnTo>
                    <a:lnTo>
                      <a:pt x="31" y="12"/>
                    </a:lnTo>
                    <a:lnTo>
                      <a:pt x="30" y="13"/>
                    </a:lnTo>
                    <a:lnTo>
                      <a:pt x="29" y="14"/>
                    </a:lnTo>
                    <a:lnTo>
                      <a:pt x="28" y="14"/>
                    </a:lnTo>
                    <a:lnTo>
                      <a:pt x="27" y="14"/>
                    </a:lnTo>
                    <a:lnTo>
                      <a:pt x="26" y="14"/>
                    </a:lnTo>
                    <a:lnTo>
                      <a:pt x="24" y="14"/>
                    </a:lnTo>
                    <a:lnTo>
                      <a:pt x="23" y="14"/>
                    </a:lnTo>
                    <a:lnTo>
                      <a:pt x="21" y="14"/>
                    </a:lnTo>
                    <a:lnTo>
                      <a:pt x="21" y="13"/>
                    </a:lnTo>
                    <a:lnTo>
                      <a:pt x="19" y="13"/>
                    </a:lnTo>
                    <a:lnTo>
                      <a:pt x="16" y="13"/>
                    </a:lnTo>
                    <a:lnTo>
                      <a:pt x="14" y="13"/>
                    </a:lnTo>
                    <a:lnTo>
                      <a:pt x="13" y="13"/>
                    </a:lnTo>
                    <a:lnTo>
                      <a:pt x="12" y="13"/>
                    </a:lnTo>
                    <a:lnTo>
                      <a:pt x="10" y="13"/>
                    </a:lnTo>
                    <a:lnTo>
                      <a:pt x="9" y="14"/>
                    </a:lnTo>
                    <a:lnTo>
                      <a:pt x="8" y="14"/>
                    </a:lnTo>
                    <a:lnTo>
                      <a:pt x="6" y="14"/>
                    </a:lnTo>
                    <a:lnTo>
                      <a:pt x="6" y="16"/>
                    </a:lnTo>
                    <a:lnTo>
                      <a:pt x="4" y="14"/>
                    </a:lnTo>
                    <a:lnTo>
                      <a:pt x="3" y="14"/>
                    </a:lnTo>
                    <a:lnTo>
                      <a:pt x="3" y="13"/>
                    </a:lnTo>
                    <a:lnTo>
                      <a:pt x="2" y="13"/>
                    </a:lnTo>
                    <a:lnTo>
                      <a:pt x="2" y="11"/>
                    </a:lnTo>
                    <a:lnTo>
                      <a:pt x="1" y="11"/>
                    </a:lnTo>
                    <a:lnTo>
                      <a:pt x="0" y="10"/>
                    </a:lnTo>
                    <a:lnTo>
                      <a:pt x="1" y="9"/>
                    </a:lnTo>
                    <a:lnTo>
                      <a:pt x="1" y="8"/>
                    </a:lnTo>
                    <a:lnTo>
                      <a:pt x="1" y="5"/>
                    </a:lnTo>
                    <a:lnTo>
                      <a:pt x="2" y="5"/>
                    </a:lnTo>
                    <a:lnTo>
                      <a:pt x="2" y="4"/>
                    </a:lnTo>
                    <a:lnTo>
                      <a:pt x="3" y="4"/>
                    </a:lnTo>
                    <a:lnTo>
                      <a:pt x="5" y="2"/>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22" name="Freeform 24"/>
              <p:cNvSpPr>
                <a:spLocks/>
              </p:cNvSpPr>
              <p:nvPr/>
            </p:nvSpPr>
            <p:spPr bwMode="auto">
              <a:xfrm>
                <a:off x="1262" y="1878"/>
                <a:ext cx="77" cy="97"/>
              </a:xfrm>
              <a:custGeom>
                <a:avLst/>
                <a:gdLst>
                  <a:gd name="T0" fmla="*/ 18 w 77"/>
                  <a:gd name="T1" fmla="*/ 0 h 97"/>
                  <a:gd name="T2" fmla="*/ 21 w 77"/>
                  <a:gd name="T3" fmla="*/ 1 h 97"/>
                  <a:gd name="T4" fmla="*/ 23 w 77"/>
                  <a:gd name="T5" fmla="*/ 1 h 97"/>
                  <a:gd name="T6" fmla="*/ 25 w 77"/>
                  <a:gd name="T7" fmla="*/ 2 h 97"/>
                  <a:gd name="T8" fmla="*/ 28 w 77"/>
                  <a:gd name="T9" fmla="*/ 3 h 97"/>
                  <a:gd name="T10" fmla="*/ 33 w 77"/>
                  <a:gd name="T11" fmla="*/ 9 h 97"/>
                  <a:gd name="T12" fmla="*/ 45 w 77"/>
                  <a:gd name="T13" fmla="*/ 23 h 97"/>
                  <a:gd name="T14" fmla="*/ 60 w 77"/>
                  <a:gd name="T15" fmla="*/ 44 h 97"/>
                  <a:gd name="T16" fmla="*/ 71 w 77"/>
                  <a:gd name="T17" fmla="*/ 65 h 97"/>
                  <a:gd name="T18" fmla="*/ 75 w 77"/>
                  <a:gd name="T19" fmla="*/ 88 h 97"/>
                  <a:gd name="T20" fmla="*/ 76 w 77"/>
                  <a:gd name="T21" fmla="*/ 89 h 97"/>
                  <a:gd name="T22" fmla="*/ 75 w 77"/>
                  <a:gd name="T23" fmla="*/ 92 h 97"/>
                  <a:gd name="T24" fmla="*/ 75 w 77"/>
                  <a:gd name="T25" fmla="*/ 94 h 97"/>
                  <a:gd name="T26" fmla="*/ 74 w 77"/>
                  <a:gd name="T27" fmla="*/ 96 h 97"/>
                  <a:gd name="T28" fmla="*/ 70 w 77"/>
                  <a:gd name="T29" fmla="*/ 77 h 97"/>
                  <a:gd name="T30" fmla="*/ 63 w 77"/>
                  <a:gd name="T31" fmla="*/ 60 h 97"/>
                  <a:gd name="T32" fmla="*/ 50 w 77"/>
                  <a:gd name="T33" fmla="*/ 43 h 97"/>
                  <a:gd name="T34" fmla="*/ 37 w 77"/>
                  <a:gd name="T35" fmla="*/ 27 h 97"/>
                  <a:gd name="T36" fmla="*/ 27 w 77"/>
                  <a:gd name="T37" fmla="*/ 12 h 97"/>
                  <a:gd name="T38" fmla="*/ 25 w 77"/>
                  <a:gd name="T39" fmla="*/ 11 h 97"/>
                  <a:gd name="T40" fmla="*/ 24 w 77"/>
                  <a:gd name="T41" fmla="*/ 9 h 97"/>
                  <a:gd name="T42" fmla="*/ 21 w 77"/>
                  <a:gd name="T43" fmla="*/ 9 h 97"/>
                  <a:gd name="T44" fmla="*/ 18 w 77"/>
                  <a:gd name="T45" fmla="*/ 8 h 97"/>
                  <a:gd name="T46" fmla="*/ 15 w 77"/>
                  <a:gd name="T47" fmla="*/ 9 h 97"/>
                  <a:gd name="T48" fmla="*/ 11 w 77"/>
                  <a:gd name="T49" fmla="*/ 11 h 97"/>
                  <a:gd name="T50" fmla="*/ 7 w 77"/>
                  <a:gd name="T51" fmla="*/ 14 h 97"/>
                  <a:gd name="T52" fmla="*/ 2 w 77"/>
                  <a:gd name="T53" fmla="*/ 18 h 97"/>
                  <a:gd name="T54" fmla="*/ 1 w 77"/>
                  <a:gd name="T55" fmla="*/ 20 h 97"/>
                  <a:gd name="T56" fmla="*/ 1 w 77"/>
                  <a:gd name="T57" fmla="*/ 20 h 97"/>
                  <a:gd name="T58" fmla="*/ 2 w 77"/>
                  <a:gd name="T59" fmla="*/ 17 h 97"/>
                  <a:gd name="T60" fmla="*/ 6 w 77"/>
                  <a:gd name="T61" fmla="*/ 11 h 97"/>
                  <a:gd name="T62" fmla="*/ 10 w 77"/>
                  <a:gd name="T63" fmla="*/ 6 h 97"/>
                  <a:gd name="T64" fmla="*/ 14 w 77"/>
                  <a:gd name="T65" fmla="*/ 2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7"/>
                  <a:gd name="T100" fmla="*/ 0 h 97"/>
                  <a:gd name="T101" fmla="*/ 77 w 77"/>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7" h="97">
                    <a:moveTo>
                      <a:pt x="17" y="0"/>
                    </a:moveTo>
                    <a:lnTo>
                      <a:pt x="18" y="0"/>
                    </a:lnTo>
                    <a:lnTo>
                      <a:pt x="19" y="1"/>
                    </a:lnTo>
                    <a:lnTo>
                      <a:pt x="21" y="1"/>
                    </a:lnTo>
                    <a:lnTo>
                      <a:pt x="22" y="0"/>
                    </a:lnTo>
                    <a:lnTo>
                      <a:pt x="23" y="1"/>
                    </a:lnTo>
                    <a:lnTo>
                      <a:pt x="24" y="1"/>
                    </a:lnTo>
                    <a:lnTo>
                      <a:pt x="25" y="2"/>
                    </a:lnTo>
                    <a:lnTo>
                      <a:pt x="26" y="2"/>
                    </a:lnTo>
                    <a:lnTo>
                      <a:pt x="28" y="3"/>
                    </a:lnTo>
                    <a:lnTo>
                      <a:pt x="29" y="5"/>
                    </a:lnTo>
                    <a:lnTo>
                      <a:pt x="33" y="9"/>
                    </a:lnTo>
                    <a:lnTo>
                      <a:pt x="39" y="16"/>
                    </a:lnTo>
                    <a:lnTo>
                      <a:pt x="45" y="23"/>
                    </a:lnTo>
                    <a:lnTo>
                      <a:pt x="53" y="32"/>
                    </a:lnTo>
                    <a:lnTo>
                      <a:pt x="60" y="44"/>
                    </a:lnTo>
                    <a:lnTo>
                      <a:pt x="67" y="54"/>
                    </a:lnTo>
                    <a:lnTo>
                      <a:pt x="71" y="65"/>
                    </a:lnTo>
                    <a:lnTo>
                      <a:pt x="74" y="76"/>
                    </a:lnTo>
                    <a:lnTo>
                      <a:pt x="75" y="88"/>
                    </a:lnTo>
                    <a:lnTo>
                      <a:pt x="75" y="89"/>
                    </a:lnTo>
                    <a:lnTo>
                      <a:pt x="76" y="89"/>
                    </a:lnTo>
                    <a:lnTo>
                      <a:pt x="75" y="90"/>
                    </a:lnTo>
                    <a:lnTo>
                      <a:pt x="75" y="92"/>
                    </a:lnTo>
                    <a:lnTo>
                      <a:pt x="75" y="93"/>
                    </a:lnTo>
                    <a:lnTo>
                      <a:pt x="75" y="94"/>
                    </a:lnTo>
                    <a:lnTo>
                      <a:pt x="75" y="95"/>
                    </a:lnTo>
                    <a:lnTo>
                      <a:pt x="74" y="96"/>
                    </a:lnTo>
                    <a:lnTo>
                      <a:pt x="74" y="87"/>
                    </a:lnTo>
                    <a:lnTo>
                      <a:pt x="70" y="77"/>
                    </a:lnTo>
                    <a:lnTo>
                      <a:pt x="67" y="69"/>
                    </a:lnTo>
                    <a:lnTo>
                      <a:pt x="63" y="60"/>
                    </a:lnTo>
                    <a:lnTo>
                      <a:pt x="58" y="51"/>
                    </a:lnTo>
                    <a:lnTo>
                      <a:pt x="50" y="43"/>
                    </a:lnTo>
                    <a:lnTo>
                      <a:pt x="44" y="36"/>
                    </a:lnTo>
                    <a:lnTo>
                      <a:pt x="37" y="27"/>
                    </a:lnTo>
                    <a:lnTo>
                      <a:pt x="32" y="20"/>
                    </a:lnTo>
                    <a:lnTo>
                      <a:pt x="27" y="12"/>
                    </a:lnTo>
                    <a:lnTo>
                      <a:pt x="26" y="12"/>
                    </a:lnTo>
                    <a:lnTo>
                      <a:pt x="25" y="11"/>
                    </a:lnTo>
                    <a:lnTo>
                      <a:pt x="24" y="11"/>
                    </a:lnTo>
                    <a:lnTo>
                      <a:pt x="24" y="9"/>
                    </a:lnTo>
                    <a:lnTo>
                      <a:pt x="23" y="9"/>
                    </a:lnTo>
                    <a:lnTo>
                      <a:pt x="21" y="9"/>
                    </a:lnTo>
                    <a:lnTo>
                      <a:pt x="20" y="8"/>
                    </a:lnTo>
                    <a:lnTo>
                      <a:pt x="18" y="8"/>
                    </a:lnTo>
                    <a:lnTo>
                      <a:pt x="17" y="8"/>
                    </a:lnTo>
                    <a:lnTo>
                      <a:pt x="15" y="9"/>
                    </a:lnTo>
                    <a:lnTo>
                      <a:pt x="13" y="11"/>
                    </a:lnTo>
                    <a:lnTo>
                      <a:pt x="11" y="11"/>
                    </a:lnTo>
                    <a:lnTo>
                      <a:pt x="9" y="13"/>
                    </a:lnTo>
                    <a:lnTo>
                      <a:pt x="7" y="14"/>
                    </a:lnTo>
                    <a:lnTo>
                      <a:pt x="4" y="16"/>
                    </a:lnTo>
                    <a:lnTo>
                      <a:pt x="2" y="18"/>
                    </a:lnTo>
                    <a:lnTo>
                      <a:pt x="2" y="20"/>
                    </a:lnTo>
                    <a:lnTo>
                      <a:pt x="1" y="20"/>
                    </a:lnTo>
                    <a:lnTo>
                      <a:pt x="0" y="20"/>
                    </a:lnTo>
                    <a:lnTo>
                      <a:pt x="1" y="20"/>
                    </a:lnTo>
                    <a:lnTo>
                      <a:pt x="1" y="18"/>
                    </a:lnTo>
                    <a:lnTo>
                      <a:pt x="2" y="17"/>
                    </a:lnTo>
                    <a:lnTo>
                      <a:pt x="4" y="14"/>
                    </a:lnTo>
                    <a:lnTo>
                      <a:pt x="6" y="11"/>
                    </a:lnTo>
                    <a:lnTo>
                      <a:pt x="8" y="9"/>
                    </a:lnTo>
                    <a:lnTo>
                      <a:pt x="10" y="6"/>
                    </a:lnTo>
                    <a:lnTo>
                      <a:pt x="12" y="3"/>
                    </a:lnTo>
                    <a:lnTo>
                      <a:pt x="14" y="2"/>
                    </a:lnTo>
                    <a:lnTo>
                      <a:pt x="17" y="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23" name="Freeform 25"/>
              <p:cNvSpPr>
                <a:spLocks/>
              </p:cNvSpPr>
              <p:nvPr/>
            </p:nvSpPr>
            <p:spPr bwMode="auto">
              <a:xfrm>
                <a:off x="1190" y="1784"/>
                <a:ext cx="69" cy="98"/>
              </a:xfrm>
              <a:custGeom>
                <a:avLst/>
                <a:gdLst>
                  <a:gd name="T0" fmla="*/ 6 w 69"/>
                  <a:gd name="T1" fmla="*/ 1 h 98"/>
                  <a:gd name="T2" fmla="*/ 7 w 69"/>
                  <a:gd name="T3" fmla="*/ 0 h 98"/>
                  <a:gd name="T4" fmla="*/ 8 w 69"/>
                  <a:gd name="T5" fmla="*/ 0 h 98"/>
                  <a:gd name="T6" fmla="*/ 8 w 69"/>
                  <a:gd name="T7" fmla="*/ 1 h 98"/>
                  <a:gd name="T8" fmla="*/ 9 w 69"/>
                  <a:gd name="T9" fmla="*/ 1 h 98"/>
                  <a:gd name="T10" fmla="*/ 10 w 69"/>
                  <a:gd name="T11" fmla="*/ 1 h 98"/>
                  <a:gd name="T12" fmla="*/ 13 w 69"/>
                  <a:gd name="T13" fmla="*/ 1 h 98"/>
                  <a:gd name="T14" fmla="*/ 17 w 69"/>
                  <a:gd name="T15" fmla="*/ 3 h 98"/>
                  <a:gd name="T16" fmla="*/ 21 w 69"/>
                  <a:gd name="T17" fmla="*/ 4 h 98"/>
                  <a:gd name="T18" fmla="*/ 23 w 69"/>
                  <a:gd name="T19" fmla="*/ 6 h 98"/>
                  <a:gd name="T20" fmla="*/ 28 w 69"/>
                  <a:gd name="T21" fmla="*/ 9 h 98"/>
                  <a:gd name="T22" fmla="*/ 31 w 69"/>
                  <a:gd name="T23" fmla="*/ 11 h 98"/>
                  <a:gd name="T24" fmla="*/ 34 w 69"/>
                  <a:gd name="T25" fmla="*/ 14 h 98"/>
                  <a:gd name="T26" fmla="*/ 37 w 69"/>
                  <a:gd name="T27" fmla="*/ 17 h 98"/>
                  <a:gd name="T28" fmla="*/ 40 w 69"/>
                  <a:gd name="T29" fmla="*/ 20 h 98"/>
                  <a:gd name="T30" fmla="*/ 44 w 69"/>
                  <a:gd name="T31" fmla="*/ 23 h 98"/>
                  <a:gd name="T32" fmla="*/ 46 w 69"/>
                  <a:gd name="T33" fmla="*/ 26 h 98"/>
                  <a:gd name="T34" fmla="*/ 50 w 69"/>
                  <a:gd name="T35" fmla="*/ 32 h 98"/>
                  <a:gd name="T36" fmla="*/ 54 w 69"/>
                  <a:gd name="T37" fmla="*/ 36 h 98"/>
                  <a:gd name="T38" fmla="*/ 58 w 69"/>
                  <a:gd name="T39" fmla="*/ 42 h 98"/>
                  <a:gd name="T40" fmla="*/ 61 w 69"/>
                  <a:gd name="T41" fmla="*/ 49 h 98"/>
                  <a:gd name="T42" fmla="*/ 65 w 69"/>
                  <a:gd name="T43" fmla="*/ 54 h 98"/>
                  <a:gd name="T44" fmla="*/ 66 w 69"/>
                  <a:gd name="T45" fmla="*/ 60 h 98"/>
                  <a:gd name="T46" fmla="*/ 68 w 69"/>
                  <a:gd name="T47" fmla="*/ 66 h 98"/>
                  <a:gd name="T48" fmla="*/ 68 w 69"/>
                  <a:gd name="T49" fmla="*/ 72 h 98"/>
                  <a:gd name="T50" fmla="*/ 67 w 69"/>
                  <a:gd name="T51" fmla="*/ 78 h 98"/>
                  <a:gd name="T52" fmla="*/ 66 w 69"/>
                  <a:gd name="T53" fmla="*/ 85 h 98"/>
                  <a:gd name="T54" fmla="*/ 66 w 69"/>
                  <a:gd name="T55" fmla="*/ 86 h 98"/>
                  <a:gd name="T56" fmla="*/ 65 w 69"/>
                  <a:gd name="T57" fmla="*/ 87 h 98"/>
                  <a:gd name="T58" fmla="*/ 65 w 69"/>
                  <a:gd name="T59" fmla="*/ 88 h 98"/>
                  <a:gd name="T60" fmla="*/ 64 w 69"/>
                  <a:gd name="T61" fmla="*/ 90 h 98"/>
                  <a:gd name="T62" fmla="*/ 64 w 69"/>
                  <a:gd name="T63" fmla="*/ 92 h 98"/>
                  <a:gd name="T64" fmla="*/ 63 w 69"/>
                  <a:gd name="T65" fmla="*/ 95 h 98"/>
                  <a:gd name="T66" fmla="*/ 62 w 69"/>
                  <a:gd name="T67" fmla="*/ 96 h 98"/>
                  <a:gd name="T68" fmla="*/ 62 w 69"/>
                  <a:gd name="T69" fmla="*/ 97 h 98"/>
                  <a:gd name="T70" fmla="*/ 61 w 69"/>
                  <a:gd name="T71" fmla="*/ 97 h 98"/>
                  <a:gd name="T72" fmla="*/ 64 w 69"/>
                  <a:gd name="T73" fmla="*/ 84 h 98"/>
                  <a:gd name="T74" fmla="*/ 64 w 69"/>
                  <a:gd name="T75" fmla="*/ 72 h 98"/>
                  <a:gd name="T76" fmla="*/ 62 w 69"/>
                  <a:gd name="T77" fmla="*/ 61 h 98"/>
                  <a:gd name="T78" fmla="*/ 58 w 69"/>
                  <a:gd name="T79" fmla="*/ 51 h 98"/>
                  <a:gd name="T80" fmla="*/ 51 w 69"/>
                  <a:gd name="T81" fmla="*/ 42 h 98"/>
                  <a:gd name="T82" fmla="*/ 45 w 69"/>
                  <a:gd name="T83" fmla="*/ 34 h 98"/>
                  <a:gd name="T84" fmla="*/ 37 w 69"/>
                  <a:gd name="T85" fmla="*/ 26 h 98"/>
                  <a:gd name="T86" fmla="*/ 29 w 69"/>
                  <a:gd name="T87" fmla="*/ 19 h 98"/>
                  <a:gd name="T88" fmla="*/ 21 w 69"/>
                  <a:gd name="T89" fmla="*/ 13 h 98"/>
                  <a:gd name="T90" fmla="*/ 15 w 69"/>
                  <a:gd name="T91" fmla="*/ 8 h 98"/>
                  <a:gd name="T92" fmla="*/ 14 w 69"/>
                  <a:gd name="T93" fmla="*/ 8 h 98"/>
                  <a:gd name="T94" fmla="*/ 13 w 69"/>
                  <a:gd name="T95" fmla="*/ 7 h 98"/>
                  <a:gd name="T96" fmla="*/ 11 w 69"/>
                  <a:gd name="T97" fmla="*/ 7 h 98"/>
                  <a:gd name="T98" fmla="*/ 8 w 69"/>
                  <a:gd name="T99" fmla="*/ 6 h 98"/>
                  <a:gd name="T100" fmla="*/ 7 w 69"/>
                  <a:gd name="T101" fmla="*/ 6 h 98"/>
                  <a:gd name="T102" fmla="*/ 5 w 69"/>
                  <a:gd name="T103" fmla="*/ 5 h 98"/>
                  <a:gd name="T104" fmla="*/ 2 w 69"/>
                  <a:gd name="T105" fmla="*/ 2 h 98"/>
                  <a:gd name="T106" fmla="*/ 1 w 69"/>
                  <a:gd name="T107" fmla="*/ 2 h 98"/>
                  <a:gd name="T108" fmla="*/ 0 w 69"/>
                  <a:gd name="T109" fmla="*/ 1 h 98"/>
                  <a:gd name="T110" fmla="*/ 6 w 69"/>
                  <a:gd name="T111" fmla="*/ 1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9"/>
                  <a:gd name="T169" fmla="*/ 0 h 98"/>
                  <a:gd name="T170" fmla="*/ 69 w 69"/>
                  <a:gd name="T171" fmla="*/ 98 h 9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9" h="98">
                    <a:moveTo>
                      <a:pt x="6" y="1"/>
                    </a:moveTo>
                    <a:lnTo>
                      <a:pt x="7" y="0"/>
                    </a:lnTo>
                    <a:lnTo>
                      <a:pt x="8" y="0"/>
                    </a:lnTo>
                    <a:lnTo>
                      <a:pt x="8" y="1"/>
                    </a:lnTo>
                    <a:lnTo>
                      <a:pt x="9" y="1"/>
                    </a:lnTo>
                    <a:lnTo>
                      <a:pt x="10" y="1"/>
                    </a:lnTo>
                    <a:lnTo>
                      <a:pt x="13" y="1"/>
                    </a:lnTo>
                    <a:lnTo>
                      <a:pt x="17" y="3"/>
                    </a:lnTo>
                    <a:lnTo>
                      <a:pt x="21" y="4"/>
                    </a:lnTo>
                    <a:lnTo>
                      <a:pt x="23" y="6"/>
                    </a:lnTo>
                    <a:lnTo>
                      <a:pt x="28" y="9"/>
                    </a:lnTo>
                    <a:lnTo>
                      <a:pt x="31" y="11"/>
                    </a:lnTo>
                    <a:lnTo>
                      <a:pt x="34" y="14"/>
                    </a:lnTo>
                    <a:lnTo>
                      <a:pt x="37" y="17"/>
                    </a:lnTo>
                    <a:lnTo>
                      <a:pt x="40" y="20"/>
                    </a:lnTo>
                    <a:lnTo>
                      <a:pt x="44" y="23"/>
                    </a:lnTo>
                    <a:lnTo>
                      <a:pt x="46" y="26"/>
                    </a:lnTo>
                    <a:lnTo>
                      <a:pt x="50" y="32"/>
                    </a:lnTo>
                    <a:lnTo>
                      <a:pt x="54" y="36"/>
                    </a:lnTo>
                    <a:lnTo>
                      <a:pt x="58" y="42"/>
                    </a:lnTo>
                    <a:lnTo>
                      <a:pt x="61" y="49"/>
                    </a:lnTo>
                    <a:lnTo>
                      <a:pt x="65" y="54"/>
                    </a:lnTo>
                    <a:lnTo>
                      <a:pt x="66" y="60"/>
                    </a:lnTo>
                    <a:lnTo>
                      <a:pt x="68" y="66"/>
                    </a:lnTo>
                    <a:lnTo>
                      <a:pt x="68" y="72"/>
                    </a:lnTo>
                    <a:lnTo>
                      <a:pt x="67" y="78"/>
                    </a:lnTo>
                    <a:lnTo>
                      <a:pt x="66" y="85"/>
                    </a:lnTo>
                    <a:lnTo>
                      <a:pt x="66" y="86"/>
                    </a:lnTo>
                    <a:lnTo>
                      <a:pt x="65" y="87"/>
                    </a:lnTo>
                    <a:lnTo>
                      <a:pt x="65" y="88"/>
                    </a:lnTo>
                    <a:lnTo>
                      <a:pt x="64" y="90"/>
                    </a:lnTo>
                    <a:lnTo>
                      <a:pt x="64" y="92"/>
                    </a:lnTo>
                    <a:lnTo>
                      <a:pt x="63" y="95"/>
                    </a:lnTo>
                    <a:lnTo>
                      <a:pt x="62" y="96"/>
                    </a:lnTo>
                    <a:lnTo>
                      <a:pt x="62" y="97"/>
                    </a:lnTo>
                    <a:lnTo>
                      <a:pt x="61" y="97"/>
                    </a:lnTo>
                    <a:lnTo>
                      <a:pt x="64" y="84"/>
                    </a:lnTo>
                    <a:lnTo>
                      <a:pt x="64" y="72"/>
                    </a:lnTo>
                    <a:lnTo>
                      <a:pt x="62" y="61"/>
                    </a:lnTo>
                    <a:lnTo>
                      <a:pt x="58" y="51"/>
                    </a:lnTo>
                    <a:lnTo>
                      <a:pt x="51" y="42"/>
                    </a:lnTo>
                    <a:lnTo>
                      <a:pt x="45" y="34"/>
                    </a:lnTo>
                    <a:lnTo>
                      <a:pt x="37" y="26"/>
                    </a:lnTo>
                    <a:lnTo>
                      <a:pt x="29" y="19"/>
                    </a:lnTo>
                    <a:lnTo>
                      <a:pt x="21" y="13"/>
                    </a:lnTo>
                    <a:lnTo>
                      <a:pt x="15" y="8"/>
                    </a:lnTo>
                    <a:lnTo>
                      <a:pt x="14" y="8"/>
                    </a:lnTo>
                    <a:lnTo>
                      <a:pt x="13" y="7"/>
                    </a:lnTo>
                    <a:lnTo>
                      <a:pt x="11" y="7"/>
                    </a:lnTo>
                    <a:lnTo>
                      <a:pt x="8" y="6"/>
                    </a:lnTo>
                    <a:lnTo>
                      <a:pt x="7" y="6"/>
                    </a:lnTo>
                    <a:lnTo>
                      <a:pt x="5" y="5"/>
                    </a:lnTo>
                    <a:lnTo>
                      <a:pt x="2" y="2"/>
                    </a:lnTo>
                    <a:lnTo>
                      <a:pt x="1" y="2"/>
                    </a:lnTo>
                    <a:lnTo>
                      <a:pt x="0" y="1"/>
                    </a:lnTo>
                    <a:lnTo>
                      <a:pt x="6" y="1"/>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24" name="Freeform 26"/>
              <p:cNvSpPr>
                <a:spLocks/>
              </p:cNvSpPr>
              <p:nvPr/>
            </p:nvSpPr>
            <p:spPr bwMode="auto">
              <a:xfrm>
                <a:off x="1177" y="1863"/>
                <a:ext cx="29" cy="41"/>
              </a:xfrm>
              <a:custGeom>
                <a:avLst/>
                <a:gdLst>
                  <a:gd name="T0" fmla="*/ 6 w 29"/>
                  <a:gd name="T1" fmla="*/ 12 h 41"/>
                  <a:gd name="T2" fmla="*/ 6 w 29"/>
                  <a:gd name="T3" fmla="*/ 15 h 41"/>
                  <a:gd name="T4" fmla="*/ 6 w 29"/>
                  <a:gd name="T5" fmla="*/ 17 h 41"/>
                  <a:gd name="T6" fmla="*/ 6 w 29"/>
                  <a:gd name="T7" fmla="*/ 19 h 41"/>
                  <a:gd name="T8" fmla="*/ 7 w 29"/>
                  <a:gd name="T9" fmla="*/ 21 h 41"/>
                  <a:gd name="T10" fmla="*/ 7 w 29"/>
                  <a:gd name="T11" fmla="*/ 23 h 41"/>
                  <a:gd name="T12" fmla="*/ 8 w 29"/>
                  <a:gd name="T13" fmla="*/ 25 h 41"/>
                  <a:gd name="T14" fmla="*/ 10 w 29"/>
                  <a:gd name="T15" fmla="*/ 26 h 41"/>
                  <a:gd name="T16" fmla="*/ 11 w 29"/>
                  <a:gd name="T17" fmla="*/ 28 h 41"/>
                  <a:gd name="T18" fmla="*/ 13 w 29"/>
                  <a:gd name="T19" fmla="*/ 30 h 41"/>
                  <a:gd name="T20" fmla="*/ 15 w 29"/>
                  <a:gd name="T21" fmla="*/ 31 h 41"/>
                  <a:gd name="T22" fmla="*/ 15 w 29"/>
                  <a:gd name="T23" fmla="*/ 32 h 41"/>
                  <a:gd name="T24" fmla="*/ 16 w 29"/>
                  <a:gd name="T25" fmla="*/ 32 h 41"/>
                  <a:gd name="T26" fmla="*/ 18 w 29"/>
                  <a:gd name="T27" fmla="*/ 33 h 41"/>
                  <a:gd name="T28" fmla="*/ 20 w 29"/>
                  <a:gd name="T29" fmla="*/ 34 h 41"/>
                  <a:gd name="T30" fmla="*/ 22 w 29"/>
                  <a:gd name="T31" fmla="*/ 35 h 41"/>
                  <a:gd name="T32" fmla="*/ 24 w 29"/>
                  <a:gd name="T33" fmla="*/ 37 h 41"/>
                  <a:gd name="T34" fmla="*/ 26 w 29"/>
                  <a:gd name="T35" fmla="*/ 37 h 41"/>
                  <a:gd name="T36" fmla="*/ 27 w 29"/>
                  <a:gd name="T37" fmla="*/ 38 h 41"/>
                  <a:gd name="T38" fmla="*/ 28 w 29"/>
                  <a:gd name="T39" fmla="*/ 38 h 41"/>
                  <a:gd name="T40" fmla="*/ 27 w 29"/>
                  <a:gd name="T41" fmla="*/ 39 h 41"/>
                  <a:gd name="T42" fmla="*/ 27 w 29"/>
                  <a:gd name="T43" fmla="*/ 40 h 41"/>
                  <a:gd name="T44" fmla="*/ 26 w 29"/>
                  <a:gd name="T45" fmla="*/ 40 h 41"/>
                  <a:gd name="T46" fmla="*/ 24 w 29"/>
                  <a:gd name="T47" fmla="*/ 39 h 41"/>
                  <a:gd name="T48" fmla="*/ 23 w 29"/>
                  <a:gd name="T49" fmla="*/ 39 h 41"/>
                  <a:gd name="T50" fmla="*/ 20 w 29"/>
                  <a:gd name="T51" fmla="*/ 38 h 41"/>
                  <a:gd name="T52" fmla="*/ 18 w 29"/>
                  <a:gd name="T53" fmla="*/ 38 h 41"/>
                  <a:gd name="T54" fmla="*/ 17 w 29"/>
                  <a:gd name="T55" fmla="*/ 37 h 41"/>
                  <a:gd name="T56" fmla="*/ 15 w 29"/>
                  <a:gd name="T57" fmla="*/ 36 h 41"/>
                  <a:gd name="T58" fmla="*/ 14 w 29"/>
                  <a:gd name="T59" fmla="*/ 35 h 41"/>
                  <a:gd name="T60" fmla="*/ 13 w 29"/>
                  <a:gd name="T61" fmla="*/ 35 h 41"/>
                  <a:gd name="T62" fmla="*/ 11 w 29"/>
                  <a:gd name="T63" fmla="*/ 33 h 41"/>
                  <a:gd name="T64" fmla="*/ 10 w 29"/>
                  <a:gd name="T65" fmla="*/ 32 h 41"/>
                  <a:gd name="T66" fmla="*/ 7 w 29"/>
                  <a:gd name="T67" fmla="*/ 29 h 41"/>
                  <a:gd name="T68" fmla="*/ 4 w 29"/>
                  <a:gd name="T69" fmla="*/ 28 h 41"/>
                  <a:gd name="T70" fmla="*/ 3 w 29"/>
                  <a:gd name="T71" fmla="*/ 25 h 41"/>
                  <a:gd name="T72" fmla="*/ 1 w 29"/>
                  <a:gd name="T73" fmla="*/ 23 h 41"/>
                  <a:gd name="T74" fmla="*/ 1 w 29"/>
                  <a:gd name="T75" fmla="*/ 20 h 41"/>
                  <a:gd name="T76" fmla="*/ 0 w 29"/>
                  <a:gd name="T77" fmla="*/ 17 h 41"/>
                  <a:gd name="T78" fmla="*/ 1 w 29"/>
                  <a:gd name="T79" fmla="*/ 14 h 41"/>
                  <a:gd name="T80" fmla="*/ 0 w 29"/>
                  <a:gd name="T81" fmla="*/ 11 h 41"/>
                  <a:gd name="T82" fmla="*/ 1 w 29"/>
                  <a:gd name="T83" fmla="*/ 9 h 41"/>
                  <a:gd name="T84" fmla="*/ 1 w 29"/>
                  <a:gd name="T85" fmla="*/ 8 h 41"/>
                  <a:gd name="T86" fmla="*/ 2 w 29"/>
                  <a:gd name="T87" fmla="*/ 6 h 41"/>
                  <a:gd name="T88" fmla="*/ 3 w 29"/>
                  <a:gd name="T89" fmla="*/ 5 h 41"/>
                  <a:gd name="T90" fmla="*/ 2 w 29"/>
                  <a:gd name="T91" fmla="*/ 3 h 41"/>
                  <a:gd name="T92" fmla="*/ 4 w 29"/>
                  <a:gd name="T93" fmla="*/ 2 h 41"/>
                  <a:gd name="T94" fmla="*/ 4 w 29"/>
                  <a:gd name="T95" fmla="*/ 1 h 41"/>
                  <a:gd name="T96" fmla="*/ 5 w 29"/>
                  <a:gd name="T97" fmla="*/ 1 h 41"/>
                  <a:gd name="T98" fmla="*/ 6 w 29"/>
                  <a:gd name="T99" fmla="*/ 1 h 41"/>
                  <a:gd name="T100" fmla="*/ 6 w 29"/>
                  <a:gd name="T101" fmla="*/ 0 h 41"/>
                  <a:gd name="T102" fmla="*/ 6 w 29"/>
                  <a:gd name="T103" fmla="*/ 2 h 41"/>
                  <a:gd name="T104" fmla="*/ 7 w 29"/>
                  <a:gd name="T105" fmla="*/ 4 h 41"/>
                  <a:gd name="T106" fmla="*/ 7 w 29"/>
                  <a:gd name="T107" fmla="*/ 6 h 41"/>
                  <a:gd name="T108" fmla="*/ 6 w 29"/>
                  <a:gd name="T109" fmla="*/ 7 h 41"/>
                  <a:gd name="T110" fmla="*/ 7 w 29"/>
                  <a:gd name="T111" fmla="*/ 8 h 41"/>
                  <a:gd name="T112" fmla="*/ 7 w 29"/>
                  <a:gd name="T113" fmla="*/ 11 h 41"/>
                  <a:gd name="T114" fmla="*/ 6 w 29"/>
                  <a:gd name="T115" fmla="*/ 11 h 41"/>
                  <a:gd name="T116" fmla="*/ 6 w 29"/>
                  <a:gd name="T117" fmla="*/ 12 h 4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9"/>
                  <a:gd name="T178" fmla="*/ 0 h 41"/>
                  <a:gd name="T179" fmla="*/ 29 w 29"/>
                  <a:gd name="T180" fmla="*/ 41 h 4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9" h="41">
                    <a:moveTo>
                      <a:pt x="6" y="12"/>
                    </a:moveTo>
                    <a:lnTo>
                      <a:pt x="6" y="15"/>
                    </a:lnTo>
                    <a:lnTo>
                      <a:pt x="6" y="17"/>
                    </a:lnTo>
                    <a:lnTo>
                      <a:pt x="6" y="19"/>
                    </a:lnTo>
                    <a:lnTo>
                      <a:pt x="7" y="21"/>
                    </a:lnTo>
                    <a:lnTo>
                      <a:pt x="7" y="23"/>
                    </a:lnTo>
                    <a:lnTo>
                      <a:pt x="8" y="25"/>
                    </a:lnTo>
                    <a:lnTo>
                      <a:pt x="10" y="26"/>
                    </a:lnTo>
                    <a:lnTo>
                      <a:pt x="11" y="28"/>
                    </a:lnTo>
                    <a:lnTo>
                      <a:pt x="13" y="30"/>
                    </a:lnTo>
                    <a:lnTo>
                      <a:pt x="15" y="31"/>
                    </a:lnTo>
                    <a:lnTo>
                      <a:pt x="15" y="32"/>
                    </a:lnTo>
                    <a:lnTo>
                      <a:pt x="16" y="32"/>
                    </a:lnTo>
                    <a:lnTo>
                      <a:pt x="18" y="33"/>
                    </a:lnTo>
                    <a:lnTo>
                      <a:pt x="20" y="34"/>
                    </a:lnTo>
                    <a:lnTo>
                      <a:pt x="22" y="35"/>
                    </a:lnTo>
                    <a:lnTo>
                      <a:pt x="24" y="37"/>
                    </a:lnTo>
                    <a:lnTo>
                      <a:pt x="26" y="37"/>
                    </a:lnTo>
                    <a:lnTo>
                      <a:pt x="27" y="38"/>
                    </a:lnTo>
                    <a:lnTo>
                      <a:pt x="28" y="38"/>
                    </a:lnTo>
                    <a:lnTo>
                      <a:pt x="27" y="39"/>
                    </a:lnTo>
                    <a:lnTo>
                      <a:pt x="27" y="40"/>
                    </a:lnTo>
                    <a:lnTo>
                      <a:pt x="26" y="40"/>
                    </a:lnTo>
                    <a:lnTo>
                      <a:pt x="24" y="39"/>
                    </a:lnTo>
                    <a:lnTo>
                      <a:pt x="23" y="39"/>
                    </a:lnTo>
                    <a:lnTo>
                      <a:pt x="20" y="38"/>
                    </a:lnTo>
                    <a:lnTo>
                      <a:pt x="18" y="38"/>
                    </a:lnTo>
                    <a:lnTo>
                      <a:pt x="17" y="37"/>
                    </a:lnTo>
                    <a:lnTo>
                      <a:pt x="15" y="36"/>
                    </a:lnTo>
                    <a:lnTo>
                      <a:pt x="14" y="35"/>
                    </a:lnTo>
                    <a:lnTo>
                      <a:pt x="13" y="35"/>
                    </a:lnTo>
                    <a:lnTo>
                      <a:pt x="11" y="33"/>
                    </a:lnTo>
                    <a:lnTo>
                      <a:pt x="10" y="32"/>
                    </a:lnTo>
                    <a:lnTo>
                      <a:pt x="7" y="29"/>
                    </a:lnTo>
                    <a:lnTo>
                      <a:pt x="4" y="28"/>
                    </a:lnTo>
                    <a:lnTo>
                      <a:pt x="3" y="25"/>
                    </a:lnTo>
                    <a:lnTo>
                      <a:pt x="1" y="23"/>
                    </a:lnTo>
                    <a:lnTo>
                      <a:pt x="1" y="20"/>
                    </a:lnTo>
                    <a:lnTo>
                      <a:pt x="0" y="17"/>
                    </a:lnTo>
                    <a:lnTo>
                      <a:pt x="1" y="14"/>
                    </a:lnTo>
                    <a:lnTo>
                      <a:pt x="0" y="11"/>
                    </a:lnTo>
                    <a:lnTo>
                      <a:pt x="1" y="9"/>
                    </a:lnTo>
                    <a:lnTo>
                      <a:pt x="1" y="8"/>
                    </a:lnTo>
                    <a:lnTo>
                      <a:pt x="2" y="6"/>
                    </a:lnTo>
                    <a:lnTo>
                      <a:pt x="3" y="5"/>
                    </a:lnTo>
                    <a:lnTo>
                      <a:pt x="2" y="3"/>
                    </a:lnTo>
                    <a:lnTo>
                      <a:pt x="4" y="2"/>
                    </a:lnTo>
                    <a:lnTo>
                      <a:pt x="4" y="1"/>
                    </a:lnTo>
                    <a:lnTo>
                      <a:pt x="5" y="1"/>
                    </a:lnTo>
                    <a:lnTo>
                      <a:pt x="6" y="1"/>
                    </a:lnTo>
                    <a:lnTo>
                      <a:pt x="6" y="0"/>
                    </a:lnTo>
                    <a:lnTo>
                      <a:pt x="6" y="2"/>
                    </a:lnTo>
                    <a:lnTo>
                      <a:pt x="7" y="4"/>
                    </a:lnTo>
                    <a:lnTo>
                      <a:pt x="7" y="6"/>
                    </a:lnTo>
                    <a:lnTo>
                      <a:pt x="6" y="7"/>
                    </a:lnTo>
                    <a:lnTo>
                      <a:pt x="7" y="8"/>
                    </a:lnTo>
                    <a:lnTo>
                      <a:pt x="7" y="11"/>
                    </a:lnTo>
                    <a:lnTo>
                      <a:pt x="6" y="11"/>
                    </a:lnTo>
                    <a:lnTo>
                      <a:pt x="6" y="12"/>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25" name="Freeform 27"/>
              <p:cNvSpPr>
                <a:spLocks/>
              </p:cNvSpPr>
              <p:nvPr/>
            </p:nvSpPr>
            <p:spPr bwMode="auto">
              <a:xfrm>
                <a:off x="1130" y="1799"/>
                <a:ext cx="32" cy="65"/>
              </a:xfrm>
              <a:custGeom>
                <a:avLst/>
                <a:gdLst>
                  <a:gd name="T0" fmla="*/ 8 w 32"/>
                  <a:gd name="T1" fmla="*/ 4 h 65"/>
                  <a:gd name="T2" fmla="*/ 7 w 32"/>
                  <a:gd name="T3" fmla="*/ 9 h 65"/>
                  <a:gd name="T4" fmla="*/ 6 w 32"/>
                  <a:gd name="T5" fmla="*/ 14 h 65"/>
                  <a:gd name="T6" fmla="*/ 5 w 32"/>
                  <a:gd name="T7" fmla="*/ 20 h 65"/>
                  <a:gd name="T8" fmla="*/ 5 w 32"/>
                  <a:gd name="T9" fmla="*/ 26 h 65"/>
                  <a:gd name="T10" fmla="*/ 6 w 32"/>
                  <a:gd name="T11" fmla="*/ 31 h 65"/>
                  <a:gd name="T12" fmla="*/ 7 w 32"/>
                  <a:gd name="T13" fmla="*/ 37 h 65"/>
                  <a:gd name="T14" fmla="*/ 9 w 32"/>
                  <a:gd name="T15" fmla="*/ 41 h 65"/>
                  <a:gd name="T16" fmla="*/ 11 w 32"/>
                  <a:gd name="T17" fmla="*/ 46 h 65"/>
                  <a:gd name="T18" fmla="*/ 15 w 32"/>
                  <a:gd name="T19" fmla="*/ 51 h 65"/>
                  <a:gd name="T20" fmla="*/ 18 w 32"/>
                  <a:gd name="T21" fmla="*/ 56 h 65"/>
                  <a:gd name="T22" fmla="*/ 20 w 32"/>
                  <a:gd name="T23" fmla="*/ 56 h 65"/>
                  <a:gd name="T24" fmla="*/ 20 w 32"/>
                  <a:gd name="T25" fmla="*/ 57 h 65"/>
                  <a:gd name="T26" fmla="*/ 20 w 32"/>
                  <a:gd name="T27" fmla="*/ 58 h 65"/>
                  <a:gd name="T28" fmla="*/ 21 w 32"/>
                  <a:gd name="T29" fmla="*/ 60 h 65"/>
                  <a:gd name="T30" fmla="*/ 24 w 32"/>
                  <a:gd name="T31" fmla="*/ 60 h 65"/>
                  <a:gd name="T32" fmla="*/ 25 w 32"/>
                  <a:gd name="T33" fmla="*/ 61 h 65"/>
                  <a:gd name="T34" fmla="*/ 26 w 32"/>
                  <a:gd name="T35" fmla="*/ 62 h 65"/>
                  <a:gd name="T36" fmla="*/ 28 w 32"/>
                  <a:gd name="T37" fmla="*/ 62 h 65"/>
                  <a:gd name="T38" fmla="*/ 31 w 32"/>
                  <a:gd name="T39" fmla="*/ 64 h 65"/>
                  <a:gd name="T40" fmla="*/ 30 w 32"/>
                  <a:gd name="T41" fmla="*/ 64 h 65"/>
                  <a:gd name="T42" fmla="*/ 29 w 32"/>
                  <a:gd name="T43" fmla="*/ 63 h 65"/>
                  <a:gd name="T44" fmla="*/ 27 w 32"/>
                  <a:gd name="T45" fmla="*/ 63 h 65"/>
                  <a:gd name="T46" fmla="*/ 25 w 32"/>
                  <a:gd name="T47" fmla="*/ 63 h 65"/>
                  <a:gd name="T48" fmla="*/ 23 w 32"/>
                  <a:gd name="T49" fmla="*/ 63 h 65"/>
                  <a:gd name="T50" fmla="*/ 21 w 32"/>
                  <a:gd name="T51" fmla="*/ 62 h 65"/>
                  <a:gd name="T52" fmla="*/ 21 w 32"/>
                  <a:gd name="T53" fmla="*/ 61 h 65"/>
                  <a:gd name="T54" fmla="*/ 19 w 32"/>
                  <a:gd name="T55" fmla="*/ 62 h 65"/>
                  <a:gd name="T56" fmla="*/ 18 w 32"/>
                  <a:gd name="T57" fmla="*/ 62 h 65"/>
                  <a:gd name="T58" fmla="*/ 14 w 32"/>
                  <a:gd name="T59" fmla="*/ 57 h 65"/>
                  <a:gd name="T60" fmla="*/ 11 w 32"/>
                  <a:gd name="T61" fmla="*/ 51 h 65"/>
                  <a:gd name="T62" fmla="*/ 7 w 32"/>
                  <a:gd name="T63" fmla="*/ 46 h 65"/>
                  <a:gd name="T64" fmla="*/ 4 w 32"/>
                  <a:gd name="T65" fmla="*/ 41 h 65"/>
                  <a:gd name="T66" fmla="*/ 2 w 32"/>
                  <a:gd name="T67" fmla="*/ 34 h 65"/>
                  <a:gd name="T68" fmla="*/ 1 w 32"/>
                  <a:gd name="T69" fmla="*/ 28 h 65"/>
                  <a:gd name="T70" fmla="*/ 0 w 32"/>
                  <a:gd name="T71" fmla="*/ 21 h 65"/>
                  <a:gd name="T72" fmla="*/ 0 w 32"/>
                  <a:gd name="T73" fmla="*/ 16 h 65"/>
                  <a:gd name="T74" fmla="*/ 1 w 32"/>
                  <a:gd name="T75" fmla="*/ 8 h 65"/>
                  <a:gd name="T76" fmla="*/ 2 w 32"/>
                  <a:gd name="T77" fmla="*/ 3 h 65"/>
                  <a:gd name="T78" fmla="*/ 2 w 32"/>
                  <a:gd name="T79" fmla="*/ 2 h 65"/>
                  <a:gd name="T80" fmla="*/ 3 w 32"/>
                  <a:gd name="T81" fmla="*/ 2 h 65"/>
                  <a:gd name="T82" fmla="*/ 3 w 32"/>
                  <a:gd name="T83" fmla="*/ 1 h 65"/>
                  <a:gd name="T84" fmla="*/ 4 w 32"/>
                  <a:gd name="T85" fmla="*/ 1 h 65"/>
                  <a:gd name="T86" fmla="*/ 5 w 32"/>
                  <a:gd name="T87" fmla="*/ 0 h 65"/>
                  <a:gd name="T88" fmla="*/ 5 w 32"/>
                  <a:gd name="T89" fmla="*/ 1 h 65"/>
                  <a:gd name="T90" fmla="*/ 6 w 32"/>
                  <a:gd name="T91" fmla="*/ 1 h 65"/>
                  <a:gd name="T92" fmla="*/ 7 w 32"/>
                  <a:gd name="T93" fmla="*/ 1 h 65"/>
                  <a:gd name="T94" fmla="*/ 7 w 32"/>
                  <a:gd name="T95" fmla="*/ 2 h 65"/>
                  <a:gd name="T96" fmla="*/ 7 w 32"/>
                  <a:gd name="T97" fmla="*/ 3 h 65"/>
                  <a:gd name="T98" fmla="*/ 7 w 32"/>
                  <a:gd name="T99" fmla="*/ 4 h 65"/>
                  <a:gd name="T100" fmla="*/ 8 w 32"/>
                  <a:gd name="T101" fmla="*/ 4 h 6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2"/>
                  <a:gd name="T154" fmla="*/ 0 h 65"/>
                  <a:gd name="T155" fmla="*/ 32 w 32"/>
                  <a:gd name="T156" fmla="*/ 65 h 6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2" h="65">
                    <a:moveTo>
                      <a:pt x="8" y="4"/>
                    </a:moveTo>
                    <a:lnTo>
                      <a:pt x="7" y="9"/>
                    </a:lnTo>
                    <a:lnTo>
                      <a:pt x="6" y="14"/>
                    </a:lnTo>
                    <a:lnTo>
                      <a:pt x="5" y="20"/>
                    </a:lnTo>
                    <a:lnTo>
                      <a:pt x="5" y="26"/>
                    </a:lnTo>
                    <a:lnTo>
                      <a:pt x="6" y="31"/>
                    </a:lnTo>
                    <a:lnTo>
                      <a:pt x="7" y="37"/>
                    </a:lnTo>
                    <a:lnTo>
                      <a:pt x="9" y="41"/>
                    </a:lnTo>
                    <a:lnTo>
                      <a:pt x="11" y="46"/>
                    </a:lnTo>
                    <a:lnTo>
                      <a:pt x="15" y="51"/>
                    </a:lnTo>
                    <a:lnTo>
                      <a:pt x="18" y="56"/>
                    </a:lnTo>
                    <a:lnTo>
                      <a:pt x="20" y="56"/>
                    </a:lnTo>
                    <a:lnTo>
                      <a:pt x="20" y="57"/>
                    </a:lnTo>
                    <a:lnTo>
                      <a:pt x="20" y="58"/>
                    </a:lnTo>
                    <a:lnTo>
                      <a:pt x="21" y="60"/>
                    </a:lnTo>
                    <a:lnTo>
                      <a:pt x="24" y="60"/>
                    </a:lnTo>
                    <a:lnTo>
                      <a:pt x="25" y="61"/>
                    </a:lnTo>
                    <a:lnTo>
                      <a:pt x="26" y="62"/>
                    </a:lnTo>
                    <a:lnTo>
                      <a:pt x="28" y="62"/>
                    </a:lnTo>
                    <a:lnTo>
                      <a:pt x="31" y="64"/>
                    </a:lnTo>
                    <a:lnTo>
                      <a:pt x="30" y="64"/>
                    </a:lnTo>
                    <a:lnTo>
                      <a:pt x="29" y="63"/>
                    </a:lnTo>
                    <a:lnTo>
                      <a:pt x="27" y="63"/>
                    </a:lnTo>
                    <a:lnTo>
                      <a:pt x="25" y="63"/>
                    </a:lnTo>
                    <a:lnTo>
                      <a:pt x="23" y="63"/>
                    </a:lnTo>
                    <a:lnTo>
                      <a:pt x="21" y="62"/>
                    </a:lnTo>
                    <a:lnTo>
                      <a:pt x="21" y="61"/>
                    </a:lnTo>
                    <a:lnTo>
                      <a:pt x="19" y="62"/>
                    </a:lnTo>
                    <a:lnTo>
                      <a:pt x="18" y="62"/>
                    </a:lnTo>
                    <a:lnTo>
                      <a:pt x="14" y="57"/>
                    </a:lnTo>
                    <a:lnTo>
                      <a:pt x="11" y="51"/>
                    </a:lnTo>
                    <a:lnTo>
                      <a:pt x="7" y="46"/>
                    </a:lnTo>
                    <a:lnTo>
                      <a:pt x="4" y="41"/>
                    </a:lnTo>
                    <a:lnTo>
                      <a:pt x="2" y="34"/>
                    </a:lnTo>
                    <a:lnTo>
                      <a:pt x="1" y="28"/>
                    </a:lnTo>
                    <a:lnTo>
                      <a:pt x="0" y="21"/>
                    </a:lnTo>
                    <a:lnTo>
                      <a:pt x="0" y="16"/>
                    </a:lnTo>
                    <a:lnTo>
                      <a:pt x="1" y="8"/>
                    </a:lnTo>
                    <a:lnTo>
                      <a:pt x="2" y="3"/>
                    </a:lnTo>
                    <a:lnTo>
                      <a:pt x="2" y="2"/>
                    </a:lnTo>
                    <a:lnTo>
                      <a:pt x="3" y="2"/>
                    </a:lnTo>
                    <a:lnTo>
                      <a:pt x="3" y="1"/>
                    </a:lnTo>
                    <a:lnTo>
                      <a:pt x="4" y="1"/>
                    </a:lnTo>
                    <a:lnTo>
                      <a:pt x="5" y="0"/>
                    </a:lnTo>
                    <a:lnTo>
                      <a:pt x="5" y="1"/>
                    </a:lnTo>
                    <a:lnTo>
                      <a:pt x="6" y="1"/>
                    </a:lnTo>
                    <a:lnTo>
                      <a:pt x="7" y="1"/>
                    </a:lnTo>
                    <a:lnTo>
                      <a:pt x="7" y="2"/>
                    </a:lnTo>
                    <a:lnTo>
                      <a:pt x="7" y="3"/>
                    </a:lnTo>
                    <a:lnTo>
                      <a:pt x="7" y="4"/>
                    </a:lnTo>
                    <a:lnTo>
                      <a:pt x="8" y="4"/>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26" name="Freeform 28"/>
              <p:cNvSpPr>
                <a:spLocks/>
              </p:cNvSpPr>
              <p:nvPr/>
            </p:nvSpPr>
            <p:spPr bwMode="auto">
              <a:xfrm>
                <a:off x="1073" y="1814"/>
                <a:ext cx="60" cy="20"/>
              </a:xfrm>
              <a:custGeom>
                <a:avLst/>
                <a:gdLst>
                  <a:gd name="T0" fmla="*/ 57 w 60"/>
                  <a:gd name="T1" fmla="*/ 6 h 20"/>
                  <a:gd name="T2" fmla="*/ 56 w 60"/>
                  <a:gd name="T3" fmla="*/ 7 h 20"/>
                  <a:gd name="T4" fmla="*/ 53 w 60"/>
                  <a:gd name="T5" fmla="*/ 8 h 20"/>
                  <a:gd name="T6" fmla="*/ 52 w 60"/>
                  <a:gd name="T7" fmla="*/ 10 h 20"/>
                  <a:gd name="T8" fmla="*/ 49 w 60"/>
                  <a:gd name="T9" fmla="*/ 12 h 20"/>
                  <a:gd name="T10" fmla="*/ 48 w 60"/>
                  <a:gd name="T11" fmla="*/ 13 h 20"/>
                  <a:gd name="T12" fmla="*/ 46 w 60"/>
                  <a:gd name="T13" fmla="*/ 15 h 20"/>
                  <a:gd name="T14" fmla="*/ 44 w 60"/>
                  <a:gd name="T15" fmla="*/ 16 h 20"/>
                  <a:gd name="T16" fmla="*/ 43 w 60"/>
                  <a:gd name="T17" fmla="*/ 18 h 20"/>
                  <a:gd name="T18" fmla="*/ 40 w 60"/>
                  <a:gd name="T19" fmla="*/ 19 h 20"/>
                  <a:gd name="T20" fmla="*/ 38 w 60"/>
                  <a:gd name="T21" fmla="*/ 19 h 20"/>
                  <a:gd name="T22" fmla="*/ 36 w 60"/>
                  <a:gd name="T23" fmla="*/ 18 h 20"/>
                  <a:gd name="T24" fmla="*/ 33 w 60"/>
                  <a:gd name="T25" fmla="*/ 18 h 20"/>
                  <a:gd name="T26" fmla="*/ 29 w 60"/>
                  <a:gd name="T27" fmla="*/ 16 h 20"/>
                  <a:gd name="T28" fmla="*/ 24 w 60"/>
                  <a:gd name="T29" fmla="*/ 15 h 20"/>
                  <a:gd name="T30" fmla="*/ 18 w 60"/>
                  <a:gd name="T31" fmla="*/ 13 h 20"/>
                  <a:gd name="T32" fmla="*/ 13 w 60"/>
                  <a:gd name="T33" fmla="*/ 11 h 20"/>
                  <a:gd name="T34" fmla="*/ 8 w 60"/>
                  <a:gd name="T35" fmla="*/ 9 h 20"/>
                  <a:gd name="T36" fmla="*/ 4 w 60"/>
                  <a:gd name="T37" fmla="*/ 7 h 20"/>
                  <a:gd name="T38" fmla="*/ 2 w 60"/>
                  <a:gd name="T39" fmla="*/ 6 h 20"/>
                  <a:gd name="T40" fmla="*/ 0 w 60"/>
                  <a:gd name="T41" fmla="*/ 4 h 20"/>
                  <a:gd name="T42" fmla="*/ 1 w 60"/>
                  <a:gd name="T43" fmla="*/ 4 h 20"/>
                  <a:gd name="T44" fmla="*/ 4 w 60"/>
                  <a:gd name="T45" fmla="*/ 5 h 20"/>
                  <a:gd name="T46" fmla="*/ 8 w 60"/>
                  <a:gd name="T47" fmla="*/ 6 h 20"/>
                  <a:gd name="T48" fmla="*/ 13 w 60"/>
                  <a:gd name="T49" fmla="*/ 7 h 20"/>
                  <a:gd name="T50" fmla="*/ 19 w 60"/>
                  <a:gd name="T51" fmla="*/ 8 h 20"/>
                  <a:gd name="T52" fmla="*/ 25 w 60"/>
                  <a:gd name="T53" fmla="*/ 10 h 20"/>
                  <a:gd name="T54" fmla="*/ 30 w 60"/>
                  <a:gd name="T55" fmla="*/ 11 h 20"/>
                  <a:gd name="T56" fmla="*/ 35 w 60"/>
                  <a:gd name="T57" fmla="*/ 12 h 20"/>
                  <a:gd name="T58" fmla="*/ 38 w 60"/>
                  <a:gd name="T59" fmla="*/ 12 h 20"/>
                  <a:gd name="T60" fmla="*/ 39 w 60"/>
                  <a:gd name="T61" fmla="*/ 13 h 20"/>
                  <a:gd name="T62" fmla="*/ 40 w 60"/>
                  <a:gd name="T63" fmla="*/ 12 h 20"/>
                  <a:gd name="T64" fmla="*/ 43 w 60"/>
                  <a:gd name="T65" fmla="*/ 11 h 20"/>
                  <a:gd name="T66" fmla="*/ 44 w 60"/>
                  <a:gd name="T67" fmla="*/ 8 h 20"/>
                  <a:gd name="T68" fmla="*/ 46 w 60"/>
                  <a:gd name="T69" fmla="*/ 8 h 20"/>
                  <a:gd name="T70" fmla="*/ 46 w 60"/>
                  <a:gd name="T71" fmla="*/ 7 h 20"/>
                  <a:gd name="T72" fmla="*/ 48 w 60"/>
                  <a:gd name="T73" fmla="*/ 4 h 20"/>
                  <a:gd name="T74" fmla="*/ 50 w 60"/>
                  <a:gd name="T75" fmla="*/ 3 h 20"/>
                  <a:gd name="T76" fmla="*/ 52 w 60"/>
                  <a:gd name="T77" fmla="*/ 2 h 20"/>
                  <a:gd name="T78" fmla="*/ 54 w 60"/>
                  <a:gd name="T79" fmla="*/ 1 h 20"/>
                  <a:gd name="T80" fmla="*/ 55 w 60"/>
                  <a:gd name="T81" fmla="*/ 1 h 20"/>
                  <a:gd name="T82" fmla="*/ 56 w 60"/>
                  <a:gd name="T83" fmla="*/ 0 h 20"/>
                  <a:gd name="T84" fmla="*/ 56 w 60"/>
                  <a:gd name="T85" fmla="*/ 1 h 20"/>
                  <a:gd name="T86" fmla="*/ 57 w 60"/>
                  <a:gd name="T87" fmla="*/ 1 h 20"/>
                  <a:gd name="T88" fmla="*/ 58 w 60"/>
                  <a:gd name="T89" fmla="*/ 1 h 20"/>
                  <a:gd name="T90" fmla="*/ 58 w 60"/>
                  <a:gd name="T91" fmla="*/ 2 h 20"/>
                  <a:gd name="T92" fmla="*/ 59 w 60"/>
                  <a:gd name="T93" fmla="*/ 3 h 20"/>
                  <a:gd name="T94" fmla="*/ 59 w 60"/>
                  <a:gd name="T95" fmla="*/ 4 h 20"/>
                  <a:gd name="T96" fmla="*/ 58 w 60"/>
                  <a:gd name="T97" fmla="*/ 4 h 20"/>
                  <a:gd name="T98" fmla="*/ 58 w 60"/>
                  <a:gd name="T99" fmla="*/ 5 h 20"/>
                  <a:gd name="T100" fmla="*/ 57 w 60"/>
                  <a:gd name="T101" fmla="*/ 6 h 2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0"/>
                  <a:gd name="T154" fmla="*/ 0 h 20"/>
                  <a:gd name="T155" fmla="*/ 60 w 60"/>
                  <a:gd name="T156" fmla="*/ 20 h 2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0" h="20">
                    <a:moveTo>
                      <a:pt x="57" y="6"/>
                    </a:moveTo>
                    <a:lnTo>
                      <a:pt x="56" y="7"/>
                    </a:lnTo>
                    <a:lnTo>
                      <a:pt x="53" y="8"/>
                    </a:lnTo>
                    <a:lnTo>
                      <a:pt x="52" y="10"/>
                    </a:lnTo>
                    <a:lnTo>
                      <a:pt x="49" y="12"/>
                    </a:lnTo>
                    <a:lnTo>
                      <a:pt x="48" y="13"/>
                    </a:lnTo>
                    <a:lnTo>
                      <a:pt x="46" y="15"/>
                    </a:lnTo>
                    <a:lnTo>
                      <a:pt x="44" y="16"/>
                    </a:lnTo>
                    <a:lnTo>
                      <a:pt x="43" y="18"/>
                    </a:lnTo>
                    <a:lnTo>
                      <a:pt x="40" y="19"/>
                    </a:lnTo>
                    <a:lnTo>
                      <a:pt x="38" y="19"/>
                    </a:lnTo>
                    <a:lnTo>
                      <a:pt x="36" y="18"/>
                    </a:lnTo>
                    <a:lnTo>
                      <a:pt x="33" y="18"/>
                    </a:lnTo>
                    <a:lnTo>
                      <a:pt x="29" y="16"/>
                    </a:lnTo>
                    <a:lnTo>
                      <a:pt x="24" y="15"/>
                    </a:lnTo>
                    <a:lnTo>
                      <a:pt x="18" y="13"/>
                    </a:lnTo>
                    <a:lnTo>
                      <a:pt x="13" y="11"/>
                    </a:lnTo>
                    <a:lnTo>
                      <a:pt x="8" y="9"/>
                    </a:lnTo>
                    <a:lnTo>
                      <a:pt x="4" y="7"/>
                    </a:lnTo>
                    <a:lnTo>
                      <a:pt x="2" y="6"/>
                    </a:lnTo>
                    <a:lnTo>
                      <a:pt x="0" y="4"/>
                    </a:lnTo>
                    <a:lnTo>
                      <a:pt x="1" y="4"/>
                    </a:lnTo>
                    <a:lnTo>
                      <a:pt x="4" y="5"/>
                    </a:lnTo>
                    <a:lnTo>
                      <a:pt x="8" y="6"/>
                    </a:lnTo>
                    <a:lnTo>
                      <a:pt x="13" y="7"/>
                    </a:lnTo>
                    <a:lnTo>
                      <a:pt x="19" y="8"/>
                    </a:lnTo>
                    <a:lnTo>
                      <a:pt x="25" y="10"/>
                    </a:lnTo>
                    <a:lnTo>
                      <a:pt x="30" y="11"/>
                    </a:lnTo>
                    <a:lnTo>
                      <a:pt x="35" y="12"/>
                    </a:lnTo>
                    <a:lnTo>
                      <a:pt x="38" y="12"/>
                    </a:lnTo>
                    <a:lnTo>
                      <a:pt x="39" y="13"/>
                    </a:lnTo>
                    <a:lnTo>
                      <a:pt x="40" y="12"/>
                    </a:lnTo>
                    <a:lnTo>
                      <a:pt x="43" y="11"/>
                    </a:lnTo>
                    <a:lnTo>
                      <a:pt x="44" y="8"/>
                    </a:lnTo>
                    <a:lnTo>
                      <a:pt x="46" y="8"/>
                    </a:lnTo>
                    <a:lnTo>
                      <a:pt x="46" y="7"/>
                    </a:lnTo>
                    <a:lnTo>
                      <a:pt x="48" y="4"/>
                    </a:lnTo>
                    <a:lnTo>
                      <a:pt x="50" y="3"/>
                    </a:lnTo>
                    <a:lnTo>
                      <a:pt x="52" y="2"/>
                    </a:lnTo>
                    <a:lnTo>
                      <a:pt x="54" y="1"/>
                    </a:lnTo>
                    <a:lnTo>
                      <a:pt x="55" y="1"/>
                    </a:lnTo>
                    <a:lnTo>
                      <a:pt x="56" y="0"/>
                    </a:lnTo>
                    <a:lnTo>
                      <a:pt x="56" y="1"/>
                    </a:lnTo>
                    <a:lnTo>
                      <a:pt x="57" y="1"/>
                    </a:lnTo>
                    <a:lnTo>
                      <a:pt x="58" y="1"/>
                    </a:lnTo>
                    <a:lnTo>
                      <a:pt x="58" y="2"/>
                    </a:lnTo>
                    <a:lnTo>
                      <a:pt x="59" y="3"/>
                    </a:lnTo>
                    <a:lnTo>
                      <a:pt x="59" y="4"/>
                    </a:lnTo>
                    <a:lnTo>
                      <a:pt x="58" y="4"/>
                    </a:lnTo>
                    <a:lnTo>
                      <a:pt x="58" y="5"/>
                    </a:lnTo>
                    <a:lnTo>
                      <a:pt x="57" y="6"/>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27" name="Freeform 29"/>
              <p:cNvSpPr>
                <a:spLocks/>
              </p:cNvSpPr>
              <p:nvPr/>
            </p:nvSpPr>
            <p:spPr bwMode="auto">
              <a:xfrm>
                <a:off x="1063" y="1706"/>
                <a:ext cx="85" cy="53"/>
              </a:xfrm>
              <a:custGeom>
                <a:avLst/>
                <a:gdLst>
                  <a:gd name="T0" fmla="*/ 7 w 85"/>
                  <a:gd name="T1" fmla="*/ 5 h 53"/>
                  <a:gd name="T2" fmla="*/ 8 w 85"/>
                  <a:gd name="T3" fmla="*/ 3 h 53"/>
                  <a:gd name="T4" fmla="*/ 9 w 85"/>
                  <a:gd name="T5" fmla="*/ 2 h 53"/>
                  <a:gd name="T6" fmla="*/ 9 w 85"/>
                  <a:gd name="T7" fmla="*/ 1 h 53"/>
                  <a:gd name="T8" fmla="*/ 12 w 85"/>
                  <a:gd name="T9" fmla="*/ 0 h 53"/>
                  <a:gd name="T10" fmla="*/ 14 w 85"/>
                  <a:gd name="T11" fmla="*/ 0 h 53"/>
                  <a:gd name="T12" fmla="*/ 15 w 85"/>
                  <a:gd name="T13" fmla="*/ 1 h 53"/>
                  <a:gd name="T14" fmla="*/ 24 w 85"/>
                  <a:gd name="T15" fmla="*/ 4 h 53"/>
                  <a:gd name="T16" fmla="*/ 36 w 85"/>
                  <a:gd name="T17" fmla="*/ 10 h 53"/>
                  <a:gd name="T18" fmla="*/ 47 w 85"/>
                  <a:gd name="T19" fmla="*/ 15 h 53"/>
                  <a:gd name="T20" fmla="*/ 58 w 85"/>
                  <a:gd name="T21" fmla="*/ 22 h 53"/>
                  <a:gd name="T22" fmla="*/ 68 w 85"/>
                  <a:gd name="T23" fmla="*/ 31 h 53"/>
                  <a:gd name="T24" fmla="*/ 73 w 85"/>
                  <a:gd name="T25" fmla="*/ 35 h 53"/>
                  <a:gd name="T26" fmla="*/ 75 w 85"/>
                  <a:gd name="T27" fmla="*/ 38 h 53"/>
                  <a:gd name="T28" fmla="*/ 79 w 85"/>
                  <a:gd name="T29" fmla="*/ 43 h 53"/>
                  <a:gd name="T30" fmla="*/ 82 w 85"/>
                  <a:gd name="T31" fmla="*/ 48 h 53"/>
                  <a:gd name="T32" fmla="*/ 84 w 85"/>
                  <a:gd name="T33" fmla="*/ 51 h 53"/>
                  <a:gd name="T34" fmla="*/ 83 w 85"/>
                  <a:gd name="T35" fmla="*/ 52 h 53"/>
                  <a:gd name="T36" fmla="*/ 81 w 85"/>
                  <a:gd name="T37" fmla="*/ 50 h 53"/>
                  <a:gd name="T38" fmla="*/ 77 w 85"/>
                  <a:gd name="T39" fmla="*/ 46 h 53"/>
                  <a:gd name="T40" fmla="*/ 73 w 85"/>
                  <a:gd name="T41" fmla="*/ 42 h 53"/>
                  <a:gd name="T42" fmla="*/ 71 w 85"/>
                  <a:gd name="T43" fmla="*/ 38 h 53"/>
                  <a:gd name="T44" fmla="*/ 66 w 85"/>
                  <a:gd name="T45" fmla="*/ 34 h 53"/>
                  <a:gd name="T46" fmla="*/ 56 w 85"/>
                  <a:gd name="T47" fmla="*/ 28 h 53"/>
                  <a:gd name="T48" fmla="*/ 47 w 85"/>
                  <a:gd name="T49" fmla="*/ 22 h 53"/>
                  <a:gd name="T50" fmla="*/ 37 w 85"/>
                  <a:gd name="T51" fmla="*/ 17 h 53"/>
                  <a:gd name="T52" fmla="*/ 27 w 85"/>
                  <a:gd name="T53" fmla="*/ 12 h 53"/>
                  <a:gd name="T54" fmla="*/ 13 w 85"/>
                  <a:gd name="T55" fmla="*/ 6 h 53"/>
                  <a:gd name="T56" fmla="*/ 13 w 85"/>
                  <a:gd name="T57" fmla="*/ 6 h 53"/>
                  <a:gd name="T58" fmla="*/ 12 w 85"/>
                  <a:gd name="T59" fmla="*/ 7 h 53"/>
                  <a:gd name="T60" fmla="*/ 11 w 85"/>
                  <a:gd name="T61" fmla="*/ 8 h 53"/>
                  <a:gd name="T62" fmla="*/ 9 w 85"/>
                  <a:gd name="T63" fmla="*/ 10 h 53"/>
                  <a:gd name="T64" fmla="*/ 7 w 85"/>
                  <a:gd name="T65" fmla="*/ 12 h 53"/>
                  <a:gd name="T66" fmla="*/ 5 w 85"/>
                  <a:gd name="T67" fmla="*/ 14 h 53"/>
                  <a:gd name="T68" fmla="*/ 2 w 85"/>
                  <a:gd name="T69" fmla="*/ 14 h 53"/>
                  <a:gd name="T70" fmla="*/ 0 w 85"/>
                  <a:gd name="T71" fmla="*/ 15 h 53"/>
                  <a:gd name="T72" fmla="*/ 1 w 85"/>
                  <a:gd name="T73" fmla="*/ 14 h 53"/>
                  <a:gd name="T74" fmla="*/ 1 w 85"/>
                  <a:gd name="T75" fmla="*/ 11 h 53"/>
                  <a:gd name="T76" fmla="*/ 3 w 85"/>
                  <a:gd name="T77" fmla="*/ 8 h 53"/>
                  <a:gd name="T78" fmla="*/ 4 w 85"/>
                  <a:gd name="T79" fmla="*/ 6 h 53"/>
                  <a:gd name="T80" fmla="*/ 6 w 85"/>
                  <a:gd name="T81" fmla="*/ 5 h 5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5"/>
                  <a:gd name="T124" fmla="*/ 0 h 53"/>
                  <a:gd name="T125" fmla="*/ 85 w 85"/>
                  <a:gd name="T126" fmla="*/ 53 h 5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5" h="53">
                    <a:moveTo>
                      <a:pt x="6" y="5"/>
                    </a:moveTo>
                    <a:lnTo>
                      <a:pt x="7" y="5"/>
                    </a:lnTo>
                    <a:lnTo>
                      <a:pt x="7" y="4"/>
                    </a:lnTo>
                    <a:lnTo>
                      <a:pt x="8" y="3"/>
                    </a:lnTo>
                    <a:lnTo>
                      <a:pt x="8" y="2"/>
                    </a:lnTo>
                    <a:lnTo>
                      <a:pt x="9" y="2"/>
                    </a:lnTo>
                    <a:lnTo>
                      <a:pt x="8" y="1"/>
                    </a:lnTo>
                    <a:lnTo>
                      <a:pt x="9" y="1"/>
                    </a:lnTo>
                    <a:lnTo>
                      <a:pt x="11" y="1"/>
                    </a:lnTo>
                    <a:lnTo>
                      <a:pt x="12" y="0"/>
                    </a:lnTo>
                    <a:lnTo>
                      <a:pt x="13" y="0"/>
                    </a:lnTo>
                    <a:lnTo>
                      <a:pt x="14" y="0"/>
                    </a:lnTo>
                    <a:lnTo>
                      <a:pt x="15" y="0"/>
                    </a:lnTo>
                    <a:lnTo>
                      <a:pt x="15" y="1"/>
                    </a:lnTo>
                    <a:lnTo>
                      <a:pt x="18" y="1"/>
                    </a:lnTo>
                    <a:lnTo>
                      <a:pt x="24" y="4"/>
                    </a:lnTo>
                    <a:lnTo>
                      <a:pt x="29" y="6"/>
                    </a:lnTo>
                    <a:lnTo>
                      <a:pt x="36" y="10"/>
                    </a:lnTo>
                    <a:lnTo>
                      <a:pt x="42" y="12"/>
                    </a:lnTo>
                    <a:lnTo>
                      <a:pt x="47" y="15"/>
                    </a:lnTo>
                    <a:lnTo>
                      <a:pt x="52" y="19"/>
                    </a:lnTo>
                    <a:lnTo>
                      <a:pt x="58" y="22"/>
                    </a:lnTo>
                    <a:lnTo>
                      <a:pt x="63" y="27"/>
                    </a:lnTo>
                    <a:lnTo>
                      <a:pt x="68" y="31"/>
                    </a:lnTo>
                    <a:lnTo>
                      <a:pt x="72" y="35"/>
                    </a:lnTo>
                    <a:lnTo>
                      <a:pt x="73" y="35"/>
                    </a:lnTo>
                    <a:lnTo>
                      <a:pt x="74" y="37"/>
                    </a:lnTo>
                    <a:lnTo>
                      <a:pt x="75" y="38"/>
                    </a:lnTo>
                    <a:lnTo>
                      <a:pt x="77" y="41"/>
                    </a:lnTo>
                    <a:lnTo>
                      <a:pt x="79" y="43"/>
                    </a:lnTo>
                    <a:lnTo>
                      <a:pt x="81" y="46"/>
                    </a:lnTo>
                    <a:lnTo>
                      <a:pt x="82" y="48"/>
                    </a:lnTo>
                    <a:lnTo>
                      <a:pt x="83" y="50"/>
                    </a:lnTo>
                    <a:lnTo>
                      <a:pt x="84" y="51"/>
                    </a:lnTo>
                    <a:lnTo>
                      <a:pt x="84" y="52"/>
                    </a:lnTo>
                    <a:lnTo>
                      <a:pt x="83" y="52"/>
                    </a:lnTo>
                    <a:lnTo>
                      <a:pt x="82" y="51"/>
                    </a:lnTo>
                    <a:lnTo>
                      <a:pt x="81" y="50"/>
                    </a:lnTo>
                    <a:lnTo>
                      <a:pt x="78" y="48"/>
                    </a:lnTo>
                    <a:lnTo>
                      <a:pt x="77" y="46"/>
                    </a:lnTo>
                    <a:lnTo>
                      <a:pt x="75" y="44"/>
                    </a:lnTo>
                    <a:lnTo>
                      <a:pt x="73" y="42"/>
                    </a:lnTo>
                    <a:lnTo>
                      <a:pt x="71" y="40"/>
                    </a:lnTo>
                    <a:lnTo>
                      <a:pt x="71" y="38"/>
                    </a:lnTo>
                    <a:lnTo>
                      <a:pt x="70" y="38"/>
                    </a:lnTo>
                    <a:lnTo>
                      <a:pt x="66" y="34"/>
                    </a:lnTo>
                    <a:lnTo>
                      <a:pt x="61" y="31"/>
                    </a:lnTo>
                    <a:lnTo>
                      <a:pt x="56" y="28"/>
                    </a:lnTo>
                    <a:lnTo>
                      <a:pt x="52" y="24"/>
                    </a:lnTo>
                    <a:lnTo>
                      <a:pt x="47" y="22"/>
                    </a:lnTo>
                    <a:lnTo>
                      <a:pt x="43" y="19"/>
                    </a:lnTo>
                    <a:lnTo>
                      <a:pt x="37" y="17"/>
                    </a:lnTo>
                    <a:lnTo>
                      <a:pt x="32" y="14"/>
                    </a:lnTo>
                    <a:lnTo>
                      <a:pt x="27" y="12"/>
                    </a:lnTo>
                    <a:lnTo>
                      <a:pt x="21" y="10"/>
                    </a:lnTo>
                    <a:lnTo>
                      <a:pt x="13" y="6"/>
                    </a:lnTo>
                    <a:lnTo>
                      <a:pt x="13" y="7"/>
                    </a:lnTo>
                    <a:lnTo>
                      <a:pt x="13" y="6"/>
                    </a:lnTo>
                    <a:lnTo>
                      <a:pt x="13" y="7"/>
                    </a:lnTo>
                    <a:lnTo>
                      <a:pt x="12" y="7"/>
                    </a:lnTo>
                    <a:lnTo>
                      <a:pt x="12" y="8"/>
                    </a:lnTo>
                    <a:lnTo>
                      <a:pt x="11" y="8"/>
                    </a:lnTo>
                    <a:lnTo>
                      <a:pt x="9" y="9"/>
                    </a:lnTo>
                    <a:lnTo>
                      <a:pt x="9" y="10"/>
                    </a:lnTo>
                    <a:lnTo>
                      <a:pt x="9" y="11"/>
                    </a:lnTo>
                    <a:lnTo>
                      <a:pt x="7" y="12"/>
                    </a:lnTo>
                    <a:lnTo>
                      <a:pt x="6" y="12"/>
                    </a:lnTo>
                    <a:lnTo>
                      <a:pt x="5" y="14"/>
                    </a:lnTo>
                    <a:lnTo>
                      <a:pt x="3" y="14"/>
                    </a:lnTo>
                    <a:lnTo>
                      <a:pt x="2" y="14"/>
                    </a:lnTo>
                    <a:lnTo>
                      <a:pt x="1" y="15"/>
                    </a:lnTo>
                    <a:lnTo>
                      <a:pt x="0" y="15"/>
                    </a:lnTo>
                    <a:lnTo>
                      <a:pt x="0" y="14"/>
                    </a:lnTo>
                    <a:lnTo>
                      <a:pt x="1" y="14"/>
                    </a:lnTo>
                    <a:lnTo>
                      <a:pt x="1" y="12"/>
                    </a:lnTo>
                    <a:lnTo>
                      <a:pt x="1" y="11"/>
                    </a:lnTo>
                    <a:lnTo>
                      <a:pt x="2" y="10"/>
                    </a:lnTo>
                    <a:lnTo>
                      <a:pt x="3" y="8"/>
                    </a:lnTo>
                    <a:lnTo>
                      <a:pt x="4" y="8"/>
                    </a:lnTo>
                    <a:lnTo>
                      <a:pt x="4" y="6"/>
                    </a:lnTo>
                    <a:lnTo>
                      <a:pt x="6" y="5"/>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28" name="Freeform 30"/>
              <p:cNvSpPr>
                <a:spLocks/>
              </p:cNvSpPr>
              <p:nvPr/>
            </p:nvSpPr>
            <p:spPr bwMode="auto">
              <a:xfrm>
                <a:off x="937" y="1636"/>
                <a:ext cx="103" cy="99"/>
              </a:xfrm>
              <a:custGeom>
                <a:avLst/>
                <a:gdLst>
                  <a:gd name="T0" fmla="*/ 11 w 103"/>
                  <a:gd name="T1" fmla="*/ 2 h 99"/>
                  <a:gd name="T2" fmla="*/ 28 w 103"/>
                  <a:gd name="T3" fmla="*/ 9 h 99"/>
                  <a:gd name="T4" fmla="*/ 44 w 103"/>
                  <a:gd name="T5" fmla="*/ 17 h 99"/>
                  <a:gd name="T6" fmla="*/ 60 w 103"/>
                  <a:gd name="T7" fmla="*/ 25 h 99"/>
                  <a:gd name="T8" fmla="*/ 75 w 103"/>
                  <a:gd name="T9" fmla="*/ 35 h 99"/>
                  <a:gd name="T10" fmla="*/ 85 w 103"/>
                  <a:gd name="T11" fmla="*/ 40 h 99"/>
                  <a:gd name="T12" fmla="*/ 89 w 103"/>
                  <a:gd name="T13" fmla="*/ 43 h 99"/>
                  <a:gd name="T14" fmla="*/ 92 w 103"/>
                  <a:gd name="T15" fmla="*/ 46 h 99"/>
                  <a:gd name="T16" fmla="*/ 95 w 103"/>
                  <a:gd name="T17" fmla="*/ 50 h 99"/>
                  <a:gd name="T18" fmla="*/ 97 w 103"/>
                  <a:gd name="T19" fmla="*/ 54 h 99"/>
                  <a:gd name="T20" fmla="*/ 99 w 103"/>
                  <a:gd name="T21" fmla="*/ 60 h 99"/>
                  <a:gd name="T22" fmla="*/ 101 w 103"/>
                  <a:gd name="T23" fmla="*/ 66 h 99"/>
                  <a:gd name="T24" fmla="*/ 101 w 103"/>
                  <a:gd name="T25" fmla="*/ 72 h 99"/>
                  <a:gd name="T26" fmla="*/ 101 w 103"/>
                  <a:gd name="T27" fmla="*/ 78 h 99"/>
                  <a:gd name="T28" fmla="*/ 100 w 103"/>
                  <a:gd name="T29" fmla="*/ 84 h 99"/>
                  <a:gd name="T30" fmla="*/ 99 w 103"/>
                  <a:gd name="T31" fmla="*/ 88 h 99"/>
                  <a:gd name="T32" fmla="*/ 97 w 103"/>
                  <a:gd name="T33" fmla="*/ 90 h 99"/>
                  <a:gd name="T34" fmla="*/ 92 w 103"/>
                  <a:gd name="T35" fmla="*/ 94 h 99"/>
                  <a:gd name="T36" fmla="*/ 88 w 103"/>
                  <a:gd name="T37" fmla="*/ 96 h 99"/>
                  <a:gd name="T38" fmla="*/ 84 w 103"/>
                  <a:gd name="T39" fmla="*/ 98 h 99"/>
                  <a:gd name="T40" fmla="*/ 82 w 103"/>
                  <a:gd name="T41" fmla="*/ 97 h 99"/>
                  <a:gd name="T42" fmla="*/ 84 w 103"/>
                  <a:gd name="T43" fmla="*/ 95 h 99"/>
                  <a:gd name="T44" fmla="*/ 88 w 103"/>
                  <a:gd name="T45" fmla="*/ 92 h 99"/>
                  <a:gd name="T46" fmla="*/ 91 w 103"/>
                  <a:gd name="T47" fmla="*/ 88 h 99"/>
                  <a:gd name="T48" fmla="*/ 94 w 103"/>
                  <a:gd name="T49" fmla="*/ 86 h 99"/>
                  <a:gd name="T50" fmla="*/ 96 w 103"/>
                  <a:gd name="T51" fmla="*/ 80 h 99"/>
                  <a:gd name="T52" fmla="*/ 95 w 103"/>
                  <a:gd name="T53" fmla="*/ 71 h 99"/>
                  <a:gd name="T54" fmla="*/ 94 w 103"/>
                  <a:gd name="T55" fmla="*/ 62 h 99"/>
                  <a:gd name="T56" fmla="*/ 91 w 103"/>
                  <a:gd name="T57" fmla="*/ 54 h 99"/>
                  <a:gd name="T58" fmla="*/ 84 w 103"/>
                  <a:gd name="T59" fmla="*/ 48 h 99"/>
                  <a:gd name="T60" fmla="*/ 73 w 103"/>
                  <a:gd name="T61" fmla="*/ 40 h 99"/>
                  <a:gd name="T62" fmla="*/ 57 w 103"/>
                  <a:gd name="T63" fmla="*/ 31 h 99"/>
                  <a:gd name="T64" fmla="*/ 42 w 103"/>
                  <a:gd name="T65" fmla="*/ 22 h 99"/>
                  <a:gd name="T66" fmla="*/ 27 w 103"/>
                  <a:gd name="T67" fmla="*/ 16 h 99"/>
                  <a:gd name="T68" fmla="*/ 11 w 103"/>
                  <a:gd name="T69" fmla="*/ 10 h 99"/>
                  <a:gd name="T70" fmla="*/ 2 w 103"/>
                  <a:gd name="T71" fmla="*/ 8 h 99"/>
                  <a:gd name="T72" fmla="*/ 1 w 103"/>
                  <a:gd name="T73" fmla="*/ 6 h 99"/>
                  <a:gd name="T74" fmla="*/ 0 w 103"/>
                  <a:gd name="T75" fmla="*/ 4 h 99"/>
                  <a:gd name="T76" fmla="*/ 0 w 103"/>
                  <a:gd name="T77" fmla="*/ 2 h 99"/>
                  <a:gd name="T78" fmla="*/ 1 w 103"/>
                  <a:gd name="T79" fmla="*/ 1 h 99"/>
                  <a:gd name="T80" fmla="*/ 3 w 103"/>
                  <a:gd name="T81" fmla="*/ 0 h 9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3"/>
                  <a:gd name="T124" fmla="*/ 0 h 99"/>
                  <a:gd name="T125" fmla="*/ 103 w 103"/>
                  <a:gd name="T126" fmla="*/ 99 h 9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3" h="99">
                    <a:moveTo>
                      <a:pt x="3" y="0"/>
                    </a:moveTo>
                    <a:lnTo>
                      <a:pt x="11" y="2"/>
                    </a:lnTo>
                    <a:lnTo>
                      <a:pt x="20" y="6"/>
                    </a:lnTo>
                    <a:lnTo>
                      <a:pt x="28" y="9"/>
                    </a:lnTo>
                    <a:lnTo>
                      <a:pt x="36" y="13"/>
                    </a:lnTo>
                    <a:lnTo>
                      <a:pt x="44" y="17"/>
                    </a:lnTo>
                    <a:lnTo>
                      <a:pt x="52" y="21"/>
                    </a:lnTo>
                    <a:lnTo>
                      <a:pt x="60" y="25"/>
                    </a:lnTo>
                    <a:lnTo>
                      <a:pt x="68" y="30"/>
                    </a:lnTo>
                    <a:lnTo>
                      <a:pt x="75" y="35"/>
                    </a:lnTo>
                    <a:lnTo>
                      <a:pt x="84" y="39"/>
                    </a:lnTo>
                    <a:lnTo>
                      <a:pt x="85" y="40"/>
                    </a:lnTo>
                    <a:lnTo>
                      <a:pt x="87" y="41"/>
                    </a:lnTo>
                    <a:lnTo>
                      <a:pt x="89" y="43"/>
                    </a:lnTo>
                    <a:lnTo>
                      <a:pt x="90" y="45"/>
                    </a:lnTo>
                    <a:lnTo>
                      <a:pt x="92" y="46"/>
                    </a:lnTo>
                    <a:lnTo>
                      <a:pt x="93" y="49"/>
                    </a:lnTo>
                    <a:lnTo>
                      <a:pt x="95" y="50"/>
                    </a:lnTo>
                    <a:lnTo>
                      <a:pt x="96" y="52"/>
                    </a:lnTo>
                    <a:lnTo>
                      <a:pt x="97" y="54"/>
                    </a:lnTo>
                    <a:lnTo>
                      <a:pt x="98" y="57"/>
                    </a:lnTo>
                    <a:lnTo>
                      <a:pt x="99" y="60"/>
                    </a:lnTo>
                    <a:lnTo>
                      <a:pt x="100" y="63"/>
                    </a:lnTo>
                    <a:lnTo>
                      <a:pt x="101" y="66"/>
                    </a:lnTo>
                    <a:lnTo>
                      <a:pt x="101" y="68"/>
                    </a:lnTo>
                    <a:lnTo>
                      <a:pt x="101" y="72"/>
                    </a:lnTo>
                    <a:lnTo>
                      <a:pt x="102" y="75"/>
                    </a:lnTo>
                    <a:lnTo>
                      <a:pt x="101" y="78"/>
                    </a:lnTo>
                    <a:lnTo>
                      <a:pt x="102" y="82"/>
                    </a:lnTo>
                    <a:lnTo>
                      <a:pt x="100" y="84"/>
                    </a:lnTo>
                    <a:lnTo>
                      <a:pt x="100" y="87"/>
                    </a:lnTo>
                    <a:lnTo>
                      <a:pt x="99" y="88"/>
                    </a:lnTo>
                    <a:lnTo>
                      <a:pt x="99" y="90"/>
                    </a:lnTo>
                    <a:lnTo>
                      <a:pt x="97" y="90"/>
                    </a:lnTo>
                    <a:lnTo>
                      <a:pt x="94" y="92"/>
                    </a:lnTo>
                    <a:lnTo>
                      <a:pt x="92" y="94"/>
                    </a:lnTo>
                    <a:lnTo>
                      <a:pt x="90" y="95"/>
                    </a:lnTo>
                    <a:lnTo>
                      <a:pt x="88" y="96"/>
                    </a:lnTo>
                    <a:lnTo>
                      <a:pt x="86" y="97"/>
                    </a:lnTo>
                    <a:lnTo>
                      <a:pt x="84" y="98"/>
                    </a:lnTo>
                    <a:lnTo>
                      <a:pt x="83" y="98"/>
                    </a:lnTo>
                    <a:lnTo>
                      <a:pt x="82" y="97"/>
                    </a:lnTo>
                    <a:lnTo>
                      <a:pt x="84" y="96"/>
                    </a:lnTo>
                    <a:lnTo>
                      <a:pt x="84" y="95"/>
                    </a:lnTo>
                    <a:lnTo>
                      <a:pt x="86" y="93"/>
                    </a:lnTo>
                    <a:lnTo>
                      <a:pt x="88" y="92"/>
                    </a:lnTo>
                    <a:lnTo>
                      <a:pt x="89" y="90"/>
                    </a:lnTo>
                    <a:lnTo>
                      <a:pt x="91" y="88"/>
                    </a:lnTo>
                    <a:lnTo>
                      <a:pt x="93" y="86"/>
                    </a:lnTo>
                    <a:lnTo>
                      <a:pt x="94" y="86"/>
                    </a:lnTo>
                    <a:lnTo>
                      <a:pt x="94" y="85"/>
                    </a:lnTo>
                    <a:lnTo>
                      <a:pt x="96" y="80"/>
                    </a:lnTo>
                    <a:lnTo>
                      <a:pt x="96" y="76"/>
                    </a:lnTo>
                    <a:lnTo>
                      <a:pt x="95" y="71"/>
                    </a:lnTo>
                    <a:lnTo>
                      <a:pt x="95" y="66"/>
                    </a:lnTo>
                    <a:lnTo>
                      <a:pt x="94" y="62"/>
                    </a:lnTo>
                    <a:lnTo>
                      <a:pt x="92" y="58"/>
                    </a:lnTo>
                    <a:lnTo>
                      <a:pt x="91" y="54"/>
                    </a:lnTo>
                    <a:lnTo>
                      <a:pt x="88" y="50"/>
                    </a:lnTo>
                    <a:lnTo>
                      <a:pt x="84" y="48"/>
                    </a:lnTo>
                    <a:lnTo>
                      <a:pt x="80" y="45"/>
                    </a:lnTo>
                    <a:lnTo>
                      <a:pt x="73" y="40"/>
                    </a:lnTo>
                    <a:lnTo>
                      <a:pt x="65" y="35"/>
                    </a:lnTo>
                    <a:lnTo>
                      <a:pt x="57" y="31"/>
                    </a:lnTo>
                    <a:lnTo>
                      <a:pt x="51" y="27"/>
                    </a:lnTo>
                    <a:lnTo>
                      <a:pt x="42" y="22"/>
                    </a:lnTo>
                    <a:lnTo>
                      <a:pt x="35" y="18"/>
                    </a:lnTo>
                    <a:lnTo>
                      <a:pt x="27" y="16"/>
                    </a:lnTo>
                    <a:lnTo>
                      <a:pt x="19" y="12"/>
                    </a:lnTo>
                    <a:lnTo>
                      <a:pt x="11" y="10"/>
                    </a:lnTo>
                    <a:lnTo>
                      <a:pt x="3" y="7"/>
                    </a:lnTo>
                    <a:lnTo>
                      <a:pt x="2" y="8"/>
                    </a:lnTo>
                    <a:lnTo>
                      <a:pt x="1" y="7"/>
                    </a:lnTo>
                    <a:lnTo>
                      <a:pt x="1" y="6"/>
                    </a:lnTo>
                    <a:lnTo>
                      <a:pt x="0" y="5"/>
                    </a:lnTo>
                    <a:lnTo>
                      <a:pt x="0" y="4"/>
                    </a:lnTo>
                    <a:lnTo>
                      <a:pt x="0" y="3"/>
                    </a:lnTo>
                    <a:lnTo>
                      <a:pt x="0" y="2"/>
                    </a:lnTo>
                    <a:lnTo>
                      <a:pt x="1" y="2"/>
                    </a:lnTo>
                    <a:lnTo>
                      <a:pt x="1" y="1"/>
                    </a:lnTo>
                    <a:lnTo>
                      <a:pt x="2" y="1"/>
                    </a:lnTo>
                    <a:lnTo>
                      <a:pt x="3" y="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29" name="Freeform 31"/>
              <p:cNvSpPr>
                <a:spLocks/>
              </p:cNvSpPr>
              <p:nvPr/>
            </p:nvSpPr>
            <p:spPr bwMode="auto">
              <a:xfrm>
                <a:off x="957" y="1739"/>
                <a:ext cx="74" cy="75"/>
              </a:xfrm>
              <a:custGeom>
                <a:avLst/>
                <a:gdLst>
                  <a:gd name="T0" fmla="*/ 8 w 74"/>
                  <a:gd name="T1" fmla="*/ 29 h 75"/>
                  <a:gd name="T2" fmla="*/ 10 w 74"/>
                  <a:gd name="T3" fmla="*/ 38 h 75"/>
                  <a:gd name="T4" fmla="*/ 15 w 74"/>
                  <a:gd name="T5" fmla="*/ 46 h 75"/>
                  <a:gd name="T6" fmla="*/ 20 w 74"/>
                  <a:gd name="T7" fmla="*/ 53 h 75"/>
                  <a:gd name="T8" fmla="*/ 27 w 74"/>
                  <a:gd name="T9" fmla="*/ 60 h 75"/>
                  <a:gd name="T10" fmla="*/ 35 w 74"/>
                  <a:gd name="T11" fmla="*/ 66 h 75"/>
                  <a:gd name="T12" fmla="*/ 40 w 74"/>
                  <a:gd name="T13" fmla="*/ 67 h 75"/>
                  <a:gd name="T14" fmla="*/ 46 w 74"/>
                  <a:gd name="T15" fmla="*/ 67 h 75"/>
                  <a:gd name="T16" fmla="*/ 52 w 74"/>
                  <a:gd name="T17" fmla="*/ 65 h 75"/>
                  <a:gd name="T18" fmla="*/ 58 w 74"/>
                  <a:gd name="T19" fmla="*/ 63 h 75"/>
                  <a:gd name="T20" fmla="*/ 61 w 74"/>
                  <a:gd name="T21" fmla="*/ 60 h 75"/>
                  <a:gd name="T22" fmla="*/ 63 w 74"/>
                  <a:gd name="T23" fmla="*/ 58 h 75"/>
                  <a:gd name="T24" fmla="*/ 67 w 74"/>
                  <a:gd name="T25" fmla="*/ 57 h 75"/>
                  <a:gd name="T26" fmla="*/ 70 w 74"/>
                  <a:gd name="T27" fmla="*/ 56 h 75"/>
                  <a:gd name="T28" fmla="*/ 72 w 74"/>
                  <a:gd name="T29" fmla="*/ 55 h 75"/>
                  <a:gd name="T30" fmla="*/ 72 w 74"/>
                  <a:gd name="T31" fmla="*/ 57 h 75"/>
                  <a:gd name="T32" fmla="*/ 71 w 74"/>
                  <a:gd name="T33" fmla="*/ 61 h 75"/>
                  <a:gd name="T34" fmla="*/ 68 w 74"/>
                  <a:gd name="T35" fmla="*/ 64 h 75"/>
                  <a:gd name="T36" fmla="*/ 66 w 74"/>
                  <a:gd name="T37" fmla="*/ 67 h 75"/>
                  <a:gd name="T38" fmla="*/ 63 w 74"/>
                  <a:gd name="T39" fmla="*/ 69 h 75"/>
                  <a:gd name="T40" fmla="*/ 57 w 74"/>
                  <a:gd name="T41" fmla="*/ 72 h 75"/>
                  <a:gd name="T42" fmla="*/ 49 w 74"/>
                  <a:gd name="T43" fmla="*/ 73 h 75"/>
                  <a:gd name="T44" fmla="*/ 41 w 74"/>
                  <a:gd name="T45" fmla="*/ 73 h 75"/>
                  <a:gd name="T46" fmla="*/ 31 w 74"/>
                  <a:gd name="T47" fmla="*/ 72 h 75"/>
                  <a:gd name="T48" fmla="*/ 23 w 74"/>
                  <a:gd name="T49" fmla="*/ 67 h 75"/>
                  <a:gd name="T50" fmla="*/ 14 w 74"/>
                  <a:gd name="T51" fmla="*/ 57 h 75"/>
                  <a:gd name="T52" fmla="*/ 7 w 74"/>
                  <a:gd name="T53" fmla="*/ 48 h 75"/>
                  <a:gd name="T54" fmla="*/ 5 w 74"/>
                  <a:gd name="T55" fmla="*/ 38 h 75"/>
                  <a:gd name="T56" fmla="*/ 2 w 74"/>
                  <a:gd name="T57" fmla="*/ 29 h 75"/>
                  <a:gd name="T58" fmla="*/ 1 w 74"/>
                  <a:gd name="T59" fmla="*/ 18 h 75"/>
                  <a:gd name="T60" fmla="*/ 0 w 74"/>
                  <a:gd name="T61" fmla="*/ 15 h 75"/>
                  <a:gd name="T62" fmla="*/ 1 w 74"/>
                  <a:gd name="T63" fmla="*/ 11 h 75"/>
                  <a:gd name="T64" fmla="*/ 1 w 74"/>
                  <a:gd name="T65" fmla="*/ 6 h 75"/>
                  <a:gd name="T66" fmla="*/ 2 w 74"/>
                  <a:gd name="T67" fmla="*/ 1 h 75"/>
                  <a:gd name="T68" fmla="*/ 3 w 74"/>
                  <a:gd name="T69" fmla="*/ 1 h 75"/>
                  <a:gd name="T70" fmla="*/ 4 w 74"/>
                  <a:gd name="T71" fmla="*/ 6 h 75"/>
                  <a:gd name="T72" fmla="*/ 6 w 74"/>
                  <a:gd name="T73" fmla="*/ 12 h 75"/>
                  <a:gd name="T74" fmla="*/ 7 w 74"/>
                  <a:gd name="T75" fmla="*/ 19 h 75"/>
                  <a:gd name="T76" fmla="*/ 7 w 74"/>
                  <a:gd name="T77" fmla="*/ 22 h 7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4"/>
                  <a:gd name="T118" fmla="*/ 0 h 75"/>
                  <a:gd name="T119" fmla="*/ 74 w 74"/>
                  <a:gd name="T120" fmla="*/ 75 h 7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4" h="75">
                    <a:moveTo>
                      <a:pt x="7" y="23"/>
                    </a:moveTo>
                    <a:lnTo>
                      <a:pt x="8" y="29"/>
                    </a:lnTo>
                    <a:lnTo>
                      <a:pt x="9" y="34"/>
                    </a:lnTo>
                    <a:lnTo>
                      <a:pt x="10" y="38"/>
                    </a:lnTo>
                    <a:lnTo>
                      <a:pt x="12" y="42"/>
                    </a:lnTo>
                    <a:lnTo>
                      <a:pt x="15" y="46"/>
                    </a:lnTo>
                    <a:lnTo>
                      <a:pt x="17" y="49"/>
                    </a:lnTo>
                    <a:lnTo>
                      <a:pt x="20" y="53"/>
                    </a:lnTo>
                    <a:lnTo>
                      <a:pt x="24" y="56"/>
                    </a:lnTo>
                    <a:lnTo>
                      <a:pt x="27" y="60"/>
                    </a:lnTo>
                    <a:lnTo>
                      <a:pt x="32" y="64"/>
                    </a:lnTo>
                    <a:lnTo>
                      <a:pt x="35" y="66"/>
                    </a:lnTo>
                    <a:lnTo>
                      <a:pt x="38" y="67"/>
                    </a:lnTo>
                    <a:lnTo>
                      <a:pt x="40" y="67"/>
                    </a:lnTo>
                    <a:lnTo>
                      <a:pt x="43" y="67"/>
                    </a:lnTo>
                    <a:lnTo>
                      <a:pt x="46" y="67"/>
                    </a:lnTo>
                    <a:lnTo>
                      <a:pt x="49" y="67"/>
                    </a:lnTo>
                    <a:lnTo>
                      <a:pt x="52" y="65"/>
                    </a:lnTo>
                    <a:lnTo>
                      <a:pt x="55" y="63"/>
                    </a:lnTo>
                    <a:lnTo>
                      <a:pt x="58" y="63"/>
                    </a:lnTo>
                    <a:lnTo>
                      <a:pt x="59" y="61"/>
                    </a:lnTo>
                    <a:lnTo>
                      <a:pt x="61" y="60"/>
                    </a:lnTo>
                    <a:lnTo>
                      <a:pt x="62" y="59"/>
                    </a:lnTo>
                    <a:lnTo>
                      <a:pt x="63" y="58"/>
                    </a:lnTo>
                    <a:lnTo>
                      <a:pt x="66" y="58"/>
                    </a:lnTo>
                    <a:lnTo>
                      <a:pt x="67" y="57"/>
                    </a:lnTo>
                    <a:lnTo>
                      <a:pt x="68" y="56"/>
                    </a:lnTo>
                    <a:lnTo>
                      <a:pt x="70" y="56"/>
                    </a:lnTo>
                    <a:lnTo>
                      <a:pt x="71" y="55"/>
                    </a:lnTo>
                    <a:lnTo>
                      <a:pt x="72" y="55"/>
                    </a:lnTo>
                    <a:lnTo>
                      <a:pt x="73" y="56"/>
                    </a:lnTo>
                    <a:lnTo>
                      <a:pt x="72" y="57"/>
                    </a:lnTo>
                    <a:lnTo>
                      <a:pt x="71" y="58"/>
                    </a:lnTo>
                    <a:lnTo>
                      <a:pt x="71" y="61"/>
                    </a:lnTo>
                    <a:lnTo>
                      <a:pt x="70" y="62"/>
                    </a:lnTo>
                    <a:lnTo>
                      <a:pt x="68" y="64"/>
                    </a:lnTo>
                    <a:lnTo>
                      <a:pt x="67" y="66"/>
                    </a:lnTo>
                    <a:lnTo>
                      <a:pt x="66" y="67"/>
                    </a:lnTo>
                    <a:lnTo>
                      <a:pt x="65" y="68"/>
                    </a:lnTo>
                    <a:lnTo>
                      <a:pt x="63" y="69"/>
                    </a:lnTo>
                    <a:lnTo>
                      <a:pt x="61" y="71"/>
                    </a:lnTo>
                    <a:lnTo>
                      <a:pt x="57" y="72"/>
                    </a:lnTo>
                    <a:lnTo>
                      <a:pt x="53" y="73"/>
                    </a:lnTo>
                    <a:lnTo>
                      <a:pt x="49" y="73"/>
                    </a:lnTo>
                    <a:lnTo>
                      <a:pt x="44" y="74"/>
                    </a:lnTo>
                    <a:lnTo>
                      <a:pt x="41" y="73"/>
                    </a:lnTo>
                    <a:lnTo>
                      <a:pt x="35" y="73"/>
                    </a:lnTo>
                    <a:lnTo>
                      <a:pt x="31" y="72"/>
                    </a:lnTo>
                    <a:lnTo>
                      <a:pt x="28" y="69"/>
                    </a:lnTo>
                    <a:lnTo>
                      <a:pt x="23" y="67"/>
                    </a:lnTo>
                    <a:lnTo>
                      <a:pt x="18" y="61"/>
                    </a:lnTo>
                    <a:lnTo>
                      <a:pt x="14" y="57"/>
                    </a:lnTo>
                    <a:lnTo>
                      <a:pt x="10" y="52"/>
                    </a:lnTo>
                    <a:lnTo>
                      <a:pt x="7" y="48"/>
                    </a:lnTo>
                    <a:lnTo>
                      <a:pt x="6" y="43"/>
                    </a:lnTo>
                    <a:lnTo>
                      <a:pt x="5" y="38"/>
                    </a:lnTo>
                    <a:lnTo>
                      <a:pt x="4" y="34"/>
                    </a:lnTo>
                    <a:lnTo>
                      <a:pt x="2" y="29"/>
                    </a:lnTo>
                    <a:lnTo>
                      <a:pt x="2" y="24"/>
                    </a:lnTo>
                    <a:lnTo>
                      <a:pt x="1" y="18"/>
                    </a:lnTo>
                    <a:lnTo>
                      <a:pt x="0" y="17"/>
                    </a:lnTo>
                    <a:lnTo>
                      <a:pt x="0" y="15"/>
                    </a:lnTo>
                    <a:lnTo>
                      <a:pt x="0" y="13"/>
                    </a:lnTo>
                    <a:lnTo>
                      <a:pt x="1" y="11"/>
                    </a:lnTo>
                    <a:lnTo>
                      <a:pt x="1" y="8"/>
                    </a:lnTo>
                    <a:lnTo>
                      <a:pt x="1" y="6"/>
                    </a:lnTo>
                    <a:lnTo>
                      <a:pt x="2" y="3"/>
                    </a:lnTo>
                    <a:lnTo>
                      <a:pt x="2" y="1"/>
                    </a:lnTo>
                    <a:lnTo>
                      <a:pt x="2" y="0"/>
                    </a:lnTo>
                    <a:lnTo>
                      <a:pt x="3" y="1"/>
                    </a:lnTo>
                    <a:lnTo>
                      <a:pt x="3" y="3"/>
                    </a:lnTo>
                    <a:lnTo>
                      <a:pt x="4" y="6"/>
                    </a:lnTo>
                    <a:lnTo>
                      <a:pt x="5" y="8"/>
                    </a:lnTo>
                    <a:lnTo>
                      <a:pt x="6" y="12"/>
                    </a:lnTo>
                    <a:lnTo>
                      <a:pt x="7" y="15"/>
                    </a:lnTo>
                    <a:lnTo>
                      <a:pt x="7" y="19"/>
                    </a:lnTo>
                    <a:lnTo>
                      <a:pt x="7" y="21"/>
                    </a:lnTo>
                    <a:lnTo>
                      <a:pt x="7" y="22"/>
                    </a:lnTo>
                    <a:lnTo>
                      <a:pt x="7" y="23"/>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30" name="Freeform 32"/>
              <p:cNvSpPr>
                <a:spLocks/>
              </p:cNvSpPr>
              <p:nvPr/>
            </p:nvSpPr>
            <p:spPr bwMode="auto">
              <a:xfrm>
                <a:off x="1274" y="1846"/>
                <a:ext cx="17" cy="17"/>
              </a:xfrm>
              <a:custGeom>
                <a:avLst/>
                <a:gdLst>
                  <a:gd name="T0" fmla="*/ 16 w 17"/>
                  <a:gd name="T1" fmla="*/ 0 h 17"/>
                  <a:gd name="T2" fmla="*/ 16 w 17"/>
                  <a:gd name="T3" fmla="*/ 1 h 17"/>
                  <a:gd name="T4" fmla="*/ 12 w 17"/>
                  <a:gd name="T5" fmla="*/ 3 h 17"/>
                  <a:gd name="T6" fmla="*/ 16 w 17"/>
                  <a:gd name="T7" fmla="*/ 4 h 17"/>
                  <a:gd name="T8" fmla="*/ 12 w 17"/>
                  <a:gd name="T9" fmla="*/ 6 h 17"/>
                  <a:gd name="T10" fmla="*/ 9 w 17"/>
                  <a:gd name="T11" fmla="*/ 8 h 17"/>
                  <a:gd name="T12" fmla="*/ 9 w 17"/>
                  <a:gd name="T13" fmla="*/ 10 h 17"/>
                  <a:gd name="T14" fmla="*/ 6 w 17"/>
                  <a:gd name="T15" fmla="*/ 12 h 17"/>
                  <a:gd name="T16" fmla="*/ 3 w 17"/>
                  <a:gd name="T17" fmla="*/ 13 h 17"/>
                  <a:gd name="T18" fmla="*/ 0 w 17"/>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16" y="0"/>
                    </a:moveTo>
                    <a:lnTo>
                      <a:pt x="16" y="1"/>
                    </a:lnTo>
                    <a:lnTo>
                      <a:pt x="12" y="3"/>
                    </a:lnTo>
                    <a:lnTo>
                      <a:pt x="16" y="4"/>
                    </a:lnTo>
                    <a:lnTo>
                      <a:pt x="12" y="6"/>
                    </a:lnTo>
                    <a:lnTo>
                      <a:pt x="9" y="8"/>
                    </a:lnTo>
                    <a:lnTo>
                      <a:pt x="9" y="10"/>
                    </a:lnTo>
                    <a:lnTo>
                      <a:pt x="6" y="12"/>
                    </a:lnTo>
                    <a:lnTo>
                      <a:pt x="3" y="13"/>
                    </a:lnTo>
                    <a:lnTo>
                      <a:pt x="0" y="16"/>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731" name="Freeform 33"/>
              <p:cNvSpPr>
                <a:spLocks/>
              </p:cNvSpPr>
              <p:nvPr/>
            </p:nvSpPr>
            <p:spPr bwMode="auto">
              <a:xfrm>
                <a:off x="1277" y="1856"/>
                <a:ext cx="17" cy="17"/>
              </a:xfrm>
              <a:custGeom>
                <a:avLst/>
                <a:gdLst>
                  <a:gd name="T0" fmla="*/ 0 w 17"/>
                  <a:gd name="T1" fmla="*/ 0 h 17"/>
                  <a:gd name="T2" fmla="*/ 1 w 17"/>
                  <a:gd name="T3" fmla="*/ 4 h 17"/>
                  <a:gd name="T4" fmla="*/ 2 w 17"/>
                  <a:gd name="T5" fmla="*/ 0 h 17"/>
                  <a:gd name="T6" fmla="*/ 4 w 17"/>
                  <a:gd name="T7" fmla="*/ 0 h 17"/>
                  <a:gd name="T8" fmla="*/ 6 w 17"/>
                  <a:gd name="T9" fmla="*/ 0 h 17"/>
                  <a:gd name="T10" fmla="*/ 8 w 17"/>
                  <a:gd name="T11" fmla="*/ 4 h 17"/>
                  <a:gd name="T12" fmla="*/ 10 w 17"/>
                  <a:gd name="T13" fmla="*/ 4 h 17"/>
                  <a:gd name="T14" fmla="*/ 13 w 17"/>
                  <a:gd name="T15" fmla="*/ 8 h 17"/>
                  <a:gd name="T16" fmla="*/ 14 w 17"/>
                  <a:gd name="T17" fmla="*/ 8 h 17"/>
                  <a:gd name="T18" fmla="*/ 16 w 17"/>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0" y="0"/>
                    </a:moveTo>
                    <a:lnTo>
                      <a:pt x="1" y="4"/>
                    </a:lnTo>
                    <a:lnTo>
                      <a:pt x="2" y="0"/>
                    </a:lnTo>
                    <a:lnTo>
                      <a:pt x="4" y="0"/>
                    </a:lnTo>
                    <a:lnTo>
                      <a:pt x="6" y="0"/>
                    </a:lnTo>
                    <a:lnTo>
                      <a:pt x="8" y="4"/>
                    </a:lnTo>
                    <a:lnTo>
                      <a:pt x="10" y="4"/>
                    </a:lnTo>
                    <a:lnTo>
                      <a:pt x="13" y="8"/>
                    </a:lnTo>
                    <a:lnTo>
                      <a:pt x="14" y="8"/>
                    </a:lnTo>
                    <a:lnTo>
                      <a:pt x="16" y="16"/>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732" name="Freeform 34"/>
              <p:cNvSpPr>
                <a:spLocks/>
              </p:cNvSpPr>
              <p:nvPr/>
            </p:nvSpPr>
            <p:spPr bwMode="auto">
              <a:xfrm>
                <a:off x="1207" y="1897"/>
                <a:ext cx="27" cy="17"/>
              </a:xfrm>
              <a:custGeom>
                <a:avLst/>
                <a:gdLst>
                  <a:gd name="T0" fmla="*/ 0 w 27"/>
                  <a:gd name="T1" fmla="*/ 16 h 17"/>
                  <a:gd name="T2" fmla="*/ 2 w 27"/>
                  <a:gd name="T3" fmla="*/ 16 h 17"/>
                  <a:gd name="T4" fmla="*/ 4 w 27"/>
                  <a:gd name="T5" fmla="*/ 16 h 17"/>
                  <a:gd name="T6" fmla="*/ 6 w 27"/>
                  <a:gd name="T7" fmla="*/ 16 h 17"/>
                  <a:gd name="T8" fmla="*/ 8 w 27"/>
                  <a:gd name="T9" fmla="*/ 16 h 17"/>
                  <a:gd name="T10" fmla="*/ 11 w 27"/>
                  <a:gd name="T11" fmla="*/ 13 h 17"/>
                  <a:gd name="T12" fmla="*/ 14 w 27"/>
                  <a:gd name="T13" fmla="*/ 12 h 17"/>
                  <a:gd name="T14" fmla="*/ 18 w 27"/>
                  <a:gd name="T15" fmla="*/ 10 h 17"/>
                  <a:gd name="T16" fmla="*/ 22 w 27"/>
                  <a:gd name="T17" fmla="*/ 5 h 17"/>
                  <a:gd name="T18" fmla="*/ 26 w 27"/>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17"/>
                  <a:gd name="T32" fmla="*/ 27 w 2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17">
                    <a:moveTo>
                      <a:pt x="0" y="16"/>
                    </a:moveTo>
                    <a:lnTo>
                      <a:pt x="2" y="16"/>
                    </a:lnTo>
                    <a:lnTo>
                      <a:pt x="4" y="16"/>
                    </a:lnTo>
                    <a:lnTo>
                      <a:pt x="6" y="16"/>
                    </a:lnTo>
                    <a:lnTo>
                      <a:pt x="8" y="16"/>
                    </a:lnTo>
                    <a:lnTo>
                      <a:pt x="11" y="13"/>
                    </a:lnTo>
                    <a:lnTo>
                      <a:pt x="14" y="12"/>
                    </a:lnTo>
                    <a:lnTo>
                      <a:pt x="18" y="10"/>
                    </a:lnTo>
                    <a:lnTo>
                      <a:pt x="22" y="5"/>
                    </a:lnTo>
                    <a:lnTo>
                      <a:pt x="26"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733" name="Line 35"/>
              <p:cNvSpPr>
                <a:spLocks noChangeShapeType="1"/>
              </p:cNvSpPr>
              <p:nvPr/>
            </p:nvSpPr>
            <p:spPr bwMode="auto">
              <a:xfrm flipV="1">
                <a:off x="1046" y="1761"/>
                <a:ext cx="2" cy="3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da-DK"/>
              </a:p>
            </p:txBody>
          </p:sp>
          <p:sp>
            <p:nvSpPr>
              <p:cNvPr id="114734" name="Line 36"/>
              <p:cNvSpPr>
                <a:spLocks noChangeShapeType="1"/>
              </p:cNvSpPr>
              <p:nvPr/>
            </p:nvSpPr>
            <p:spPr bwMode="auto">
              <a:xfrm flipV="1">
                <a:off x="1319" y="1994"/>
                <a:ext cx="4" cy="2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da-DK"/>
              </a:p>
            </p:txBody>
          </p:sp>
          <p:sp>
            <p:nvSpPr>
              <p:cNvPr id="114735" name="Freeform 37"/>
              <p:cNvSpPr>
                <a:spLocks/>
              </p:cNvSpPr>
              <p:nvPr/>
            </p:nvSpPr>
            <p:spPr bwMode="auto">
              <a:xfrm>
                <a:off x="892" y="1741"/>
                <a:ext cx="41" cy="18"/>
              </a:xfrm>
              <a:custGeom>
                <a:avLst/>
                <a:gdLst>
                  <a:gd name="T0" fmla="*/ 19 w 41"/>
                  <a:gd name="T1" fmla="*/ 17 h 18"/>
                  <a:gd name="T2" fmla="*/ 17 w 41"/>
                  <a:gd name="T3" fmla="*/ 16 h 18"/>
                  <a:gd name="T4" fmla="*/ 14 w 41"/>
                  <a:gd name="T5" fmla="*/ 16 h 18"/>
                  <a:gd name="T6" fmla="*/ 13 w 41"/>
                  <a:gd name="T7" fmla="*/ 15 h 18"/>
                  <a:gd name="T8" fmla="*/ 10 w 41"/>
                  <a:gd name="T9" fmla="*/ 13 h 18"/>
                  <a:gd name="T10" fmla="*/ 9 w 41"/>
                  <a:gd name="T11" fmla="*/ 13 h 18"/>
                  <a:gd name="T12" fmla="*/ 7 w 41"/>
                  <a:gd name="T13" fmla="*/ 12 h 18"/>
                  <a:gd name="T14" fmla="*/ 5 w 41"/>
                  <a:gd name="T15" fmla="*/ 10 h 18"/>
                  <a:gd name="T16" fmla="*/ 4 w 41"/>
                  <a:gd name="T17" fmla="*/ 9 h 18"/>
                  <a:gd name="T18" fmla="*/ 3 w 41"/>
                  <a:gd name="T19" fmla="*/ 7 h 18"/>
                  <a:gd name="T20" fmla="*/ 1 w 41"/>
                  <a:gd name="T21" fmla="*/ 6 h 18"/>
                  <a:gd name="T22" fmla="*/ 1 w 41"/>
                  <a:gd name="T23" fmla="*/ 5 h 18"/>
                  <a:gd name="T24" fmla="*/ 1 w 41"/>
                  <a:gd name="T25" fmla="*/ 4 h 18"/>
                  <a:gd name="T26" fmla="*/ 0 w 41"/>
                  <a:gd name="T27" fmla="*/ 4 h 18"/>
                  <a:gd name="T28" fmla="*/ 0 w 41"/>
                  <a:gd name="T29" fmla="*/ 3 h 18"/>
                  <a:gd name="T30" fmla="*/ 1 w 41"/>
                  <a:gd name="T31" fmla="*/ 3 h 18"/>
                  <a:gd name="T32" fmla="*/ 1 w 41"/>
                  <a:gd name="T33" fmla="*/ 2 h 18"/>
                  <a:gd name="T34" fmla="*/ 1 w 41"/>
                  <a:gd name="T35" fmla="*/ 1 h 18"/>
                  <a:gd name="T36" fmla="*/ 2 w 41"/>
                  <a:gd name="T37" fmla="*/ 0 h 18"/>
                  <a:gd name="T38" fmla="*/ 3 w 41"/>
                  <a:gd name="T39" fmla="*/ 0 h 18"/>
                  <a:gd name="T40" fmla="*/ 4 w 41"/>
                  <a:gd name="T41" fmla="*/ 0 h 18"/>
                  <a:gd name="T42" fmla="*/ 5 w 41"/>
                  <a:gd name="T43" fmla="*/ 1 h 18"/>
                  <a:gd name="T44" fmla="*/ 5 w 41"/>
                  <a:gd name="T45" fmla="*/ 0 h 18"/>
                  <a:gd name="T46" fmla="*/ 5 w 41"/>
                  <a:gd name="T47" fmla="*/ 1 h 18"/>
                  <a:gd name="T48" fmla="*/ 6 w 41"/>
                  <a:gd name="T49" fmla="*/ 1 h 18"/>
                  <a:gd name="T50" fmla="*/ 9 w 41"/>
                  <a:gd name="T51" fmla="*/ 5 h 18"/>
                  <a:gd name="T52" fmla="*/ 13 w 41"/>
                  <a:gd name="T53" fmla="*/ 10 h 18"/>
                  <a:gd name="T54" fmla="*/ 18 w 41"/>
                  <a:gd name="T55" fmla="*/ 12 h 18"/>
                  <a:gd name="T56" fmla="*/ 22 w 41"/>
                  <a:gd name="T57" fmla="*/ 12 h 18"/>
                  <a:gd name="T58" fmla="*/ 26 w 41"/>
                  <a:gd name="T59" fmla="*/ 12 h 18"/>
                  <a:gd name="T60" fmla="*/ 30 w 41"/>
                  <a:gd name="T61" fmla="*/ 11 h 18"/>
                  <a:gd name="T62" fmla="*/ 34 w 41"/>
                  <a:gd name="T63" fmla="*/ 9 h 18"/>
                  <a:gd name="T64" fmla="*/ 37 w 41"/>
                  <a:gd name="T65" fmla="*/ 9 h 18"/>
                  <a:gd name="T66" fmla="*/ 39 w 41"/>
                  <a:gd name="T67" fmla="*/ 8 h 18"/>
                  <a:gd name="T68" fmla="*/ 40 w 41"/>
                  <a:gd name="T69" fmla="*/ 8 h 18"/>
                  <a:gd name="T70" fmla="*/ 39 w 41"/>
                  <a:gd name="T71" fmla="*/ 8 h 18"/>
                  <a:gd name="T72" fmla="*/ 38 w 41"/>
                  <a:gd name="T73" fmla="*/ 10 h 18"/>
                  <a:gd name="T74" fmla="*/ 37 w 41"/>
                  <a:gd name="T75" fmla="*/ 11 h 18"/>
                  <a:gd name="T76" fmla="*/ 35 w 41"/>
                  <a:gd name="T77" fmla="*/ 13 h 18"/>
                  <a:gd name="T78" fmla="*/ 33 w 41"/>
                  <a:gd name="T79" fmla="*/ 14 h 18"/>
                  <a:gd name="T80" fmla="*/ 29 w 41"/>
                  <a:gd name="T81" fmla="*/ 15 h 18"/>
                  <a:gd name="T82" fmla="*/ 26 w 41"/>
                  <a:gd name="T83" fmla="*/ 16 h 18"/>
                  <a:gd name="T84" fmla="*/ 24 w 41"/>
                  <a:gd name="T85" fmla="*/ 17 h 18"/>
                  <a:gd name="T86" fmla="*/ 21 w 41"/>
                  <a:gd name="T87" fmla="*/ 17 h 18"/>
                  <a:gd name="T88" fmla="*/ 19 w 41"/>
                  <a:gd name="T89" fmla="*/ 17 h 1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1"/>
                  <a:gd name="T136" fmla="*/ 0 h 18"/>
                  <a:gd name="T137" fmla="*/ 41 w 41"/>
                  <a:gd name="T138" fmla="*/ 18 h 1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1" h="18">
                    <a:moveTo>
                      <a:pt x="19" y="17"/>
                    </a:moveTo>
                    <a:lnTo>
                      <a:pt x="17" y="16"/>
                    </a:lnTo>
                    <a:lnTo>
                      <a:pt x="14" y="16"/>
                    </a:lnTo>
                    <a:lnTo>
                      <a:pt x="13" y="15"/>
                    </a:lnTo>
                    <a:lnTo>
                      <a:pt x="10" y="13"/>
                    </a:lnTo>
                    <a:lnTo>
                      <a:pt x="9" y="13"/>
                    </a:lnTo>
                    <a:lnTo>
                      <a:pt x="7" y="12"/>
                    </a:lnTo>
                    <a:lnTo>
                      <a:pt x="5" y="10"/>
                    </a:lnTo>
                    <a:lnTo>
                      <a:pt x="4" y="9"/>
                    </a:lnTo>
                    <a:lnTo>
                      <a:pt x="3" y="7"/>
                    </a:lnTo>
                    <a:lnTo>
                      <a:pt x="1" y="6"/>
                    </a:lnTo>
                    <a:lnTo>
                      <a:pt x="1" y="5"/>
                    </a:lnTo>
                    <a:lnTo>
                      <a:pt x="1" y="4"/>
                    </a:lnTo>
                    <a:lnTo>
                      <a:pt x="0" y="4"/>
                    </a:lnTo>
                    <a:lnTo>
                      <a:pt x="0" y="3"/>
                    </a:lnTo>
                    <a:lnTo>
                      <a:pt x="1" y="3"/>
                    </a:lnTo>
                    <a:lnTo>
                      <a:pt x="1" y="2"/>
                    </a:lnTo>
                    <a:lnTo>
                      <a:pt x="1" y="1"/>
                    </a:lnTo>
                    <a:lnTo>
                      <a:pt x="2" y="0"/>
                    </a:lnTo>
                    <a:lnTo>
                      <a:pt x="3" y="0"/>
                    </a:lnTo>
                    <a:lnTo>
                      <a:pt x="4" y="0"/>
                    </a:lnTo>
                    <a:lnTo>
                      <a:pt x="5" y="1"/>
                    </a:lnTo>
                    <a:lnTo>
                      <a:pt x="5" y="0"/>
                    </a:lnTo>
                    <a:lnTo>
                      <a:pt x="5" y="1"/>
                    </a:lnTo>
                    <a:lnTo>
                      <a:pt x="6" y="1"/>
                    </a:lnTo>
                    <a:lnTo>
                      <a:pt x="9" y="5"/>
                    </a:lnTo>
                    <a:lnTo>
                      <a:pt x="13" y="10"/>
                    </a:lnTo>
                    <a:lnTo>
                      <a:pt x="18" y="12"/>
                    </a:lnTo>
                    <a:lnTo>
                      <a:pt x="22" y="12"/>
                    </a:lnTo>
                    <a:lnTo>
                      <a:pt x="26" y="12"/>
                    </a:lnTo>
                    <a:lnTo>
                      <a:pt x="30" y="11"/>
                    </a:lnTo>
                    <a:lnTo>
                      <a:pt x="34" y="9"/>
                    </a:lnTo>
                    <a:lnTo>
                      <a:pt x="37" y="9"/>
                    </a:lnTo>
                    <a:lnTo>
                      <a:pt x="39" y="8"/>
                    </a:lnTo>
                    <a:lnTo>
                      <a:pt x="40" y="8"/>
                    </a:lnTo>
                    <a:lnTo>
                      <a:pt x="39" y="8"/>
                    </a:lnTo>
                    <a:lnTo>
                      <a:pt x="38" y="10"/>
                    </a:lnTo>
                    <a:lnTo>
                      <a:pt x="37" y="11"/>
                    </a:lnTo>
                    <a:lnTo>
                      <a:pt x="35" y="13"/>
                    </a:lnTo>
                    <a:lnTo>
                      <a:pt x="33" y="14"/>
                    </a:lnTo>
                    <a:lnTo>
                      <a:pt x="29" y="15"/>
                    </a:lnTo>
                    <a:lnTo>
                      <a:pt x="26" y="16"/>
                    </a:lnTo>
                    <a:lnTo>
                      <a:pt x="24" y="17"/>
                    </a:lnTo>
                    <a:lnTo>
                      <a:pt x="21" y="17"/>
                    </a:lnTo>
                    <a:lnTo>
                      <a:pt x="19" y="17"/>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36" name="Freeform 38"/>
              <p:cNvSpPr>
                <a:spLocks/>
              </p:cNvSpPr>
              <p:nvPr/>
            </p:nvSpPr>
            <p:spPr bwMode="auto">
              <a:xfrm>
                <a:off x="806" y="1724"/>
                <a:ext cx="71" cy="37"/>
              </a:xfrm>
              <a:custGeom>
                <a:avLst/>
                <a:gdLst>
                  <a:gd name="T0" fmla="*/ 59 w 71"/>
                  <a:gd name="T1" fmla="*/ 33 h 37"/>
                  <a:gd name="T2" fmla="*/ 58 w 71"/>
                  <a:gd name="T3" fmla="*/ 34 h 37"/>
                  <a:gd name="T4" fmla="*/ 55 w 71"/>
                  <a:gd name="T5" fmla="*/ 35 h 37"/>
                  <a:gd name="T6" fmla="*/ 53 w 71"/>
                  <a:gd name="T7" fmla="*/ 36 h 37"/>
                  <a:gd name="T8" fmla="*/ 51 w 71"/>
                  <a:gd name="T9" fmla="*/ 35 h 37"/>
                  <a:gd name="T10" fmla="*/ 44 w 71"/>
                  <a:gd name="T11" fmla="*/ 34 h 37"/>
                  <a:gd name="T12" fmla="*/ 38 w 71"/>
                  <a:gd name="T13" fmla="*/ 32 h 37"/>
                  <a:gd name="T14" fmla="*/ 32 w 71"/>
                  <a:gd name="T15" fmla="*/ 29 h 37"/>
                  <a:gd name="T16" fmla="*/ 26 w 71"/>
                  <a:gd name="T17" fmla="*/ 25 h 37"/>
                  <a:gd name="T18" fmla="*/ 21 w 71"/>
                  <a:gd name="T19" fmla="*/ 21 h 37"/>
                  <a:gd name="T20" fmla="*/ 18 w 71"/>
                  <a:gd name="T21" fmla="*/ 18 h 37"/>
                  <a:gd name="T22" fmla="*/ 13 w 71"/>
                  <a:gd name="T23" fmla="*/ 13 h 37"/>
                  <a:gd name="T24" fmla="*/ 7 w 71"/>
                  <a:gd name="T25" fmla="*/ 8 h 37"/>
                  <a:gd name="T26" fmla="*/ 2 w 71"/>
                  <a:gd name="T27" fmla="*/ 3 h 37"/>
                  <a:gd name="T28" fmla="*/ 0 w 71"/>
                  <a:gd name="T29" fmla="*/ 0 h 37"/>
                  <a:gd name="T30" fmla="*/ 3 w 71"/>
                  <a:gd name="T31" fmla="*/ 1 h 37"/>
                  <a:gd name="T32" fmla="*/ 9 w 71"/>
                  <a:gd name="T33" fmla="*/ 5 h 37"/>
                  <a:gd name="T34" fmla="*/ 16 w 71"/>
                  <a:gd name="T35" fmla="*/ 9 h 37"/>
                  <a:gd name="T36" fmla="*/ 23 w 71"/>
                  <a:gd name="T37" fmla="*/ 14 h 37"/>
                  <a:gd name="T38" fmla="*/ 28 w 71"/>
                  <a:gd name="T39" fmla="*/ 17 h 37"/>
                  <a:gd name="T40" fmla="*/ 32 w 71"/>
                  <a:gd name="T41" fmla="*/ 21 h 37"/>
                  <a:gd name="T42" fmla="*/ 35 w 71"/>
                  <a:gd name="T43" fmla="*/ 23 h 37"/>
                  <a:gd name="T44" fmla="*/ 39 w 71"/>
                  <a:gd name="T45" fmla="*/ 25 h 37"/>
                  <a:gd name="T46" fmla="*/ 44 w 71"/>
                  <a:gd name="T47" fmla="*/ 26 h 37"/>
                  <a:gd name="T48" fmla="*/ 52 w 71"/>
                  <a:gd name="T49" fmla="*/ 31 h 37"/>
                  <a:gd name="T50" fmla="*/ 59 w 71"/>
                  <a:gd name="T51" fmla="*/ 28 h 37"/>
                  <a:gd name="T52" fmla="*/ 62 w 71"/>
                  <a:gd name="T53" fmla="*/ 24 h 37"/>
                  <a:gd name="T54" fmla="*/ 66 w 71"/>
                  <a:gd name="T55" fmla="*/ 21 h 37"/>
                  <a:gd name="T56" fmla="*/ 68 w 71"/>
                  <a:gd name="T57" fmla="*/ 19 h 37"/>
                  <a:gd name="T58" fmla="*/ 70 w 71"/>
                  <a:gd name="T59" fmla="*/ 19 h 37"/>
                  <a:gd name="T60" fmla="*/ 69 w 71"/>
                  <a:gd name="T61" fmla="*/ 21 h 37"/>
                  <a:gd name="T62" fmla="*/ 67 w 71"/>
                  <a:gd name="T63" fmla="*/ 25 h 37"/>
                  <a:gd name="T64" fmla="*/ 64 w 71"/>
                  <a:gd name="T65" fmla="*/ 29 h 37"/>
                  <a:gd name="T66" fmla="*/ 61 w 71"/>
                  <a:gd name="T67" fmla="*/ 32 h 3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1"/>
                  <a:gd name="T103" fmla="*/ 0 h 37"/>
                  <a:gd name="T104" fmla="*/ 71 w 71"/>
                  <a:gd name="T105" fmla="*/ 37 h 3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1" h="37">
                    <a:moveTo>
                      <a:pt x="60" y="32"/>
                    </a:moveTo>
                    <a:lnTo>
                      <a:pt x="59" y="33"/>
                    </a:lnTo>
                    <a:lnTo>
                      <a:pt x="58" y="33"/>
                    </a:lnTo>
                    <a:lnTo>
                      <a:pt x="58" y="34"/>
                    </a:lnTo>
                    <a:lnTo>
                      <a:pt x="57" y="34"/>
                    </a:lnTo>
                    <a:lnTo>
                      <a:pt x="55" y="35"/>
                    </a:lnTo>
                    <a:lnTo>
                      <a:pt x="54" y="35"/>
                    </a:lnTo>
                    <a:lnTo>
                      <a:pt x="53" y="36"/>
                    </a:lnTo>
                    <a:lnTo>
                      <a:pt x="53" y="35"/>
                    </a:lnTo>
                    <a:lnTo>
                      <a:pt x="51" y="35"/>
                    </a:lnTo>
                    <a:lnTo>
                      <a:pt x="48" y="35"/>
                    </a:lnTo>
                    <a:lnTo>
                      <a:pt x="44" y="34"/>
                    </a:lnTo>
                    <a:lnTo>
                      <a:pt x="41" y="33"/>
                    </a:lnTo>
                    <a:lnTo>
                      <a:pt x="38" y="32"/>
                    </a:lnTo>
                    <a:lnTo>
                      <a:pt x="35" y="30"/>
                    </a:lnTo>
                    <a:lnTo>
                      <a:pt x="32" y="29"/>
                    </a:lnTo>
                    <a:lnTo>
                      <a:pt x="30" y="27"/>
                    </a:lnTo>
                    <a:lnTo>
                      <a:pt x="26" y="25"/>
                    </a:lnTo>
                    <a:lnTo>
                      <a:pt x="24" y="23"/>
                    </a:lnTo>
                    <a:lnTo>
                      <a:pt x="21" y="21"/>
                    </a:lnTo>
                    <a:lnTo>
                      <a:pt x="20" y="20"/>
                    </a:lnTo>
                    <a:lnTo>
                      <a:pt x="18" y="18"/>
                    </a:lnTo>
                    <a:lnTo>
                      <a:pt x="16" y="16"/>
                    </a:lnTo>
                    <a:lnTo>
                      <a:pt x="13" y="13"/>
                    </a:lnTo>
                    <a:lnTo>
                      <a:pt x="9" y="10"/>
                    </a:lnTo>
                    <a:lnTo>
                      <a:pt x="7" y="8"/>
                    </a:lnTo>
                    <a:lnTo>
                      <a:pt x="4" y="5"/>
                    </a:lnTo>
                    <a:lnTo>
                      <a:pt x="2" y="3"/>
                    </a:lnTo>
                    <a:lnTo>
                      <a:pt x="1" y="1"/>
                    </a:lnTo>
                    <a:lnTo>
                      <a:pt x="0" y="0"/>
                    </a:lnTo>
                    <a:lnTo>
                      <a:pt x="2" y="1"/>
                    </a:lnTo>
                    <a:lnTo>
                      <a:pt x="3" y="1"/>
                    </a:lnTo>
                    <a:lnTo>
                      <a:pt x="6" y="3"/>
                    </a:lnTo>
                    <a:lnTo>
                      <a:pt x="9" y="5"/>
                    </a:lnTo>
                    <a:lnTo>
                      <a:pt x="13" y="7"/>
                    </a:lnTo>
                    <a:lnTo>
                      <a:pt x="16" y="9"/>
                    </a:lnTo>
                    <a:lnTo>
                      <a:pt x="20" y="12"/>
                    </a:lnTo>
                    <a:lnTo>
                      <a:pt x="23" y="14"/>
                    </a:lnTo>
                    <a:lnTo>
                      <a:pt x="25" y="16"/>
                    </a:lnTo>
                    <a:lnTo>
                      <a:pt x="28" y="17"/>
                    </a:lnTo>
                    <a:lnTo>
                      <a:pt x="30" y="19"/>
                    </a:lnTo>
                    <a:lnTo>
                      <a:pt x="32" y="21"/>
                    </a:lnTo>
                    <a:lnTo>
                      <a:pt x="34" y="21"/>
                    </a:lnTo>
                    <a:lnTo>
                      <a:pt x="35" y="23"/>
                    </a:lnTo>
                    <a:lnTo>
                      <a:pt x="38" y="24"/>
                    </a:lnTo>
                    <a:lnTo>
                      <a:pt x="39" y="25"/>
                    </a:lnTo>
                    <a:lnTo>
                      <a:pt x="41" y="26"/>
                    </a:lnTo>
                    <a:lnTo>
                      <a:pt x="44" y="26"/>
                    </a:lnTo>
                    <a:lnTo>
                      <a:pt x="46" y="28"/>
                    </a:lnTo>
                    <a:lnTo>
                      <a:pt x="52" y="31"/>
                    </a:lnTo>
                    <a:lnTo>
                      <a:pt x="58" y="29"/>
                    </a:lnTo>
                    <a:lnTo>
                      <a:pt x="59" y="28"/>
                    </a:lnTo>
                    <a:lnTo>
                      <a:pt x="60" y="26"/>
                    </a:lnTo>
                    <a:lnTo>
                      <a:pt x="62" y="24"/>
                    </a:lnTo>
                    <a:lnTo>
                      <a:pt x="64" y="23"/>
                    </a:lnTo>
                    <a:lnTo>
                      <a:pt x="66" y="21"/>
                    </a:lnTo>
                    <a:lnTo>
                      <a:pt x="67" y="19"/>
                    </a:lnTo>
                    <a:lnTo>
                      <a:pt x="68" y="19"/>
                    </a:lnTo>
                    <a:lnTo>
                      <a:pt x="69" y="19"/>
                    </a:lnTo>
                    <a:lnTo>
                      <a:pt x="70" y="19"/>
                    </a:lnTo>
                    <a:lnTo>
                      <a:pt x="70" y="20"/>
                    </a:lnTo>
                    <a:lnTo>
                      <a:pt x="69" y="21"/>
                    </a:lnTo>
                    <a:lnTo>
                      <a:pt x="67" y="23"/>
                    </a:lnTo>
                    <a:lnTo>
                      <a:pt x="67" y="25"/>
                    </a:lnTo>
                    <a:lnTo>
                      <a:pt x="65" y="27"/>
                    </a:lnTo>
                    <a:lnTo>
                      <a:pt x="64" y="29"/>
                    </a:lnTo>
                    <a:lnTo>
                      <a:pt x="62" y="30"/>
                    </a:lnTo>
                    <a:lnTo>
                      <a:pt x="61" y="32"/>
                    </a:lnTo>
                    <a:lnTo>
                      <a:pt x="60" y="32"/>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37" name="Freeform 39"/>
              <p:cNvSpPr>
                <a:spLocks/>
              </p:cNvSpPr>
              <p:nvPr/>
            </p:nvSpPr>
            <p:spPr bwMode="auto">
              <a:xfrm>
                <a:off x="937" y="1703"/>
                <a:ext cx="114" cy="49"/>
              </a:xfrm>
              <a:custGeom>
                <a:avLst/>
                <a:gdLst>
                  <a:gd name="T0" fmla="*/ 108 w 114"/>
                  <a:gd name="T1" fmla="*/ 25 h 49"/>
                  <a:gd name="T2" fmla="*/ 100 w 114"/>
                  <a:gd name="T3" fmla="*/ 35 h 49"/>
                  <a:gd name="T4" fmla="*/ 89 w 114"/>
                  <a:gd name="T5" fmla="*/ 42 h 49"/>
                  <a:gd name="T6" fmla="*/ 79 w 114"/>
                  <a:gd name="T7" fmla="*/ 47 h 49"/>
                  <a:gd name="T8" fmla="*/ 67 w 114"/>
                  <a:gd name="T9" fmla="*/ 48 h 49"/>
                  <a:gd name="T10" fmla="*/ 56 w 114"/>
                  <a:gd name="T11" fmla="*/ 45 h 49"/>
                  <a:gd name="T12" fmla="*/ 46 w 114"/>
                  <a:gd name="T13" fmla="*/ 40 h 49"/>
                  <a:gd name="T14" fmla="*/ 37 w 114"/>
                  <a:gd name="T15" fmla="*/ 33 h 49"/>
                  <a:gd name="T16" fmla="*/ 29 w 114"/>
                  <a:gd name="T17" fmla="*/ 24 h 49"/>
                  <a:gd name="T18" fmla="*/ 21 w 114"/>
                  <a:gd name="T19" fmla="*/ 17 h 49"/>
                  <a:gd name="T20" fmla="*/ 18 w 114"/>
                  <a:gd name="T21" fmla="*/ 11 h 49"/>
                  <a:gd name="T22" fmla="*/ 16 w 114"/>
                  <a:gd name="T23" fmla="*/ 11 h 49"/>
                  <a:gd name="T24" fmla="*/ 14 w 114"/>
                  <a:gd name="T25" fmla="*/ 9 h 49"/>
                  <a:gd name="T26" fmla="*/ 12 w 114"/>
                  <a:gd name="T27" fmla="*/ 8 h 49"/>
                  <a:gd name="T28" fmla="*/ 11 w 114"/>
                  <a:gd name="T29" fmla="*/ 7 h 49"/>
                  <a:gd name="T30" fmla="*/ 8 w 114"/>
                  <a:gd name="T31" fmla="*/ 6 h 49"/>
                  <a:gd name="T32" fmla="*/ 5 w 114"/>
                  <a:gd name="T33" fmla="*/ 5 h 49"/>
                  <a:gd name="T34" fmla="*/ 2 w 114"/>
                  <a:gd name="T35" fmla="*/ 3 h 49"/>
                  <a:gd name="T36" fmla="*/ 0 w 114"/>
                  <a:gd name="T37" fmla="*/ 1 h 49"/>
                  <a:gd name="T38" fmla="*/ 2 w 114"/>
                  <a:gd name="T39" fmla="*/ 1 h 49"/>
                  <a:gd name="T40" fmla="*/ 5 w 114"/>
                  <a:gd name="T41" fmla="*/ 0 h 49"/>
                  <a:gd name="T42" fmla="*/ 9 w 114"/>
                  <a:gd name="T43" fmla="*/ 1 h 49"/>
                  <a:gd name="T44" fmla="*/ 11 w 114"/>
                  <a:gd name="T45" fmla="*/ 1 h 49"/>
                  <a:gd name="T46" fmla="*/ 14 w 114"/>
                  <a:gd name="T47" fmla="*/ 3 h 49"/>
                  <a:gd name="T48" fmla="*/ 17 w 114"/>
                  <a:gd name="T49" fmla="*/ 3 h 49"/>
                  <a:gd name="T50" fmla="*/ 18 w 114"/>
                  <a:gd name="T51" fmla="*/ 5 h 49"/>
                  <a:gd name="T52" fmla="*/ 21 w 114"/>
                  <a:gd name="T53" fmla="*/ 6 h 49"/>
                  <a:gd name="T54" fmla="*/ 23 w 114"/>
                  <a:gd name="T55" fmla="*/ 8 h 49"/>
                  <a:gd name="T56" fmla="*/ 30 w 114"/>
                  <a:gd name="T57" fmla="*/ 15 h 49"/>
                  <a:gd name="T58" fmla="*/ 37 w 114"/>
                  <a:gd name="T59" fmla="*/ 23 h 49"/>
                  <a:gd name="T60" fmla="*/ 43 w 114"/>
                  <a:gd name="T61" fmla="*/ 30 h 49"/>
                  <a:gd name="T62" fmla="*/ 52 w 114"/>
                  <a:gd name="T63" fmla="*/ 36 h 49"/>
                  <a:gd name="T64" fmla="*/ 61 w 114"/>
                  <a:gd name="T65" fmla="*/ 41 h 49"/>
                  <a:gd name="T66" fmla="*/ 72 w 114"/>
                  <a:gd name="T67" fmla="*/ 41 h 49"/>
                  <a:gd name="T68" fmla="*/ 83 w 114"/>
                  <a:gd name="T69" fmla="*/ 38 h 49"/>
                  <a:gd name="T70" fmla="*/ 94 w 114"/>
                  <a:gd name="T71" fmla="*/ 32 h 49"/>
                  <a:gd name="T72" fmla="*/ 103 w 114"/>
                  <a:gd name="T73" fmla="*/ 24 h 49"/>
                  <a:gd name="T74" fmla="*/ 110 w 114"/>
                  <a:gd name="T75" fmla="*/ 15 h 49"/>
                  <a:gd name="T76" fmla="*/ 109 w 114"/>
                  <a:gd name="T77" fmla="*/ 16 h 49"/>
                  <a:gd name="T78" fmla="*/ 110 w 114"/>
                  <a:gd name="T79" fmla="*/ 19 h 49"/>
                  <a:gd name="T80" fmla="*/ 110 w 114"/>
                  <a:gd name="T81" fmla="*/ 21 h 49"/>
                  <a:gd name="T82" fmla="*/ 112 w 114"/>
                  <a:gd name="T83" fmla="*/ 21 h 49"/>
                  <a:gd name="T84" fmla="*/ 112 w 114"/>
                  <a:gd name="T85" fmla="*/ 19 h 49"/>
                  <a:gd name="T86" fmla="*/ 113 w 114"/>
                  <a:gd name="T87" fmla="*/ 17 h 4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4"/>
                  <a:gd name="T133" fmla="*/ 0 h 49"/>
                  <a:gd name="T134" fmla="*/ 114 w 114"/>
                  <a:gd name="T135" fmla="*/ 49 h 4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4" h="49">
                    <a:moveTo>
                      <a:pt x="111" y="20"/>
                    </a:moveTo>
                    <a:lnTo>
                      <a:pt x="108" y="25"/>
                    </a:lnTo>
                    <a:lnTo>
                      <a:pt x="105" y="31"/>
                    </a:lnTo>
                    <a:lnTo>
                      <a:pt x="100" y="35"/>
                    </a:lnTo>
                    <a:lnTo>
                      <a:pt x="95" y="38"/>
                    </a:lnTo>
                    <a:lnTo>
                      <a:pt x="89" y="42"/>
                    </a:lnTo>
                    <a:lnTo>
                      <a:pt x="84" y="45"/>
                    </a:lnTo>
                    <a:lnTo>
                      <a:pt x="79" y="47"/>
                    </a:lnTo>
                    <a:lnTo>
                      <a:pt x="73" y="48"/>
                    </a:lnTo>
                    <a:lnTo>
                      <a:pt x="67" y="48"/>
                    </a:lnTo>
                    <a:lnTo>
                      <a:pt x="61" y="47"/>
                    </a:lnTo>
                    <a:lnTo>
                      <a:pt x="56" y="45"/>
                    </a:lnTo>
                    <a:lnTo>
                      <a:pt x="50" y="42"/>
                    </a:lnTo>
                    <a:lnTo>
                      <a:pt x="46" y="40"/>
                    </a:lnTo>
                    <a:lnTo>
                      <a:pt x="40" y="37"/>
                    </a:lnTo>
                    <a:lnTo>
                      <a:pt x="37" y="33"/>
                    </a:lnTo>
                    <a:lnTo>
                      <a:pt x="33" y="29"/>
                    </a:lnTo>
                    <a:lnTo>
                      <a:pt x="29" y="24"/>
                    </a:lnTo>
                    <a:lnTo>
                      <a:pt x="25" y="21"/>
                    </a:lnTo>
                    <a:lnTo>
                      <a:pt x="21" y="17"/>
                    </a:lnTo>
                    <a:lnTo>
                      <a:pt x="18" y="12"/>
                    </a:lnTo>
                    <a:lnTo>
                      <a:pt x="18" y="11"/>
                    </a:lnTo>
                    <a:lnTo>
                      <a:pt x="17" y="11"/>
                    </a:lnTo>
                    <a:lnTo>
                      <a:pt x="16" y="11"/>
                    </a:lnTo>
                    <a:lnTo>
                      <a:pt x="15" y="10"/>
                    </a:lnTo>
                    <a:lnTo>
                      <a:pt x="14" y="9"/>
                    </a:lnTo>
                    <a:lnTo>
                      <a:pt x="13" y="8"/>
                    </a:lnTo>
                    <a:lnTo>
                      <a:pt x="12" y="8"/>
                    </a:lnTo>
                    <a:lnTo>
                      <a:pt x="11" y="8"/>
                    </a:lnTo>
                    <a:lnTo>
                      <a:pt x="11" y="7"/>
                    </a:lnTo>
                    <a:lnTo>
                      <a:pt x="9" y="7"/>
                    </a:lnTo>
                    <a:lnTo>
                      <a:pt x="8" y="6"/>
                    </a:lnTo>
                    <a:lnTo>
                      <a:pt x="6" y="5"/>
                    </a:lnTo>
                    <a:lnTo>
                      <a:pt x="5" y="5"/>
                    </a:lnTo>
                    <a:lnTo>
                      <a:pt x="3" y="5"/>
                    </a:lnTo>
                    <a:lnTo>
                      <a:pt x="2" y="3"/>
                    </a:lnTo>
                    <a:lnTo>
                      <a:pt x="1" y="2"/>
                    </a:lnTo>
                    <a:lnTo>
                      <a:pt x="0" y="1"/>
                    </a:lnTo>
                    <a:lnTo>
                      <a:pt x="1" y="1"/>
                    </a:lnTo>
                    <a:lnTo>
                      <a:pt x="2" y="1"/>
                    </a:lnTo>
                    <a:lnTo>
                      <a:pt x="4" y="1"/>
                    </a:lnTo>
                    <a:lnTo>
                      <a:pt x="5" y="0"/>
                    </a:lnTo>
                    <a:lnTo>
                      <a:pt x="7" y="1"/>
                    </a:lnTo>
                    <a:lnTo>
                      <a:pt x="9" y="1"/>
                    </a:lnTo>
                    <a:lnTo>
                      <a:pt x="10" y="1"/>
                    </a:lnTo>
                    <a:lnTo>
                      <a:pt x="11" y="1"/>
                    </a:lnTo>
                    <a:lnTo>
                      <a:pt x="14" y="2"/>
                    </a:lnTo>
                    <a:lnTo>
                      <a:pt x="14" y="3"/>
                    </a:lnTo>
                    <a:lnTo>
                      <a:pt x="16" y="3"/>
                    </a:lnTo>
                    <a:lnTo>
                      <a:pt x="17" y="3"/>
                    </a:lnTo>
                    <a:lnTo>
                      <a:pt x="17" y="4"/>
                    </a:lnTo>
                    <a:lnTo>
                      <a:pt x="18" y="5"/>
                    </a:lnTo>
                    <a:lnTo>
                      <a:pt x="20" y="5"/>
                    </a:lnTo>
                    <a:lnTo>
                      <a:pt x="21" y="6"/>
                    </a:lnTo>
                    <a:lnTo>
                      <a:pt x="22" y="7"/>
                    </a:lnTo>
                    <a:lnTo>
                      <a:pt x="23" y="8"/>
                    </a:lnTo>
                    <a:lnTo>
                      <a:pt x="26" y="11"/>
                    </a:lnTo>
                    <a:lnTo>
                      <a:pt x="30" y="15"/>
                    </a:lnTo>
                    <a:lnTo>
                      <a:pt x="33" y="19"/>
                    </a:lnTo>
                    <a:lnTo>
                      <a:pt x="37" y="23"/>
                    </a:lnTo>
                    <a:lnTo>
                      <a:pt x="40" y="27"/>
                    </a:lnTo>
                    <a:lnTo>
                      <a:pt x="43" y="30"/>
                    </a:lnTo>
                    <a:lnTo>
                      <a:pt x="47" y="33"/>
                    </a:lnTo>
                    <a:lnTo>
                      <a:pt x="52" y="36"/>
                    </a:lnTo>
                    <a:lnTo>
                      <a:pt x="56" y="38"/>
                    </a:lnTo>
                    <a:lnTo>
                      <a:pt x="61" y="41"/>
                    </a:lnTo>
                    <a:lnTo>
                      <a:pt x="67" y="41"/>
                    </a:lnTo>
                    <a:lnTo>
                      <a:pt x="72" y="41"/>
                    </a:lnTo>
                    <a:lnTo>
                      <a:pt x="78" y="40"/>
                    </a:lnTo>
                    <a:lnTo>
                      <a:pt x="83" y="38"/>
                    </a:lnTo>
                    <a:lnTo>
                      <a:pt x="89" y="36"/>
                    </a:lnTo>
                    <a:lnTo>
                      <a:pt x="94" y="32"/>
                    </a:lnTo>
                    <a:lnTo>
                      <a:pt x="100" y="28"/>
                    </a:lnTo>
                    <a:lnTo>
                      <a:pt x="103" y="24"/>
                    </a:lnTo>
                    <a:lnTo>
                      <a:pt x="107" y="20"/>
                    </a:lnTo>
                    <a:lnTo>
                      <a:pt x="110" y="15"/>
                    </a:lnTo>
                    <a:lnTo>
                      <a:pt x="110" y="16"/>
                    </a:lnTo>
                    <a:lnTo>
                      <a:pt x="109" y="16"/>
                    </a:lnTo>
                    <a:lnTo>
                      <a:pt x="110" y="18"/>
                    </a:lnTo>
                    <a:lnTo>
                      <a:pt x="110" y="19"/>
                    </a:lnTo>
                    <a:lnTo>
                      <a:pt x="109" y="20"/>
                    </a:lnTo>
                    <a:lnTo>
                      <a:pt x="110" y="21"/>
                    </a:lnTo>
                    <a:lnTo>
                      <a:pt x="111" y="21"/>
                    </a:lnTo>
                    <a:lnTo>
                      <a:pt x="112" y="21"/>
                    </a:lnTo>
                    <a:lnTo>
                      <a:pt x="112" y="20"/>
                    </a:lnTo>
                    <a:lnTo>
                      <a:pt x="112" y="19"/>
                    </a:lnTo>
                    <a:lnTo>
                      <a:pt x="113" y="18"/>
                    </a:lnTo>
                    <a:lnTo>
                      <a:pt x="113" y="17"/>
                    </a:lnTo>
                    <a:lnTo>
                      <a:pt x="111" y="20"/>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38" name="Freeform 40"/>
              <p:cNvSpPr>
                <a:spLocks/>
              </p:cNvSpPr>
              <p:nvPr/>
            </p:nvSpPr>
            <p:spPr bwMode="auto">
              <a:xfrm>
                <a:off x="1046" y="1725"/>
                <a:ext cx="17" cy="24"/>
              </a:xfrm>
              <a:custGeom>
                <a:avLst/>
                <a:gdLst>
                  <a:gd name="T0" fmla="*/ 5 w 17"/>
                  <a:gd name="T1" fmla="*/ 2 h 24"/>
                  <a:gd name="T2" fmla="*/ 8 w 17"/>
                  <a:gd name="T3" fmla="*/ 3 h 24"/>
                  <a:gd name="T4" fmla="*/ 8 w 17"/>
                  <a:gd name="T5" fmla="*/ 5 h 24"/>
                  <a:gd name="T6" fmla="*/ 8 w 17"/>
                  <a:gd name="T7" fmla="*/ 7 h 24"/>
                  <a:gd name="T8" fmla="*/ 8 w 17"/>
                  <a:gd name="T9" fmla="*/ 10 h 24"/>
                  <a:gd name="T10" fmla="*/ 8 w 17"/>
                  <a:gd name="T11" fmla="*/ 12 h 24"/>
                  <a:gd name="T12" fmla="*/ 13 w 17"/>
                  <a:gd name="T13" fmla="*/ 15 h 24"/>
                  <a:gd name="T14" fmla="*/ 10 w 17"/>
                  <a:gd name="T15" fmla="*/ 17 h 24"/>
                  <a:gd name="T16" fmla="*/ 13 w 17"/>
                  <a:gd name="T17" fmla="*/ 20 h 24"/>
                  <a:gd name="T18" fmla="*/ 13 w 17"/>
                  <a:gd name="T19" fmla="*/ 21 h 24"/>
                  <a:gd name="T20" fmla="*/ 16 w 17"/>
                  <a:gd name="T21" fmla="*/ 23 h 24"/>
                  <a:gd name="T22" fmla="*/ 16 w 17"/>
                  <a:gd name="T23" fmla="*/ 22 h 24"/>
                  <a:gd name="T24" fmla="*/ 13 w 17"/>
                  <a:gd name="T25" fmla="*/ 22 h 24"/>
                  <a:gd name="T26" fmla="*/ 13 w 17"/>
                  <a:gd name="T27" fmla="*/ 21 h 24"/>
                  <a:gd name="T28" fmla="*/ 13 w 17"/>
                  <a:gd name="T29" fmla="*/ 20 h 24"/>
                  <a:gd name="T30" fmla="*/ 13 w 17"/>
                  <a:gd name="T31" fmla="*/ 19 h 24"/>
                  <a:gd name="T32" fmla="*/ 10 w 17"/>
                  <a:gd name="T33" fmla="*/ 18 h 24"/>
                  <a:gd name="T34" fmla="*/ 10 w 17"/>
                  <a:gd name="T35" fmla="*/ 17 h 24"/>
                  <a:gd name="T36" fmla="*/ 10 w 17"/>
                  <a:gd name="T37" fmla="*/ 16 h 24"/>
                  <a:gd name="T38" fmla="*/ 8 w 17"/>
                  <a:gd name="T39" fmla="*/ 16 h 24"/>
                  <a:gd name="T40" fmla="*/ 8 w 17"/>
                  <a:gd name="T41" fmla="*/ 15 h 24"/>
                  <a:gd name="T42" fmla="*/ 5 w 17"/>
                  <a:gd name="T43" fmla="*/ 15 h 24"/>
                  <a:gd name="T44" fmla="*/ 2 w 17"/>
                  <a:gd name="T45" fmla="*/ 13 h 24"/>
                  <a:gd name="T46" fmla="*/ 2 w 17"/>
                  <a:gd name="T47" fmla="*/ 12 h 24"/>
                  <a:gd name="T48" fmla="*/ 2 w 17"/>
                  <a:gd name="T49" fmla="*/ 10 h 24"/>
                  <a:gd name="T50" fmla="*/ 2 w 17"/>
                  <a:gd name="T51" fmla="*/ 9 h 24"/>
                  <a:gd name="T52" fmla="*/ 2 w 17"/>
                  <a:gd name="T53" fmla="*/ 7 h 24"/>
                  <a:gd name="T54" fmla="*/ 2 w 17"/>
                  <a:gd name="T55" fmla="*/ 6 h 24"/>
                  <a:gd name="T56" fmla="*/ 0 w 17"/>
                  <a:gd name="T57" fmla="*/ 4 h 24"/>
                  <a:gd name="T58" fmla="*/ 0 w 17"/>
                  <a:gd name="T59" fmla="*/ 3 h 24"/>
                  <a:gd name="T60" fmla="*/ 2 w 17"/>
                  <a:gd name="T61" fmla="*/ 2 h 24"/>
                  <a:gd name="T62" fmla="*/ 0 w 17"/>
                  <a:gd name="T63" fmla="*/ 0 h 24"/>
                  <a:gd name="T64" fmla="*/ 2 w 17"/>
                  <a:gd name="T65" fmla="*/ 0 h 24"/>
                  <a:gd name="T66" fmla="*/ 5 w 17"/>
                  <a:gd name="T67" fmla="*/ 1 h 24"/>
                  <a:gd name="T68" fmla="*/ 8 w 17"/>
                  <a:gd name="T69" fmla="*/ 1 h 24"/>
                  <a:gd name="T70" fmla="*/ 8 w 17"/>
                  <a:gd name="T71" fmla="*/ 2 h 24"/>
                  <a:gd name="T72" fmla="*/ 5 w 17"/>
                  <a:gd name="T73" fmla="*/ 2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7"/>
                  <a:gd name="T112" fmla="*/ 0 h 24"/>
                  <a:gd name="T113" fmla="*/ 17 w 17"/>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7" h="24">
                    <a:moveTo>
                      <a:pt x="5" y="2"/>
                    </a:moveTo>
                    <a:lnTo>
                      <a:pt x="8" y="3"/>
                    </a:lnTo>
                    <a:lnTo>
                      <a:pt x="8" y="5"/>
                    </a:lnTo>
                    <a:lnTo>
                      <a:pt x="8" y="7"/>
                    </a:lnTo>
                    <a:lnTo>
                      <a:pt x="8" y="10"/>
                    </a:lnTo>
                    <a:lnTo>
                      <a:pt x="8" y="12"/>
                    </a:lnTo>
                    <a:lnTo>
                      <a:pt x="13" y="15"/>
                    </a:lnTo>
                    <a:lnTo>
                      <a:pt x="10" y="17"/>
                    </a:lnTo>
                    <a:lnTo>
                      <a:pt x="13" y="20"/>
                    </a:lnTo>
                    <a:lnTo>
                      <a:pt x="13" y="21"/>
                    </a:lnTo>
                    <a:lnTo>
                      <a:pt x="16" y="23"/>
                    </a:lnTo>
                    <a:lnTo>
                      <a:pt x="16" y="22"/>
                    </a:lnTo>
                    <a:lnTo>
                      <a:pt x="13" y="22"/>
                    </a:lnTo>
                    <a:lnTo>
                      <a:pt x="13" y="21"/>
                    </a:lnTo>
                    <a:lnTo>
                      <a:pt x="13" y="20"/>
                    </a:lnTo>
                    <a:lnTo>
                      <a:pt x="13" y="19"/>
                    </a:lnTo>
                    <a:lnTo>
                      <a:pt x="10" y="18"/>
                    </a:lnTo>
                    <a:lnTo>
                      <a:pt x="10" y="17"/>
                    </a:lnTo>
                    <a:lnTo>
                      <a:pt x="10" y="16"/>
                    </a:lnTo>
                    <a:lnTo>
                      <a:pt x="8" y="16"/>
                    </a:lnTo>
                    <a:lnTo>
                      <a:pt x="8" y="15"/>
                    </a:lnTo>
                    <a:lnTo>
                      <a:pt x="5" y="15"/>
                    </a:lnTo>
                    <a:lnTo>
                      <a:pt x="2" y="13"/>
                    </a:lnTo>
                    <a:lnTo>
                      <a:pt x="2" y="12"/>
                    </a:lnTo>
                    <a:lnTo>
                      <a:pt x="2" y="10"/>
                    </a:lnTo>
                    <a:lnTo>
                      <a:pt x="2" y="9"/>
                    </a:lnTo>
                    <a:lnTo>
                      <a:pt x="2" y="7"/>
                    </a:lnTo>
                    <a:lnTo>
                      <a:pt x="2" y="6"/>
                    </a:lnTo>
                    <a:lnTo>
                      <a:pt x="0" y="4"/>
                    </a:lnTo>
                    <a:lnTo>
                      <a:pt x="0" y="3"/>
                    </a:lnTo>
                    <a:lnTo>
                      <a:pt x="2" y="2"/>
                    </a:lnTo>
                    <a:lnTo>
                      <a:pt x="0" y="0"/>
                    </a:lnTo>
                    <a:lnTo>
                      <a:pt x="2" y="0"/>
                    </a:lnTo>
                    <a:lnTo>
                      <a:pt x="5" y="1"/>
                    </a:lnTo>
                    <a:lnTo>
                      <a:pt x="8" y="1"/>
                    </a:lnTo>
                    <a:lnTo>
                      <a:pt x="8" y="2"/>
                    </a:lnTo>
                    <a:lnTo>
                      <a:pt x="5" y="2"/>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39" name="Freeform 41"/>
              <p:cNvSpPr>
                <a:spLocks/>
              </p:cNvSpPr>
              <p:nvPr/>
            </p:nvSpPr>
            <p:spPr bwMode="auto">
              <a:xfrm>
                <a:off x="940" y="1713"/>
                <a:ext cx="17" cy="17"/>
              </a:xfrm>
              <a:custGeom>
                <a:avLst/>
                <a:gdLst>
                  <a:gd name="T0" fmla="*/ 13 w 17"/>
                  <a:gd name="T1" fmla="*/ 6 h 17"/>
                  <a:gd name="T2" fmla="*/ 12 w 17"/>
                  <a:gd name="T3" fmla="*/ 6 h 17"/>
                  <a:gd name="T4" fmla="*/ 11 w 17"/>
                  <a:gd name="T5" fmla="*/ 3 h 17"/>
                  <a:gd name="T6" fmla="*/ 10 w 17"/>
                  <a:gd name="T7" fmla="*/ 6 h 17"/>
                  <a:gd name="T8" fmla="*/ 9 w 17"/>
                  <a:gd name="T9" fmla="*/ 6 h 17"/>
                  <a:gd name="T10" fmla="*/ 8 w 17"/>
                  <a:gd name="T11" fmla="*/ 6 h 17"/>
                  <a:gd name="T12" fmla="*/ 6 w 17"/>
                  <a:gd name="T13" fmla="*/ 6 h 17"/>
                  <a:gd name="T14" fmla="*/ 5 w 17"/>
                  <a:gd name="T15" fmla="*/ 9 h 17"/>
                  <a:gd name="T16" fmla="*/ 4 w 17"/>
                  <a:gd name="T17" fmla="*/ 9 h 17"/>
                  <a:gd name="T18" fmla="*/ 3 w 17"/>
                  <a:gd name="T19" fmla="*/ 12 h 17"/>
                  <a:gd name="T20" fmla="*/ 3 w 17"/>
                  <a:gd name="T21" fmla="*/ 16 h 17"/>
                  <a:gd name="T22" fmla="*/ 2 w 17"/>
                  <a:gd name="T23" fmla="*/ 16 h 17"/>
                  <a:gd name="T24" fmla="*/ 1 w 17"/>
                  <a:gd name="T25" fmla="*/ 16 h 17"/>
                  <a:gd name="T26" fmla="*/ 1 w 17"/>
                  <a:gd name="T27" fmla="*/ 12 h 17"/>
                  <a:gd name="T28" fmla="*/ 1 w 17"/>
                  <a:gd name="T29" fmla="*/ 16 h 17"/>
                  <a:gd name="T30" fmla="*/ 0 w 17"/>
                  <a:gd name="T31" fmla="*/ 12 h 17"/>
                  <a:gd name="T32" fmla="*/ 1 w 17"/>
                  <a:gd name="T33" fmla="*/ 12 h 17"/>
                  <a:gd name="T34" fmla="*/ 1 w 17"/>
                  <a:gd name="T35" fmla="*/ 9 h 17"/>
                  <a:gd name="T36" fmla="*/ 2 w 17"/>
                  <a:gd name="T37" fmla="*/ 9 h 17"/>
                  <a:gd name="T38" fmla="*/ 3 w 17"/>
                  <a:gd name="T39" fmla="*/ 9 h 17"/>
                  <a:gd name="T40" fmla="*/ 4 w 17"/>
                  <a:gd name="T41" fmla="*/ 6 h 17"/>
                  <a:gd name="T42" fmla="*/ 6 w 17"/>
                  <a:gd name="T43" fmla="*/ 3 h 17"/>
                  <a:gd name="T44" fmla="*/ 8 w 17"/>
                  <a:gd name="T45" fmla="*/ 3 h 17"/>
                  <a:gd name="T46" fmla="*/ 10 w 17"/>
                  <a:gd name="T47" fmla="*/ 0 h 17"/>
                  <a:gd name="T48" fmla="*/ 11 w 17"/>
                  <a:gd name="T49" fmla="*/ 0 h 17"/>
                  <a:gd name="T50" fmla="*/ 13 w 17"/>
                  <a:gd name="T51" fmla="*/ 0 h 17"/>
                  <a:gd name="T52" fmla="*/ 14 w 17"/>
                  <a:gd name="T53" fmla="*/ 3 h 17"/>
                  <a:gd name="T54" fmla="*/ 14 w 17"/>
                  <a:gd name="T55" fmla="*/ 0 h 17"/>
                  <a:gd name="T56" fmla="*/ 16 w 17"/>
                  <a:gd name="T57" fmla="*/ 0 h 17"/>
                  <a:gd name="T58" fmla="*/ 16 w 17"/>
                  <a:gd name="T59" fmla="*/ 3 h 17"/>
                  <a:gd name="T60" fmla="*/ 14 w 17"/>
                  <a:gd name="T61" fmla="*/ 3 h 17"/>
                  <a:gd name="T62" fmla="*/ 13 w 17"/>
                  <a:gd name="T63" fmla="*/ 6 h 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
                  <a:gd name="T97" fmla="*/ 0 h 17"/>
                  <a:gd name="T98" fmla="*/ 17 w 17"/>
                  <a:gd name="T99" fmla="*/ 17 h 1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 h="17">
                    <a:moveTo>
                      <a:pt x="13" y="6"/>
                    </a:moveTo>
                    <a:lnTo>
                      <a:pt x="12" y="6"/>
                    </a:lnTo>
                    <a:lnTo>
                      <a:pt x="11" y="3"/>
                    </a:lnTo>
                    <a:lnTo>
                      <a:pt x="10" y="6"/>
                    </a:lnTo>
                    <a:lnTo>
                      <a:pt x="9" y="6"/>
                    </a:lnTo>
                    <a:lnTo>
                      <a:pt x="8" y="6"/>
                    </a:lnTo>
                    <a:lnTo>
                      <a:pt x="6" y="6"/>
                    </a:lnTo>
                    <a:lnTo>
                      <a:pt x="5" y="9"/>
                    </a:lnTo>
                    <a:lnTo>
                      <a:pt x="4" y="9"/>
                    </a:lnTo>
                    <a:lnTo>
                      <a:pt x="3" y="12"/>
                    </a:lnTo>
                    <a:lnTo>
                      <a:pt x="3" y="16"/>
                    </a:lnTo>
                    <a:lnTo>
                      <a:pt x="2" y="16"/>
                    </a:lnTo>
                    <a:lnTo>
                      <a:pt x="1" y="16"/>
                    </a:lnTo>
                    <a:lnTo>
                      <a:pt x="1" y="12"/>
                    </a:lnTo>
                    <a:lnTo>
                      <a:pt x="1" y="16"/>
                    </a:lnTo>
                    <a:lnTo>
                      <a:pt x="0" y="12"/>
                    </a:lnTo>
                    <a:lnTo>
                      <a:pt x="1" y="12"/>
                    </a:lnTo>
                    <a:lnTo>
                      <a:pt x="1" y="9"/>
                    </a:lnTo>
                    <a:lnTo>
                      <a:pt x="2" y="9"/>
                    </a:lnTo>
                    <a:lnTo>
                      <a:pt x="3" y="9"/>
                    </a:lnTo>
                    <a:lnTo>
                      <a:pt x="4" y="6"/>
                    </a:lnTo>
                    <a:lnTo>
                      <a:pt x="6" y="3"/>
                    </a:lnTo>
                    <a:lnTo>
                      <a:pt x="8" y="3"/>
                    </a:lnTo>
                    <a:lnTo>
                      <a:pt x="10" y="0"/>
                    </a:lnTo>
                    <a:lnTo>
                      <a:pt x="11" y="0"/>
                    </a:lnTo>
                    <a:lnTo>
                      <a:pt x="13" y="0"/>
                    </a:lnTo>
                    <a:lnTo>
                      <a:pt x="14" y="3"/>
                    </a:lnTo>
                    <a:lnTo>
                      <a:pt x="14" y="0"/>
                    </a:lnTo>
                    <a:lnTo>
                      <a:pt x="16" y="0"/>
                    </a:lnTo>
                    <a:lnTo>
                      <a:pt x="16" y="3"/>
                    </a:lnTo>
                    <a:lnTo>
                      <a:pt x="14" y="3"/>
                    </a:lnTo>
                    <a:lnTo>
                      <a:pt x="13" y="6"/>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40" name="Freeform 42"/>
              <p:cNvSpPr>
                <a:spLocks/>
              </p:cNvSpPr>
              <p:nvPr/>
            </p:nvSpPr>
            <p:spPr bwMode="auto">
              <a:xfrm>
                <a:off x="901" y="1635"/>
                <a:ext cx="23" cy="48"/>
              </a:xfrm>
              <a:custGeom>
                <a:avLst/>
                <a:gdLst>
                  <a:gd name="T0" fmla="*/ 21 w 23"/>
                  <a:gd name="T1" fmla="*/ 2 h 48"/>
                  <a:gd name="T2" fmla="*/ 21 w 23"/>
                  <a:gd name="T3" fmla="*/ 3 h 48"/>
                  <a:gd name="T4" fmla="*/ 20 w 23"/>
                  <a:gd name="T5" fmla="*/ 4 h 48"/>
                  <a:gd name="T6" fmla="*/ 21 w 23"/>
                  <a:gd name="T7" fmla="*/ 4 h 48"/>
                  <a:gd name="T8" fmla="*/ 21 w 23"/>
                  <a:gd name="T9" fmla="*/ 5 h 48"/>
                  <a:gd name="T10" fmla="*/ 20 w 23"/>
                  <a:gd name="T11" fmla="*/ 5 h 48"/>
                  <a:gd name="T12" fmla="*/ 21 w 23"/>
                  <a:gd name="T13" fmla="*/ 6 h 48"/>
                  <a:gd name="T14" fmla="*/ 20 w 23"/>
                  <a:gd name="T15" fmla="*/ 10 h 48"/>
                  <a:gd name="T16" fmla="*/ 18 w 23"/>
                  <a:gd name="T17" fmla="*/ 12 h 48"/>
                  <a:gd name="T18" fmla="*/ 17 w 23"/>
                  <a:gd name="T19" fmla="*/ 13 h 48"/>
                  <a:gd name="T20" fmla="*/ 16 w 23"/>
                  <a:gd name="T21" fmla="*/ 15 h 48"/>
                  <a:gd name="T22" fmla="*/ 14 w 23"/>
                  <a:gd name="T23" fmla="*/ 16 h 48"/>
                  <a:gd name="T24" fmla="*/ 13 w 23"/>
                  <a:gd name="T25" fmla="*/ 17 h 48"/>
                  <a:gd name="T26" fmla="*/ 13 w 23"/>
                  <a:gd name="T27" fmla="*/ 18 h 48"/>
                  <a:gd name="T28" fmla="*/ 11 w 23"/>
                  <a:gd name="T29" fmla="*/ 19 h 48"/>
                  <a:gd name="T30" fmla="*/ 9 w 23"/>
                  <a:gd name="T31" fmla="*/ 20 h 48"/>
                  <a:gd name="T32" fmla="*/ 8 w 23"/>
                  <a:gd name="T33" fmla="*/ 22 h 48"/>
                  <a:gd name="T34" fmla="*/ 6 w 23"/>
                  <a:gd name="T35" fmla="*/ 22 h 48"/>
                  <a:gd name="T36" fmla="*/ 5 w 23"/>
                  <a:gd name="T37" fmla="*/ 22 h 48"/>
                  <a:gd name="T38" fmla="*/ 4 w 23"/>
                  <a:gd name="T39" fmla="*/ 25 h 48"/>
                  <a:gd name="T40" fmla="*/ 2 w 23"/>
                  <a:gd name="T41" fmla="*/ 27 h 48"/>
                  <a:gd name="T42" fmla="*/ 1 w 23"/>
                  <a:gd name="T43" fmla="*/ 30 h 48"/>
                  <a:gd name="T44" fmla="*/ 1 w 23"/>
                  <a:gd name="T45" fmla="*/ 31 h 48"/>
                  <a:gd name="T46" fmla="*/ 0 w 23"/>
                  <a:gd name="T47" fmla="*/ 34 h 48"/>
                  <a:gd name="T48" fmla="*/ 0 w 23"/>
                  <a:gd name="T49" fmla="*/ 36 h 48"/>
                  <a:gd name="T50" fmla="*/ 0 w 23"/>
                  <a:gd name="T51" fmla="*/ 38 h 48"/>
                  <a:gd name="T52" fmla="*/ 1 w 23"/>
                  <a:gd name="T53" fmla="*/ 41 h 48"/>
                  <a:gd name="T54" fmla="*/ 2 w 23"/>
                  <a:gd name="T55" fmla="*/ 44 h 48"/>
                  <a:gd name="T56" fmla="*/ 3 w 23"/>
                  <a:gd name="T57" fmla="*/ 46 h 48"/>
                  <a:gd name="T58" fmla="*/ 4 w 23"/>
                  <a:gd name="T59" fmla="*/ 46 h 48"/>
                  <a:gd name="T60" fmla="*/ 5 w 23"/>
                  <a:gd name="T61" fmla="*/ 47 h 48"/>
                  <a:gd name="T62" fmla="*/ 6 w 23"/>
                  <a:gd name="T63" fmla="*/ 47 h 48"/>
                  <a:gd name="T64" fmla="*/ 6 w 23"/>
                  <a:gd name="T65" fmla="*/ 46 h 48"/>
                  <a:gd name="T66" fmla="*/ 6 w 23"/>
                  <a:gd name="T67" fmla="*/ 47 h 48"/>
                  <a:gd name="T68" fmla="*/ 6 w 23"/>
                  <a:gd name="T69" fmla="*/ 46 h 48"/>
                  <a:gd name="T70" fmla="*/ 7 w 23"/>
                  <a:gd name="T71" fmla="*/ 45 h 48"/>
                  <a:gd name="T72" fmla="*/ 5 w 23"/>
                  <a:gd name="T73" fmla="*/ 41 h 48"/>
                  <a:gd name="T74" fmla="*/ 3 w 23"/>
                  <a:gd name="T75" fmla="*/ 37 h 48"/>
                  <a:gd name="T76" fmla="*/ 2 w 23"/>
                  <a:gd name="T77" fmla="*/ 34 h 48"/>
                  <a:gd name="T78" fmla="*/ 2 w 23"/>
                  <a:gd name="T79" fmla="*/ 30 h 48"/>
                  <a:gd name="T80" fmla="*/ 2 w 23"/>
                  <a:gd name="T81" fmla="*/ 26 h 48"/>
                  <a:gd name="T82" fmla="*/ 2 w 23"/>
                  <a:gd name="T83" fmla="*/ 23 h 48"/>
                  <a:gd name="T84" fmla="*/ 4 w 23"/>
                  <a:gd name="T85" fmla="*/ 21 h 48"/>
                  <a:gd name="T86" fmla="*/ 6 w 23"/>
                  <a:gd name="T87" fmla="*/ 18 h 48"/>
                  <a:gd name="T88" fmla="*/ 9 w 23"/>
                  <a:gd name="T89" fmla="*/ 15 h 48"/>
                  <a:gd name="T90" fmla="*/ 13 w 23"/>
                  <a:gd name="T91" fmla="*/ 13 h 48"/>
                  <a:gd name="T92" fmla="*/ 17 w 23"/>
                  <a:gd name="T93" fmla="*/ 8 h 48"/>
                  <a:gd name="T94" fmla="*/ 17 w 23"/>
                  <a:gd name="T95" fmla="*/ 10 h 48"/>
                  <a:gd name="T96" fmla="*/ 18 w 23"/>
                  <a:gd name="T97" fmla="*/ 4 h 48"/>
                  <a:gd name="T98" fmla="*/ 18 w 23"/>
                  <a:gd name="T99" fmla="*/ 3 h 48"/>
                  <a:gd name="T100" fmla="*/ 18 w 23"/>
                  <a:gd name="T101" fmla="*/ 2 h 48"/>
                  <a:gd name="T102" fmla="*/ 19 w 23"/>
                  <a:gd name="T103" fmla="*/ 2 h 48"/>
                  <a:gd name="T104" fmla="*/ 18 w 23"/>
                  <a:gd name="T105" fmla="*/ 1 h 48"/>
                  <a:gd name="T106" fmla="*/ 19 w 23"/>
                  <a:gd name="T107" fmla="*/ 1 h 48"/>
                  <a:gd name="T108" fmla="*/ 19 w 23"/>
                  <a:gd name="T109" fmla="*/ 0 h 48"/>
                  <a:gd name="T110" fmla="*/ 20 w 23"/>
                  <a:gd name="T111" fmla="*/ 1 h 48"/>
                  <a:gd name="T112" fmla="*/ 21 w 23"/>
                  <a:gd name="T113" fmla="*/ 1 h 48"/>
                  <a:gd name="T114" fmla="*/ 21 w 23"/>
                  <a:gd name="T115" fmla="*/ 2 h 48"/>
                  <a:gd name="T116" fmla="*/ 22 w 23"/>
                  <a:gd name="T117" fmla="*/ 2 h 48"/>
                  <a:gd name="T118" fmla="*/ 21 w 23"/>
                  <a:gd name="T119" fmla="*/ 2 h 4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3"/>
                  <a:gd name="T181" fmla="*/ 0 h 48"/>
                  <a:gd name="T182" fmla="*/ 23 w 23"/>
                  <a:gd name="T183" fmla="*/ 48 h 4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3" h="48">
                    <a:moveTo>
                      <a:pt x="21" y="2"/>
                    </a:moveTo>
                    <a:lnTo>
                      <a:pt x="21" y="3"/>
                    </a:lnTo>
                    <a:lnTo>
                      <a:pt x="20" y="4"/>
                    </a:lnTo>
                    <a:lnTo>
                      <a:pt x="21" y="4"/>
                    </a:lnTo>
                    <a:lnTo>
                      <a:pt x="21" y="5"/>
                    </a:lnTo>
                    <a:lnTo>
                      <a:pt x="20" y="5"/>
                    </a:lnTo>
                    <a:lnTo>
                      <a:pt x="21" y="6"/>
                    </a:lnTo>
                    <a:lnTo>
                      <a:pt x="20" y="10"/>
                    </a:lnTo>
                    <a:lnTo>
                      <a:pt x="18" y="12"/>
                    </a:lnTo>
                    <a:lnTo>
                      <a:pt x="17" y="13"/>
                    </a:lnTo>
                    <a:lnTo>
                      <a:pt x="16" y="15"/>
                    </a:lnTo>
                    <a:lnTo>
                      <a:pt x="14" y="16"/>
                    </a:lnTo>
                    <a:lnTo>
                      <a:pt x="13" y="17"/>
                    </a:lnTo>
                    <a:lnTo>
                      <a:pt x="13" y="18"/>
                    </a:lnTo>
                    <a:lnTo>
                      <a:pt x="11" y="19"/>
                    </a:lnTo>
                    <a:lnTo>
                      <a:pt x="9" y="20"/>
                    </a:lnTo>
                    <a:lnTo>
                      <a:pt x="8" y="22"/>
                    </a:lnTo>
                    <a:lnTo>
                      <a:pt x="6" y="22"/>
                    </a:lnTo>
                    <a:lnTo>
                      <a:pt x="5" y="22"/>
                    </a:lnTo>
                    <a:lnTo>
                      <a:pt x="4" y="25"/>
                    </a:lnTo>
                    <a:lnTo>
                      <a:pt x="2" y="27"/>
                    </a:lnTo>
                    <a:lnTo>
                      <a:pt x="1" y="30"/>
                    </a:lnTo>
                    <a:lnTo>
                      <a:pt x="1" y="31"/>
                    </a:lnTo>
                    <a:lnTo>
                      <a:pt x="0" y="34"/>
                    </a:lnTo>
                    <a:lnTo>
                      <a:pt x="0" y="36"/>
                    </a:lnTo>
                    <a:lnTo>
                      <a:pt x="0" y="38"/>
                    </a:lnTo>
                    <a:lnTo>
                      <a:pt x="1" y="41"/>
                    </a:lnTo>
                    <a:lnTo>
                      <a:pt x="2" y="44"/>
                    </a:lnTo>
                    <a:lnTo>
                      <a:pt x="3" y="46"/>
                    </a:lnTo>
                    <a:lnTo>
                      <a:pt x="4" y="46"/>
                    </a:lnTo>
                    <a:lnTo>
                      <a:pt x="5" y="47"/>
                    </a:lnTo>
                    <a:lnTo>
                      <a:pt x="6" y="47"/>
                    </a:lnTo>
                    <a:lnTo>
                      <a:pt x="6" y="46"/>
                    </a:lnTo>
                    <a:lnTo>
                      <a:pt x="6" y="47"/>
                    </a:lnTo>
                    <a:lnTo>
                      <a:pt x="6" y="46"/>
                    </a:lnTo>
                    <a:lnTo>
                      <a:pt x="7" y="45"/>
                    </a:lnTo>
                    <a:lnTo>
                      <a:pt x="5" y="41"/>
                    </a:lnTo>
                    <a:lnTo>
                      <a:pt x="3" y="37"/>
                    </a:lnTo>
                    <a:lnTo>
                      <a:pt x="2" y="34"/>
                    </a:lnTo>
                    <a:lnTo>
                      <a:pt x="2" y="30"/>
                    </a:lnTo>
                    <a:lnTo>
                      <a:pt x="2" y="26"/>
                    </a:lnTo>
                    <a:lnTo>
                      <a:pt x="2" y="23"/>
                    </a:lnTo>
                    <a:lnTo>
                      <a:pt x="4" y="21"/>
                    </a:lnTo>
                    <a:lnTo>
                      <a:pt x="6" y="18"/>
                    </a:lnTo>
                    <a:lnTo>
                      <a:pt x="9" y="15"/>
                    </a:lnTo>
                    <a:lnTo>
                      <a:pt x="13" y="13"/>
                    </a:lnTo>
                    <a:lnTo>
                      <a:pt x="17" y="8"/>
                    </a:lnTo>
                    <a:lnTo>
                      <a:pt x="17" y="10"/>
                    </a:lnTo>
                    <a:lnTo>
                      <a:pt x="18" y="4"/>
                    </a:lnTo>
                    <a:lnTo>
                      <a:pt x="18" y="3"/>
                    </a:lnTo>
                    <a:lnTo>
                      <a:pt x="18" y="2"/>
                    </a:lnTo>
                    <a:lnTo>
                      <a:pt x="19" y="2"/>
                    </a:lnTo>
                    <a:lnTo>
                      <a:pt x="18" y="1"/>
                    </a:lnTo>
                    <a:lnTo>
                      <a:pt x="19" y="1"/>
                    </a:lnTo>
                    <a:lnTo>
                      <a:pt x="19" y="0"/>
                    </a:lnTo>
                    <a:lnTo>
                      <a:pt x="20" y="1"/>
                    </a:lnTo>
                    <a:lnTo>
                      <a:pt x="21" y="1"/>
                    </a:lnTo>
                    <a:lnTo>
                      <a:pt x="21" y="2"/>
                    </a:lnTo>
                    <a:lnTo>
                      <a:pt x="22" y="2"/>
                    </a:lnTo>
                    <a:lnTo>
                      <a:pt x="21" y="2"/>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41" name="Freeform 43"/>
              <p:cNvSpPr>
                <a:spLocks/>
              </p:cNvSpPr>
              <p:nvPr/>
            </p:nvSpPr>
            <p:spPr bwMode="auto">
              <a:xfrm>
                <a:off x="853" y="1668"/>
                <a:ext cx="50" cy="79"/>
              </a:xfrm>
              <a:custGeom>
                <a:avLst/>
                <a:gdLst>
                  <a:gd name="T0" fmla="*/ 45 w 50"/>
                  <a:gd name="T1" fmla="*/ 9 h 79"/>
                  <a:gd name="T2" fmla="*/ 42 w 50"/>
                  <a:gd name="T3" fmla="*/ 8 h 79"/>
                  <a:gd name="T4" fmla="*/ 38 w 50"/>
                  <a:gd name="T5" fmla="*/ 6 h 79"/>
                  <a:gd name="T6" fmla="*/ 35 w 50"/>
                  <a:gd name="T7" fmla="*/ 5 h 79"/>
                  <a:gd name="T8" fmla="*/ 32 w 50"/>
                  <a:gd name="T9" fmla="*/ 4 h 79"/>
                  <a:gd name="T10" fmla="*/ 25 w 50"/>
                  <a:gd name="T11" fmla="*/ 3 h 79"/>
                  <a:gd name="T12" fmla="*/ 25 w 50"/>
                  <a:gd name="T13" fmla="*/ 4 h 79"/>
                  <a:gd name="T14" fmla="*/ 17 w 50"/>
                  <a:gd name="T15" fmla="*/ 7 h 79"/>
                  <a:gd name="T16" fmla="*/ 11 w 50"/>
                  <a:gd name="T17" fmla="*/ 11 h 79"/>
                  <a:gd name="T18" fmla="*/ 7 w 50"/>
                  <a:gd name="T19" fmla="*/ 17 h 79"/>
                  <a:gd name="T20" fmla="*/ 4 w 50"/>
                  <a:gd name="T21" fmla="*/ 25 h 79"/>
                  <a:gd name="T22" fmla="*/ 4 w 50"/>
                  <a:gd name="T23" fmla="*/ 32 h 79"/>
                  <a:gd name="T24" fmla="*/ 6 w 50"/>
                  <a:gd name="T25" fmla="*/ 43 h 79"/>
                  <a:gd name="T26" fmla="*/ 10 w 50"/>
                  <a:gd name="T27" fmla="*/ 53 h 79"/>
                  <a:gd name="T28" fmla="*/ 14 w 50"/>
                  <a:gd name="T29" fmla="*/ 63 h 79"/>
                  <a:gd name="T30" fmla="*/ 22 w 50"/>
                  <a:gd name="T31" fmla="*/ 70 h 79"/>
                  <a:gd name="T32" fmla="*/ 32 w 50"/>
                  <a:gd name="T33" fmla="*/ 75 h 79"/>
                  <a:gd name="T34" fmla="*/ 33 w 50"/>
                  <a:gd name="T35" fmla="*/ 76 h 79"/>
                  <a:gd name="T36" fmla="*/ 32 w 50"/>
                  <a:gd name="T37" fmla="*/ 78 h 79"/>
                  <a:gd name="T38" fmla="*/ 26 w 50"/>
                  <a:gd name="T39" fmla="*/ 76 h 79"/>
                  <a:gd name="T40" fmla="*/ 17 w 50"/>
                  <a:gd name="T41" fmla="*/ 70 h 79"/>
                  <a:gd name="T42" fmla="*/ 10 w 50"/>
                  <a:gd name="T43" fmla="*/ 60 h 79"/>
                  <a:gd name="T44" fmla="*/ 5 w 50"/>
                  <a:gd name="T45" fmla="*/ 51 h 79"/>
                  <a:gd name="T46" fmla="*/ 2 w 50"/>
                  <a:gd name="T47" fmla="*/ 39 h 79"/>
                  <a:gd name="T48" fmla="*/ 1 w 50"/>
                  <a:gd name="T49" fmla="*/ 30 h 79"/>
                  <a:gd name="T50" fmla="*/ 2 w 50"/>
                  <a:gd name="T51" fmla="*/ 21 h 79"/>
                  <a:gd name="T52" fmla="*/ 6 w 50"/>
                  <a:gd name="T53" fmla="*/ 14 h 79"/>
                  <a:gd name="T54" fmla="*/ 11 w 50"/>
                  <a:gd name="T55" fmla="*/ 8 h 79"/>
                  <a:gd name="T56" fmla="*/ 17 w 50"/>
                  <a:gd name="T57" fmla="*/ 4 h 79"/>
                  <a:gd name="T58" fmla="*/ 25 w 50"/>
                  <a:gd name="T59" fmla="*/ 0 h 79"/>
                  <a:gd name="T60" fmla="*/ 30 w 50"/>
                  <a:gd name="T61" fmla="*/ 1 h 79"/>
                  <a:gd name="T62" fmla="*/ 33 w 50"/>
                  <a:gd name="T63" fmla="*/ 1 h 79"/>
                  <a:gd name="T64" fmla="*/ 37 w 50"/>
                  <a:gd name="T65" fmla="*/ 2 h 79"/>
                  <a:gd name="T66" fmla="*/ 40 w 50"/>
                  <a:gd name="T67" fmla="*/ 3 h 79"/>
                  <a:gd name="T68" fmla="*/ 43 w 50"/>
                  <a:gd name="T69" fmla="*/ 5 h 79"/>
                  <a:gd name="T70" fmla="*/ 47 w 50"/>
                  <a:gd name="T71" fmla="*/ 5 h 79"/>
                  <a:gd name="T72" fmla="*/ 48 w 50"/>
                  <a:gd name="T73" fmla="*/ 6 h 79"/>
                  <a:gd name="T74" fmla="*/ 49 w 50"/>
                  <a:gd name="T75" fmla="*/ 8 h 79"/>
                  <a:gd name="T76" fmla="*/ 48 w 50"/>
                  <a:gd name="T77" fmla="*/ 9 h 79"/>
                  <a:gd name="T78" fmla="*/ 47 w 50"/>
                  <a:gd name="T79" fmla="*/ 10 h 7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0"/>
                  <a:gd name="T121" fmla="*/ 0 h 79"/>
                  <a:gd name="T122" fmla="*/ 50 w 50"/>
                  <a:gd name="T123" fmla="*/ 79 h 7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0" h="79">
                    <a:moveTo>
                      <a:pt x="47" y="10"/>
                    </a:moveTo>
                    <a:lnTo>
                      <a:pt x="45" y="9"/>
                    </a:lnTo>
                    <a:lnTo>
                      <a:pt x="44" y="8"/>
                    </a:lnTo>
                    <a:lnTo>
                      <a:pt x="42" y="8"/>
                    </a:lnTo>
                    <a:lnTo>
                      <a:pt x="40" y="7"/>
                    </a:lnTo>
                    <a:lnTo>
                      <a:pt x="38" y="6"/>
                    </a:lnTo>
                    <a:lnTo>
                      <a:pt x="37" y="6"/>
                    </a:lnTo>
                    <a:lnTo>
                      <a:pt x="35" y="5"/>
                    </a:lnTo>
                    <a:lnTo>
                      <a:pt x="33" y="4"/>
                    </a:lnTo>
                    <a:lnTo>
                      <a:pt x="32" y="4"/>
                    </a:lnTo>
                    <a:lnTo>
                      <a:pt x="30" y="4"/>
                    </a:lnTo>
                    <a:lnTo>
                      <a:pt x="25" y="3"/>
                    </a:lnTo>
                    <a:lnTo>
                      <a:pt x="27" y="2"/>
                    </a:lnTo>
                    <a:lnTo>
                      <a:pt x="25" y="4"/>
                    </a:lnTo>
                    <a:lnTo>
                      <a:pt x="21" y="6"/>
                    </a:lnTo>
                    <a:lnTo>
                      <a:pt x="17" y="7"/>
                    </a:lnTo>
                    <a:lnTo>
                      <a:pt x="14" y="10"/>
                    </a:lnTo>
                    <a:lnTo>
                      <a:pt x="11" y="11"/>
                    </a:lnTo>
                    <a:lnTo>
                      <a:pt x="9" y="13"/>
                    </a:lnTo>
                    <a:lnTo>
                      <a:pt x="7" y="17"/>
                    </a:lnTo>
                    <a:lnTo>
                      <a:pt x="5" y="20"/>
                    </a:lnTo>
                    <a:lnTo>
                      <a:pt x="4" y="25"/>
                    </a:lnTo>
                    <a:lnTo>
                      <a:pt x="3" y="28"/>
                    </a:lnTo>
                    <a:lnTo>
                      <a:pt x="4" y="32"/>
                    </a:lnTo>
                    <a:lnTo>
                      <a:pt x="5" y="38"/>
                    </a:lnTo>
                    <a:lnTo>
                      <a:pt x="6" y="43"/>
                    </a:lnTo>
                    <a:lnTo>
                      <a:pt x="7" y="48"/>
                    </a:lnTo>
                    <a:lnTo>
                      <a:pt x="10" y="53"/>
                    </a:lnTo>
                    <a:lnTo>
                      <a:pt x="11" y="58"/>
                    </a:lnTo>
                    <a:lnTo>
                      <a:pt x="14" y="63"/>
                    </a:lnTo>
                    <a:lnTo>
                      <a:pt x="18" y="66"/>
                    </a:lnTo>
                    <a:lnTo>
                      <a:pt x="22" y="70"/>
                    </a:lnTo>
                    <a:lnTo>
                      <a:pt x="26" y="73"/>
                    </a:lnTo>
                    <a:lnTo>
                      <a:pt x="32" y="75"/>
                    </a:lnTo>
                    <a:lnTo>
                      <a:pt x="33" y="75"/>
                    </a:lnTo>
                    <a:lnTo>
                      <a:pt x="33" y="76"/>
                    </a:lnTo>
                    <a:lnTo>
                      <a:pt x="32" y="77"/>
                    </a:lnTo>
                    <a:lnTo>
                      <a:pt x="32" y="78"/>
                    </a:lnTo>
                    <a:lnTo>
                      <a:pt x="31" y="78"/>
                    </a:lnTo>
                    <a:lnTo>
                      <a:pt x="26" y="76"/>
                    </a:lnTo>
                    <a:lnTo>
                      <a:pt x="21" y="73"/>
                    </a:lnTo>
                    <a:lnTo>
                      <a:pt x="17" y="70"/>
                    </a:lnTo>
                    <a:lnTo>
                      <a:pt x="13" y="65"/>
                    </a:lnTo>
                    <a:lnTo>
                      <a:pt x="10" y="60"/>
                    </a:lnTo>
                    <a:lnTo>
                      <a:pt x="7" y="56"/>
                    </a:lnTo>
                    <a:lnTo>
                      <a:pt x="5" y="51"/>
                    </a:lnTo>
                    <a:lnTo>
                      <a:pt x="3" y="45"/>
                    </a:lnTo>
                    <a:lnTo>
                      <a:pt x="2" y="39"/>
                    </a:lnTo>
                    <a:lnTo>
                      <a:pt x="0" y="34"/>
                    </a:lnTo>
                    <a:lnTo>
                      <a:pt x="1" y="30"/>
                    </a:lnTo>
                    <a:lnTo>
                      <a:pt x="1" y="25"/>
                    </a:lnTo>
                    <a:lnTo>
                      <a:pt x="2" y="21"/>
                    </a:lnTo>
                    <a:lnTo>
                      <a:pt x="3" y="17"/>
                    </a:lnTo>
                    <a:lnTo>
                      <a:pt x="6" y="14"/>
                    </a:lnTo>
                    <a:lnTo>
                      <a:pt x="8" y="11"/>
                    </a:lnTo>
                    <a:lnTo>
                      <a:pt x="11" y="8"/>
                    </a:lnTo>
                    <a:lnTo>
                      <a:pt x="14" y="6"/>
                    </a:lnTo>
                    <a:lnTo>
                      <a:pt x="17" y="4"/>
                    </a:lnTo>
                    <a:lnTo>
                      <a:pt x="21" y="3"/>
                    </a:lnTo>
                    <a:lnTo>
                      <a:pt x="25" y="0"/>
                    </a:lnTo>
                    <a:lnTo>
                      <a:pt x="26" y="0"/>
                    </a:lnTo>
                    <a:lnTo>
                      <a:pt x="30" y="1"/>
                    </a:lnTo>
                    <a:lnTo>
                      <a:pt x="32" y="1"/>
                    </a:lnTo>
                    <a:lnTo>
                      <a:pt x="33" y="1"/>
                    </a:lnTo>
                    <a:lnTo>
                      <a:pt x="36" y="2"/>
                    </a:lnTo>
                    <a:lnTo>
                      <a:pt x="37" y="2"/>
                    </a:lnTo>
                    <a:lnTo>
                      <a:pt x="38" y="3"/>
                    </a:lnTo>
                    <a:lnTo>
                      <a:pt x="40" y="3"/>
                    </a:lnTo>
                    <a:lnTo>
                      <a:pt x="42" y="4"/>
                    </a:lnTo>
                    <a:lnTo>
                      <a:pt x="43" y="5"/>
                    </a:lnTo>
                    <a:lnTo>
                      <a:pt x="45" y="6"/>
                    </a:lnTo>
                    <a:lnTo>
                      <a:pt x="47" y="5"/>
                    </a:lnTo>
                    <a:lnTo>
                      <a:pt x="47" y="6"/>
                    </a:lnTo>
                    <a:lnTo>
                      <a:pt x="48" y="6"/>
                    </a:lnTo>
                    <a:lnTo>
                      <a:pt x="49" y="7"/>
                    </a:lnTo>
                    <a:lnTo>
                      <a:pt x="49" y="8"/>
                    </a:lnTo>
                    <a:lnTo>
                      <a:pt x="48" y="8"/>
                    </a:lnTo>
                    <a:lnTo>
                      <a:pt x="48" y="9"/>
                    </a:lnTo>
                    <a:lnTo>
                      <a:pt x="47" y="10"/>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42" name="Freeform 44"/>
              <p:cNvSpPr>
                <a:spLocks/>
              </p:cNvSpPr>
              <p:nvPr/>
            </p:nvSpPr>
            <p:spPr bwMode="auto">
              <a:xfrm>
                <a:off x="853" y="1662"/>
                <a:ext cx="27" cy="17"/>
              </a:xfrm>
              <a:custGeom>
                <a:avLst/>
                <a:gdLst>
                  <a:gd name="T0" fmla="*/ 24 w 27"/>
                  <a:gd name="T1" fmla="*/ 16 h 17"/>
                  <a:gd name="T2" fmla="*/ 22 w 27"/>
                  <a:gd name="T3" fmla="*/ 16 h 17"/>
                  <a:gd name="T4" fmla="*/ 20 w 27"/>
                  <a:gd name="T5" fmla="*/ 16 h 17"/>
                  <a:gd name="T6" fmla="*/ 17 w 27"/>
                  <a:gd name="T7" fmla="*/ 16 h 17"/>
                  <a:gd name="T8" fmla="*/ 14 w 27"/>
                  <a:gd name="T9" fmla="*/ 16 h 17"/>
                  <a:gd name="T10" fmla="*/ 13 w 27"/>
                  <a:gd name="T11" fmla="*/ 16 h 17"/>
                  <a:gd name="T12" fmla="*/ 11 w 27"/>
                  <a:gd name="T13" fmla="*/ 13 h 17"/>
                  <a:gd name="T14" fmla="*/ 8 w 27"/>
                  <a:gd name="T15" fmla="*/ 13 h 17"/>
                  <a:gd name="T16" fmla="*/ 6 w 27"/>
                  <a:gd name="T17" fmla="*/ 10 h 17"/>
                  <a:gd name="T18" fmla="*/ 4 w 27"/>
                  <a:gd name="T19" fmla="*/ 10 h 17"/>
                  <a:gd name="T20" fmla="*/ 2 w 27"/>
                  <a:gd name="T21" fmla="*/ 8 h 17"/>
                  <a:gd name="T22" fmla="*/ 1 w 27"/>
                  <a:gd name="T23" fmla="*/ 8 h 17"/>
                  <a:gd name="T24" fmla="*/ 1 w 27"/>
                  <a:gd name="T25" fmla="*/ 5 h 17"/>
                  <a:gd name="T26" fmla="*/ 0 w 27"/>
                  <a:gd name="T27" fmla="*/ 5 h 17"/>
                  <a:gd name="T28" fmla="*/ 1 w 27"/>
                  <a:gd name="T29" fmla="*/ 5 h 17"/>
                  <a:gd name="T30" fmla="*/ 1 w 27"/>
                  <a:gd name="T31" fmla="*/ 2 h 17"/>
                  <a:gd name="T32" fmla="*/ 1 w 27"/>
                  <a:gd name="T33" fmla="*/ 0 h 17"/>
                  <a:gd name="T34" fmla="*/ 2 w 27"/>
                  <a:gd name="T35" fmla="*/ 0 h 17"/>
                  <a:gd name="T36" fmla="*/ 2 w 27"/>
                  <a:gd name="T37" fmla="*/ 2 h 17"/>
                  <a:gd name="T38" fmla="*/ 4 w 27"/>
                  <a:gd name="T39" fmla="*/ 2 h 17"/>
                  <a:gd name="T40" fmla="*/ 7 w 27"/>
                  <a:gd name="T41" fmla="*/ 5 h 17"/>
                  <a:gd name="T42" fmla="*/ 8 w 27"/>
                  <a:gd name="T43" fmla="*/ 8 h 17"/>
                  <a:gd name="T44" fmla="*/ 11 w 27"/>
                  <a:gd name="T45" fmla="*/ 8 h 17"/>
                  <a:gd name="T46" fmla="*/ 13 w 27"/>
                  <a:gd name="T47" fmla="*/ 8 h 17"/>
                  <a:gd name="T48" fmla="*/ 15 w 27"/>
                  <a:gd name="T49" fmla="*/ 10 h 17"/>
                  <a:gd name="T50" fmla="*/ 17 w 27"/>
                  <a:gd name="T51" fmla="*/ 10 h 17"/>
                  <a:gd name="T52" fmla="*/ 19 w 27"/>
                  <a:gd name="T53" fmla="*/ 10 h 17"/>
                  <a:gd name="T54" fmla="*/ 21 w 27"/>
                  <a:gd name="T55" fmla="*/ 10 h 17"/>
                  <a:gd name="T56" fmla="*/ 23 w 27"/>
                  <a:gd name="T57" fmla="*/ 10 h 17"/>
                  <a:gd name="T58" fmla="*/ 24 w 27"/>
                  <a:gd name="T59" fmla="*/ 10 h 17"/>
                  <a:gd name="T60" fmla="*/ 25 w 27"/>
                  <a:gd name="T61" fmla="*/ 13 h 17"/>
                  <a:gd name="T62" fmla="*/ 25 w 27"/>
                  <a:gd name="T63" fmla="*/ 10 h 17"/>
                  <a:gd name="T64" fmla="*/ 26 w 27"/>
                  <a:gd name="T65" fmla="*/ 13 h 17"/>
                  <a:gd name="T66" fmla="*/ 25 w 27"/>
                  <a:gd name="T67" fmla="*/ 13 h 17"/>
                  <a:gd name="T68" fmla="*/ 25 w 27"/>
                  <a:gd name="T69" fmla="*/ 16 h 17"/>
                  <a:gd name="T70" fmla="*/ 24 w 27"/>
                  <a:gd name="T71" fmla="*/ 16 h 1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7"/>
                  <a:gd name="T109" fmla="*/ 0 h 17"/>
                  <a:gd name="T110" fmla="*/ 27 w 27"/>
                  <a:gd name="T111" fmla="*/ 17 h 1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7" h="17">
                    <a:moveTo>
                      <a:pt x="24" y="16"/>
                    </a:moveTo>
                    <a:lnTo>
                      <a:pt x="22" y="16"/>
                    </a:lnTo>
                    <a:lnTo>
                      <a:pt x="20" y="16"/>
                    </a:lnTo>
                    <a:lnTo>
                      <a:pt x="17" y="16"/>
                    </a:lnTo>
                    <a:lnTo>
                      <a:pt x="14" y="16"/>
                    </a:lnTo>
                    <a:lnTo>
                      <a:pt x="13" y="16"/>
                    </a:lnTo>
                    <a:lnTo>
                      <a:pt x="11" y="13"/>
                    </a:lnTo>
                    <a:lnTo>
                      <a:pt x="8" y="13"/>
                    </a:lnTo>
                    <a:lnTo>
                      <a:pt x="6" y="10"/>
                    </a:lnTo>
                    <a:lnTo>
                      <a:pt x="4" y="10"/>
                    </a:lnTo>
                    <a:lnTo>
                      <a:pt x="2" y="8"/>
                    </a:lnTo>
                    <a:lnTo>
                      <a:pt x="1" y="8"/>
                    </a:lnTo>
                    <a:lnTo>
                      <a:pt x="1" y="5"/>
                    </a:lnTo>
                    <a:lnTo>
                      <a:pt x="0" y="5"/>
                    </a:lnTo>
                    <a:lnTo>
                      <a:pt x="1" y="5"/>
                    </a:lnTo>
                    <a:lnTo>
                      <a:pt x="1" y="2"/>
                    </a:lnTo>
                    <a:lnTo>
                      <a:pt x="1" y="0"/>
                    </a:lnTo>
                    <a:lnTo>
                      <a:pt x="2" y="0"/>
                    </a:lnTo>
                    <a:lnTo>
                      <a:pt x="2" y="2"/>
                    </a:lnTo>
                    <a:lnTo>
                      <a:pt x="4" y="2"/>
                    </a:lnTo>
                    <a:lnTo>
                      <a:pt x="7" y="5"/>
                    </a:lnTo>
                    <a:lnTo>
                      <a:pt x="8" y="8"/>
                    </a:lnTo>
                    <a:lnTo>
                      <a:pt x="11" y="8"/>
                    </a:lnTo>
                    <a:lnTo>
                      <a:pt x="13" y="8"/>
                    </a:lnTo>
                    <a:lnTo>
                      <a:pt x="15" y="10"/>
                    </a:lnTo>
                    <a:lnTo>
                      <a:pt x="17" y="10"/>
                    </a:lnTo>
                    <a:lnTo>
                      <a:pt x="19" y="10"/>
                    </a:lnTo>
                    <a:lnTo>
                      <a:pt x="21" y="10"/>
                    </a:lnTo>
                    <a:lnTo>
                      <a:pt x="23" y="10"/>
                    </a:lnTo>
                    <a:lnTo>
                      <a:pt x="24" y="10"/>
                    </a:lnTo>
                    <a:lnTo>
                      <a:pt x="25" y="13"/>
                    </a:lnTo>
                    <a:lnTo>
                      <a:pt x="25" y="10"/>
                    </a:lnTo>
                    <a:lnTo>
                      <a:pt x="26" y="13"/>
                    </a:lnTo>
                    <a:lnTo>
                      <a:pt x="25" y="13"/>
                    </a:lnTo>
                    <a:lnTo>
                      <a:pt x="25" y="16"/>
                    </a:lnTo>
                    <a:lnTo>
                      <a:pt x="24" y="16"/>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43" name="Freeform 45"/>
              <p:cNvSpPr>
                <a:spLocks/>
              </p:cNvSpPr>
              <p:nvPr/>
            </p:nvSpPr>
            <p:spPr bwMode="auto">
              <a:xfrm>
                <a:off x="1004" y="1772"/>
                <a:ext cx="40" cy="26"/>
              </a:xfrm>
              <a:custGeom>
                <a:avLst/>
                <a:gdLst>
                  <a:gd name="T0" fmla="*/ 39 w 40"/>
                  <a:gd name="T1" fmla="*/ 2 h 26"/>
                  <a:gd name="T2" fmla="*/ 36 w 40"/>
                  <a:gd name="T3" fmla="*/ 6 h 26"/>
                  <a:gd name="T4" fmla="*/ 34 w 40"/>
                  <a:gd name="T5" fmla="*/ 9 h 26"/>
                  <a:gd name="T6" fmla="*/ 30 w 40"/>
                  <a:gd name="T7" fmla="*/ 12 h 26"/>
                  <a:gd name="T8" fmla="*/ 27 w 40"/>
                  <a:gd name="T9" fmla="*/ 15 h 26"/>
                  <a:gd name="T10" fmla="*/ 24 w 40"/>
                  <a:gd name="T11" fmla="*/ 17 h 26"/>
                  <a:gd name="T12" fmla="*/ 20 w 40"/>
                  <a:gd name="T13" fmla="*/ 19 h 26"/>
                  <a:gd name="T14" fmla="*/ 16 w 40"/>
                  <a:gd name="T15" fmla="*/ 22 h 26"/>
                  <a:gd name="T16" fmla="*/ 12 w 40"/>
                  <a:gd name="T17" fmla="*/ 23 h 26"/>
                  <a:gd name="T18" fmla="*/ 7 w 40"/>
                  <a:gd name="T19" fmla="*/ 24 h 26"/>
                  <a:gd name="T20" fmla="*/ 3 w 40"/>
                  <a:gd name="T21" fmla="*/ 25 h 26"/>
                  <a:gd name="T22" fmla="*/ 2 w 40"/>
                  <a:gd name="T23" fmla="*/ 24 h 26"/>
                  <a:gd name="T24" fmla="*/ 1 w 40"/>
                  <a:gd name="T25" fmla="*/ 24 h 26"/>
                  <a:gd name="T26" fmla="*/ 1 w 40"/>
                  <a:gd name="T27" fmla="*/ 23 h 26"/>
                  <a:gd name="T28" fmla="*/ 0 w 40"/>
                  <a:gd name="T29" fmla="*/ 23 h 26"/>
                  <a:gd name="T30" fmla="*/ 1 w 40"/>
                  <a:gd name="T31" fmla="*/ 23 h 26"/>
                  <a:gd name="T32" fmla="*/ 1 w 40"/>
                  <a:gd name="T33" fmla="*/ 22 h 26"/>
                  <a:gd name="T34" fmla="*/ 2 w 40"/>
                  <a:gd name="T35" fmla="*/ 22 h 26"/>
                  <a:gd name="T36" fmla="*/ 6 w 40"/>
                  <a:gd name="T37" fmla="*/ 21 h 26"/>
                  <a:gd name="T38" fmla="*/ 10 w 40"/>
                  <a:gd name="T39" fmla="*/ 20 h 26"/>
                  <a:gd name="T40" fmla="*/ 14 w 40"/>
                  <a:gd name="T41" fmla="*/ 19 h 26"/>
                  <a:gd name="T42" fmla="*/ 18 w 40"/>
                  <a:gd name="T43" fmla="*/ 17 h 26"/>
                  <a:gd name="T44" fmla="*/ 21 w 40"/>
                  <a:gd name="T45" fmla="*/ 15 h 26"/>
                  <a:gd name="T46" fmla="*/ 24 w 40"/>
                  <a:gd name="T47" fmla="*/ 13 h 26"/>
                  <a:gd name="T48" fmla="*/ 29 w 40"/>
                  <a:gd name="T49" fmla="*/ 10 h 26"/>
                  <a:gd name="T50" fmla="*/ 30 w 40"/>
                  <a:gd name="T51" fmla="*/ 7 h 26"/>
                  <a:gd name="T52" fmla="*/ 33 w 40"/>
                  <a:gd name="T53" fmla="*/ 3 h 26"/>
                  <a:gd name="T54" fmla="*/ 36 w 40"/>
                  <a:gd name="T55" fmla="*/ 1 h 26"/>
                  <a:gd name="T56" fmla="*/ 37 w 40"/>
                  <a:gd name="T57" fmla="*/ 1 h 26"/>
                  <a:gd name="T58" fmla="*/ 37 w 40"/>
                  <a:gd name="T59" fmla="*/ 0 h 26"/>
                  <a:gd name="T60" fmla="*/ 38 w 40"/>
                  <a:gd name="T61" fmla="*/ 0 h 26"/>
                  <a:gd name="T62" fmla="*/ 38 w 40"/>
                  <a:gd name="T63" fmla="*/ 1 h 26"/>
                  <a:gd name="T64" fmla="*/ 39 w 40"/>
                  <a:gd name="T65" fmla="*/ 1 h 26"/>
                  <a:gd name="T66" fmla="*/ 39 w 40"/>
                  <a:gd name="T67" fmla="*/ 2 h 26"/>
                  <a:gd name="T68" fmla="*/ 39 w 40"/>
                  <a:gd name="T69" fmla="*/ 2 h 2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0"/>
                  <a:gd name="T106" fmla="*/ 0 h 26"/>
                  <a:gd name="T107" fmla="*/ 40 w 40"/>
                  <a:gd name="T108" fmla="*/ 26 h 2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0" h="26">
                    <a:moveTo>
                      <a:pt x="39" y="2"/>
                    </a:moveTo>
                    <a:lnTo>
                      <a:pt x="36" y="6"/>
                    </a:lnTo>
                    <a:lnTo>
                      <a:pt x="34" y="9"/>
                    </a:lnTo>
                    <a:lnTo>
                      <a:pt x="30" y="12"/>
                    </a:lnTo>
                    <a:lnTo>
                      <a:pt x="27" y="15"/>
                    </a:lnTo>
                    <a:lnTo>
                      <a:pt x="24" y="17"/>
                    </a:lnTo>
                    <a:lnTo>
                      <a:pt x="20" y="19"/>
                    </a:lnTo>
                    <a:lnTo>
                      <a:pt x="16" y="22"/>
                    </a:lnTo>
                    <a:lnTo>
                      <a:pt x="12" y="23"/>
                    </a:lnTo>
                    <a:lnTo>
                      <a:pt x="7" y="24"/>
                    </a:lnTo>
                    <a:lnTo>
                      <a:pt x="3" y="25"/>
                    </a:lnTo>
                    <a:lnTo>
                      <a:pt x="2" y="24"/>
                    </a:lnTo>
                    <a:lnTo>
                      <a:pt x="1" y="24"/>
                    </a:lnTo>
                    <a:lnTo>
                      <a:pt x="1" y="23"/>
                    </a:lnTo>
                    <a:lnTo>
                      <a:pt x="0" y="23"/>
                    </a:lnTo>
                    <a:lnTo>
                      <a:pt x="1" y="23"/>
                    </a:lnTo>
                    <a:lnTo>
                      <a:pt x="1" y="22"/>
                    </a:lnTo>
                    <a:lnTo>
                      <a:pt x="2" y="22"/>
                    </a:lnTo>
                    <a:lnTo>
                      <a:pt x="6" y="21"/>
                    </a:lnTo>
                    <a:lnTo>
                      <a:pt x="10" y="20"/>
                    </a:lnTo>
                    <a:lnTo>
                      <a:pt x="14" y="19"/>
                    </a:lnTo>
                    <a:lnTo>
                      <a:pt x="18" y="17"/>
                    </a:lnTo>
                    <a:lnTo>
                      <a:pt x="21" y="15"/>
                    </a:lnTo>
                    <a:lnTo>
                      <a:pt x="24" y="13"/>
                    </a:lnTo>
                    <a:lnTo>
                      <a:pt x="29" y="10"/>
                    </a:lnTo>
                    <a:lnTo>
                      <a:pt x="30" y="7"/>
                    </a:lnTo>
                    <a:lnTo>
                      <a:pt x="33" y="3"/>
                    </a:lnTo>
                    <a:lnTo>
                      <a:pt x="36" y="1"/>
                    </a:lnTo>
                    <a:lnTo>
                      <a:pt x="37" y="1"/>
                    </a:lnTo>
                    <a:lnTo>
                      <a:pt x="37" y="0"/>
                    </a:lnTo>
                    <a:lnTo>
                      <a:pt x="38" y="0"/>
                    </a:lnTo>
                    <a:lnTo>
                      <a:pt x="38" y="1"/>
                    </a:lnTo>
                    <a:lnTo>
                      <a:pt x="39" y="1"/>
                    </a:lnTo>
                    <a:lnTo>
                      <a:pt x="39" y="2"/>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44" name="Freeform 46"/>
              <p:cNvSpPr>
                <a:spLocks/>
              </p:cNvSpPr>
              <p:nvPr/>
            </p:nvSpPr>
            <p:spPr bwMode="auto">
              <a:xfrm>
                <a:off x="865" y="1682"/>
                <a:ext cx="23" cy="51"/>
              </a:xfrm>
              <a:custGeom>
                <a:avLst/>
                <a:gdLst>
                  <a:gd name="T0" fmla="*/ 18 w 23"/>
                  <a:gd name="T1" fmla="*/ 6 h 51"/>
                  <a:gd name="T2" fmla="*/ 16 w 23"/>
                  <a:gd name="T3" fmla="*/ 5 h 51"/>
                  <a:gd name="T4" fmla="*/ 14 w 23"/>
                  <a:gd name="T5" fmla="*/ 5 h 51"/>
                  <a:gd name="T6" fmla="*/ 11 w 23"/>
                  <a:gd name="T7" fmla="*/ 4 h 51"/>
                  <a:gd name="T8" fmla="*/ 9 w 23"/>
                  <a:gd name="T9" fmla="*/ 4 h 51"/>
                  <a:gd name="T10" fmla="*/ 6 w 23"/>
                  <a:gd name="T11" fmla="*/ 5 h 51"/>
                  <a:gd name="T12" fmla="*/ 5 w 23"/>
                  <a:gd name="T13" fmla="*/ 7 h 51"/>
                  <a:gd name="T14" fmla="*/ 3 w 23"/>
                  <a:gd name="T15" fmla="*/ 7 h 51"/>
                  <a:gd name="T16" fmla="*/ 4 w 23"/>
                  <a:gd name="T17" fmla="*/ 10 h 51"/>
                  <a:gd name="T18" fmla="*/ 2 w 23"/>
                  <a:gd name="T19" fmla="*/ 13 h 51"/>
                  <a:gd name="T20" fmla="*/ 3 w 23"/>
                  <a:gd name="T21" fmla="*/ 21 h 51"/>
                  <a:gd name="T22" fmla="*/ 6 w 23"/>
                  <a:gd name="T23" fmla="*/ 29 h 51"/>
                  <a:gd name="T24" fmla="*/ 10 w 23"/>
                  <a:gd name="T25" fmla="*/ 36 h 51"/>
                  <a:gd name="T26" fmla="*/ 16 w 23"/>
                  <a:gd name="T27" fmla="*/ 42 h 51"/>
                  <a:gd name="T28" fmla="*/ 21 w 23"/>
                  <a:gd name="T29" fmla="*/ 47 h 51"/>
                  <a:gd name="T30" fmla="*/ 22 w 23"/>
                  <a:gd name="T31" fmla="*/ 48 h 51"/>
                  <a:gd name="T32" fmla="*/ 22 w 23"/>
                  <a:gd name="T33" fmla="*/ 49 h 51"/>
                  <a:gd name="T34" fmla="*/ 20 w 23"/>
                  <a:gd name="T35" fmla="*/ 50 h 51"/>
                  <a:gd name="T36" fmla="*/ 17 w 23"/>
                  <a:gd name="T37" fmla="*/ 47 h 51"/>
                  <a:gd name="T38" fmla="*/ 11 w 23"/>
                  <a:gd name="T39" fmla="*/ 42 h 51"/>
                  <a:gd name="T40" fmla="*/ 6 w 23"/>
                  <a:gd name="T41" fmla="*/ 35 h 51"/>
                  <a:gd name="T42" fmla="*/ 2 w 23"/>
                  <a:gd name="T43" fmla="*/ 28 h 51"/>
                  <a:gd name="T44" fmla="*/ 0 w 23"/>
                  <a:gd name="T45" fmla="*/ 19 h 51"/>
                  <a:gd name="T46" fmla="*/ 1 w 23"/>
                  <a:gd name="T47" fmla="*/ 8 h 51"/>
                  <a:gd name="T48" fmla="*/ 0 w 23"/>
                  <a:gd name="T49" fmla="*/ 7 h 51"/>
                  <a:gd name="T50" fmla="*/ 0 w 23"/>
                  <a:gd name="T51" fmla="*/ 6 h 51"/>
                  <a:gd name="T52" fmla="*/ 3 w 23"/>
                  <a:gd name="T53" fmla="*/ 4 h 51"/>
                  <a:gd name="T54" fmla="*/ 4 w 23"/>
                  <a:gd name="T55" fmla="*/ 2 h 51"/>
                  <a:gd name="T56" fmla="*/ 6 w 23"/>
                  <a:gd name="T57" fmla="*/ 2 h 51"/>
                  <a:gd name="T58" fmla="*/ 9 w 23"/>
                  <a:gd name="T59" fmla="*/ 1 h 51"/>
                  <a:gd name="T60" fmla="*/ 10 w 23"/>
                  <a:gd name="T61" fmla="*/ 1 h 51"/>
                  <a:gd name="T62" fmla="*/ 12 w 23"/>
                  <a:gd name="T63" fmla="*/ 1 h 51"/>
                  <a:gd name="T64" fmla="*/ 14 w 23"/>
                  <a:gd name="T65" fmla="*/ 2 h 51"/>
                  <a:gd name="T66" fmla="*/ 16 w 23"/>
                  <a:gd name="T67" fmla="*/ 2 h 51"/>
                  <a:gd name="T68" fmla="*/ 19 w 23"/>
                  <a:gd name="T69" fmla="*/ 2 h 51"/>
                  <a:gd name="T70" fmla="*/ 21 w 23"/>
                  <a:gd name="T71" fmla="*/ 3 h 51"/>
                  <a:gd name="T72" fmla="*/ 21 w 23"/>
                  <a:gd name="T73" fmla="*/ 5 h 51"/>
                  <a:gd name="T74" fmla="*/ 19 w 23"/>
                  <a:gd name="T75" fmla="*/ 6 h 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3"/>
                  <a:gd name="T115" fmla="*/ 0 h 51"/>
                  <a:gd name="T116" fmla="*/ 23 w 23"/>
                  <a:gd name="T117" fmla="*/ 51 h 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3" h="51">
                    <a:moveTo>
                      <a:pt x="19" y="6"/>
                    </a:moveTo>
                    <a:lnTo>
                      <a:pt x="18" y="6"/>
                    </a:lnTo>
                    <a:lnTo>
                      <a:pt x="17" y="5"/>
                    </a:lnTo>
                    <a:lnTo>
                      <a:pt x="16" y="5"/>
                    </a:lnTo>
                    <a:lnTo>
                      <a:pt x="15" y="4"/>
                    </a:lnTo>
                    <a:lnTo>
                      <a:pt x="14" y="5"/>
                    </a:lnTo>
                    <a:lnTo>
                      <a:pt x="13" y="4"/>
                    </a:lnTo>
                    <a:lnTo>
                      <a:pt x="11" y="4"/>
                    </a:lnTo>
                    <a:lnTo>
                      <a:pt x="10" y="4"/>
                    </a:lnTo>
                    <a:lnTo>
                      <a:pt x="9" y="4"/>
                    </a:lnTo>
                    <a:lnTo>
                      <a:pt x="7" y="5"/>
                    </a:lnTo>
                    <a:lnTo>
                      <a:pt x="6" y="5"/>
                    </a:lnTo>
                    <a:lnTo>
                      <a:pt x="6" y="4"/>
                    </a:lnTo>
                    <a:lnTo>
                      <a:pt x="5" y="7"/>
                    </a:lnTo>
                    <a:lnTo>
                      <a:pt x="3" y="8"/>
                    </a:lnTo>
                    <a:lnTo>
                      <a:pt x="3" y="7"/>
                    </a:lnTo>
                    <a:lnTo>
                      <a:pt x="3" y="10"/>
                    </a:lnTo>
                    <a:lnTo>
                      <a:pt x="4" y="10"/>
                    </a:lnTo>
                    <a:lnTo>
                      <a:pt x="3" y="10"/>
                    </a:lnTo>
                    <a:lnTo>
                      <a:pt x="2" y="13"/>
                    </a:lnTo>
                    <a:lnTo>
                      <a:pt x="3" y="17"/>
                    </a:lnTo>
                    <a:lnTo>
                      <a:pt x="3" y="21"/>
                    </a:lnTo>
                    <a:lnTo>
                      <a:pt x="4" y="25"/>
                    </a:lnTo>
                    <a:lnTo>
                      <a:pt x="6" y="29"/>
                    </a:lnTo>
                    <a:lnTo>
                      <a:pt x="8" y="31"/>
                    </a:lnTo>
                    <a:lnTo>
                      <a:pt x="10" y="36"/>
                    </a:lnTo>
                    <a:lnTo>
                      <a:pt x="13" y="39"/>
                    </a:lnTo>
                    <a:lnTo>
                      <a:pt x="16" y="42"/>
                    </a:lnTo>
                    <a:lnTo>
                      <a:pt x="18" y="45"/>
                    </a:lnTo>
                    <a:lnTo>
                      <a:pt x="21" y="47"/>
                    </a:lnTo>
                    <a:lnTo>
                      <a:pt x="21" y="48"/>
                    </a:lnTo>
                    <a:lnTo>
                      <a:pt x="22" y="48"/>
                    </a:lnTo>
                    <a:lnTo>
                      <a:pt x="21" y="49"/>
                    </a:lnTo>
                    <a:lnTo>
                      <a:pt x="22" y="49"/>
                    </a:lnTo>
                    <a:lnTo>
                      <a:pt x="21" y="50"/>
                    </a:lnTo>
                    <a:lnTo>
                      <a:pt x="20" y="50"/>
                    </a:lnTo>
                    <a:lnTo>
                      <a:pt x="19" y="49"/>
                    </a:lnTo>
                    <a:lnTo>
                      <a:pt x="17" y="47"/>
                    </a:lnTo>
                    <a:lnTo>
                      <a:pt x="14" y="44"/>
                    </a:lnTo>
                    <a:lnTo>
                      <a:pt x="11" y="42"/>
                    </a:lnTo>
                    <a:lnTo>
                      <a:pt x="8" y="39"/>
                    </a:lnTo>
                    <a:lnTo>
                      <a:pt x="6" y="35"/>
                    </a:lnTo>
                    <a:lnTo>
                      <a:pt x="4" y="31"/>
                    </a:lnTo>
                    <a:lnTo>
                      <a:pt x="2" y="28"/>
                    </a:lnTo>
                    <a:lnTo>
                      <a:pt x="1" y="24"/>
                    </a:lnTo>
                    <a:lnTo>
                      <a:pt x="0" y="19"/>
                    </a:lnTo>
                    <a:lnTo>
                      <a:pt x="1" y="16"/>
                    </a:lnTo>
                    <a:lnTo>
                      <a:pt x="1" y="8"/>
                    </a:lnTo>
                    <a:lnTo>
                      <a:pt x="1" y="10"/>
                    </a:lnTo>
                    <a:lnTo>
                      <a:pt x="0" y="7"/>
                    </a:lnTo>
                    <a:lnTo>
                      <a:pt x="1" y="6"/>
                    </a:lnTo>
                    <a:lnTo>
                      <a:pt x="0" y="6"/>
                    </a:lnTo>
                    <a:lnTo>
                      <a:pt x="1" y="5"/>
                    </a:lnTo>
                    <a:lnTo>
                      <a:pt x="3" y="4"/>
                    </a:lnTo>
                    <a:lnTo>
                      <a:pt x="2" y="4"/>
                    </a:lnTo>
                    <a:lnTo>
                      <a:pt x="4" y="2"/>
                    </a:lnTo>
                    <a:lnTo>
                      <a:pt x="5" y="2"/>
                    </a:lnTo>
                    <a:lnTo>
                      <a:pt x="6" y="2"/>
                    </a:lnTo>
                    <a:lnTo>
                      <a:pt x="5" y="1"/>
                    </a:lnTo>
                    <a:lnTo>
                      <a:pt x="9" y="1"/>
                    </a:lnTo>
                    <a:lnTo>
                      <a:pt x="8" y="0"/>
                    </a:lnTo>
                    <a:lnTo>
                      <a:pt x="10" y="1"/>
                    </a:lnTo>
                    <a:lnTo>
                      <a:pt x="11" y="2"/>
                    </a:lnTo>
                    <a:lnTo>
                      <a:pt x="12" y="1"/>
                    </a:lnTo>
                    <a:lnTo>
                      <a:pt x="13" y="2"/>
                    </a:lnTo>
                    <a:lnTo>
                      <a:pt x="14" y="2"/>
                    </a:lnTo>
                    <a:lnTo>
                      <a:pt x="15" y="2"/>
                    </a:lnTo>
                    <a:lnTo>
                      <a:pt x="16" y="2"/>
                    </a:lnTo>
                    <a:lnTo>
                      <a:pt x="17" y="2"/>
                    </a:lnTo>
                    <a:lnTo>
                      <a:pt x="19" y="2"/>
                    </a:lnTo>
                    <a:lnTo>
                      <a:pt x="20" y="2"/>
                    </a:lnTo>
                    <a:lnTo>
                      <a:pt x="21" y="3"/>
                    </a:lnTo>
                    <a:lnTo>
                      <a:pt x="21" y="4"/>
                    </a:lnTo>
                    <a:lnTo>
                      <a:pt x="21" y="5"/>
                    </a:lnTo>
                    <a:lnTo>
                      <a:pt x="20" y="6"/>
                    </a:lnTo>
                    <a:lnTo>
                      <a:pt x="19" y="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45" name="Freeform 47"/>
              <p:cNvSpPr>
                <a:spLocks/>
              </p:cNvSpPr>
              <p:nvPr/>
            </p:nvSpPr>
            <p:spPr bwMode="auto">
              <a:xfrm>
                <a:off x="895" y="1622"/>
                <a:ext cx="17" cy="34"/>
              </a:xfrm>
              <a:custGeom>
                <a:avLst/>
                <a:gdLst>
                  <a:gd name="T0" fmla="*/ 9 w 17"/>
                  <a:gd name="T1" fmla="*/ 1 h 34"/>
                  <a:gd name="T2" fmla="*/ 9 w 17"/>
                  <a:gd name="T3" fmla="*/ 2 h 34"/>
                  <a:gd name="T4" fmla="*/ 9 w 17"/>
                  <a:gd name="T5" fmla="*/ 3 h 34"/>
                  <a:gd name="T6" fmla="*/ 11 w 17"/>
                  <a:gd name="T7" fmla="*/ 4 h 34"/>
                  <a:gd name="T8" fmla="*/ 12 w 17"/>
                  <a:gd name="T9" fmla="*/ 5 h 34"/>
                  <a:gd name="T10" fmla="*/ 12 w 17"/>
                  <a:gd name="T11" fmla="*/ 7 h 34"/>
                  <a:gd name="T12" fmla="*/ 13 w 17"/>
                  <a:gd name="T13" fmla="*/ 8 h 34"/>
                  <a:gd name="T14" fmla="*/ 14 w 17"/>
                  <a:gd name="T15" fmla="*/ 9 h 34"/>
                  <a:gd name="T16" fmla="*/ 14 w 17"/>
                  <a:gd name="T17" fmla="*/ 10 h 34"/>
                  <a:gd name="T18" fmla="*/ 14 w 17"/>
                  <a:gd name="T19" fmla="*/ 12 h 34"/>
                  <a:gd name="T20" fmla="*/ 14 w 17"/>
                  <a:gd name="T21" fmla="*/ 13 h 34"/>
                  <a:gd name="T22" fmla="*/ 16 w 17"/>
                  <a:gd name="T23" fmla="*/ 13 h 34"/>
                  <a:gd name="T24" fmla="*/ 16 w 17"/>
                  <a:gd name="T25" fmla="*/ 14 h 34"/>
                  <a:gd name="T26" fmla="*/ 14 w 17"/>
                  <a:gd name="T27" fmla="*/ 14 h 34"/>
                  <a:gd name="T28" fmla="*/ 14 w 17"/>
                  <a:gd name="T29" fmla="*/ 17 h 34"/>
                  <a:gd name="T30" fmla="*/ 13 w 17"/>
                  <a:gd name="T31" fmla="*/ 18 h 34"/>
                  <a:gd name="T32" fmla="*/ 13 w 17"/>
                  <a:gd name="T33" fmla="*/ 20 h 34"/>
                  <a:gd name="T34" fmla="*/ 12 w 17"/>
                  <a:gd name="T35" fmla="*/ 21 h 34"/>
                  <a:gd name="T36" fmla="*/ 10 w 17"/>
                  <a:gd name="T37" fmla="*/ 23 h 34"/>
                  <a:gd name="T38" fmla="*/ 9 w 17"/>
                  <a:gd name="T39" fmla="*/ 24 h 34"/>
                  <a:gd name="T40" fmla="*/ 8 w 17"/>
                  <a:gd name="T41" fmla="*/ 26 h 34"/>
                  <a:gd name="T42" fmla="*/ 6 w 17"/>
                  <a:gd name="T43" fmla="*/ 27 h 34"/>
                  <a:gd name="T44" fmla="*/ 4 w 17"/>
                  <a:gd name="T45" fmla="*/ 29 h 34"/>
                  <a:gd name="T46" fmla="*/ 4 w 17"/>
                  <a:gd name="T47" fmla="*/ 30 h 34"/>
                  <a:gd name="T48" fmla="*/ 2 w 17"/>
                  <a:gd name="T49" fmla="*/ 31 h 34"/>
                  <a:gd name="T50" fmla="*/ 2 w 17"/>
                  <a:gd name="T51" fmla="*/ 32 h 34"/>
                  <a:gd name="T52" fmla="*/ 1 w 17"/>
                  <a:gd name="T53" fmla="*/ 33 h 34"/>
                  <a:gd name="T54" fmla="*/ 1 w 17"/>
                  <a:gd name="T55" fmla="*/ 32 h 34"/>
                  <a:gd name="T56" fmla="*/ 0 w 17"/>
                  <a:gd name="T57" fmla="*/ 32 h 34"/>
                  <a:gd name="T58" fmla="*/ 0 w 17"/>
                  <a:gd name="T59" fmla="*/ 31 h 34"/>
                  <a:gd name="T60" fmla="*/ 0 w 17"/>
                  <a:gd name="T61" fmla="*/ 30 h 34"/>
                  <a:gd name="T62" fmla="*/ 1 w 17"/>
                  <a:gd name="T63" fmla="*/ 30 h 34"/>
                  <a:gd name="T64" fmla="*/ 1 w 17"/>
                  <a:gd name="T65" fmla="*/ 29 h 34"/>
                  <a:gd name="T66" fmla="*/ 1 w 17"/>
                  <a:gd name="T67" fmla="*/ 28 h 34"/>
                  <a:gd name="T68" fmla="*/ 2 w 17"/>
                  <a:gd name="T69" fmla="*/ 27 h 34"/>
                  <a:gd name="T70" fmla="*/ 3 w 17"/>
                  <a:gd name="T71" fmla="*/ 25 h 34"/>
                  <a:gd name="T72" fmla="*/ 4 w 17"/>
                  <a:gd name="T73" fmla="*/ 24 h 34"/>
                  <a:gd name="T74" fmla="*/ 5 w 17"/>
                  <a:gd name="T75" fmla="*/ 24 h 34"/>
                  <a:gd name="T76" fmla="*/ 6 w 17"/>
                  <a:gd name="T77" fmla="*/ 23 h 34"/>
                  <a:gd name="T78" fmla="*/ 8 w 17"/>
                  <a:gd name="T79" fmla="*/ 21 h 34"/>
                  <a:gd name="T80" fmla="*/ 9 w 17"/>
                  <a:gd name="T81" fmla="*/ 20 h 34"/>
                  <a:gd name="T82" fmla="*/ 9 w 17"/>
                  <a:gd name="T83" fmla="*/ 19 h 34"/>
                  <a:gd name="T84" fmla="*/ 12 w 17"/>
                  <a:gd name="T85" fmla="*/ 13 h 34"/>
                  <a:gd name="T86" fmla="*/ 12 w 17"/>
                  <a:gd name="T87" fmla="*/ 14 h 34"/>
                  <a:gd name="T88" fmla="*/ 12 w 17"/>
                  <a:gd name="T89" fmla="*/ 10 h 34"/>
                  <a:gd name="T90" fmla="*/ 11 w 17"/>
                  <a:gd name="T91" fmla="*/ 9 h 34"/>
                  <a:gd name="T92" fmla="*/ 10 w 17"/>
                  <a:gd name="T93" fmla="*/ 8 h 34"/>
                  <a:gd name="T94" fmla="*/ 9 w 17"/>
                  <a:gd name="T95" fmla="*/ 7 h 34"/>
                  <a:gd name="T96" fmla="*/ 9 w 17"/>
                  <a:gd name="T97" fmla="*/ 5 h 34"/>
                  <a:gd name="T98" fmla="*/ 8 w 17"/>
                  <a:gd name="T99" fmla="*/ 4 h 34"/>
                  <a:gd name="T100" fmla="*/ 6 w 17"/>
                  <a:gd name="T101" fmla="*/ 3 h 34"/>
                  <a:gd name="T102" fmla="*/ 6 w 17"/>
                  <a:gd name="T103" fmla="*/ 4 h 34"/>
                  <a:gd name="T104" fmla="*/ 5 w 17"/>
                  <a:gd name="T105" fmla="*/ 4 h 34"/>
                  <a:gd name="T106" fmla="*/ 5 w 17"/>
                  <a:gd name="T107" fmla="*/ 3 h 34"/>
                  <a:gd name="T108" fmla="*/ 5 w 17"/>
                  <a:gd name="T109" fmla="*/ 2 h 34"/>
                  <a:gd name="T110" fmla="*/ 6 w 17"/>
                  <a:gd name="T111" fmla="*/ 2 h 34"/>
                  <a:gd name="T112" fmla="*/ 6 w 17"/>
                  <a:gd name="T113" fmla="*/ 1 h 34"/>
                  <a:gd name="T114" fmla="*/ 6 w 17"/>
                  <a:gd name="T115" fmla="*/ 0 h 34"/>
                  <a:gd name="T116" fmla="*/ 8 w 17"/>
                  <a:gd name="T117" fmla="*/ 1 h 34"/>
                  <a:gd name="T118" fmla="*/ 9 w 17"/>
                  <a:gd name="T119" fmla="*/ 1 h 3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
                  <a:gd name="T181" fmla="*/ 0 h 34"/>
                  <a:gd name="T182" fmla="*/ 17 w 17"/>
                  <a:gd name="T183" fmla="*/ 34 h 3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 h="34">
                    <a:moveTo>
                      <a:pt x="9" y="1"/>
                    </a:moveTo>
                    <a:lnTo>
                      <a:pt x="9" y="2"/>
                    </a:lnTo>
                    <a:lnTo>
                      <a:pt x="9" y="3"/>
                    </a:lnTo>
                    <a:lnTo>
                      <a:pt x="11" y="4"/>
                    </a:lnTo>
                    <a:lnTo>
                      <a:pt x="12" y="5"/>
                    </a:lnTo>
                    <a:lnTo>
                      <a:pt x="12" y="7"/>
                    </a:lnTo>
                    <a:lnTo>
                      <a:pt x="13" y="8"/>
                    </a:lnTo>
                    <a:lnTo>
                      <a:pt x="14" y="9"/>
                    </a:lnTo>
                    <a:lnTo>
                      <a:pt x="14" y="10"/>
                    </a:lnTo>
                    <a:lnTo>
                      <a:pt x="14" y="12"/>
                    </a:lnTo>
                    <a:lnTo>
                      <a:pt x="14" y="13"/>
                    </a:lnTo>
                    <a:lnTo>
                      <a:pt x="16" y="13"/>
                    </a:lnTo>
                    <a:lnTo>
                      <a:pt x="16" y="14"/>
                    </a:lnTo>
                    <a:lnTo>
                      <a:pt x="14" y="14"/>
                    </a:lnTo>
                    <a:lnTo>
                      <a:pt x="14" y="17"/>
                    </a:lnTo>
                    <a:lnTo>
                      <a:pt x="13" y="18"/>
                    </a:lnTo>
                    <a:lnTo>
                      <a:pt x="13" y="20"/>
                    </a:lnTo>
                    <a:lnTo>
                      <a:pt x="12" y="21"/>
                    </a:lnTo>
                    <a:lnTo>
                      <a:pt x="10" y="23"/>
                    </a:lnTo>
                    <a:lnTo>
                      <a:pt x="9" y="24"/>
                    </a:lnTo>
                    <a:lnTo>
                      <a:pt x="8" y="26"/>
                    </a:lnTo>
                    <a:lnTo>
                      <a:pt x="6" y="27"/>
                    </a:lnTo>
                    <a:lnTo>
                      <a:pt x="4" y="29"/>
                    </a:lnTo>
                    <a:lnTo>
                      <a:pt x="4" y="30"/>
                    </a:lnTo>
                    <a:lnTo>
                      <a:pt x="2" y="31"/>
                    </a:lnTo>
                    <a:lnTo>
                      <a:pt x="2" y="32"/>
                    </a:lnTo>
                    <a:lnTo>
                      <a:pt x="1" y="33"/>
                    </a:lnTo>
                    <a:lnTo>
                      <a:pt x="1" y="32"/>
                    </a:lnTo>
                    <a:lnTo>
                      <a:pt x="0" y="32"/>
                    </a:lnTo>
                    <a:lnTo>
                      <a:pt x="0" y="31"/>
                    </a:lnTo>
                    <a:lnTo>
                      <a:pt x="0" y="30"/>
                    </a:lnTo>
                    <a:lnTo>
                      <a:pt x="1" y="30"/>
                    </a:lnTo>
                    <a:lnTo>
                      <a:pt x="1" y="29"/>
                    </a:lnTo>
                    <a:lnTo>
                      <a:pt x="1" y="28"/>
                    </a:lnTo>
                    <a:lnTo>
                      <a:pt x="2" y="27"/>
                    </a:lnTo>
                    <a:lnTo>
                      <a:pt x="3" y="25"/>
                    </a:lnTo>
                    <a:lnTo>
                      <a:pt x="4" y="24"/>
                    </a:lnTo>
                    <a:lnTo>
                      <a:pt x="5" y="24"/>
                    </a:lnTo>
                    <a:lnTo>
                      <a:pt x="6" y="23"/>
                    </a:lnTo>
                    <a:lnTo>
                      <a:pt x="8" y="21"/>
                    </a:lnTo>
                    <a:lnTo>
                      <a:pt x="9" y="20"/>
                    </a:lnTo>
                    <a:lnTo>
                      <a:pt x="9" y="19"/>
                    </a:lnTo>
                    <a:lnTo>
                      <a:pt x="12" y="13"/>
                    </a:lnTo>
                    <a:lnTo>
                      <a:pt x="12" y="14"/>
                    </a:lnTo>
                    <a:lnTo>
                      <a:pt x="12" y="10"/>
                    </a:lnTo>
                    <a:lnTo>
                      <a:pt x="11" y="9"/>
                    </a:lnTo>
                    <a:lnTo>
                      <a:pt x="10" y="8"/>
                    </a:lnTo>
                    <a:lnTo>
                      <a:pt x="9" y="7"/>
                    </a:lnTo>
                    <a:lnTo>
                      <a:pt x="9" y="5"/>
                    </a:lnTo>
                    <a:lnTo>
                      <a:pt x="8" y="4"/>
                    </a:lnTo>
                    <a:lnTo>
                      <a:pt x="6" y="3"/>
                    </a:lnTo>
                    <a:lnTo>
                      <a:pt x="6" y="4"/>
                    </a:lnTo>
                    <a:lnTo>
                      <a:pt x="5" y="4"/>
                    </a:lnTo>
                    <a:lnTo>
                      <a:pt x="5" y="3"/>
                    </a:lnTo>
                    <a:lnTo>
                      <a:pt x="5" y="2"/>
                    </a:lnTo>
                    <a:lnTo>
                      <a:pt x="6" y="2"/>
                    </a:lnTo>
                    <a:lnTo>
                      <a:pt x="6" y="1"/>
                    </a:lnTo>
                    <a:lnTo>
                      <a:pt x="6" y="0"/>
                    </a:lnTo>
                    <a:lnTo>
                      <a:pt x="8" y="1"/>
                    </a:lnTo>
                    <a:lnTo>
                      <a:pt x="9" y="1"/>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46" name="Freeform 48"/>
              <p:cNvSpPr>
                <a:spLocks/>
              </p:cNvSpPr>
              <p:nvPr/>
            </p:nvSpPr>
            <p:spPr bwMode="auto">
              <a:xfrm>
                <a:off x="1049" y="1682"/>
                <a:ext cx="17" cy="18"/>
              </a:xfrm>
              <a:custGeom>
                <a:avLst/>
                <a:gdLst>
                  <a:gd name="T0" fmla="*/ 0 w 17"/>
                  <a:gd name="T1" fmla="*/ 0 h 18"/>
                  <a:gd name="T2" fmla="*/ 4 w 17"/>
                  <a:gd name="T3" fmla="*/ 1 h 18"/>
                  <a:gd name="T4" fmla="*/ 4 w 17"/>
                  <a:gd name="T5" fmla="*/ 2 h 18"/>
                  <a:gd name="T6" fmla="*/ 4 w 17"/>
                  <a:gd name="T7" fmla="*/ 3 h 18"/>
                  <a:gd name="T8" fmla="*/ 8 w 17"/>
                  <a:gd name="T9" fmla="*/ 5 h 18"/>
                  <a:gd name="T10" fmla="*/ 10 w 17"/>
                  <a:gd name="T11" fmla="*/ 7 h 18"/>
                  <a:gd name="T12" fmla="*/ 12 w 17"/>
                  <a:gd name="T13" fmla="*/ 9 h 18"/>
                  <a:gd name="T14" fmla="*/ 14 w 17"/>
                  <a:gd name="T15" fmla="*/ 12 h 18"/>
                  <a:gd name="T16" fmla="*/ 16 w 17"/>
                  <a:gd name="T17" fmla="*/ 15 h 18"/>
                  <a:gd name="T18" fmla="*/ 16 w 17"/>
                  <a:gd name="T19" fmla="*/ 17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8"/>
                  <a:gd name="T32" fmla="*/ 17 w 17"/>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8">
                    <a:moveTo>
                      <a:pt x="0" y="0"/>
                    </a:moveTo>
                    <a:lnTo>
                      <a:pt x="4" y="1"/>
                    </a:lnTo>
                    <a:lnTo>
                      <a:pt x="4" y="2"/>
                    </a:lnTo>
                    <a:lnTo>
                      <a:pt x="4" y="3"/>
                    </a:lnTo>
                    <a:lnTo>
                      <a:pt x="8" y="5"/>
                    </a:lnTo>
                    <a:lnTo>
                      <a:pt x="10" y="7"/>
                    </a:lnTo>
                    <a:lnTo>
                      <a:pt x="12" y="9"/>
                    </a:lnTo>
                    <a:lnTo>
                      <a:pt x="14" y="12"/>
                    </a:lnTo>
                    <a:lnTo>
                      <a:pt x="16" y="15"/>
                    </a:lnTo>
                    <a:lnTo>
                      <a:pt x="16" y="17"/>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747" name="Freeform 49"/>
              <p:cNvSpPr>
                <a:spLocks/>
              </p:cNvSpPr>
              <p:nvPr/>
            </p:nvSpPr>
            <p:spPr bwMode="auto">
              <a:xfrm>
                <a:off x="1054" y="1686"/>
                <a:ext cx="17" cy="17"/>
              </a:xfrm>
              <a:custGeom>
                <a:avLst/>
                <a:gdLst>
                  <a:gd name="T0" fmla="*/ 0 w 17"/>
                  <a:gd name="T1" fmla="*/ 16 h 17"/>
                  <a:gd name="T2" fmla="*/ 1 w 17"/>
                  <a:gd name="T3" fmla="*/ 16 h 17"/>
                  <a:gd name="T4" fmla="*/ 2 w 17"/>
                  <a:gd name="T5" fmla="*/ 16 h 17"/>
                  <a:gd name="T6" fmla="*/ 4 w 17"/>
                  <a:gd name="T7" fmla="*/ 8 h 17"/>
                  <a:gd name="T8" fmla="*/ 6 w 17"/>
                  <a:gd name="T9" fmla="*/ 8 h 17"/>
                  <a:gd name="T10" fmla="*/ 8 w 17"/>
                  <a:gd name="T11" fmla="*/ 8 h 17"/>
                  <a:gd name="T12" fmla="*/ 9 w 17"/>
                  <a:gd name="T13" fmla="*/ 0 h 17"/>
                  <a:gd name="T14" fmla="*/ 13 w 17"/>
                  <a:gd name="T15" fmla="*/ 8 h 17"/>
                  <a:gd name="T16" fmla="*/ 14 w 17"/>
                  <a:gd name="T17" fmla="*/ 0 h 17"/>
                  <a:gd name="T18" fmla="*/ 16 w 17"/>
                  <a:gd name="T19" fmla="*/ 8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0" y="16"/>
                    </a:moveTo>
                    <a:lnTo>
                      <a:pt x="1" y="16"/>
                    </a:lnTo>
                    <a:lnTo>
                      <a:pt x="2" y="16"/>
                    </a:lnTo>
                    <a:lnTo>
                      <a:pt x="4" y="8"/>
                    </a:lnTo>
                    <a:lnTo>
                      <a:pt x="6" y="8"/>
                    </a:lnTo>
                    <a:lnTo>
                      <a:pt x="8" y="8"/>
                    </a:lnTo>
                    <a:lnTo>
                      <a:pt x="9" y="0"/>
                    </a:lnTo>
                    <a:lnTo>
                      <a:pt x="13" y="8"/>
                    </a:lnTo>
                    <a:lnTo>
                      <a:pt x="14" y="0"/>
                    </a:lnTo>
                    <a:lnTo>
                      <a:pt x="16" y="8"/>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748" name="Freeform 50"/>
              <p:cNvSpPr>
                <a:spLocks/>
              </p:cNvSpPr>
              <p:nvPr/>
            </p:nvSpPr>
            <p:spPr bwMode="auto">
              <a:xfrm>
                <a:off x="1366" y="2012"/>
                <a:ext cx="17" cy="20"/>
              </a:xfrm>
              <a:custGeom>
                <a:avLst/>
                <a:gdLst>
                  <a:gd name="T0" fmla="*/ 9 w 17"/>
                  <a:gd name="T1" fmla="*/ 2 h 20"/>
                  <a:gd name="T2" fmla="*/ 11 w 17"/>
                  <a:gd name="T3" fmla="*/ 3 h 20"/>
                  <a:gd name="T4" fmla="*/ 11 w 17"/>
                  <a:gd name="T5" fmla="*/ 4 h 20"/>
                  <a:gd name="T6" fmla="*/ 11 w 17"/>
                  <a:gd name="T7" fmla="*/ 5 h 20"/>
                  <a:gd name="T8" fmla="*/ 11 w 17"/>
                  <a:gd name="T9" fmla="*/ 6 h 20"/>
                  <a:gd name="T10" fmla="*/ 13 w 17"/>
                  <a:gd name="T11" fmla="*/ 7 h 20"/>
                  <a:gd name="T12" fmla="*/ 13 w 17"/>
                  <a:gd name="T13" fmla="*/ 9 h 20"/>
                  <a:gd name="T14" fmla="*/ 13 w 17"/>
                  <a:gd name="T15" fmla="*/ 10 h 20"/>
                  <a:gd name="T16" fmla="*/ 13 w 17"/>
                  <a:gd name="T17" fmla="*/ 12 h 20"/>
                  <a:gd name="T18" fmla="*/ 16 w 17"/>
                  <a:gd name="T19" fmla="*/ 13 h 20"/>
                  <a:gd name="T20" fmla="*/ 11 w 17"/>
                  <a:gd name="T21" fmla="*/ 16 h 20"/>
                  <a:gd name="T22" fmla="*/ 13 w 17"/>
                  <a:gd name="T23" fmla="*/ 16 h 20"/>
                  <a:gd name="T24" fmla="*/ 11 w 17"/>
                  <a:gd name="T25" fmla="*/ 16 h 20"/>
                  <a:gd name="T26" fmla="*/ 9 w 17"/>
                  <a:gd name="T27" fmla="*/ 17 h 20"/>
                  <a:gd name="T28" fmla="*/ 6 w 17"/>
                  <a:gd name="T29" fmla="*/ 18 h 20"/>
                  <a:gd name="T30" fmla="*/ 9 w 17"/>
                  <a:gd name="T31" fmla="*/ 18 h 20"/>
                  <a:gd name="T32" fmla="*/ 6 w 17"/>
                  <a:gd name="T33" fmla="*/ 18 h 20"/>
                  <a:gd name="T34" fmla="*/ 6 w 17"/>
                  <a:gd name="T35" fmla="*/ 19 h 20"/>
                  <a:gd name="T36" fmla="*/ 4 w 17"/>
                  <a:gd name="T37" fmla="*/ 19 h 20"/>
                  <a:gd name="T38" fmla="*/ 2 w 17"/>
                  <a:gd name="T39" fmla="*/ 19 h 20"/>
                  <a:gd name="T40" fmla="*/ 2 w 17"/>
                  <a:gd name="T41" fmla="*/ 18 h 20"/>
                  <a:gd name="T42" fmla="*/ 0 w 17"/>
                  <a:gd name="T43" fmla="*/ 19 h 20"/>
                  <a:gd name="T44" fmla="*/ 0 w 17"/>
                  <a:gd name="T45" fmla="*/ 18 h 20"/>
                  <a:gd name="T46" fmla="*/ 2 w 17"/>
                  <a:gd name="T47" fmla="*/ 17 h 20"/>
                  <a:gd name="T48" fmla="*/ 0 w 17"/>
                  <a:gd name="T49" fmla="*/ 16 h 20"/>
                  <a:gd name="T50" fmla="*/ 2 w 17"/>
                  <a:gd name="T51" fmla="*/ 16 h 20"/>
                  <a:gd name="T52" fmla="*/ 4 w 17"/>
                  <a:gd name="T53" fmla="*/ 16 h 20"/>
                  <a:gd name="T54" fmla="*/ 4 w 17"/>
                  <a:gd name="T55" fmla="*/ 15 h 20"/>
                  <a:gd name="T56" fmla="*/ 6 w 17"/>
                  <a:gd name="T57" fmla="*/ 14 h 20"/>
                  <a:gd name="T58" fmla="*/ 9 w 17"/>
                  <a:gd name="T59" fmla="*/ 12 h 20"/>
                  <a:gd name="T60" fmla="*/ 11 w 17"/>
                  <a:gd name="T61" fmla="*/ 13 h 20"/>
                  <a:gd name="T62" fmla="*/ 9 w 17"/>
                  <a:gd name="T63" fmla="*/ 10 h 20"/>
                  <a:gd name="T64" fmla="*/ 9 w 17"/>
                  <a:gd name="T65" fmla="*/ 9 h 20"/>
                  <a:gd name="T66" fmla="*/ 9 w 17"/>
                  <a:gd name="T67" fmla="*/ 8 h 20"/>
                  <a:gd name="T68" fmla="*/ 9 w 17"/>
                  <a:gd name="T69" fmla="*/ 7 h 20"/>
                  <a:gd name="T70" fmla="*/ 6 w 17"/>
                  <a:gd name="T71" fmla="*/ 6 h 20"/>
                  <a:gd name="T72" fmla="*/ 6 w 17"/>
                  <a:gd name="T73" fmla="*/ 5 h 20"/>
                  <a:gd name="T74" fmla="*/ 6 w 17"/>
                  <a:gd name="T75" fmla="*/ 4 h 20"/>
                  <a:gd name="T76" fmla="*/ 4 w 17"/>
                  <a:gd name="T77" fmla="*/ 3 h 20"/>
                  <a:gd name="T78" fmla="*/ 4 w 17"/>
                  <a:gd name="T79" fmla="*/ 2 h 20"/>
                  <a:gd name="T80" fmla="*/ 4 w 17"/>
                  <a:gd name="T81" fmla="*/ 1 h 20"/>
                  <a:gd name="T82" fmla="*/ 6 w 17"/>
                  <a:gd name="T83" fmla="*/ 0 h 20"/>
                  <a:gd name="T84" fmla="*/ 9 w 17"/>
                  <a:gd name="T85" fmla="*/ 0 h 20"/>
                  <a:gd name="T86" fmla="*/ 9 w 17"/>
                  <a:gd name="T87" fmla="*/ 1 h 20"/>
                  <a:gd name="T88" fmla="*/ 9 w 17"/>
                  <a:gd name="T89" fmla="*/ 2 h 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
                  <a:gd name="T136" fmla="*/ 0 h 20"/>
                  <a:gd name="T137" fmla="*/ 17 w 17"/>
                  <a:gd name="T138" fmla="*/ 20 h 2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 h="20">
                    <a:moveTo>
                      <a:pt x="9" y="2"/>
                    </a:moveTo>
                    <a:lnTo>
                      <a:pt x="11" y="3"/>
                    </a:lnTo>
                    <a:lnTo>
                      <a:pt x="11" y="4"/>
                    </a:lnTo>
                    <a:lnTo>
                      <a:pt x="11" y="5"/>
                    </a:lnTo>
                    <a:lnTo>
                      <a:pt x="11" y="6"/>
                    </a:lnTo>
                    <a:lnTo>
                      <a:pt x="13" y="7"/>
                    </a:lnTo>
                    <a:lnTo>
                      <a:pt x="13" y="9"/>
                    </a:lnTo>
                    <a:lnTo>
                      <a:pt x="13" y="10"/>
                    </a:lnTo>
                    <a:lnTo>
                      <a:pt x="13" y="12"/>
                    </a:lnTo>
                    <a:lnTo>
                      <a:pt x="16" y="13"/>
                    </a:lnTo>
                    <a:lnTo>
                      <a:pt x="11" y="16"/>
                    </a:lnTo>
                    <a:lnTo>
                      <a:pt x="13" y="16"/>
                    </a:lnTo>
                    <a:lnTo>
                      <a:pt x="11" y="16"/>
                    </a:lnTo>
                    <a:lnTo>
                      <a:pt x="9" y="17"/>
                    </a:lnTo>
                    <a:lnTo>
                      <a:pt x="6" y="18"/>
                    </a:lnTo>
                    <a:lnTo>
                      <a:pt x="9" y="18"/>
                    </a:lnTo>
                    <a:lnTo>
                      <a:pt x="6" y="18"/>
                    </a:lnTo>
                    <a:lnTo>
                      <a:pt x="6" y="19"/>
                    </a:lnTo>
                    <a:lnTo>
                      <a:pt x="4" y="19"/>
                    </a:lnTo>
                    <a:lnTo>
                      <a:pt x="2" y="19"/>
                    </a:lnTo>
                    <a:lnTo>
                      <a:pt x="2" y="18"/>
                    </a:lnTo>
                    <a:lnTo>
                      <a:pt x="0" y="19"/>
                    </a:lnTo>
                    <a:lnTo>
                      <a:pt x="0" y="18"/>
                    </a:lnTo>
                    <a:lnTo>
                      <a:pt x="2" y="17"/>
                    </a:lnTo>
                    <a:lnTo>
                      <a:pt x="0" y="16"/>
                    </a:lnTo>
                    <a:lnTo>
                      <a:pt x="2" y="16"/>
                    </a:lnTo>
                    <a:lnTo>
                      <a:pt x="4" y="16"/>
                    </a:lnTo>
                    <a:lnTo>
                      <a:pt x="4" y="15"/>
                    </a:lnTo>
                    <a:lnTo>
                      <a:pt x="6" y="14"/>
                    </a:lnTo>
                    <a:lnTo>
                      <a:pt x="9" y="12"/>
                    </a:lnTo>
                    <a:lnTo>
                      <a:pt x="11" y="13"/>
                    </a:lnTo>
                    <a:lnTo>
                      <a:pt x="9" y="10"/>
                    </a:lnTo>
                    <a:lnTo>
                      <a:pt x="9" y="9"/>
                    </a:lnTo>
                    <a:lnTo>
                      <a:pt x="9" y="8"/>
                    </a:lnTo>
                    <a:lnTo>
                      <a:pt x="9" y="7"/>
                    </a:lnTo>
                    <a:lnTo>
                      <a:pt x="6" y="6"/>
                    </a:lnTo>
                    <a:lnTo>
                      <a:pt x="6" y="5"/>
                    </a:lnTo>
                    <a:lnTo>
                      <a:pt x="6" y="4"/>
                    </a:lnTo>
                    <a:lnTo>
                      <a:pt x="4" y="3"/>
                    </a:lnTo>
                    <a:lnTo>
                      <a:pt x="4" y="2"/>
                    </a:lnTo>
                    <a:lnTo>
                      <a:pt x="4" y="1"/>
                    </a:lnTo>
                    <a:lnTo>
                      <a:pt x="6" y="0"/>
                    </a:lnTo>
                    <a:lnTo>
                      <a:pt x="9" y="0"/>
                    </a:lnTo>
                    <a:lnTo>
                      <a:pt x="9" y="1"/>
                    </a:lnTo>
                    <a:lnTo>
                      <a:pt x="9" y="2"/>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49" name="Line 51"/>
              <p:cNvSpPr>
                <a:spLocks noChangeShapeType="1"/>
              </p:cNvSpPr>
              <p:nvPr/>
            </p:nvSpPr>
            <p:spPr bwMode="auto">
              <a:xfrm flipH="1" flipV="1">
                <a:off x="797" y="1728"/>
                <a:ext cx="32" cy="3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da-DK"/>
              </a:p>
            </p:txBody>
          </p:sp>
          <p:sp>
            <p:nvSpPr>
              <p:cNvPr id="114750" name="Line 52"/>
              <p:cNvSpPr>
                <a:spLocks noChangeShapeType="1"/>
              </p:cNvSpPr>
              <p:nvPr/>
            </p:nvSpPr>
            <p:spPr bwMode="auto">
              <a:xfrm>
                <a:off x="1158" y="1745"/>
                <a:ext cx="6" cy="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da-DK"/>
              </a:p>
            </p:txBody>
          </p:sp>
          <p:sp>
            <p:nvSpPr>
              <p:cNvPr id="114751" name="Freeform 53"/>
              <p:cNvSpPr>
                <a:spLocks/>
              </p:cNvSpPr>
              <p:nvPr/>
            </p:nvSpPr>
            <p:spPr bwMode="auto">
              <a:xfrm>
                <a:off x="1163" y="1746"/>
                <a:ext cx="17" cy="1"/>
              </a:xfrm>
              <a:custGeom>
                <a:avLst/>
                <a:gdLst>
                  <a:gd name="T0" fmla="*/ 0 w 17"/>
                  <a:gd name="T1" fmla="*/ 0 h 1"/>
                  <a:gd name="T2" fmla="*/ 3 w 17"/>
                  <a:gd name="T3" fmla="*/ 0 h 1"/>
                  <a:gd name="T4" fmla="*/ 6 w 17"/>
                  <a:gd name="T5" fmla="*/ 0 h 1"/>
                  <a:gd name="T6" fmla="*/ 9 w 17"/>
                  <a:gd name="T7" fmla="*/ 0 h 1"/>
                  <a:gd name="T8" fmla="*/ 12 w 17"/>
                  <a:gd name="T9" fmla="*/ 0 h 1"/>
                  <a:gd name="T10" fmla="*/ 16 w 17"/>
                  <a:gd name="T11" fmla="*/ 0 h 1"/>
                  <a:gd name="T12" fmla="*/ 0 w 17"/>
                  <a:gd name="T13" fmla="*/ 0 h 1"/>
                  <a:gd name="T14" fmla="*/ 0 60000 65536"/>
                  <a:gd name="T15" fmla="*/ 0 60000 65536"/>
                  <a:gd name="T16" fmla="*/ 0 60000 65536"/>
                  <a:gd name="T17" fmla="*/ 0 60000 65536"/>
                  <a:gd name="T18" fmla="*/ 0 60000 65536"/>
                  <a:gd name="T19" fmla="*/ 0 60000 65536"/>
                  <a:gd name="T20" fmla="*/ 0 60000 65536"/>
                  <a:gd name="T21" fmla="*/ 0 w 17"/>
                  <a:gd name="T22" fmla="*/ 0 h 1"/>
                  <a:gd name="T23" fmla="*/ 17 w 17"/>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
                    <a:moveTo>
                      <a:pt x="0" y="0"/>
                    </a:moveTo>
                    <a:lnTo>
                      <a:pt x="3" y="0"/>
                    </a:lnTo>
                    <a:lnTo>
                      <a:pt x="6" y="0"/>
                    </a:lnTo>
                    <a:lnTo>
                      <a:pt x="9" y="0"/>
                    </a:lnTo>
                    <a:lnTo>
                      <a:pt x="12" y="0"/>
                    </a:lnTo>
                    <a:lnTo>
                      <a:pt x="16" y="0"/>
                    </a:lnTo>
                    <a:lnTo>
                      <a:pt x="0" y="0"/>
                    </a:lnTo>
                  </a:path>
                </a:pathLst>
              </a:custGeom>
              <a:solidFill>
                <a:srgbClr val="FFBFD8"/>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52" name="Freeform 54"/>
              <p:cNvSpPr>
                <a:spLocks/>
              </p:cNvSpPr>
              <p:nvPr/>
            </p:nvSpPr>
            <p:spPr bwMode="auto">
              <a:xfrm>
                <a:off x="1160" y="1746"/>
                <a:ext cx="17" cy="17"/>
              </a:xfrm>
              <a:custGeom>
                <a:avLst/>
                <a:gdLst>
                  <a:gd name="T0" fmla="*/ 0 w 17"/>
                  <a:gd name="T1" fmla="*/ 5 h 17"/>
                  <a:gd name="T2" fmla="*/ 1 w 17"/>
                  <a:gd name="T3" fmla="*/ 5 h 17"/>
                  <a:gd name="T4" fmla="*/ 3 w 17"/>
                  <a:gd name="T5" fmla="*/ 5 h 17"/>
                  <a:gd name="T6" fmla="*/ 5 w 17"/>
                  <a:gd name="T7" fmla="*/ 0 h 17"/>
                  <a:gd name="T8" fmla="*/ 5 w 17"/>
                  <a:gd name="T9" fmla="*/ 5 h 17"/>
                  <a:gd name="T10" fmla="*/ 10 w 17"/>
                  <a:gd name="T11" fmla="*/ 10 h 17"/>
                  <a:gd name="T12" fmla="*/ 12 w 17"/>
                  <a:gd name="T13" fmla="*/ 10 h 17"/>
                  <a:gd name="T14" fmla="*/ 14 w 17"/>
                  <a:gd name="T15" fmla="*/ 10 h 17"/>
                  <a:gd name="T16" fmla="*/ 16 w 17"/>
                  <a:gd name="T17" fmla="*/ 1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0" y="5"/>
                    </a:moveTo>
                    <a:lnTo>
                      <a:pt x="1" y="5"/>
                    </a:lnTo>
                    <a:lnTo>
                      <a:pt x="3" y="5"/>
                    </a:lnTo>
                    <a:lnTo>
                      <a:pt x="5" y="0"/>
                    </a:lnTo>
                    <a:lnTo>
                      <a:pt x="5" y="5"/>
                    </a:lnTo>
                    <a:lnTo>
                      <a:pt x="10" y="10"/>
                    </a:lnTo>
                    <a:lnTo>
                      <a:pt x="12" y="10"/>
                    </a:lnTo>
                    <a:lnTo>
                      <a:pt x="14" y="10"/>
                    </a:lnTo>
                    <a:lnTo>
                      <a:pt x="16" y="16"/>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753" name="Freeform 55"/>
              <p:cNvSpPr>
                <a:spLocks/>
              </p:cNvSpPr>
              <p:nvPr/>
            </p:nvSpPr>
            <p:spPr bwMode="auto">
              <a:xfrm>
                <a:off x="913" y="1612"/>
                <a:ext cx="17" cy="17"/>
              </a:xfrm>
              <a:custGeom>
                <a:avLst/>
                <a:gdLst>
                  <a:gd name="T0" fmla="*/ 0 w 17"/>
                  <a:gd name="T1" fmla="*/ 0 h 17"/>
                  <a:gd name="T2" fmla="*/ 0 w 17"/>
                  <a:gd name="T3" fmla="*/ 1 h 17"/>
                  <a:gd name="T4" fmla="*/ 1 w 17"/>
                  <a:gd name="T5" fmla="*/ 1 h 17"/>
                  <a:gd name="T6" fmla="*/ 3 w 17"/>
                  <a:gd name="T7" fmla="*/ 2 h 17"/>
                  <a:gd name="T8" fmla="*/ 6 w 17"/>
                  <a:gd name="T9" fmla="*/ 4 h 17"/>
                  <a:gd name="T10" fmla="*/ 6 w 17"/>
                  <a:gd name="T11" fmla="*/ 6 h 17"/>
                  <a:gd name="T12" fmla="*/ 9 w 17"/>
                  <a:gd name="T13" fmla="*/ 7 h 17"/>
                  <a:gd name="T14" fmla="*/ 9 w 17"/>
                  <a:gd name="T15" fmla="*/ 10 h 17"/>
                  <a:gd name="T16" fmla="*/ 12 w 17"/>
                  <a:gd name="T17" fmla="*/ 12 h 17"/>
                  <a:gd name="T18" fmla="*/ 14 w 17"/>
                  <a:gd name="T19" fmla="*/ 14 h 17"/>
                  <a:gd name="T20" fmla="*/ 16 w 17"/>
                  <a:gd name="T21" fmla="*/ 16 h 17"/>
                  <a:gd name="T22" fmla="*/ 0 w 17"/>
                  <a:gd name="T23" fmla="*/ 0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7"/>
                  <a:gd name="T38" fmla="*/ 17 w 17"/>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7">
                    <a:moveTo>
                      <a:pt x="0" y="0"/>
                    </a:moveTo>
                    <a:lnTo>
                      <a:pt x="0" y="1"/>
                    </a:lnTo>
                    <a:lnTo>
                      <a:pt x="1" y="1"/>
                    </a:lnTo>
                    <a:lnTo>
                      <a:pt x="3" y="2"/>
                    </a:lnTo>
                    <a:lnTo>
                      <a:pt x="6" y="4"/>
                    </a:lnTo>
                    <a:lnTo>
                      <a:pt x="6" y="6"/>
                    </a:lnTo>
                    <a:lnTo>
                      <a:pt x="9" y="7"/>
                    </a:lnTo>
                    <a:lnTo>
                      <a:pt x="9" y="10"/>
                    </a:lnTo>
                    <a:lnTo>
                      <a:pt x="12" y="12"/>
                    </a:lnTo>
                    <a:lnTo>
                      <a:pt x="14" y="14"/>
                    </a:lnTo>
                    <a:lnTo>
                      <a:pt x="16" y="16"/>
                    </a:lnTo>
                    <a:lnTo>
                      <a:pt x="0" y="0"/>
                    </a:lnTo>
                  </a:path>
                </a:pathLst>
              </a:custGeom>
              <a:solidFill>
                <a:srgbClr val="FFBFD8"/>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54" name="Freeform 56"/>
              <p:cNvSpPr>
                <a:spLocks/>
              </p:cNvSpPr>
              <p:nvPr/>
            </p:nvSpPr>
            <p:spPr bwMode="auto">
              <a:xfrm>
                <a:off x="910" y="1613"/>
                <a:ext cx="17" cy="19"/>
              </a:xfrm>
              <a:custGeom>
                <a:avLst/>
                <a:gdLst>
                  <a:gd name="T0" fmla="*/ 0 w 17"/>
                  <a:gd name="T1" fmla="*/ 0 h 19"/>
                  <a:gd name="T2" fmla="*/ 0 w 17"/>
                  <a:gd name="T3" fmla="*/ 1 h 19"/>
                  <a:gd name="T4" fmla="*/ 1 w 17"/>
                  <a:gd name="T5" fmla="*/ 1 h 19"/>
                  <a:gd name="T6" fmla="*/ 2 w 17"/>
                  <a:gd name="T7" fmla="*/ 2 h 19"/>
                  <a:gd name="T8" fmla="*/ 4 w 17"/>
                  <a:gd name="T9" fmla="*/ 4 h 19"/>
                  <a:gd name="T10" fmla="*/ 6 w 17"/>
                  <a:gd name="T11" fmla="*/ 6 h 19"/>
                  <a:gd name="T12" fmla="*/ 9 w 17"/>
                  <a:gd name="T13" fmla="*/ 8 h 19"/>
                  <a:gd name="T14" fmla="*/ 11 w 17"/>
                  <a:gd name="T15" fmla="*/ 11 h 19"/>
                  <a:gd name="T16" fmla="*/ 13 w 17"/>
                  <a:gd name="T17" fmla="*/ 13 h 19"/>
                  <a:gd name="T18" fmla="*/ 14 w 17"/>
                  <a:gd name="T19" fmla="*/ 16 h 19"/>
                  <a:gd name="T20" fmla="*/ 16 w 17"/>
                  <a:gd name="T21" fmla="*/ 18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9"/>
                  <a:gd name="T35" fmla="*/ 17 w 17"/>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9">
                    <a:moveTo>
                      <a:pt x="0" y="0"/>
                    </a:moveTo>
                    <a:lnTo>
                      <a:pt x="0" y="1"/>
                    </a:lnTo>
                    <a:lnTo>
                      <a:pt x="1" y="1"/>
                    </a:lnTo>
                    <a:lnTo>
                      <a:pt x="2" y="2"/>
                    </a:lnTo>
                    <a:lnTo>
                      <a:pt x="4" y="4"/>
                    </a:lnTo>
                    <a:lnTo>
                      <a:pt x="6" y="6"/>
                    </a:lnTo>
                    <a:lnTo>
                      <a:pt x="9" y="8"/>
                    </a:lnTo>
                    <a:lnTo>
                      <a:pt x="11" y="11"/>
                    </a:lnTo>
                    <a:lnTo>
                      <a:pt x="13" y="13"/>
                    </a:lnTo>
                    <a:lnTo>
                      <a:pt x="14" y="16"/>
                    </a:lnTo>
                    <a:lnTo>
                      <a:pt x="16" y="18"/>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755" name="Freeform 57"/>
              <p:cNvSpPr>
                <a:spLocks/>
              </p:cNvSpPr>
              <p:nvPr/>
            </p:nvSpPr>
            <p:spPr bwMode="auto">
              <a:xfrm>
                <a:off x="925" y="1620"/>
                <a:ext cx="17" cy="17"/>
              </a:xfrm>
              <a:custGeom>
                <a:avLst/>
                <a:gdLst>
                  <a:gd name="T0" fmla="*/ 4 w 17"/>
                  <a:gd name="T1" fmla="*/ 16 h 17"/>
                  <a:gd name="T2" fmla="*/ 0 w 17"/>
                  <a:gd name="T3" fmla="*/ 10 h 17"/>
                  <a:gd name="T4" fmla="*/ 4 w 17"/>
                  <a:gd name="T5" fmla="*/ 5 h 17"/>
                  <a:gd name="T6" fmla="*/ 4 w 17"/>
                  <a:gd name="T7" fmla="*/ 0 h 17"/>
                  <a:gd name="T8" fmla="*/ 8 w 17"/>
                  <a:gd name="T9" fmla="*/ 0 h 17"/>
                  <a:gd name="T10" fmla="*/ 12 w 17"/>
                  <a:gd name="T11" fmla="*/ 5 h 17"/>
                  <a:gd name="T12" fmla="*/ 16 w 17"/>
                  <a:gd name="T13" fmla="*/ 5 h 17"/>
                  <a:gd name="T14" fmla="*/ 4 w 17"/>
                  <a:gd name="T15" fmla="*/ 16 h 17"/>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7"/>
                  <a:gd name="T26" fmla="*/ 17 w 17"/>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7">
                    <a:moveTo>
                      <a:pt x="4" y="16"/>
                    </a:moveTo>
                    <a:lnTo>
                      <a:pt x="0" y="10"/>
                    </a:lnTo>
                    <a:lnTo>
                      <a:pt x="4" y="5"/>
                    </a:lnTo>
                    <a:lnTo>
                      <a:pt x="4" y="0"/>
                    </a:lnTo>
                    <a:lnTo>
                      <a:pt x="8" y="0"/>
                    </a:lnTo>
                    <a:lnTo>
                      <a:pt x="12" y="5"/>
                    </a:lnTo>
                    <a:lnTo>
                      <a:pt x="16" y="5"/>
                    </a:lnTo>
                    <a:lnTo>
                      <a:pt x="4" y="16"/>
                    </a:lnTo>
                  </a:path>
                </a:pathLst>
              </a:custGeom>
              <a:solidFill>
                <a:srgbClr val="FFBFD8"/>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56" name="Freeform 58"/>
              <p:cNvSpPr>
                <a:spLocks/>
              </p:cNvSpPr>
              <p:nvPr/>
            </p:nvSpPr>
            <p:spPr bwMode="auto">
              <a:xfrm>
                <a:off x="922" y="1622"/>
                <a:ext cx="17" cy="17"/>
              </a:xfrm>
              <a:custGeom>
                <a:avLst/>
                <a:gdLst>
                  <a:gd name="T0" fmla="*/ 0 w 17"/>
                  <a:gd name="T1" fmla="*/ 16 h 17"/>
                  <a:gd name="T2" fmla="*/ 2 w 17"/>
                  <a:gd name="T3" fmla="*/ 16 h 17"/>
                  <a:gd name="T4" fmla="*/ 4 w 17"/>
                  <a:gd name="T5" fmla="*/ 8 h 17"/>
                  <a:gd name="T6" fmla="*/ 6 w 17"/>
                  <a:gd name="T7" fmla="*/ 8 h 17"/>
                  <a:gd name="T8" fmla="*/ 10 w 17"/>
                  <a:gd name="T9" fmla="*/ 0 h 17"/>
                  <a:gd name="T10" fmla="*/ 12 w 17"/>
                  <a:gd name="T11" fmla="*/ 8 h 17"/>
                  <a:gd name="T12" fmla="*/ 16 w 17"/>
                  <a:gd name="T13" fmla="*/ 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2" y="16"/>
                    </a:lnTo>
                    <a:lnTo>
                      <a:pt x="4" y="8"/>
                    </a:lnTo>
                    <a:lnTo>
                      <a:pt x="6" y="8"/>
                    </a:lnTo>
                    <a:lnTo>
                      <a:pt x="10" y="0"/>
                    </a:lnTo>
                    <a:lnTo>
                      <a:pt x="12" y="8"/>
                    </a:lnTo>
                    <a:lnTo>
                      <a:pt x="16"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757" name="Freeform 59"/>
              <p:cNvSpPr>
                <a:spLocks/>
              </p:cNvSpPr>
              <p:nvPr/>
            </p:nvSpPr>
            <p:spPr bwMode="auto">
              <a:xfrm>
                <a:off x="1299" y="1983"/>
                <a:ext cx="26" cy="17"/>
              </a:xfrm>
              <a:custGeom>
                <a:avLst/>
                <a:gdLst>
                  <a:gd name="T0" fmla="*/ 23 w 26"/>
                  <a:gd name="T1" fmla="*/ 13 h 17"/>
                  <a:gd name="T2" fmla="*/ 21 w 26"/>
                  <a:gd name="T3" fmla="*/ 16 h 17"/>
                  <a:gd name="T4" fmla="*/ 19 w 26"/>
                  <a:gd name="T5" fmla="*/ 16 h 17"/>
                  <a:gd name="T6" fmla="*/ 16 w 26"/>
                  <a:gd name="T7" fmla="*/ 16 h 17"/>
                  <a:gd name="T8" fmla="*/ 14 w 26"/>
                  <a:gd name="T9" fmla="*/ 16 h 17"/>
                  <a:gd name="T10" fmla="*/ 12 w 26"/>
                  <a:gd name="T11" fmla="*/ 13 h 17"/>
                  <a:gd name="T12" fmla="*/ 9 w 26"/>
                  <a:gd name="T13" fmla="*/ 11 h 17"/>
                  <a:gd name="T14" fmla="*/ 7 w 26"/>
                  <a:gd name="T15" fmla="*/ 11 h 17"/>
                  <a:gd name="T16" fmla="*/ 5 w 26"/>
                  <a:gd name="T17" fmla="*/ 9 h 17"/>
                  <a:gd name="T18" fmla="*/ 3 w 26"/>
                  <a:gd name="T19" fmla="*/ 6 h 17"/>
                  <a:gd name="T20" fmla="*/ 1 w 26"/>
                  <a:gd name="T21" fmla="*/ 6 h 17"/>
                  <a:gd name="T22" fmla="*/ 1 w 26"/>
                  <a:gd name="T23" fmla="*/ 4 h 17"/>
                  <a:gd name="T24" fmla="*/ 0 w 26"/>
                  <a:gd name="T25" fmla="*/ 4 h 17"/>
                  <a:gd name="T26" fmla="*/ 0 w 26"/>
                  <a:gd name="T27" fmla="*/ 2 h 17"/>
                  <a:gd name="T28" fmla="*/ 1 w 26"/>
                  <a:gd name="T29" fmla="*/ 2 h 17"/>
                  <a:gd name="T30" fmla="*/ 1 w 26"/>
                  <a:gd name="T31" fmla="*/ 0 h 17"/>
                  <a:gd name="T32" fmla="*/ 2 w 26"/>
                  <a:gd name="T33" fmla="*/ 0 h 17"/>
                  <a:gd name="T34" fmla="*/ 4 w 26"/>
                  <a:gd name="T35" fmla="*/ 0 h 17"/>
                  <a:gd name="T36" fmla="*/ 6 w 26"/>
                  <a:gd name="T37" fmla="*/ 2 h 17"/>
                  <a:gd name="T38" fmla="*/ 8 w 26"/>
                  <a:gd name="T39" fmla="*/ 2 h 17"/>
                  <a:gd name="T40" fmla="*/ 10 w 26"/>
                  <a:gd name="T41" fmla="*/ 4 h 17"/>
                  <a:gd name="T42" fmla="*/ 11 w 26"/>
                  <a:gd name="T43" fmla="*/ 6 h 17"/>
                  <a:gd name="T44" fmla="*/ 14 w 26"/>
                  <a:gd name="T45" fmla="*/ 9 h 17"/>
                  <a:gd name="T46" fmla="*/ 16 w 26"/>
                  <a:gd name="T47" fmla="*/ 11 h 17"/>
                  <a:gd name="T48" fmla="*/ 18 w 26"/>
                  <a:gd name="T49" fmla="*/ 9 h 17"/>
                  <a:gd name="T50" fmla="*/ 21 w 26"/>
                  <a:gd name="T51" fmla="*/ 9 h 17"/>
                  <a:gd name="T52" fmla="*/ 23 w 26"/>
                  <a:gd name="T53" fmla="*/ 6 h 17"/>
                  <a:gd name="T54" fmla="*/ 24 w 26"/>
                  <a:gd name="T55" fmla="*/ 6 h 17"/>
                  <a:gd name="T56" fmla="*/ 24 w 26"/>
                  <a:gd name="T57" fmla="*/ 9 h 17"/>
                  <a:gd name="T58" fmla="*/ 25 w 26"/>
                  <a:gd name="T59" fmla="*/ 9 h 17"/>
                  <a:gd name="T60" fmla="*/ 25 w 26"/>
                  <a:gd name="T61" fmla="*/ 11 h 17"/>
                  <a:gd name="T62" fmla="*/ 24 w 26"/>
                  <a:gd name="T63" fmla="*/ 11 h 17"/>
                  <a:gd name="T64" fmla="*/ 24 w 26"/>
                  <a:gd name="T65" fmla="*/ 13 h 17"/>
                  <a:gd name="T66" fmla="*/ 23 w 26"/>
                  <a:gd name="T67" fmla="*/ 13 h 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
                  <a:gd name="T103" fmla="*/ 0 h 17"/>
                  <a:gd name="T104" fmla="*/ 26 w 26"/>
                  <a:gd name="T105" fmla="*/ 17 h 1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 h="17">
                    <a:moveTo>
                      <a:pt x="23" y="13"/>
                    </a:moveTo>
                    <a:lnTo>
                      <a:pt x="21" y="16"/>
                    </a:lnTo>
                    <a:lnTo>
                      <a:pt x="19" y="16"/>
                    </a:lnTo>
                    <a:lnTo>
                      <a:pt x="16" y="16"/>
                    </a:lnTo>
                    <a:lnTo>
                      <a:pt x="14" y="16"/>
                    </a:lnTo>
                    <a:lnTo>
                      <a:pt x="12" y="13"/>
                    </a:lnTo>
                    <a:lnTo>
                      <a:pt x="9" y="11"/>
                    </a:lnTo>
                    <a:lnTo>
                      <a:pt x="7" y="11"/>
                    </a:lnTo>
                    <a:lnTo>
                      <a:pt x="5" y="9"/>
                    </a:lnTo>
                    <a:lnTo>
                      <a:pt x="3" y="6"/>
                    </a:lnTo>
                    <a:lnTo>
                      <a:pt x="1" y="6"/>
                    </a:lnTo>
                    <a:lnTo>
                      <a:pt x="1" y="4"/>
                    </a:lnTo>
                    <a:lnTo>
                      <a:pt x="0" y="4"/>
                    </a:lnTo>
                    <a:lnTo>
                      <a:pt x="0" y="2"/>
                    </a:lnTo>
                    <a:lnTo>
                      <a:pt x="1" y="2"/>
                    </a:lnTo>
                    <a:lnTo>
                      <a:pt x="1" y="0"/>
                    </a:lnTo>
                    <a:lnTo>
                      <a:pt x="2" y="0"/>
                    </a:lnTo>
                    <a:lnTo>
                      <a:pt x="4" y="0"/>
                    </a:lnTo>
                    <a:lnTo>
                      <a:pt x="6" y="2"/>
                    </a:lnTo>
                    <a:lnTo>
                      <a:pt x="8" y="2"/>
                    </a:lnTo>
                    <a:lnTo>
                      <a:pt x="10" y="4"/>
                    </a:lnTo>
                    <a:lnTo>
                      <a:pt x="11" y="6"/>
                    </a:lnTo>
                    <a:lnTo>
                      <a:pt x="14" y="9"/>
                    </a:lnTo>
                    <a:lnTo>
                      <a:pt x="16" y="11"/>
                    </a:lnTo>
                    <a:lnTo>
                      <a:pt x="18" y="9"/>
                    </a:lnTo>
                    <a:lnTo>
                      <a:pt x="21" y="9"/>
                    </a:lnTo>
                    <a:lnTo>
                      <a:pt x="23" y="6"/>
                    </a:lnTo>
                    <a:lnTo>
                      <a:pt x="24" y="6"/>
                    </a:lnTo>
                    <a:lnTo>
                      <a:pt x="24" y="9"/>
                    </a:lnTo>
                    <a:lnTo>
                      <a:pt x="25" y="9"/>
                    </a:lnTo>
                    <a:lnTo>
                      <a:pt x="25" y="11"/>
                    </a:lnTo>
                    <a:lnTo>
                      <a:pt x="24" y="11"/>
                    </a:lnTo>
                    <a:lnTo>
                      <a:pt x="24" y="13"/>
                    </a:lnTo>
                    <a:lnTo>
                      <a:pt x="23" y="13"/>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58" name="Freeform 60"/>
              <p:cNvSpPr>
                <a:spLocks/>
              </p:cNvSpPr>
              <p:nvPr/>
            </p:nvSpPr>
            <p:spPr bwMode="auto">
              <a:xfrm>
                <a:off x="1146" y="1817"/>
                <a:ext cx="17" cy="34"/>
              </a:xfrm>
              <a:custGeom>
                <a:avLst/>
                <a:gdLst>
                  <a:gd name="T0" fmla="*/ 1 w 17"/>
                  <a:gd name="T1" fmla="*/ 2 h 34"/>
                  <a:gd name="T2" fmla="*/ 2 w 17"/>
                  <a:gd name="T3" fmla="*/ 2 h 34"/>
                  <a:gd name="T4" fmla="*/ 4 w 17"/>
                  <a:gd name="T5" fmla="*/ 6 h 34"/>
                  <a:gd name="T6" fmla="*/ 4 w 17"/>
                  <a:gd name="T7" fmla="*/ 9 h 34"/>
                  <a:gd name="T8" fmla="*/ 4 w 17"/>
                  <a:gd name="T9" fmla="*/ 10 h 34"/>
                  <a:gd name="T10" fmla="*/ 5 w 17"/>
                  <a:gd name="T11" fmla="*/ 11 h 34"/>
                  <a:gd name="T12" fmla="*/ 5 w 17"/>
                  <a:gd name="T13" fmla="*/ 13 h 34"/>
                  <a:gd name="T14" fmla="*/ 6 w 17"/>
                  <a:gd name="T15" fmla="*/ 15 h 34"/>
                  <a:gd name="T16" fmla="*/ 8 w 17"/>
                  <a:gd name="T17" fmla="*/ 18 h 34"/>
                  <a:gd name="T18" fmla="*/ 8 w 17"/>
                  <a:gd name="T19" fmla="*/ 21 h 34"/>
                  <a:gd name="T20" fmla="*/ 10 w 17"/>
                  <a:gd name="T21" fmla="*/ 23 h 34"/>
                  <a:gd name="T22" fmla="*/ 12 w 17"/>
                  <a:gd name="T23" fmla="*/ 26 h 34"/>
                  <a:gd name="T24" fmla="*/ 13 w 17"/>
                  <a:gd name="T25" fmla="*/ 29 h 34"/>
                  <a:gd name="T26" fmla="*/ 14 w 17"/>
                  <a:gd name="T27" fmla="*/ 30 h 34"/>
                  <a:gd name="T28" fmla="*/ 14 w 17"/>
                  <a:gd name="T29" fmla="*/ 31 h 34"/>
                  <a:gd name="T30" fmla="*/ 16 w 17"/>
                  <a:gd name="T31" fmla="*/ 32 h 34"/>
                  <a:gd name="T32" fmla="*/ 14 w 17"/>
                  <a:gd name="T33" fmla="*/ 32 h 34"/>
                  <a:gd name="T34" fmla="*/ 16 w 17"/>
                  <a:gd name="T35" fmla="*/ 33 h 34"/>
                  <a:gd name="T36" fmla="*/ 14 w 17"/>
                  <a:gd name="T37" fmla="*/ 33 h 34"/>
                  <a:gd name="T38" fmla="*/ 14 w 17"/>
                  <a:gd name="T39" fmla="*/ 32 h 34"/>
                  <a:gd name="T40" fmla="*/ 13 w 17"/>
                  <a:gd name="T41" fmla="*/ 32 h 34"/>
                  <a:gd name="T42" fmla="*/ 12 w 17"/>
                  <a:gd name="T43" fmla="*/ 32 h 34"/>
                  <a:gd name="T44" fmla="*/ 12 w 17"/>
                  <a:gd name="T45" fmla="*/ 31 h 34"/>
                  <a:gd name="T46" fmla="*/ 12 w 17"/>
                  <a:gd name="T47" fmla="*/ 30 h 34"/>
                  <a:gd name="T48" fmla="*/ 9 w 17"/>
                  <a:gd name="T49" fmla="*/ 29 h 34"/>
                  <a:gd name="T50" fmla="*/ 8 w 17"/>
                  <a:gd name="T51" fmla="*/ 28 h 34"/>
                  <a:gd name="T52" fmla="*/ 8 w 17"/>
                  <a:gd name="T53" fmla="*/ 26 h 34"/>
                  <a:gd name="T54" fmla="*/ 6 w 17"/>
                  <a:gd name="T55" fmla="*/ 25 h 34"/>
                  <a:gd name="T56" fmla="*/ 6 w 17"/>
                  <a:gd name="T57" fmla="*/ 24 h 34"/>
                  <a:gd name="T58" fmla="*/ 6 w 17"/>
                  <a:gd name="T59" fmla="*/ 22 h 34"/>
                  <a:gd name="T60" fmla="*/ 4 w 17"/>
                  <a:gd name="T61" fmla="*/ 21 h 34"/>
                  <a:gd name="T62" fmla="*/ 4 w 17"/>
                  <a:gd name="T63" fmla="*/ 20 h 34"/>
                  <a:gd name="T64" fmla="*/ 4 w 17"/>
                  <a:gd name="T65" fmla="*/ 18 h 34"/>
                  <a:gd name="T66" fmla="*/ 4 w 17"/>
                  <a:gd name="T67" fmla="*/ 15 h 34"/>
                  <a:gd name="T68" fmla="*/ 2 w 17"/>
                  <a:gd name="T69" fmla="*/ 13 h 34"/>
                  <a:gd name="T70" fmla="*/ 1 w 17"/>
                  <a:gd name="T71" fmla="*/ 10 h 34"/>
                  <a:gd name="T72" fmla="*/ 1 w 17"/>
                  <a:gd name="T73" fmla="*/ 7 h 34"/>
                  <a:gd name="T74" fmla="*/ 1 w 17"/>
                  <a:gd name="T75" fmla="*/ 4 h 34"/>
                  <a:gd name="T76" fmla="*/ 1 w 17"/>
                  <a:gd name="T77" fmla="*/ 2 h 34"/>
                  <a:gd name="T78" fmla="*/ 0 w 17"/>
                  <a:gd name="T79" fmla="*/ 0 h 34"/>
                  <a:gd name="T80" fmla="*/ 1 w 17"/>
                  <a:gd name="T81" fmla="*/ 0 h 34"/>
                  <a:gd name="T82" fmla="*/ 1 w 17"/>
                  <a:gd name="T83" fmla="*/ 1 h 34"/>
                  <a:gd name="T84" fmla="*/ 1 w 17"/>
                  <a:gd name="T85" fmla="*/ 2 h 34"/>
                  <a:gd name="T86" fmla="*/ 2 w 17"/>
                  <a:gd name="T87" fmla="*/ 2 h 34"/>
                  <a:gd name="T88" fmla="*/ 1 w 17"/>
                  <a:gd name="T89" fmla="*/ 2 h 3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
                  <a:gd name="T136" fmla="*/ 0 h 34"/>
                  <a:gd name="T137" fmla="*/ 17 w 17"/>
                  <a:gd name="T138" fmla="*/ 34 h 3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 h="34">
                    <a:moveTo>
                      <a:pt x="1" y="2"/>
                    </a:moveTo>
                    <a:lnTo>
                      <a:pt x="2" y="2"/>
                    </a:lnTo>
                    <a:lnTo>
                      <a:pt x="4" y="6"/>
                    </a:lnTo>
                    <a:lnTo>
                      <a:pt x="4" y="9"/>
                    </a:lnTo>
                    <a:lnTo>
                      <a:pt x="4" y="10"/>
                    </a:lnTo>
                    <a:lnTo>
                      <a:pt x="5" y="11"/>
                    </a:lnTo>
                    <a:lnTo>
                      <a:pt x="5" y="13"/>
                    </a:lnTo>
                    <a:lnTo>
                      <a:pt x="6" y="15"/>
                    </a:lnTo>
                    <a:lnTo>
                      <a:pt x="8" y="18"/>
                    </a:lnTo>
                    <a:lnTo>
                      <a:pt x="8" y="21"/>
                    </a:lnTo>
                    <a:lnTo>
                      <a:pt x="10" y="23"/>
                    </a:lnTo>
                    <a:lnTo>
                      <a:pt x="12" y="26"/>
                    </a:lnTo>
                    <a:lnTo>
                      <a:pt x="13" y="29"/>
                    </a:lnTo>
                    <a:lnTo>
                      <a:pt x="14" y="30"/>
                    </a:lnTo>
                    <a:lnTo>
                      <a:pt x="14" y="31"/>
                    </a:lnTo>
                    <a:lnTo>
                      <a:pt x="16" y="32"/>
                    </a:lnTo>
                    <a:lnTo>
                      <a:pt x="14" y="32"/>
                    </a:lnTo>
                    <a:lnTo>
                      <a:pt x="16" y="33"/>
                    </a:lnTo>
                    <a:lnTo>
                      <a:pt x="14" y="33"/>
                    </a:lnTo>
                    <a:lnTo>
                      <a:pt x="14" y="32"/>
                    </a:lnTo>
                    <a:lnTo>
                      <a:pt x="13" y="32"/>
                    </a:lnTo>
                    <a:lnTo>
                      <a:pt x="12" y="32"/>
                    </a:lnTo>
                    <a:lnTo>
                      <a:pt x="12" y="31"/>
                    </a:lnTo>
                    <a:lnTo>
                      <a:pt x="12" y="30"/>
                    </a:lnTo>
                    <a:lnTo>
                      <a:pt x="9" y="29"/>
                    </a:lnTo>
                    <a:lnTo>
                      <a:pt x="8" y="28"/>
                    </a:lnTo>
                    <a:lnTo>
                      <a:pt x="8" y="26"/>
                    </a:lnTo>
                    <a:lnTo>
                      <a:pt x="6" y="25"/>
                    </a:lnTo>
                    <a:lnTo>
                      <a:pt x="6" y="24"/>
                    </a:lnTo>
                    <a:lnTo>
                      <a:pt x="6" y="22"/>
                    </a:lnTo>
                    <a:lnTo>
                      <a:pt x="4" y="21"/>
                    </a:lnTo>
                    <a:lnTo>
                      <a:pt x="4" y="20"/>
                    </a:lnTo>
                    <a:lnTo>
                      <a:pt x="4" y="18"/>
                    </a:lnTo>
                    <a:lnTo>
                      <a:pt x="4" y="15"/>
                    </a:lnTo>
                    <a:lnTo>
                      <a:pt x="2" y="13"/>
                    </a:lnTo>
                    <a:lnTo>
                      <a:pt x="1" y="10"/>
                    </a:lnTo>
                    <a:lnTo>
                      <a:pt x="1" y="7"/>
                    </a:lnTo>
                    <a:lnTo>
                      <a:pt x="1" y="4"/>
                    </a:lnTo>
                    <a:lnTo>
                      <a:pt x="1" y="2"/>
                    </a:lnTo>
                    <a:lnTo>
                      <a:pt x="0" y="0"/>
                    </a:lnTo>
                    <a:lnTo>
                      <a:pt x="1" y="0"/>
                    </a:lnTo>
                    <a:lnTo>
                      <a:pt x="1" y="1"/>
                    </a:lnTo>
                    <a:lnTo>
                      <a:pt x="1" y="2"/>
                    </a:lnTo>
                    <a:lnTo>
                      <a:pt x="2" y="2"/>
                    </a:lnTo>
                    <a:lnTo>
                      <a:pt x="1" y="2"/>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59" name="Freeform 61"/>
              <p:cNvSpPr>
                <a:spLocks/>
              </p:cNvSpPr>
              <p:nvPr/>
            </p:nvSpPr>
            <p:spPr bwMode="auto">
              <a:xfrm>
                <a:off x="699" y="1535"/>
                <a:ext cx="101" cy="34"/>
              </a:xfrm>
              <a:custGeom>
                <a:avLst/>
                <a:gdLst>
                  <a:gd name="T0" fmla="*/ 99 w 101"/>
                  <a:gd name="T1" fmla="*/ 7 h 34"/>
                  <a:gd name="T2" fmla="*/ 99 w 101"/>
                  <a:gd name="T3" fmla="*/ 9 h 34"/>
                  <a:gd name="T4" fmla="*/ 99 w 101"/>
                  <a:gd name="T5" fmla="*/ 11 h 34"/>
                  <a:gd name="T6" fmla="*/ 100 w 101"/>
                  <a:gd name="T7" fmla="*/ 12 h 34"/>
                  <a:gd name="T8" fmla="*/ 99 w 101"/>
                  <a:gd name="T9" fmla="*/ 13 h 34"/>
                  <a:gd name="T10" fmla="*/ 98 w 101"/>
                  <a:gd name="T11" fmla="*/ 14 h 34"/>
                  <a:gd name="T12" fmla="*/ 91 w 101"/>
                  <a:gd name="T13" fmla="*/ 23 h 34"/>
                  <a:gd name="T14" fmla="*/ 73 w 101"/>
                  <a:gd name="T15" fmla="*/ 31 h 34"/>
                  <a:gd name="T16" fmla="*/ 54 w 101"/>
                  <a:gd name="T17" fmla="*/ 33 h 34"/>
                  <a:gd name="T18" fmla="*/ 34 w 101"/>
                  <a:gd name="T19" fmla="*/ 30 h 34"/>
                  <a:gd name="T20" fmla="*/ 17 w 101"/>
                  <a:gd name="T21" fmla="*/ 23 h 34"/>
                  <a:gd name="T22" fmla="*/ 8 w 101"/>
                  <a:gd name="T23" fmla="*/ 15 h 34"/>
                  <a:gd name="T24" fmla="*/ 7 w 101"/>
                  <a:gd name="T25" fmla="*/ 12 h 34"/>
                  <a:gd name="T26" fmla="*/ 4 w 101"/>
                  <a:gd name="T27" fmla="*/ 8 h 34"/>
                  <a:gd name="T28" fmla="*/ 1 w 101"/>
                  <a:gd name="T29" fmla="*/ 4 h 34"/>
                  <a:gd name="T30" fmla="*/ 0 w 101"/>
                  <a:gd name="T31" fmla="*/ 1 h 34"/>
                  <a:gd name="T32" fmla="*/ 1 w 101"/>
                  <a:gd name="T33" fmla="*/ 0 h 34"/>
                  <a:gd name="T34" fmla="*/ 3 w 101"/>
                  <a:gd name="T35" fmla="*/ 2 h 34"/>
                  <a:gd name="T36" fmla="*/ 7 w 101"/>
                  <a:gd name="T37" fmla="*/ 4 h 34"/>
                  <a:gd name="T38" fmla="*/ 11 w 101"/>
                  <a:gd name="T39" fmla="*/ 8 h 34"/>
                  <a:gd name="T40" fmla="*/ 14 w 101"/>
                  <a:gd name="T41" fmla="*/ 10 h 34"/>
                  <a:gd name="T42" fmla="*/ 20 w 101"/>
                  <a:gd name="T43" fmla="*/ 17 h 34"/>
                  <a:gd name="T44" fmla="*/ 35 w 101"/>
                  <a:gd name="T45" fmla="*/ 24 h 34"/>
                  <a:gd name="T46" fmla="*/ 52 w 101"/>
                  <a:gd name="T47" fmla="*/ 28 h 34"/>
                  <a:gd name="T48" fmla="*/ 68 w 101"/>
                  <a:gd name="T49" fmla="*/ 26 h 34"/>
                  <a:gd name="T50" fmla="*/ 84 w 101"/>
                  <a:gd name="T51" fmla="*/ 19 h 34"/>
                  <a:gd name="T52" fmla="*/ 93 w 101"/>
                  <a:gd name="T53" fmla="*/ 10 h 34"/>
                  <a:gd name="T54" fmla="*/ 96 w 101"/>
                  <a:gd name="T55" fmla="*/ 7 h 34"/>
                  <a:gd name="T56" fmla="*/ 94 w 101"/>
                  <a:gd name="T57" fmla="*/ 6 h 34"/>
                  <a:gd name="T58" fmla="*/ 93 w 101"/>
                  <a:gd name="T59" fmla="*/ 5 h 34"/>
                  <a:gd name="T60" fmla="*/ 94 w 101"/>
                  <a:gd name="T61" fmla="*/ 4 h 34"/>
                  <a:gd name="T62" fmla="*/ 96 w 101"/>
                  <a:gd name="T63" fmla="*/ 4 h 34"/>
                  <a:gd name="T64" fmla="*/ 97 w 101"/>
                  <a:gd name="T65" fmla="*/ 3 h 34"/>
                  <a:gd name="T66" fmla="*/ 98 w 101"/>
                  <a:gd name="T67" fmla="*/ 3 h 34"/>
                  <a:gd name="T68" fmla="*/ 99 w 101"/>
                  <a:gd name="T69" fmla="*/ 4 h 34"/>
                  <a:gd name="T70" fmla="*/ 100 w 101"/>
                  <a:gd name="T71" fmla="*/ 6 h 3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4"/>
                  <a:gd name="T110" fmla="*/ 101 w 101"/>
                  <a:gd name="T111" fmla="*/ 34 h 3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4">
                    <a:moveTo>
                      <a:pt x="100" y="7"/>
                    </a:moveTo>
                    <a:lnTo>
                      <a:pt x="99" y="7"/>
                    </a:lnTo>
                    <a:lnTo>
                      <a:pt x="99" y="8"/>
                    </a:lnTo>
                    <a:lnTo>
                      <a:pt x="99" y="9"/>
                    </a:lnTo>
                    <a:lnTo>
                      <a:pt x="99" y="10"/>
                    </a:lnTo>
                    <a:lnTo>
                      <a:pt x="99" y="11"/>
                    </a:lnTo>
                    <a:lnTo>
                      <a:pt x="99" y="12"/>
                    </a:lnTo>
                    <a:lnTo>
                      <a:pt x="100" y="12"/>
                    </a:lnTo>
                    <a:lnTo>
                      <a:pt x="100" y="13"/>
                    </a:lnTo>
                    <a:lnTo>
                      <a:pt x="99" y="13"/>
                    </a:lnTo>
                    <a:lnTo>
                      <a:pt x="99" y="14"/>
                    </a:lnTo>
                    <a:lnTo>
                      <a:pt x="98" y="14"/>
                    </a:lnTo>
                    <a:lnTo>
                      <a:pt x="97" y="16"/>
                    </a:lnTo>
                    <a:lnTo>
                      <a:pt x="91" y="23"/>
                    </a:lnTo>
                    <a:lnTo>
                      <a:pt x="81" y="28"/>
                    </a:lnTo>
                    <a:lnTo>
                      <a:pt x="73" y="31"/>
                    </a:lnTo>
                    <a:lnTo>
                      <a:pt x="63" y="33"/>
                    </a:lnTo>
                    <a:lnTo>
                      <a:pt x="54" y="33"/>
                    </a:lnTo>
                    <a:lnTo>
                      <a:pt x="44" y="33"/>
                    </a:lnTo>
                    <a:lnTo>
                      <a:pt x="34" y="30"/>
                    </a:lnTo>
                    <a:lnTo>
                      <a:pt x="26" y="27"/>
                    </a:lnTo>
                    <a:lnTo>
                      <a:pt x="17" y="23"/>
                    </a:lnTo>
                    <a:lnTo>
                      <a:pt x="9" y="15"/>
                    </a:lnTo>
                    <a:lnTo>
                      <a:pt x="8" y="15"/>
                    </a:lnTo>
                    <a:lnTo>
                      <a:pt x="8" y="13"/>
                    </a:lnTo>
                    <a:lnTo>
                      <a:pt x="7" y="12"/>
                    </a:lnTo>
                    <a:lnTo>
                      <a:pt x="5" y="10"/>
                    </a:lnTo>
                    <a:lnTo>
                      <a:pt x="4" y="8"/>
                    </a:lnTo>
                    <a:lnTo>
                      <a:pt x="3" y="6"/>
                    </a:lnTo>
                    <a:lnTo>
                      <a:pt x="1" y="4"/>
                    </a:lnTo>
                    <a:lnTo>
                      <a:pt x="1" y="2"/>
                    </a:lnTo>
                    <a:lnTo>
                      <a:pt x="0" y="1"/>
                    </a:lnTo>
                    <a:lnTo>
                      <a:pt x="0" y="0"/>
                    </a:lnTo>
                    <a:lnTo>
                      <a:pt x="1" y="0"/>
                    </a:lnTo>
                    <a:lnTo>
                      <a:pt x="2" y="0"/>
                    </a:lnTo>
                    <a:lnTo>
                      <a:pt x="3" y="2"/>
                    </a:lnTo>
                    <a:lnTo>
                      <a:pt x="6" y="3"/>
                    </a:lnTo>
                    <a:lnTo>
                      <a:pt x="7" y="4"/>
                    </a:lnTo>
                    <a:lnTo>
                      <a:pt x="9" y="7"/>
                    </a:lnTo>
                    <a:lnTo>
                      <a:pt x="11" y="8"/>
                    </a:lnTo>
                    <a:lnTo>
                      <a:pt x="12" y="9"/>
                    </a:lnTo>
                    <a:lnTo>
                      <a:pt x="14" y="10"/>
                    </a:lnTo>
                    <a:lnTo>
                      <a:pt x="14" y="11"/>
                    </a:lnTo>
                    <a:lnTo>
                      <a:pt x="20" y="17"/>
                    </a:lnTo>
                    <a:lnTo>
                      <a:pt x="28" y="21"/>
                    </a:lnTo>
                    <a:lnTo>
                      <a:pt x="35" y="24"/>
                    </a:lnTo>
                    <a:lnTo>
                      <a:pt x="44" y="26"/>
                    </a:lnTo>
                    <a:lnTo>
                      <a:pt x="52" y="28"/>
                    </a:lnTo>
                    <a:lnTo>
                      <a:pt x="61" y="28"/>
                    </a:lnTo>
                    <a:lnTo>
                      <a:pt x="68" y="26"/>
                    </a:lnTo>
                    <a:lnTo>
                      <a:pt x="77" y="24"/>
                    </a:lnTo>
                    <a:lnTo>
                      <a:pt x="84" y="19"/>
                    </a:lnTo>
                    <a:lnTo>
                      <a:pt x="91" y="14"/>
                    </a:lnTo>
                    <a:lnTo>
                      <a:pt x="93" y="10"/>
                    </a:lnTo>
                    <a:lnTo>
                      <a:pt x="94" y="13"/>
                    </a:lnTo>
                    <a:lnTo>
                      <a:pt x="96" y="7"/>
                    </a:lnTo>
                    <a:lnTo>
                      <a:pt x="95" y="6"/>
                    </a:lnTo>
                    <a:lnTo>
                      <a:pt x="94" y="6"/>
                    </a:lnTo>
                    <a:lnTo>
                      <a:pt x="93" y="6"/>
                    </a:lnTo>
                    <a:lnTo>
                      <a:pt x="93" y="5"/>
                    </a:lnTo>
                    <a:lnTo>
                      <a:pt x="93" y="4"/>
                    </a:lnTo>
                    <a:lnTo>
                      <a:pt x="94" y="4"/>
                    </a:lnTo>
                    <a:lnTo>
                      <a:pt x="95" y="4"/>
                    </a:lnTo>
                    <a:lnTo>
                      <a:pt x="96" y="4"/>
                    </a:lnTo>
                    <a:lnTo>
                      <a:pt x="96" y="3"/>
                    </a:lnTo>
                    <a:lnTo>
                      <a:pt x="97" y="3"/>
                    </a:lnTo>
                    <a:lnTo>
                      <a:pt x="97" y="4"/>
                    </a:lnTo>
                    <a:lnTo>
                      <a:pt x="98" y="3"/>
                    </a:lnTo>
                    <a:lnTo>
                      <a:pt x="98" y="4"/>
                    </a:lnTo>
                    <a:lnTo>
                      <a:pt x="99" y="4"/>
                    </a:lnTo>
                    <a:lnTo>
                      <a:pt x="99" y="5"/>
                    </a:lnTo>
                    <a:lnTo>
                      <a:pt x="100" y="6"/>
                    </a:lnTo>
                    <a:lnTo>
                      <a:pt x="100" y="7"/>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60" name="Freeform 62"/>
              <p:cNvSpPr>
                <a:spLocks/>
              </p:cNvSpPr>
              <p:nvPr/>
            </p:nvSpPr>
            <p:spPr bwMode="auto">
              <a:xfrm>
                <a:off x="720" y="1564"/>
                <a:ext cx="59" cy="89"/>
              </a:xfrm>
              <a:custGeom>
                <a:avLst/>
                <a:gdLst>
                  <a:gd name="T0" fmla="*/ 16 w 59"/>
                  <a:gd name="T1" fmla="*/ 7 h 89"/>
                  <a:gd name="T2" fmla="*/ 10 w 59"/>
                  <a:gd name="T3" fmla="*/ 11 h 89"/>
                  <a:gd name="T4" fmla="*/ 7 w 59"/>
                  <a:gd name="T5" fmla="*/ 18 h 89"/>
                  <a:gd name="T6" fmla="*/ 7 w 59"/>
                  <a:gd name="T7" fmla="*/ 25 h 89"/>
                  <a:gd name="T8" fmla="*/ 7 w 59"/>
                  <a:gd name="T9" fmla="*/ 32 h 89"/>
                  <a:gd name="T10" fmla="*/ 12 w 59"/>
                  <a:gd name="T11" fmla="*/ 41 h 89"/>
                  <a:gd name="T12" fmla="*/ 18 w 59"/>
                  <a:gd name="T13" fmla="*/ 51 h 89"/>
                  <a:gd name="T14" fmla="*/ 26 w 59"/>
                  <a:gd name="T15" fmla="*/ 60 h 89"/>
                  <a:gd name="T16" fmla="*/ 35 w 59"/>
                  <a:gd name="T17" fmla="*/ 68 h 89"/>
                  <a:gd name="T18" fmla="*/ 43 w 59"/>
                  <a:gd name="T19" fmla="*/ 75 h 89"/>
                  <a:gd name="T20" fmla="*/ 48 w 59"/>
                  <a:gd name="T21" fmla="*/ 81 h 89"/>
                  <a:gd name="T22" fmla="*/ 51 w 59"/>
                  <a:gd name="T23" fmla="*/ 81 h 89"/>
                  <a:gd name="T24" fmla="*/ 53 w 59"/>
                  <a:gd name="T25" fmla="*/ 83 h 89"/>
                  <a:gd name="T26" fmla="*/ 56 w 59"/>
                  <a:gd name="T27" fmla="*/ 85 h 89"/>
                  <a:gd name="T28" fmla="*/ 57 w 59"/>
                  <a:gd name="T29" fmla="*/ 87 h 89"/>
                  <a:gd name="T30" fmla="*/ 57 w 59"/>
                  <a:gd name="T31" fmla="*/ 87 h 89"/>
                  <a:gd name="T32" fmla="*/ 53 w 59"/>
                  <a:gd name="T33" fmla="*/ 88 h 89"/>
                  <a:gd name="T34" fmla="*/ 50 w 59"/>
                  <a:gd name="T35" fmla="*/ 87 h 89"/>
                  <a:gd name="T36" fmla="*/ 46 w 59"/>
                  <a:gd name="T37" fmla="*/ 85 h 89"/>
                  <a:gd name="T38" fmla="*/ 43 w 59"/>
                  <a:gd name="T39" fmla="*/ 84 h 89"/>
                  <a:gd name="T40" fmla="*/ 38 w 59"/>
                  <a:gd name="T41" fmla="*/ 80 h 89"/>
                  <a:gd name="T42" fmla="*/ 30 w 59"/>
                  <a:gd name="T43" fmla="*/ 71 h 89"/>
                  <a:gd name="T44" fmla="*/ 21 w 59"/>
                  <a:gd name="T45" fmla="*/ 64 h 89"/>
                  <a:gd name="T46" fmla="*/ 13 w 59"/>
                  <a:gd name="T47" fmla="*/ 55 h 89"/>
                  <a:gd name="T48" fmla="*/ 7 w 59"/>
                  <a:gd name="T49" fmla="*/ 45 h 89"/>
                  <a:gd name="T50" fmla="*/ 2 w 59"/>
                  <a:gd name="T51" fmla="*/ 36 h 89"/>
                  <a:gd name="T52" fmla="*/ 0 w 59"/>
                  <a:gd name="T53" fmla="*/ 25 h 89"/>
                  <a:gd name="T54" fmla="*/ 1 w 59"/>
                  <a:gd name="T55" fmla="*/ 15 h 89"/>
                  <a:gd name="T56" fmla="*/ 5 w 59"/>
                  <a:gd name="T57" fmla="*/ 7 h 89"/>
                  <a:gd name="T58" fmla="*/ 12 w 59"/>
                  <a:gd name="T59" fmla="*/ 2 h 89"/>
                  <a:gd name="T60" fmla="*/ 18 w 59"/>
                  <a:gd name="T61" fmla="*/ 1 h 89"/>
                  <a:gd name="T62" fmla="*/ 20 w 59"/>
                  <a:gd name="T63" fmla="*/ 0 h 89"/>
                  <a:gd name="T64" fmla="*/ 21 w 59"/>
                  <a:gd name="T65" fmla="*/ 2 h 89"/>
                  <a:gd name="T66" fmla="*/ 23 w 59"/>
                  <a:gd name="T67" fmla="*/ 3 h 89"/>
                  <a:gd name="T68" fmla="*/ 22 w 59"/>
                  <a:gd name="T69" fmla="*/ 5 h 89"/>
                  <a:gd name="T70" fmla="*/ 21 w 59"/>
                  <a:gd name="T71" fmla="*/ 6 h 89"/>
                  <a:gd name="T72" fmla="*/ 19 w 59"/>
                  <a:gd name="T73" fmla="*/ 6 h 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
                  <a:gd name="T112" fmla="*/ 0 h 89"/>
                  <a:gd name="T113" fmla="*/ 59 w 59"/>
                  <a:gd name="T114" fmla="*/ 89 h 8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 h="89">
                    <a:moveTo>
                      <a:pt x="19" y="6"/>
                    </a:moveTo>
                    <a:lnTo>
                      <a:pt x="16" y="7"/>
                    </a:lnTo>
                    <a:lnTo>
                      <a:pt x="13" y="9"/>
                    </a:lnTo>
                    <a:lnTo>
                      <a:pt x="10" y="11"/>
                    </a:lnTo>
                    <a:lnTo>
                      <a:pt x="8" y="14"/>
                    </a:lnTo>
                    <a:lnTo>
                      <a:pt x="7" y="18"/>
                    </a:lnTo>
                    <a:lnTo>
                      <a:pt x="7" y="21"/>
                    </a:lnTo>
                    <a:lnTo>
                      <a:pt x="7" y="25"/>
                    </a:lnTo>
                    <a:lnTo>
                      <a:pt x="6" y="28"/>
                    </a:lnTo>
                    <a:lnTo>
                      <a:pt x="7" y="32"/>
                    </a:lnTo>
                    <a:lnTo>
                      <a:pt x="9" y="36"/>
                    </a:lnTo>
                    <a:lnTo>
                      <a:pt x="12" y="41"/>
                    </a:lnTo>
                    <a:lnTo>
                      <a:pt x="15" y="47"/>
                    </a:lnTo>
                    <a:lnTo>
                      <a:pt x="18" y="51"/>
                    </a:lnTo>
                    <a:lnTo>
                      <a:pt x="23" y="56"/>
                    </a:lnTo>
                    <a:lnTo>
                      <a:pt x="26" y="60"/>
                    </a:lnTo>
                    <a:lnTo>
                      <a:pt x="30" y="63"/>
                    </a:lnTo>
                    <a:lnTo>
                      <a:pt x="35" y="68"/>
                    </a:lnTo>
                    <a:lnTo>
                      <a:pt x="39" y="71"/>
                    </a:lnTo>
                    <a:lnTo>
                      <a:pt x="43" y="75"/>
                    </a:lnTo>
                    <a:lnTo>
                      <a:pt x="47" y="80"/>
                    </a:lnTo>
                    <a:lnTo>
                      <a:pt x="48" y="81"/>
                    </a:lnTo>
                    <a:lnTo>
                      <a:pt x="50" y="81"/>
                    </a:lnTo>
                    <a:lnTo>
                      <a:pt x="51" y="81"/>
                    </a:lnTo>
                    <a:lnTo>
                      <a:pt x="52" y="82"/>
                    </a:lnTo>
                    <a:lnTo>
                      <a:pt x="53" y="83"/>
                    </a:lnTo>
                    <a:lnTo>
                      <a:pt x="55" y="84"/>
                    </a:lnTo>
                    <a:lnTo>
                      <a:pt x="56" y="85"/>
                    </a:lnTo>
                    <a:lnTo>
                      <a:pt x="57" y="86"/>
                    </a:lnTo>
                    <a:lnTo>
                      <a:pt x="57" y="87"/>
                    </a:lnTo>
                    <a:lnTo>
                      <a:pt x="58" y="87"/>
                    </a:lnTo>
                    <a:lnTo>
                      <a:pt x="57" y="87"/>
                    </a:lnTo>
                    <a:lnTo>
                      <a:pt x="55" y="87"/>
                    </a:lnTo>
                    <a:lnTo>
                      <a:pt x="53" y="88"/>
                    </a:lnTo>
                    <a:lnTo>
                      <a:pt x="52" y="87"/>
                    </a:lnTo>
                    <a:lnTo>
                      <a:pt x="50" y="87"/>
                    </a:lnTo>
                    <a:lnTo>
                      <a:pt x="48" y="86"/>
                    </a:lnTo>
                    <a:lnTo>
                      <a:pt x="46" y="85"/>
                    </a:lnTo>
                    <a:lnTo>
                      <a:pt x="44" y="85"/>
                    </a:lnTo>
                    <a:lnTo>
                      <a:pt x="43" y="84"/>
                    </a:lnTo>
                    <a:lnTo>
                      <a:pt x="42" y="83"/>
                    </a:lnTo>
                    <a:lnTo>
                      <a:pt x="38" y="80"/>
                    </a:lnTo>
                    <a:lnTo>
                      <a:pt x="34" y="76"/>
                    </a:lnTo>
                    <a:lnTo>
                      <a:pt x="30" y="71"/>
                    </a:lnTo>
                    <a:lnTo>
                      <a:pt x="25" y="68"/>
                    </a:lnTo>
                    <a:lnTo>
                      <a:pt x="21" y="64"/>
                    </a:lnTo>
                    <a:lnTo>
                      <a:pt x="17" y="59"/>
                    </a:lnTo>
                    <a:lnTo>
                      <a:pt x="13" y="55"/>
                    </a:lnTo>
                    <a:lnTo>
                      <a:pt x="10" y="50"/>
                    </a:lnTo>
                    <a:lnTo>
                      <a:pt x="7" y="45"/>
                    </a:lnTo>
                    <a:lnTo>
                      <a:pt x="4" y="39"/>
                    </a:lnTo>
                    <a:lnTo>
                      <a:pt x="2" y="36"/>
                    </a:lnTo>
                    <a:lnTo>
                      <a:pt x="0" y="30"/>
                    </a:lnTo>
                    <a:lnTo>
                      <a:pt x="0" y="25"/>
                    </a:lnTo>
                    <a:lnTo>
                      <a:pt x="0" y="20"/>
                    </a:lnTo>
                    <a:lnTo>
                      <a:pt x="1" y="15"/>
                    </a:lnTo>
                    <a:lnTo>
                      <a:pt x="3" y="10"/>
                    </a:lnTo>
                    <a:lnTo>
                      <a:pt x="5" y="7"/>
                    </a:lnTo>
                    <a:lnTo>
                      <a:pt x="8" y="4"/>
                    </a:lnTo>
                    <a:lnTo>
                      <a:pt x="12" y="2"/>
                    </a:lnTo>
                    <a:lnTo>
                      <a:pt x="17" y="1"/>
                    </a:lnTo>
                    <a:lnTo>
                      <a:pt x="18" y="1"/>
                    </a:lnTo>
                    <a:lnTo>
                      <a:pt x="19" y="0"/>
                    </a:lnTo>
                    <a:lnTo>
                      <a:pt x="20" y="0"/>
                    </a:lnTo>
                    <a:lnTo>
                      <a:pt x="20" y="1"/>
                    </a:lnTo>
                    <a:lnTo>
                      <a:pt x="21" y="2"/>
                    </a:lnTo>
                    <a:lnTo>
                      <a:pt x="22" y="2"/>
                    </a:lnTo>
                    <a:lnTo>
                      <a:pt x="23" y="3"/>
                    </a:lnTo>
                    <a:lnTo>
                      <a:pt x="23" y="4"/>
                    </a:lnTo>
                    <a:lnTo>
                      <a:pt x="22" y="5"/>
                    </a:lnTo>
                    <a:lnTo>
                      <a:pt x="21" y="5"/>
                    </a:lnTo>
                    <a:lnTo>
                      <a:pt x="21" y="6"/>
                    </a:lnTo>
                    <a:lnTo>
                      <a:pt x="20" y="6"/>
                    </a:lnTo>
                    <a:lnTo>
                      <a:pt x="19" y="6"/>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61" name="Freeform 63"/>
              <p:cNvSpPr>
                <a:spLocks/>
              </p:cNvSpPr>
              <p:nvPr/>
            </p:nvSpPr>
            <p:spPr bwMode="auto">
              <a:xfrm>
                <a:off x="718" y="1630"/>
                <a:ext cx="36" cy="75"/>
              </a:xfrm>
              <a:custGeom>
                <a:avLst/>
                <a:gdLst>
                  <a:gd name="T0" fmla="*/ 32 w 36"/>
                  <a:gd name="T1" fmla="*/ 7 h 75"/>
                  <a:gd name="T2" fmla="*/ 26 w 36"/>
                  <a:gd name="T3" fmla="*/ 8 h 75"/>
                  <a:gd name="T4" fmla="*/ 20 w 36"/>
                  <a:gd name="T5" fmla="*/ 10 h 75"/>
                  <a:gd name="T6" fmla="*/ 16 w 36"/>
                  <a:gd name="T7" fmla="*/ 14 h 75"/>
                  <a:gd name="T8" fmla="*/ 13 w 36"/>
                  <a:gd name="T9" fmla="*/ 20 h 75"/>
                  <a:gd name="T10" fmla="*/ 10 w 36"/>
                  <a:gd name="T11" fmla="*/ 24 h 75"/>
                  <a:gd name="T12" fmla="*/ 8 w 36"/>
                  <a:gd name="T13" fmla="*/ 31 h 75"/>
                  <a:gd name="T14" fmla="*/ 7 w 36"/>
                  <a:gd name="T15" fmla="*/ 37 h 75"/>
                  <a:gd name="T16" fmla="*/ 7 w 36"/>
                  <a:gd name="T17" fmla="*/ 43 h 75"/>
                  <a:gd name="T18" fmla="*/ 7 w 36"/>
                  <a:gd name="T19" fmla="*/ 49 h 75"/>
                  <a:gd name="T20" fmla="*/ 7 w 36"/>
                  <a:gd name="T21" fmla="*/ 56 h 75"/>
                  <a:gd name="T22" fmla="*/ 7 w 36"/>
                  <a:gd name="T23" fmla="*/ 58 h 75"/>
                  <a:gd name="T24" fmla="*/ 7 w 36"/>
                  <a:gd name="T25" fmla="*/ 59 h 75"/>
                  <a:gd name="T26" fmla="*/ 7 w 36"/>
                  <a:gd name="T27" fmla="*/ 60 h 75"/>
                  <a:gd name="T28" fmla="*/ 8 w 36"/>
                  <a:gd name="T29" fmla="*/ 63 h 75"/>
                  <a:gd name="T30" fmla="*/ 7 w 36"/>
                  <a:gd name="T31" fmla="*/ 65 h 75"/>
                  <a:gd name="T32" fmla="*/ 8 w 36"/>
                  <a:gd name="T33" fmla="*/ 68 h 75"/>
                  <a:gd name="T34" fmla="*/ 8 w 36"/>
                  <a:gd name="T35" fmla="*/ 70 h 75"/>
                  <a:gd name="T36" fmla="*/ 7 w 36"/>
                  <a:gd name="T37" fmla="*/ 72 h 75"/>
                  <a:gd name="T38" fmla="*/ 8 w 36"/>
                  <a:gd name="T39" fmla="*/ 74 h 75"/>
                  <a:gd name="T40" fmla="*/ 7 w 36"/>
                  <a:gd name="T41" fmla="*/ 74 h 75"/>
                  <a:gd name="T42" fmla="*/ 6 w 36"/>
                  <a:gd name="T43" fmla="*/ 73 h 75"/>
                  <a:gd name="T44" fmla="*/ 5 w 36"/>
                  <a:gd name="T45" fmla="*/ 72 h 75"/>
                  <a:gd name="T46" fmla="*/ 5 w 36"/>
                  <a:gd name="T47" fmla="*/ 70 h 75"/>
                  <a:gd name="T48" fmla="*/ 3 w 36"/>
                  <a:gd name="T49" fmla="*/ 68 h 75"/>
                  <a:gd name="T50" fmla="*/ 3 w 36"/>
                  <a:gd name="T51" fmla="*/ 65 h 75"/>
                  <a:gd name="T52" fmla="*/ 2 w 36"/>
                  <a:gd name="T53" fmla="*/ 63 h 75"/>
                  <a:gd name="T54" fmla="*/ 1 w 36"/>
                  <a:gd name="T55" fmla="*/ 60 h 75"/>
                  <a:gd name="T56" fmla="*/ 2 w 36"/>
                  <a:gd name="T57" fmla="*/ 59 h 75"/>
                  <a:gd name="T58" fmla="*/ 1 w 36"/>
                  <a:gd name="T59" fmla="*/ 56 h 75"/>
                  <a:gd name="T60" fmla="*/ 0 w 36"/>
                  <a:gd name="T61" fmla="*/ 49 h 75"/>
                  <a:gd name="T62" fmla="*/ 0 w 36"/>
                  <a:gd name="T63" fmla="*/ 41 h 75"/>
                  <a:gd name="T64" fmla="*/ 1 w 36"/>
                  <a:gd name="T65" fmla="*/ 35 h 75"/>
                  <a:gd name="T66" fmla="*/ 3 w 36"/>
                  <a:gd name="T67" fmla="*/ 27 h 75"/>
                  <a:gd name="T68" fmla="*/ 4 w 36"/>
                  <a:gd name="T69" fmla="*/ 20 h 75"/>
                  <a:gd name="T70" fmla="*/ 8 w 36"/>
                  <a:gd name="T71" fmla="*/ 14 h 75"/>
                  <a:gd name="T72" fmla="*/ 12 w 36"/>
                  <a:gd name="T73" fmla="*/ 9 h 75"/>
                  <a:gd name="T74" fmla="*/ 17 w 36"/>
                  <a:gd name="T75" fmla="*/ 5 h 75"/>
                  <a:gd name="T76" fmla="*/ 23 w 36"/>
                  <a:gd name="T77" fmla="*/ 2 h 75"/>
                  <a:gd name="T78" fmla="*/ 30 w 36"/>
                  <a:gd name="T79" fmla="*/ 0 h 75"/>
                  <a:gd name="T80" fmla="*/ 31 w 36"/>
                  <a:gd name="T81" fmla="*/ 0 h 75"/>
                  <a:gd name="T82" fmla="*/ 32 w 36"/>
                  <a:gd name="T83" fmla="*/ 0 h 75"/>
                  <a:gd name="T84" fmla="*/ 33 w 36"/>
                  <a:gd name="T85" fmla="*/ 0 h 75"/>
                  <a:gd name="T86" fmla="*/ 34 w 36"/>
                  <a:gd name="T87" fmla="*/ 1 h 75"/>
                  <a:gd name="T88" fmla="*/ 34 w 36"/>
                  <a:gd name="T89" fmla="*/ 2 h 75"/>
                  <a:gd name="T90" fmla="*/ 34 w 36"/>
                  <a:gd name="T91" fmla="*/ 3 h 75"/>
                  <a:gd name="T92" fmla="*/ 35 w 36"/>
                  <a:gd name="T93" fmla="*/ 3 h 75"/>
                  <a:gd name="T94" fmla="*/ 34 w 36"/>
                  <a:gd name="T95" fmla="*/ 4 h 75"/>
                  <a:gd name="T96" fmla="*/ 35 w 36"/>
                  <a:gd name="T97" fmla="*/ 5 h 75"/>
                  <a:gd name="T98" fmla="*/ 34 w 36"/>
                  <a:gd name="T99" fmla="*/ 5 h 75"/>
                  <a:gd name="T100" fmla="*/ 34 w 36"/>
                  <a:gd name="T101" fmla="*/ 6 h 75"/>
                  <a:gd name="T102" fmla="*/ 33 w 36"/>
                  <a:gd name="T103" fmla="*/ 6 h 75"/>
                  <a:gd name="T104" fmla="*/ 32 w 36"/>
                  <a:gd name="T105" fmla="*/ 7 h 7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6"/>
                  <a:gd name="T160" fmla="*/ 0 h 75"/>
                  <a:gd name="T161" fmla="*/ 36 w 36"/>
                  <a:gd name="T162" fmla="*/ 75 h 7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6" h="75">
                    <a:moveTo>
                      <a:pt x="32" y="7"/>
                    </a:moveTo>
                    <a:lnTo>
                      <a:pt x="26" y="8"/>
                    </a:lnTo>
                    <a:lnTo>
                      <a:pt x="20" y="10"/>
                    </a:lnTo>
                    <a:lnTo>
                      <a:pt x="16" y="14"/>
                    </a:lnTo>
                    <a:lnTo>
                      <a:pt x="13" y="20"/>
                    </a:lnTo>
                    <a:lnTo>
                      <a:pt x="10" y="24"/>
                    </a:lnTo>
                    <a:lnTo>
                      <a:pt x="8" y="31"/>
                    </a:lnTo>
                    <a:lnTo>
                      <a:pt x="7" y="37"/>
                    </a:lnTo>
                    <a:lnTo>
                      <a:pt x="7" y="43"/>
                    </a:lnTo>
                    <a:lnTo>
                      <a:pt x="7" y="49"/>
                    </a:lnTo>
                    <a:lnTo>
                      <a:pt x="7" y="56"/>
                    </a:lnTo>
                    <a:lnTo>
                      <a:pt x="7" y="58"/>
                    </a:lnTo>
                    <a:lnTo>
                      <a:pt x="7" y="59"/>
                    </a:lnTo>
                    <a:lnTo>
                      <a:pt x="7" y="60"/>
                    </a:lnTo>
                    <a:lnTo>
                      <a:pt x="8" y="63"/>
                    </a:lnTo>
                    <a:lnTo>
                      <a:pt x="7" y="65"/>
                    </a:lnTo>
                    <a:lnTo>
                      <a:pt x="8" y="68"/>
                    </a:lnTo>
                    <a:lnTo>
                      <a:pt x="8" y="70"/>
                    </a:lnTo>
                    <a:lnTo>
                      <a:pt x="7" y="72"/>
                    </a:lnTo>
                    <a:lnTo>
                      <a:pt x="8" y="74"/>
                    </a:lnTo>
                    <a:lnTo>
                      <a:pt x="7" y="74"/>
                    </a:lnTo>
                    <a:lnTo>
                      <a:pt x="6" y="73"/>
                    </a:lnTo>
                    <a:lnTo>
                      <a:pt x="5" y="72"/>
                    </a:lnTo>
                    <a:lnTo>
                      <a:pt x="5" y="70"/>
                    </a:lnTo>
                    <a:lnTo>
                      <a:pt x="3" y="68"/>
                    </a:lnTo>
                    <a:lnTo>
                      <a:pt x="3" y="65"/>
                    </a:lnTo>
                    <a:lnTo>
                      <a:pt x="2" y="63"/>
                    </a:lnTo>
                    <a:lnTo>
                      <a:pt x="1" y="60"/>
                    </a:lnTo>
                    <a:lnTo>
                      <a:pt x="2" y="59"/>
                    </a:lnTo>
                    <a:lnTo>
                      <a:pt x="1" y="56"/>
                    </a:lnTo>
                    <a:lnTo>
                      <a:pt x="0" y="49"/>
                    </a:lnTo>
                    <a:lnTo>
                      <a:pt x="0" y="41"/>
                    </a:lnTo>
                    <a:lnTo>
                      <a:pt x="1" y="35"/>
                    </a:lnTo>
                    <a:lnTo>
                      <a:pt x="3" y="27"/>
                    </a:lnTo>
                    <a:lnTo>
                      <a:pt x="4" y="20"/>
                    </a:lnTo>
                    <a:lnTo>
                      <a:pt x="8" y="14"/>
                    </a:lnTo>
                    <a:lnTo>
                      <a:pt x="12" y="9"/>
                    </a:lnTo>
                    <a:lnTo>
                      <a:pt x="17" y="5"/>
                    </a:lnTo>
                    <a:lnTo>
                      <a:pt x="23" y="2"/>
                    </a:lnTo>
                    <a:lnTo>
                      <a:pt x="30" y="0"/>
                    </a:lnTo>
                    <a:lnTo>
                      <a:pt x="31" y="0"/>
                    </a:lnTo>
                    <a:lnTo>
                      <a:pt x="32" y="0"/>
                    </a:lnTo>
                    <a:lnTo>
                      <a:pt x="33" y="0"/>
                    </a:lnTo>
                    <a:lnTo>
                      <a:pt x="34" y="1"/>
                    </a:lnTo>
                    <a:lnTo>
                      <a:pt x="34" y="2"/>
                    </a:lnTo>
                    <a:lnTo>
                      <a:pt x="34" y="3"/>
                    </a:lnTo>
                    <a:lnTo>
                      <a:pt x="35" y="3"/>
                    </a:lnTo>
                    <a:lnTo>
                      <a:pt x="34" y="4"/>
                    </a:lnTo>
                    <a:lnTo>
                      <a:pt x="35" y="5"/>
                    </a:lnTo>
                    <a:lnTo>
                      <a:pt x="34" y="5"/>
                    </a:lnTo>
                    <a:lnTo>
                      <a:pt x="34" y="6"/>
                    </a:lnTo>
                    <a:lnTo>
                      <a:pt x="33" y="6"/>
                    </a:lnTo>
                    <a:lnTo>
                      <a:pt x="32" y="7"/>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62" name="Freeform 64"/>
              <p:cNvSpPr>
                <a:spLocks/>
              </p:cNvSpPr>
              <p:nvPr/>
            </p:nvSpPr>
            <p:spPr bwMode="auto">
              <a:xfrm>
                <a:off x="673" y="1421"/>
                <a:ext cx="34" cy="81"/>
              </a:xfrm>
              <a:custGeom>
                <a:avLst/>
                <a:gdLst>
                  <a:gd name="T0" fmla="*/ 31 w 34"/>
                  <a:gd name="T1" fmla="*/ 35 h 81"/>
                  <a:gd name="T2" fmla="*/ 28 w 34"/>
                  <a:gd name="T3" fmla="*/ 34 h 81"/>
                  <a:gd name="T4" fmla="*/ 24 w 34"/>
                  <a:gd name="T5" fmla="*/ 32 h 81"/>
                  <a:gd name="T6" fmla="*/ 21 w 34"/>
                  <a:gd name="T7" fmla="*/ 29 h 81"/>
                  <a:gd name="T8" fmla="*/ 18 w 34"/>
                  <a:gd name="T9" fmla="*/ 28 h 81"/>
                  <a:gd name="T10" fmla="*/ 12 w 34"/>
                  <a:gd name="T11" fmla="*/ 28 h 81"/>
                  <a:gd name="T12" fmla="*/ 12 w 34"/>
                  <a:gd name="T13" fmla="*/ 29 h 81"/>
                  <a:gd name="T14" fmla="*/ 7 w 34"/>
                  <a:gd name="T15" fmla="*/ 36 h 81"/>
                  <a:gd name="T16" fmla="*/ 5 w 34"/>
                  <a:gd name="T17" fmla="*/ 43 h 81"/>
                  <a:gd name="T18" fmla="*/ 4 w 34"/>
                  <a:gd name="T19" fmla="*/ 52 h 81"/>
                  <a:gd name="T20" fmla="*/ 7 w 34"/>
                  <a:gd name="T21" fmla="*/ 61 h 81"/>
                  <a:gd name="T22" fmla="*/ 12 w 34"/>
                  <a:gd name="T23" fmla="*/ 67 h 81"/>
                  <a:gd name="T24" fmla="*/ 14 w 34"/>
                  <a:gd name="T25" fmla="*/ 69 h 81"/>
                  <a:gd name="T26" fmla="*/ 15 w 34"/>
                  <a:gd name="T27" fmla="*/ 72 h 81"/>
                  <a:gd name="T28" fmla="*/ 17 w 34"/>
                  <a:gd name="T29" fmla="*/ 75 h 81"/>
                  <a:gd name="T30" fmla="*/ 19 w 34"/>
                  <a:gd name="T31" fmla="*/ 78 h 81"/>
                  <a:gd name="T32" fmla="*/ 20 w 34"/>
                  <a:gd name="T33" fmla="*/ 80 h 81"/>
                  <a:gd name="T34" fmla="*/ 18 w 34"/>
                  <a:gd name="T35" fmla="*/ 79 h 81"/>
                  <a:gd name="T36" fmla="*/ 14 w 34"/>
                  <a:gd name="T37" fmla="*/ 76 h 81"/>
                  <a:gd name="T38" fmla="*/ 12 w 34"/>
                  <a:gd name="T39" fmla="*/ 74 h 81"/>
                  <a:gd name="T40" fmla="*/ 9 w 34"/>
                  <a:gd name="T41" fmla="*/ 73 h 81"/>
                  <a:gd name="T42" fmla="*/ 4 w 34"/>
                  <a:gd name="T43" fmla="*/ 63 h 81"/>
                  <a:gd name="T44" fmla="*/ 1 w 34"/>
                  <a:gd name="T45" fmla="*/ 51 h 81"/>
                  <a:gd name="T46" fmla="*/ 0 w 34"/>
                  <a:gd name="T47" fmla="*/ 39 h 81"/>
                  <a:gd name="T48" fmla="*/ 3 w 34"/>
                  <a:gd name="T49" fmla="*/ 28 h 81"/>
                  <a:gd name="T50" fmla="*/ 9 w 34"/>
                  <a:gd name="T51" fmla="*/ 17 h 81"/>
                  <a:gd name="T52" fmla="*/ 10 w 34"/>
                  <a:gd name="T53" fmla="*/ 1 h 81"/>
                  <a:gd name="T54" fmla="*/ 12 w 34"/>
                  <a:gd name="T55" fmla="*/ 1 h 81"/>
                  <a:gd name="T56" fmla="*/ 17 w 34"/>
                  <a:gd name="T57" fmla="*/ 3 h 81"/>
                  <a:gd name="T58" fmla="*/ 19 w 34"/>
                  <a:gd name="T59" fmla="*/ 7 h 81"/>
                  <a:gd name="T60" fmla="*/ 21 w 34"/>
                  <a:gd name="T61" fmla="*/ 12 h 81"/>
                  <a:gd name="T62" fmla="*/ 23 w 34"/>
                  <a:gd name="T63" fmla="*/ 16 h 81"/>
                  <a:gd name="T64" fmla="*/ 24 w 34"/>
                  <a:gd name="T65" fmla="*/ 18 h 81"/>
                  <a:gd name="T66" fmla="*/ 26 w 34"/>
                  <a:gd name="T67" fmla="*/ 20 h 81"/>
                  <a:gd name="T68" fmla="*/ 27 w 34"/>
                  <a:gd name="T69" fmla="*/ 23 h 81"/>
                  <a:gd name="T70" fmla="*/ 26 w 34"/>
                  <a:gd name="T71" fmla="*/ 26 h 81"/>
                  <a:gd name="T72" fmla="*/ 29 w 34"/>
                  <a:gd name="T73" fmla="*/ 28 h 81"/>
                  <a:gd name="T74" fmla="*/ 30 w 34"/>
                  <a:gd name="T75" fmla="*/ 29 h 81"/>
                  <a:gd name="T76" fmla="*/ 31 w 34"/>
                  <a:gd name="T77" fmla="*/ 31 h 81"/>
                  <a:gd name="T78" fmla="*/ 31 w 34"/>
                  <a:gd name="T79" fmla="*/ 33 h 81"/>
                  <a:gd name="T80" fmla="*/ 30 w 34"/>
                  <a:gd name="T81" fmla="*/ 34 h 81"/>
                  <a:gd name="T82" fmla="*/ 29 w 34"/>
                  <a:gd name="T83" fmla="*/ 34 h 81"/>
                  <a:gd name="T84" fmla="*/ 33 w 34"/>
                  <a:gd name="T85" fmla="*/ 36 h 8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4"/>
                  <a:gd name="T130" fmla="*/ 0 h 81"/>
                  <a:gd name="T131" fmla="*/ 34 w 34"/>
                  <a:gd name="T132" fmla="*/ 81 h 8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4" h="81">
                    <a:moveTo>
                      <a:pt x="33" y="36"/>
                    </a:moveTo>
                    <a:lnTo>
                      <a:pt x="31" y="35"/>
                    </a:lnTo>
                    <a:lnTo>
                      <a:pt x="30" y="34"/>
                    </a:lnTo>
                    <a:lnTo>
                      <a:pt x="28" y="34"/>
                    </a:lnTo>
                    <a:lnTo>
                      <a:pt x="27" y="32"/>
                    </a:lnTo>
                    <a:lnTo>
                      <a:pt x="24" y="32"/>
                    </a:lnTo>
                    <a:lnTo>
                      <a:pt x="23" y="31"/>
                    </a:lnTo>
                    <a:lnTo>
                      <a:pt x="21" y="29"/>
                    </a:lnTo>
                    <a:lnTo>
                      <a:pt x="19" y="29"/>
                    </a:lnTo>
                    <a:lnTo>
                      <a:pt x="18" y="28"/>
                    </a:lnTo>
                    <a:lnTo>
                      <a:pt x="17" y="27"/>
                    </a:lnTo>
                    <a:lnTo>
                      <a:pt x="12" y="28"/>
                    </a:lnTo>
                    <a:lnTo>
                      <a:pt x="13" y="29"/>
                    </a:lnTo>
                    <a:lnTo>
                      <a:pt x="12" y="29"/>
                    </a:lnTo>
                    <a:lnTo>
                      <a:pt x="9" y="32"/>
                    </a:lnTo>
                    <a:lnTo>
                      <a:pt x="7" y="36"/>
                    </a:lnTo>
                    <a:lnTo>
                      <a:pt x="6" y="39"/>
                    </a:lnTo>
                    <a:lnTo>
                      <a:pt x="5" y="43"/>
                    </a:lnTo>
                    <a:lnTo>
                      <a:pt x="4" y="48"/>
                    </a:lnTo>
                    <a:lnTo>
                      <a:pt x="4" y="52"/>
                    </a:lnTo>
                    <a:lnTo>
                      <a:pt x="6" y="56"/>
                    </a:lnTo>
                    <a:lnTo>
                      <a:pt x="7" y="61"/>
                    </a:lnTo>
                    <a:lnTo>
                      <a:pt x="9" y="64"/>
                    </a:lnTo>
                    <a:lnTo>
                      <a:pt x="12" y="67"/>
                    </a:lnTo>
                    <a:lnTo>
                      <a:pt x="12" y="68"/>
                    </a:lnTo>
                    <a:lnTo>
                      <a:pt x="14" y="69"/>
                    </a:lnTo>
                    <a:lnTo>
                      <a:pt x="14" y="71"/>
                    </a:lnTo>
                    <a:lnTo>
                      <a:pt x="15" y="72"/>
                    </a:lnTo>
                    <a:lnTo>
                      <a:pt x="17" y="74"/>
                    </a:lnTo>
                    <a:lnTo>
                      <a:pt x="17" y="75"/>
                    </a:lnTo>
                    <a:lnTo>
                      <a:pt x="18" y="77"/>
                    </a:lnTo>
                    <a:lnTo>
                      <a:pt x="19" y="78"/>
                    </a:lnTo>
                    <a:lnTo>
                      <a:pt x="20" y="79"/>
                    </a:lnTo>
                    <a:lnTo>
                      <a:pt x="20" y="80"/>
                    </a:lnTo>
                    <a:lnTo>
                      <a:pt x="19" y="80"/>
                    </a:lnTo>
                    <a:lnTo>
                      <a:pt x="18" y="79"/>
                    </a:lnTo>
                    <a:lnTo>
                      <a:pt x="16" y="77"/>
                    </a:lnTo>
                    <a:lnTo>
                      <a:pt x="14" y="76"/>
                    </a:lnTo>
                    <a:lnTo>
                      <a:pt x="13" y="75"/>
                    </a:lnTo>
                    <a:lnTo>
                      <a:pt x="12" y="74"/>
                    </a:lnTo>
                    <a:lnTo>
                      <a:pt x="10" y="73"/>
                    </a:lnTo>
                    <a:lnTo>
                      <a:pt x="9" y="73"/>
                    </a:lnTo>
                    <a:lnTo>
                      <a:pt x="7" y="68"/>
                    </a:lnTo>
                    <a:lnTo>
                      <a:pt x="4" y="63"/>
                    </a:lnTo>
                    <a:lnTo>
                      <a:pt x="2" y="57"/>
                    </a:lnTo>
                    <a:lnTo>
                      <a:pt x="1" y="51"/>
                    </a:lnTo>
                    <a:lnTo>
                      <a:pt x="0" y="45"/>
                    </a:lnTo>
                    <a:lnTo>
                      <a:pt x="0" y="39"/>
                    </a:lnTo>
                    <a:lnTo>
                      <a:pt x="1" y="33"/>
                    </a:lnTo>
                    <a:lnTo>
                      <a:pt x="3" y="28"/>
                    </a:lnTo>
                    <a:lnTo>
                      <a:pt x="6" y="23"/>
                    </a:lnTo>
                    <a:lnTo>
                      <a:pt x="9" y="17"/>
                    </a:lnTo>
                    <a:lnTo>
                      <a:pt x="10" y="0"/>
                    </a:lnTo>
                    <a:lnTo>
                      <a:pt x="10" y="1"/>
                    </a:lnTo>
                    <a:lnTo>
                      <a:pt x="11" y="1"/>
                    </a:lnTo>
                    <a:lnTo>
                      <a:pt x="12" y="1"/>
                    </a:lnTo>
                    <a:lnTo>
                      <a:pt x="17" y="2"/>
                    </a:lnTo>
                    <a:lnTo>
                      <a:pt x="17" y="3"/>
                    </a:lnTo>
                    <a:lnTo>
                      <a:pt x="17" y="5"/>
                    </a:lnTo>
                    <a:lnTo>
                      <a:pt x="19" y="7"/>
                    </a:lnTo>
                    <a:lnTo>
                      <a:pt x="20" y="10"/>
                    </a:lnTo>
                    <a:lnTo>
                      <a:pt x="21" y="12"/>
                    </a:lnTo>
                    <a:lnTo>
                      <a:pt x="23" y="15"/>
                    </a:lnTo>
                    <a:lnTo>
                      <a:pt x="23" y="16"/>
                    </a:lnTo>
                    <a:lnTo>
                      <a:pt x="23" y="17"/>
                    </a:lnTo>
                    <a:lnTo>
                      <a:pt x="24" y="18"/>
                    </a:lnTo>
                    <a:lnTo>
                      <a:pt x="26" y="19"/>
                    </a:lnTo>
                    <a:lnTo>
                      <a:pt x="26" y="20"/>
                    </a:lnTo>
                    <a:lnTo>
                      <a:pt x="26" y="21"/>
                    </a:lnTo>
                    <a:lnTo>
                      <a:pt x="27" y="23"/>
                    </a:lnTo>
                    <a:lnTo>
                      <a:pt x="26" y="25"/>
                    </a:lnTo>
                    <a:lnTo>
                      <a:pt x="26" y="26"/>
                    </a:lnTo>
                    <a:lnTo>
                      <a:pt x="28" y="28"/>
                    </a:lnTo>
                    <a:lnTo>
                      <a:pt x="29" y="28"/>
                    </a:lnTo>
                    <a:lnTo>
                      <a:pt x="30" y="28"/>
                    </a:lnTo>
                    <a:lnTo>
                      <a:pt x="30" y="29"/>
                    </a:lnTo>
                    <a:lnTo>
                      <a:pt x="31" y="30"/>
                    </a:lnTo>
                    <a:lnTo>
                      <a:pt x="31" y="31"/>
                    </a:lnTo>
                    <a:lnTo>
                      <a:pt x="31" y="32"/>
                    </a:lnTo>
                    <a:lnTo>
                      <a:pt x="31" y="33"/>
                    </a:lnTo>
                    <a:lnTo>
                      <a:pt x="30" y="33"/>
                    </a:lnTo>
                    <a:lnTo>
                      <a:pt x="30" y="34"/>
                    </a:lnTo>
                    <a:lnTo>
                      <a:pt x="29" y="35"/>
                    </a:lnTo>
                    <a:lnTo>
                      <a:pt x="29" y="34"/>
                    </a:lnTo>
                    <a:lnTo>
                      <a:pt x="28" y="34"/>
                    </a:lnTo>
                    <a:lnTo>
                      <a:pt x="33" y="36"/>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63" name="Freeform 65"/>
              <p:cNvSpPr>
                <a:spLocks/>
              </p:cNvSpPr>
              <p:nvPr/>
            </p:nvSpPr>
            <p:spPr bwMode="auto">
              <a:xfrm>
                <a:off x="603" y="1393"/>
                <a:ext cx="71" cy="70"/>
              </a:xfrm>
              <a:custGeom>
                <a:avLst/>
                <a:gdLst>
                  <a:gd name="T0" fmla="*/ 66 w 71"/>
                  <a:gd name="T1" fmla="*/ 69 h 70"/>
                  <a:gd name="T2" fmla="*/ 58 w 71"/>
                  <a:gd name="T3" fmla="*/ 68 h 70"/>
                  <a:gd name="T4" fmla="*/ 50 w 71"/>
                  <a:gd name="T5" fmla="*/ 66 h 70"/>
                  <a:gd name="T6" fmla="*/ 43 w 71"/>
                  <a:gd name="T7" fmla="*/ 62 h 70"/>
                  <a:gd name="T8" fmla="*/ 35 w 71"/>
                  <a:gd name="T9" fmla="*/ 57 h 70"/>
                  <a:gd name="T10" fmla="*/ 29 w 71"/>
                  <a:gd name="T11" fmla="*/ 51 h 70"/>
                  <a:gd name="T12" fmla="*/ 24 w 71"/>
                  <a:gd name="T13" fmla="*/ 44 h 70"/>
                  <a:gd name="T14" fmla="*/ 17 w 71"/>
                  <a:gd name="T15" fmla="*/ 37 h 70"/>
                  <a:gd name="T16" fmla="*/ 13 w 71"/>
                  <a:gd name="T17" fmla="*/ 30 h 70"/>
                  <a:gd name="T18" fmla="*/ 8 w 71"/>
                  <a:gd name="T19" fmla="*/ 22 h 70"/>
                  <a:gd name="T20" fmla="*/ 4 w 71"/>
                  <a:gd name="T21" fmla="*/ 15 h 70"/>
                  <a:gd name="T22" fmla="*/ 4 w 71"/>
                  <a:gd name="T23" fmla="*/ 14 h 70"/>
                  <a:gd name="T24" fmla="*/ 2 w 71"/>
                  <a:gd name="T25" fmla="*/ 13 h 70"/>
                  <a:gd name="T26" fmla="*/ 2 w 71"/>
                  <a:gd name="T27" fmla="*/ 11 h 70"/>
                  <a:gd name="T28" fmla="*/ 1 w 71"/>
                  <a:gd name="T29" fmla="*/ 8 h 70"/>
                  <a:gd name="T30" fmla="*/ 1 w 71"/>
                  <a:gd name="T31" fmla="*/ 6 h 70"/>
                  <a:gd name="T32" fmla="*/ 1 w 71"/>
                  <a:gd name="T33" fmla="*/ 4 h 70"/>
                  <a:gd name="T34" fmla="*/ 1 w 71"/>
                  <a:gd name="T35" fmla="*/ 2 h 70"/>
                  <a:gd name="T36" fmla="*/ 0 w 71"/>
                  <a:gd name="T37" fmla="*/ 1 h 70"/>
                  <a:gd name="T38" fmla="*/ 0 w 71"/>
                  <a:gd name="T39" fmla="*/ 0 h 70"/>
                  <a:gd name="T40" fmla="*/ 1 w 71"/>
                  <a:gd name="T41" fmla="*/ 2 h 70"/>
                  <a:gd name="T42" fmla="*/ 2 w 71"/>
                  <a:gd name="T43" fmla="*/ 4 h 70"/>
                  <a:gd name="T44" fmla="*/ 2 w 71"/>
                  <a:gd name="T45" fmla="*/ 6 h 70"/>
                  <a:gd name="T46" fmla="*/ 3 w 71"/>
                  <a:gd name="T47" fmla="*/ 7 h 70"/>
                  <a:gd name="T48" fmla="*/ 4 w 71"/>
                  <a:gd name="T49" fmla="*/ 8 h 70"/>
                  <a:gd name="T50" fmla="*/ 6 w 71"/>
                  <a:gd name="T51" fmla="*/ 10 h 70"/>
                  <a:gd name="T52" fmla="*/ 6 w 71"/>
                  <a:gd name="T53" fmla="*/ 11 h 70"/>
                  <a:gd name="T54" fmla="*/ 7 w 71"/>
                  <a:gd name="T55" fmla="*/ 13 h 70"/>
                  <a:gd name="T56" fmla="*/ 8 w 71"/>
                  <a:gd name="T57" fmla="*/ 14 h 70"/>
                  <a:gd name="T58" fmla="*/ 9 w 71"/>
                  <a:gd name="T59" fmla="*/ 17 h 70"/>
                  <a:gd name="T60" fmla="*/ 11 w 71"/>
                  <a:gd name="T61" fmla="*/ 19 h 70"/>
                  <a:gd name="T62" fmla="*/ 13 w 71"/>
                  <a:gd name="T63" fmla="*/ 20 h 70"/>
                  <a:gd name="T64" fmla="*/ 14 w 71"/>
                  <a:gd name="T65" fmla="*/ 23 h 70"/>
                  <a:gd name="T66" fmla="*/ 17 w 71"/>
                  <a:gd name="T67" fmla="*/ 25 h 70"/>
                  <a:gd name="T68" fmla="*/ 18 w 71"/>
                  <a:gd name="T69" fmla="*/ 27 h 70"/>
                  <a:gd name="T70" fmla="*/ 20 w 71"/>
                  <a:gd name="T71" fmla="*/ 30 h 70"/>
                  <a:gd name="T72" fmla="*/ 22 w 71"/>
                  <a:gd name="T73" fmla="*/ 32 h 70"/>
                  <a:gd name="T74" fmla="*/ 22 w 71"/>
                  <a:gd name="T75" fmla="*/ 35 h 70"/>
                  <a:gd name="T76" fmla="*/ 25 w 71"/>
                  <a:gd name="T77" fmla="*/ 37 h 70"/>
                  <a:gd name="T78" fmla="*/ 28 w 71"/>
                  <a:gd name="T79" fmla="*/ 41 h 70"/>
                  <a:gd name="T80" fmla="*/ 32 w 71"/>
                  <a:gd name="T81" fmla="*/ 44 h 70"/>
                  <a:gd name="T82" fmla="*/ 35 w 71"/>
                  <a:gd name="T83" fmla="*/ 48 h 70"/>
                  <a:gd name="T84" fmla="*/ 40 w 71"/>
                  <a:gd name="T85" fmla="*/ 51 h 70"/>
                  <a:gd name="T86" fmla="*/ 44 w 71"/>
                  <a:gd name="T87" fmla="*/ 54 h 70"/>
                  <a:gd name="T88" fmla="*/ 47 w 71"/>
                  <a:gd name="T89" fmla="*/ 57 h 70"/>
                  <a:gd name="T90" fmla="*/ 52 w 71"/>
                  <a:gd name="T91" fmla="*/ 59 h 70"/>
                  <a:gd name="T92" fmla="*/ 56 w 71"/>
                  <a:gd name="T93" fmla="*/ 61 h 70"/>
                  <a:gd name="T94" fmla="*/ 62 w 71"/>
                  <a:gd name="T95" fmla="*/ 62 h 70"/>
                  <a:gd name="T96" fmla="*/ 66 w 71"/>
                  <a:gd name="T97" fmla="*/ 62 h 70"/>
                  <a:gd name="T98" fmla="*/ 67 w 71"/>
                  <a:gd name="T99" fmla="*/ 62 h 70"/>
                  <a:gd name="T100" fmla="*/ 68 w 71"/>
                  <a:gd name="T101" fmla="*/ 62 h 70"/>
                  <a:gd name="T102" fmla="*/ 69 w 71"/>
                  <a:gd name="T103" fmla="*/ 63 h 70"/>
                  <a:gd name="T104" fmla="*/ 69 w 71"/>
                  <a:gd name="T105" fmla="*/ 64 h 70"/>
                  <a:gd name="T106" fmla="*/ 69 w 71"/>
                  <a:gd name="T107" fmla="*/ 65 h 70"/>
                  <a:gd name="T108" fmla="*/ 69 w 71"/>
                  <a:gd name="T109" fmla="*/ 66 h 70"/>
                  <a:gd name="T110" fmla="*/ 69 w 71"/>
                  <a:gd name="T111" fmla="*/ 67 h 70"/>
                  <a:gd name="T112" fmla="*/ 70 w 71"/>
                  <a:gd name="T113" fmla="*/ 67 h 70"/>
                  <a:gd name="T114" fmla="*/ 69 w 71"/>
                  <a:gd name="T115" fmla="*/ 68 h 70"/>
                  <a:gd name="T116" fmla="*/ 68 w 71"/>
                  <a:gd name="T117" fmla="*/ 68 h 70"/>
                  <a:gd name="T118" fmla="*/ 67 w 71"/>
                  <a:gd name="T119" fmla="*/ 68 h 70"/>
                  <a:gd name="T120" fmla="*/ 66 w 71"/>
                  <a:gd name="T121" fmla="*/ 69 h 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1"/>
                  <a:gd name="T184" fmla="*/ 0 h 70"/>
                  <a:gd name="T185" fmla="*/ 71 w 71"/>
                  <a:gd name="T186" fmla="*/ 70 h 7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1" h="70">
                    <a:moveTo>
                      <a:pt x="66" y="69"/>
                    </a:moveTo>
                    <a:lnTo>
                      <a:pt x="58" y="68"/>
                    </a:lnTo>
                    <a:lnTo>
                      <a:pt x="50" y="66"/>
                    </a:lnTo>
                    <a:lnTo>
                      <a:pt x="43" y="62"/>
                    </a:lnTo>
                    <a:lnTo>
                      <a:pt x="35" y="57"/>
                    </a:lnTo>
                    <a:lnTo>
                      <a:pt x="29" y="51"/>
                    </a:lnTo>
                    <a:lnTo>
                      <a:pt x="24" y="44"/>
                    </a:lnTo>
                    <a:lnTo>
                      <a:pt x="17" y="37"/>
                    </a:lnTo>
                    <a:lnTo>
                      <a:pt x="13" y="30"/>
                    </a:lnTo>
                    <a:lnTo>
                      <a:pt x="8" y="22"/>
                    </a:lnTo>
                    <a:lnTo>
                      <a:pt x="4" y="15"/>
                    </a:lnTo>
                    <a:lnTo>
                      <a:pt x="4" y="14"/>
                    </a:lnTo>
                    <a:lnTo>
                      <a:pt x="2" y="13"/>
                    </a:lnTo>
                    <a:lnTo>
                      <a:pt x="2" y="11"/>
                    </a:lnTo>
                    <a:lnTo>
                      <a:pt x="1" y="8"/>
                    </a:lnTo>
                    <a:lnTo>
                      <a:pt x="1" y="6"/>
                    </a:lnTo>
                    <a:lnTo>
                      <a:pt x="1" y="4"/>
                    </a:lnTo>
                    <a:lnTo>
                      <a:pt x="1" y="2"/>
                    </a:lnTo>
                    <a:lnTo>
                      <a:pt x="0" y="1"/>
                    </a:lnTo>
                    <a:lnTo>
                      <a:pt x="0" y="0"/>
                    </a:lnTo>
                    <a:lnTo>
                      <a:pt x="1" y="2"/>
                    </a:lnTo>
                    <a:lnTo>
                      <a:pt x="2" y="4"/>
                    </a:lnTo>
                    <a:lnTo>
                      <a:pt x="2" y="6"/>
                    </a:lnTo>
                    <a:lnTo>
                      <a:pt x="3" y="7"/>
                    </a:lnTo>
                    <a:lnTo>
                      <a:pt x="4" y="8"/>
                    </a:lnTo>
                    <a:lnTo>
                      <a:pt x="6" y="10"/>
                    </a:lnTo>
                    <a:lnTo>
                      <a:pt x="6" y="11"/>
                    </a:lnTo>
                    <a:lnTo>
                      <a:pt x="7" y="13"/>
                    </a:lnTo>
                    <a:lnTo>
                      <a:pt x="8" y="14"/>
                    </a:lnTo>
                    <a:lnTo>
                      <a:pt x="9" y="17"/>
                    </a:lnTo>
                    <a:lnTo>
                      <a:pt x="11" y="19"/>
                    </a:lnTo>
                    <a:lnTo>
                      <a:pt x="13" y="20"/>
                    </a:lnTo>
                    <a:lnTo>
                      <a:pt x="14" y="23"/>
                    </a:lnTo>
                    <a:lnTo>
                      <a:pt x="17" y="25"/>
                    </a:lnTo>
                    <a:lnTo>
                      <a:pt x="18" y="27"/>
                    </a:lnTo>
                    <a:lnTo>
                      <a:pt x="20" y="30"/>
                    </a:lnTo>
                    <a:lnTo>
                      <a:pt x="22" y="32"/>
                    </a:lnTo>
                    <a:lnTo>
                      <a:pt x="22" y="35"/>
                    </a:lnTo>
                    <a:lnTo>
                      <a:pt x="25" y="37"/>
                    </a:lnTo>
                    <a:lnTo>
                      <a:pt x="28" y="41"/>
                    </a:lnTo>
                    <a:lnTo>
                      <a:pt x="32" y="44"/>
                    </a:lnTo>
                    <a:lnTo>
                      <a:pt x="35" y="48"/>
                    </a:lnTo>
                    <a:lnTo>
                      <a:pt x="40" y="51"/>
                    </a:lnTo>
                    <a:lnTo>
                      <a:pt x="44" y="54"/>
                    </a:lnTo>
                    <a:lnTo>
                      <a:pt x="47" y="57"/>
                    </a:lnTo>
                    <a:lnTo>
                      <a:pt x="52" y="59"/>
                    </a:lnTo>
                    <a:lnTo>
                      <a:pt x="56" y="61"/>
                    </a:lnTo>
                    <a:lnTo>
                      <a:pt x="62" y="62"/>
                    </a:lnTo>
                    <a:lnTo>
                      <a:pt x="66" y="62"/>
                    </a:lnTo>
                    <a:lnTo>
                      <a:pt x="67" y="62"/>
                    </a:lnTo>
                    <a:lnTo>
                      <a:pt x="68" y="62"/>
                    </a:lnTo>
                    <a:lnTo>
                      <a:pt x="69" y="63"/>
                    </a:lnTo>
                    <a:lnTo>
                      <a:pt x="69" y="64"/>
                    </a:lnTo>
                    <a:lnTo>
                      <a:pt x="69" y="65"/>
                    </a:lnTo>
                    <a:lnTo>
                      <a:pt x="69" y="66"/>
                    </a:lnTo>
                    <a:lnTo>
                      <a:pt x="69" y="67"/>
                    </a:lnTo>
                    <a:lnTo>
                      <a:pt x="70" y="67"/>
                    </a:lnTo>
                    <a:lnTo>
                      <a:pt x="69" y="68"/>
                    </a:lnTo>
                    <a:lnTo>
                      <a:pt x="68" y="68"/>
                    </a:lnTo>
                    <a:lnTo>
                      <a:pt x="67" y="68"/>
                    </a:lnTo>
                    <a:lnTo>
                      <a:pt x="66" y="69"/>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64" name="Freeform 66"/>
              <p:cNvSpPr>
                <a:spLocks/>
              </p:cNvSpPr>
              <p:nvPr/>
            </p:nvSpPr>
            <p:spPr bwMode="auto">
              <a:xfrm>
                <a:off x="575" y="1312"/>
                <a:ext cx="24" cy="17"/>
              </a:xfrm>
              <a:custGeom>
                <a:avLst/>
                <a:gdLst>
                  <a:gd name="T0" fmla="*/ 2 w 24"/>
                  <a:gd name="T1" fmla="*/ 1 h 17"/>
                  <a:gd name="T2" fmla="*/ 4 w 24"/>
                  <a:gd name="T3" fmla="*/ 1 h 17"/>
                  <a:gd name="T4" fmla="*/ 7 w 24"/>
                  <a:gd name="T5" fmla="*/ 1 h 17"/>
                  <a:gd name="T6" fmla="*/ 9 w 24"/>
                  <a:gd name="T7" fmla="*/ 0 h 17"/>
                  <a:gd name="T8" fmla="*/ 12 w 24"/>
                  <a:gd name="T9" fmla="*/ 1 h 17"/>
                  <a:gd name="T10" fmla="*/ 13 w 24"/>
                  <a:gd name="T11" fmla="*/ 3 h 17"/>
                  <a:gd name="T12" fmla="*/ 15 w 24"/>
                  <a:gd name="T13" fmla="*/ 3 h 17"/>
                  <a:gd name="T14" fmla="*/ 17 w 24"/>
                  <a:gd name="T15" fmla="*/ 4 h 17"/>
                  <a:gd name="T16" fmla="*/ 19 w 24"/>
                  <a:gd name="T17" fmla="*/ 6 h 17"/>
                  <a:gd name="T18" fmla="*/ 20 w 24"/>
                  <a:gd name="T19" fmla="*/ 6 h 17"/>
                  <a:gd name="T20" fmla="*/ 21 w 24"/>
                  <a:gd name="T21" fmla="*/ 10 h 17"/>
                  <a:gd name="T22" fmla="*/ 22 w 24"/>
                  <a:gd name="T23" fmla="*/ 10 h 17"/>
                  <a:gd name="T24" fmla="*/ 22 w 24"/>
                  <a:gd name="T25" fmla="*/ 11 h 17"/>
                  <a:gd name="T26" fmla="*/ 22 w 24"/>
                  <a:gd name="T27" fmla="*/ 12 h 17"/>
                  <a:gd name="T28" fmla="*/ 23 w 24"/>
                  <a:gd name="T29" fmla="*/ 12 h 17"/>
                  <a:gd name="T30" fmla="*/ 22 w 24"/>
                  <a:gd name="T31" fmla="*/ 12 h 17"/>
                  <a:gd name="T32" fmla="*/ 22 w 24"/>
                  <a:gd name="T33" fmla="*/ 13 h 17"/>
                  <a:gd name="T34" fmla="*/ 21 w 24"/>
                  <a:gd name="T35" fmla="*/ 14 h 17"/>
                  <a:gd name="T36" fmla="*/ 20 w 24"/>
                  <a:gd name="T37" fmla="*/ 14 h 17"/>
                  <a:gd name="T38" fmla="*/ 19 w 24"/>
                  <a:gd name="T39" fmla="*/ 16 h 17"/>
                  <a:gd name="T40" fmla="*/ 19 w 24"/>
                  <a:gd name="T41" fmla="*/ 14 h 17"/>
                  <a:gd name="T42" fmla="*/ 19 w 24"/>
                  <a:gd name="T43" fmla="*/ 13 h 17"/>
                  <a:gd name="T44" fmla="*/ 16 w 24"/>
                  <a:gd name="T45" fmla="*/ 13 h 17"/>
                  <a:gd name="T46" fmla="*/ 15 w 24"/>
                  <a:gd name="T47" fmla="*/ 12 h 17"/>
                  <a:gd name="T48" fmla="*/ 14 w 24"/>
                  <a:gd name="T49" fmla="*/ 11 h 17"/>
                  <a:gd name="T50" fmla="*/ 13 w 24"/>
                  <a:gd name="T51" fmla="*/ 10 h 17"/>
                  <a:gd name="T52" fmla="*/ 11 w 24"/>
                  <a:gd name="T53" fmla="*/ 9 h 17"/>
                  <a:gd name="T54" fmla="*/ 10 w 24"/>
                  <a:gd name="T55" fmla="*/ 8 h 17"/>
                  <a:gd name="T56" fmla="*/ 9 w 24"/>
                  <a:gd name="T57" fmla="*/ 6 h 17"/>
                  <a:gd name="T58" fmla="*/ 7 w 24"/>
                  <a:gd name="T59" fmla="*/ 6 h 17"/>
                  <a:gd name="T60" fmla="*/ 6 w 24"/>
                  <a:gd name="T61" fmla="*/ 6 h 17"/>
                  <a:gd name="T62" fmla="*/ 3 w 24"/>
                  <a:gd name="T63" fmla="*/ 6 h 17"/>
                  <a:gd name="T64" fmla="*/ 2 w 24"/>
                  <a:gd name="T65" fmla="*/ 6 h 17"/>
                  <a:gd name="T66" fmla="*/ 1 w 24"/>
                  <a:gd name="T67" fmla="*/ 5 h 17"/>
                  <a:gd name="T68" fmla="*/ 0 w 24"/>
                  <a:gd name="T69" fmla="*/ 5 h 17"/>
                  <a:gd name="T70" fmla="*/ 0 w 24"/>
                  <a:gd name="T71" fmla="*/ 4 h 17"/>
                  <a:gd name="T72" fmla="*/ 0 w 24"/>
                  <a:gd name="T73" fmla="*/ 3 h 17"/>
                  <a:gd name="T74" fmla="*/ 1 w 24"/>
                  <a:gd name="T75" fmla="*/ 3 h 17"/>
                  <a:gd name="T76" fmla="*/ 1 w 24"/>
                  <a:gd name="T77" fmla="*/ 2 h 17"/>
                  <a:gd name="T78" fmla="*/ 1 w 24"/>
                  <a:gd name="T79" fmla="*/ 1 h 17"/>
                  <a:gd name="T80" fmla="*/ 2 w 24"/>
                  <a:gd name="T81" fmla="*/ 1 h 17"/>
                  <a:gd name="T82" fmla="*/ 2 w 24"/>
                  <a:gd name="T83" fmla="*/ 1 h 1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
                  <a:gd name="T127" fmla="*/ 0 h 17"/>
                  <a:gd name="T128" fmla="*/ 24 w 24"/>
                  <a:gd name="T129" fmla="*/ 17 h 1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 h="17">
                    <a:moveTo>
                      <a:pt x="2" y="1"/>
                    </a:moveTo>
                    <a:lnTo>
                      <a:pt x="4" y="1"/>
                    </a:lnTo>
                    <a:lnTo>
                      <a:pt x="7" y="1"/>
                    </a:lnTo>
                    <a:lnTo>
                      <a:pt x="9" y="0"/>
                    </a:lnTo>
                    <a:lnTo>
                      <a:pt x="12" y="1"/>
                    </a:lnTo>
                    <a:lnTo>
                      <a:pt x="13" y="3"/>
                    </a:lnTo>
                    <a:lnTo>
                      <a:pt x="15" y="3"/>
                    </a:lnTo>
                    <a:lnTo>
                      <a:pt x="17" y="4"/>
                    </a:lnTo>
                    <a:lnTo>
                      <a:pt x="19" y="6"/>
                    </a:lnTo>
                    <a:lnTo>
                      <a:pt x="20" y="6"/>
                    </a:lnTo>
                    <a:lnTo>
                      <a:pt x="21" y="10"/>
                    </a:lnTo>
                    <a:lnTo>
                      <a:pt x="22" y="10"/>
                    </a:lnTo>
                    <a:lnTo>
                      <a:pt x="22" y="11"/>
                    </a:lnTo>
                    <a:lnTo>
                      <a:pt x="22" y="12"/>
                    </a:lnTo>
                    <a:lnTo>
                      <a:pt x="23" y="12"/>
                    </a:lnTo>
                    <a:lnTo>
                      <a:pt x="22" y="12"/>
                    </a:lnTo>
                    <a:lnTo>
                      <a:pt x="22" y="13"/>
                    </a:lnTo>
                    <a:lnTo>
                      <a:pt x="21" y="14"/>
                    </a:lnTo>
                    <a:lnTo>
                      <a:pt x="20" y="14"/>
                    </a:lnTo>
                    <a:lnTo>
                      <a:pt x="19" y="16"/>
                    </a:lnTo>
                    <a:lnTo>
                      <a:pt x="19" y="14"/>
                    </a:lnTo>
                    <a:lnTo>
                      <a:pt x="19" y="13"/>
                    </a:lnTo>
                    <a:lnTo>
                      <a:pt x="16" y="13"/>
                    </a:lnTo>
                    <a:lnTo>
                      <a:pt x="15" y="12"/>
                    </a:lnTo>
                    <a:lnTo>
                      <a:pt x="14" y="11"/>
                    </a:lnTo>
                    <a:lnTo>
                      <a:pt x="13" y="10"/>
                    </a:lnTo>
                    <a:lnTo>
                      <a:pt x="11" y="9"/>
                    </a:lnTo>
                    <a:lnTo>
                      <a:pt x="10" y="8"/>
                    </a:lnTo>
                    <a:lnTo>
                      <a:pt x="9" y="6"/>
                    </a:lnTo>
                    <a:lnTo>
                      <a:pt x="7" y="6"/>
                    </a:lnTo>
                    <a:lnTo>
                      <a:pt x="6" y="6"/>
                    </a:lnTo>
                    <a:lnTo>
                      <a:pt x="3" y="6"/>
                    </a:lnTo>
                    <a:lnTo>
                      <a:pt x="2" y="6"/>
                    </a:lnTo>
                    <a:lnTo>
                      <a:pt x="1" y="5"/>
                    </a:lnTo>
                    <a:lnTo>
                      <a:pt x="0" y="5"/>
                    </a:lnTo>
                    <a:lnTo>
                      <a:pt x="0" y="4"/>
                    </a:lnTo>
                    <a:lnTo>
                      <a:pt x="0" y="3"/>
                    </a:lnTo>
                    <a:lnTo>
                      <a:pt x="1" y="3"/>
                    </a:lnTo>
                    <a:lnTo>
                      <a:pt x="1" y="2"/>
                    </a:lnTo>
                    <a:lnTo>
                      <a:pt x="1" y="1"/>
                    </a:lnTo>
                    <a:lnTo>
                      <a:pt x="2" y="1"/>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65" name="Freeform 67"/>
              <p:cNvSpPr>
                <a:spLocks/>
              </p:cNvSpPr>
              <p:nvPr/>
            </p:nvSpPr>
            <p:spPr bwMode="auto">
              <a:xfrm>
                <a:off x="802" y="1543"/>
                <a:ext cx="61" cy="82"/>
              </a:xfrm>
              <a:custGeom>
                <a:avLst/>
                <a:gdLst>
                  <a:gd name="T0" fmla="*/ 7 w 61"/>
                  <a:gd name="T1" fmla="*/ 6 h 82"/>
                  <a:gd name="T2" fmla="*/ 8 w 61"/>
                  <a:gd name="T3" fmla="*/ 8 h 82"/>
                  <a:gd name="T4" fmla="*/ 10 w 61"/>
                  <a:gd name="T5" fmla="*/ 11 h 82"/>
                  <a:gd name="T6" fmla="*/ 12 w 61"/>
                  <a:gd name="T7" fmla="*/ 15 h 82"/>
                  <a:gd name="T8" fmla="*/ 13 w 61"/>
                  <a:gd name="T9" fmla="*/ 16 h 82"/>
                  <a:gd name="T10" fmla="*/ 14 w 61"/>
                  <a:gd name="T11" fmla="*/ 21 h 82"/>
                  <a:gd name="T12" fmla="*/ 16 w 61"/>
                  <a:gd name="T13" fmla="*/ 27 h 82"/>
                  <a:gd name="T14" fmla="*/ 17 w 61"/>
                  <a:gd name="T15" fmla="*/ 33 h 82"/>
                  <a:gd name="T16" fmla="*/ 19 w 61"/>
                  <a:gd name="T17" fmla="*/ 38 h 82"/>
                  <a:gd name="T18" fmla="*/ 20 w 61"/>
                  <a:gd name="T19" fmla="*/ 44 h 82"/>
                  <a:gd name="T20" fmla="*/ 22 w 61"/>
                  <a:gd name="T21" fmla="*/ 49 h 82"/>
                  <a:gd name="T22" fmla="*/ 24 w 61"/>
                  <a:gd name="T23" fmla="*/ 53 h 82"/>
                  <a:gd name="T24" fmla="*/ 27 w 61"/>
                  <a:gd name="T25" fmla="*/ 57 h 82"/>
                  <a:gd name="T26" fmla="*/ 30 w 61"/>
                  <a:gd name="T27" fmla="*/ 62 h 82"/>
                  <a:gd name="T28" fmla="*/ 33 w 61"/>
                  <a:gd name="T29" fmla="*/ 65 h 82"/>
                  <a:gd name="T30" fmla="*/ 38 w 61"/>
                  <a:gd name="T31" fmla="*/ 71 h 82"/>
                  <a:gd name="T32" fmla="*/ 39 w 61"/>
                  <a:gd name="T33" fmla="*/ 70 h 82"/>
                  <a:gd name="T34" fmla="*/ 41 w 61"/>
                  <a:gd name="T35" fmla="*/ 70 h 82"/>
                  <a:gd name="T36" fmla="*/ 43 w 61"/>
                  <a:gd name="T37" fmla="*/ 71 h 82"/>
                  <a:gd name="T38" fmla="*/ 44 w 61"/>
                  <a:gd name="T39" fmla="*/ 73 h 82"/>
                  <a:gd name="T40" fmla="*/ 45 w 61"/>
                  <a:gd name="T41" fmla="*/ 74 h 82"/>
                  <a:gd name="T42" fmla="*/ 48 w 61"/>
                  <a:gd name="T43" fmla="*/ 75 h 82"/>
                  <a:gd name="T44" fmla="*/ 50 w 61"/>
                  <a:gd name="T45" fmla="*/ 76 h 82"/>
                  <a:gd name="T46" fmla="*/ 54 w 61"/>
                  <a:gd name="T47" fmla="*/ 77 h 82"/>
                  <a:gd name="T48" fmla="*/ 57 w 61"/>
                  <a:gd name="T49" fmla="*/ 79 h 82"/>
                  <a:gd name="T50" fmla="*/ 60 w 61"/>
                  <a:gd name="T51" fmla="*/ 80 h 82"/>
                  <a:gd name="T52" fmla="*/ 57 w 61"/>
                  <a:gd name="T53" fmla="*/ 81 h 82"/>
                  <a:gd name="T54" fmla="*/ 50 w 61"/>
                  <a:gd name="T55" fmla="*/ 79 h 82"/>
                  <a:gd name="T56" fmla="*/ 43 w 61"/>
                  <a:gd name="T57" fmla="*/ 78 h 82"/>
                  <a:gd name="T58" fmla="*/ 38 w 61"/>
                  <a:gd name="T59" fmla="*/ 77 h 82"/>
                  <a:gd name="T60" fmla="*/ 35 w 61"/>
                  <a:gd name="T61" fmla="*/ 76 h 82"/>
                  <a:gd name="T62" fmla="*/ 33 w 61"/>
                  <a:gd name="T63" fmla="*/ 75 h 82"/>
                  <a:gd name="T64" fmla="*/ 31 w 61"/>
                  <a:gd name="T65" fmla="*/ 73 h 82"/>
                  <a:gd name="T66" fmla="*/ 27 w 61"/>
                  <a:gd name="T67" fmla="*/ 69 h 82"/>
                  <a:gd name="T68" fmla="*/ 24 w 61"/>
                  <a:gd name="T69" fmla="*/ 65 h 82"/>
                  <a:gd name="T70" fmla="*/ 21 w 61"/>
                  <a:gd name="T71" fmla="*/ 60 h 82"/>
                  <a:gd name="T72" fmla="*/ 19 w 61"/>
                  <a:gd name="T73" fmla="*/ 55 h 82"/>
                  <a:gd name="T74" fmla="*/ 16 w 61"/>
                  <a:gd name="T75" fmla="*/ 50 h 82"/>
                  <a:gd name="T76" fmla="*/ 13 w 61"/>
                  <a:gd name="T77" fmla="*/ 43 h 82"/>
                  <a:gd name="T78" fmla="*/ 12 w 61"/>
                  <a:gd name="T79" fmla="*/ 36 h 82"/>
                  <a:gd name="T80" fmla="*/ 10 w 61"/>
                  <a:gd name="T81" fmla="*/ 29 h 82"/>
                  <a:gd name="T82" fmla="*/ 8 w 61"/>
                  <a:gd name="T83" fmla="*/ 23 h 82"/>
                  <a:gd name="T84" fmla="*/ 6 w 61"/>
                  <a:gd name="T85" fmla="*/ 16 h 82"/>
                  <a:gd name="T86" fmla="*/ 3 w 61"/>
                  <a:gd name="T87" fmla="*/ 14 h 82"/>
                  <a:gd name="T88" fmla="*/ 3 w 61"/>
                  <a:gd name="T89" fmla="*/ 12 h 82"/>
                  <a:gd name="T90" fmla="*/ 1 w 61"/>
                  <a:gd name="T91" fmla="*/ 9 h 82"/>
                  <a:gd name="T92" fmla="*/ 1 w 61"/>
                  <a:gd name="T93" fmla="*/ 7 h 82"/>
                  <a:gd name="T94" fmla="*/ 0 w 61"/>
                  <a:gd name="T95" fmla="*/ 5 h 82"/>
                  <a:gd name="T96" fmla="*/ 1 w 61"/>
                  <a:gd name="T97" fmla="*/ 3 h 82"/>
                  <a:gd name="T98" fmla="*/ 0 w 61"/>
                  <a:gd name="T99" fmla="*/ 2 h 82"/>
                  <a:gd name="T100" fmla="*/ 2 w 61"/>
                  <a:gd name="T101" fmla="*/ 2 h 82"/>
                  <a:gd name="T102" fmla="*/ 3 w 61"/>
                  <a:gd name="T103" fmla="*/ 0 h 82"/>
                  <a:gd name="T104" fmla="*/ 4 w 61"/>
                  <a:gd name="T105" fmla="*/ 1 h 82"/>
                  <a:gd name="T106" fmla="*/ 6 w 61"/>
                  <a:gd name="T107" fmla="*/ 2 h 82"/>
                  <a:gd name="T108" fmla="*/ 6 w 61"/>
                  <a:gd name="T109" fmla="*/ 3 h 8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1"/>
                  <a:gd name="T166" fmla="*/ 0 h 82"/>
                  <a:gd name="T167" fmla="*/ 61 w 61"/>
                  <a:gd name="T168" fmla="*/ 82 h 8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1" h="82">
                    <a:moveTo>
                      <a:pt x="6" y="3"/>
                    </a:moveTo>
                    <a:lnTo>
                      <a:pt x="7" y="6"/>
                    </a:lnTo>
                    <a:lnTo>
                      <a:pt x="8" y="7"/>
                    </a:lnTo>
                    <a:lnTo>
                      <a:pt x="8" y="8"/>
                    </a:lnTo>
                    <a:lnTo>
                      <a:pt x="9" y="9"/>
                    </a:lnTo>
                    <a:lnTo>
                      <a:pt x="10" y="11"/>
                    </a:lnTo>
                    <a:lnTo>
                      <a:pt x="11" y="13"/>
                    </a:lnTo>
                    <a:lnTo>
                      <a:pt x="12" y="15"/>
                    </a:lnTo>
                    <a:lnTo>
                      <a:pt x="12" y="16"/>
                    </a:lnTo>
                    <a:lnTo>
                      <a:pt x="13" y="16"/>
                    </a:lnTo>
                    <a:lnTo>
                      <a:pt x="14" y="19"/>
                    </a:lnTo>
                    <a:lnTo>
                      <a:pt x="14" y="21"/>
                    </a:lnTo>
                    <a:lnTo>
                      <a:pt x="15" y="24"/>
                    </a:lnTo>
                    <a:lnTo>
                      <a:pt x="16" y="27"/>
                    </a:lnTo>
                    <a:lnTo>
                      <a:pt x="17" y="30"/>
                    </a:lnTo>
                    <a:lnTo>
                      <a:pt x="17" y="33"/>
                    </a:lnTo>
                    <a:lnTo>
                      <a:pt x="19" y="36"/>
                    </a:lnTo>
                    <a:lnTo>
                      <a:pt x="19" y="38"/>
                    </a:lnTo>
                    <a:lnTo>
                      <a:pt x="20" y="42"/>
                    </a:lnTo>
                    <a:lnTo>
                      <a:pt x="20" y="44"/>
                    </a:lnTo>
                    <a:lnTo>
                      <a:pt x="21" y="46"/>
                    </a:lnTo>
                    <a:lnTo>
                      <a:pt x="22" y="49"/>
                    </a:lnTo>
                    <a:lnTo>
                      <a:pt x="22" y="51"/>
                    </a:lnTo>
                    <a:lnTo>
                      <a:pt x="24" y="53"/>
                    </a:lnTo>
                    <a:lnTo>
                      <a:pt x="25" y="56"/>
                    </a:lnTo>
                    <a:lnTo>
                      <a:pt x="27" y="57"/>
                    </a:lnTo>
                    <a:lnTo>
                      <a:pt x="27" y="60"/>
                    </a:lnTo>
                    <a:lnTo>
                      <a:pt x="30" y="62"/>
                    </a:lnTo>
                    <a:lnTo>
                      <a:pt x="31" y="64"/>
                    </a:lnTo>
                    <a:lnTo>
                      <a:pt x="33" y="65"/>
                    </a:lnTo>
                    <a:lnTo>
                      <a:pt x="34" y="67"/>
                    </a:lnTo>
                    <a:lnTo>
                      <a:pt x="38" y="71"/>
                    </a:lnTo>
                    <a:lnTo>
                      <a:pt x="36" y="70"/>
                    </a:lnTo>
                    <a:lnTo>
                      <a:pt x="39" y="70"/>
                    </a:lnTo>
                    <a:lnTo>
                      <a:pt x="40" y="70"/>
                    </a:lnTo>
                    <a:lnTo>
                      <a:pt x="41" y="70"/>
                    </a:lnTo>
                    <a:lnTo>
                      <a:pt x="42" y="71"/>
                    </a:lnTo>
                    <a:lnTo>
                      <a:pt x="43" y="71"/>
                    </a:lnTo>
                    <a:lnTo>
                      <a:pt x="44" y="72"/>
                    </a:lnTo>
                    <a:lnTo>
                      <a:pt x="44" y="73"/>
                    </a:lnTo>
                    <a:lnTo>
                      <a:pt x="44" y="74"/>
                    </a:lnTo>
                    <a:lnTo>
                      <a:pt x="45" y="74"/>
                    </a:lnTo>
                    <a:lnTo>
                      <a:pt x="47" y="74"/>
                    </a:lnTo>
                    <a:lnTo>
                      <a:pt x="48" y="75"/>
                    </a:lnTo>
                    <a:lnTo>
                      <a:pt x="49" y="75"/>
                    </a:lnTo>
                    <a:lnTo>
                      <a:pt x="50" y="76"/>
                    </a:lnTo>
                    <a:lnTo>
                      <a:pt x="52" y="77"/>
                    </a:lnTo>
                    <a:lnTo>
                      <a:pt x="54" y="77"/>
                    </a:lnTo>
                    <a:lnTo>
                      <a:pt x="56" y="78"/>
                    </a:lnTo>
                    <a:lnTo>
                      <a:pt x="57" y="79"/>
                    </a:lnTo>
                    <a:lnTo>
                      <a:pt x="58" y="80"/>
                    </a:lnTo>
                    <a:lnTo>
                      <a:pt x="60" y="80"/>
                    </a:lnTo>
                    <a:lnTo>
                      <a:pt x="59" y="80"/>
                    </a:lnTo>
                    <a:lnTo>
                      <a:pt x="57" y="81"/>
                    </a:lnTo>
                    <a:lnTo>
                      <a:pt x="54" y="80"/>
                    </a:lnTo>
                    <a:lnTo>
                      <a:pt x="50" y="79"/>
                    </a:lnTo>
                    <a:lnTo>
                      <a:pt x="47" y="78"/>
                    </a:lnTo>
                    <a:lnTo>
                      <a:pt x="43" y="78"/>
                    </a:lnTo>
                    <a:lnTo>
                      <a:pt x="40" y="78"/>
                    </a:lnTo>
                    <a:lnTo>
                      <a:pt x="38" y="77"/>
                    </a:lnTo>
                    <a:lnTo>
                      <a:pt x="35" y="75"/>
                    </a:lnTo>
                    <a:lnTo>
                      <a:pt x="35" y="76"/>
                    </a:lnTo>
                    <a:lnTo>
                      <a:pt x="34" y="75"/>
                    </a:lnTo>
                    <a:lnTo>
                      <a:pt x="33" y="75"/>
                    </a:lnTo>
                    <a:lnTo>
                      <a:pt x="33" y="74"/>
                    </a:lnTo>
                    <a:lnTo>
                      <a:pt x="31" y="73"/>
                    </a:lnTo>
                    <a:lnTo>
                      <a:pt x="29" y="71"/>
                    </a:lnTo>
                    <a:lnTo>
                      <a:pt x="27" y="69"/>
                    </a:lnTo>
                    <a:lnTo>
                      <a:pt x="26" y="67"/>
                    </a:lnTo>
                    <a:lnTo>
                      <a:pt x="24" y="65"/>
                    </a:lnTo>
                    <a:lnTo>
                      <a:pt x="22" y="63"/>
                    </a:lnTo>
                    <a:lnTo>
                      <a:pt x="21" y="60"/>
                    </a:lnTo>
                    <a:lnTo>
                      <a:pt x="19" y="57"/>
                    </a:lnTo>
                    <a:lnTo>
                      <a:pt x="19" y="55"/>
                    </a:lnTo>
                    <a:lnTo>
                      <a:pt x="17" y="52"/>
                    </a:lnTo>
                    <a:lnTo>
                      <a:pt x="16" y="50"/>
                    </a:lnTo>
                    <a:lnTo>
                      <a:pt x="15" y="47"/>
                    </a:lnTo>
                    <a:lnTo>
                      <a:pt x="13" y="43"/>
                    </a:lnTo>
                    <a:lnTo>
                      <a:pt x="12" y="39"/>
                    </a:lnTo>
                    <a:lnTo>
                      <a:pt x="12" y="36"/>
                    </a:lnTo>
                    <a:lnTo>
                      <a:pt x="11" y="33"/>
                    </a:lnTo>
                    <a:lnTo>
                      <a:pt x="10" y="29"/>
                    </a:lnTo>
                    <a:lnTo>
                      <a:pt x="9" y="25"/>
                    </a:lnTo>
                    <a:lnTo>
                      <a:pt x="8" y="23"/>
                    </a:lnTo>
                    <a:lnTo>
                      <a:pt x="7" y="19"/>
                    </a:lnTo>
                    <a:lnTo>
                      <a:pt x="6" y="16"/>
                    </a:lnTo>
                    <a:lnTo>
                      <a:pt x="4" y="15"/>
                    </a:lnTo>
                    <a:lnTo>
                      <a:pt x="3" y="14"/>
                    </a:lnTo>
                    <a:lnTo>
                      <a:pt x="3" y="13"/>
                    </a:lnTo>
                    <a:lnTo>
                      <a:pt x="3" y="12"/>
                    </a:lnTo>
                    <a:lnTo>
                      <a:pt x="2" y="11"/>
                    </a:lnTo>
                    <a:lnTo>
                      <a:pt x="1" y="9"/>
                    </a:lnTo>
                    <a:lnTo>
                      <a:pt x="1" y="8"/>
                    </a:lnTo>
                    <a:lnTo>
                      <a:pt x="1" y="7"/>
                    </a:lnTo>
                    <a:lnTo>
                      <a:pt x="1" y="6"/>
                    </a:lnTo>
                    <a:lnTo>
                      <a:pt x="0" y="5"/>
                    </a:lnTo>
                    <a:lnTo>
                      <a:pt x="0" y="4"/>
                    </a:lnTo>
                    <a:lnTo>
                      <a:pt x="1" y="3"/>
                    </a:lnTo>
                    <a:lnTo>
                      <a:pt x="0" y="3"/>
                    </a:lnTo>
                    <a:lnTo>
                      <a:pt x="0" y="2"/>
                    </a:lnTo>
                    <a:lnTo>
                      <a:pt x="1" y="2"/>
                    </a:lnTo>
                    <a:lnTo>
                      <a:pt x="2" y="2"/>
                    </a:lnTo>
                    <a:lnTo>
                      <a:pt x="2" y="1"/>
                    </a:lnTo>
                    <a:lnTo>
                      <a:pt x="3" y="0"/>
                    </a:lnTo>
                    <a:lnTo>
                      <a:pt x="3" y="1"/>
                    </a:lnTo>
                    <a:lnTo>
                      <a:pt x="4" y="1"/>
                    </a:lnTo>
                    <a:lnTo>
                      <a:pt x="5" y="2"/>
                    </a:lnTo>
                    <a:lnTo>
                      <a:pt x="6" y="2"/>
                    </a:lnTo>
                    <a:lnTo>
                      <a:pt x="6" y="3"/>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66" name="Freeform 68"/>
              <p:cNvSpPr>
                <a:spLocks/>
              </p:cNvSpPr>
              <p:nvPr/>
            </p:nvSpPr>
            <p:spPr bwMode="auto">
              <a:xfrm>
                <a:off x="737" y="1575"/>
                <a:ext cx="40" cy="63"/>
              </a:xfrm>
              <a:custGeom>
                <a:avLst/>
                <a:gdLst>
                  <a:gd name="T0" fmla="*/ 11 w 40"/>
                  <a:gd name="T1" fmla="*/ 7 h 63"/>
                  <a:gd name="T2" fmla="*/ 10 w 40"/>
                  <a:gd name="T3" fmla="*/ 9 h 63"/>
                  <a:gd name="T4" fmla="*/ 9 w 40"/>
                  <a:gd name="T5" fmla="*/ 15 h 63"/>
                  <a:gd name="T6" fmla="*/ 13 w 40"/>
                  <a:gd name="T7" fmla="*/ 23 h 63"/>
                  <a:gd name="T8" fmla="*/ 21 w 40"/>
                  <a:gd name="T9" fmla="*/ 36 h 63"/>
                  <a:gd name="T10" fmla="*/ 28 w 40"/>
                  <a:gd name="T11" fmla="*/ 45 h 63"/>
                  <a:gd name="T12" fmla="*/ 31 w 40"/>
                  <a:gd name="T13" fmla="*/ 47 h 63"/>
                  <a:gd name="T14" fmla="*/ 33 w 40"/>
                  <a:gd name="T15" fmla="*/ 52 h 63"/>
                  <a:gd name="T16" fmla="*/ 37 w 40"/>
                  <a:gd name="T17" fmla="*/ 57 h 63"/>
                  <a:gd name="T18" fmla="*/ 38 w 40"/>
                  <a:gd name="T19" fmla="*/ 61 h 63"/>
                  <a:gd name="T20" fmla="*/ 37 w 40"/>
                  <a:gd name="T21" fmla="*/ 61 h 63"/>
                  <a:gd name="T22" fmla="*/ 35 w 40"/>
                  <a:gd name="T23" fmla="*/ 59 h 63"/>
                  <a:gd name="T24" fmla="*/ 31 w 40"/>
                  <a:gd name="T25" fmla="*/ 56 h 63"/>
                  <a:gd name="T26" fmla="*/ 27 w 40"/>
                  <a:gd name="T27" fmla="*/ 51 h 63"/>
                  <a:gd name="T28" fmla="*/ 24 w 40"/>
                  <a:gd name="T29" fmla="*/ 49 h 63"/>
                  <a:gd name="T30" fmla="*/ 18 w 40"/>
                  <a:gd name="T31" fmla="*/ 42 h 63"/>
                  <a:gd name="T32" fmla="*/ 14 w 40"/>
                  <a:gd name="T33" fmla="*/ 36 h 63"/>
                  <a:gd name="T34" fmla="*/ 7 w 40"/>
                  <a:gd name="T35" fmla="*/ 30 h 63"/>
                  <a:gd name="T36" fmla="*/ 3 w 40"/>
                  <a:gd name="T37" fmla="*/ 23 h 63"/>
                  <a:gd name="T38" fmla="*/ 1 w 40"/>
                  <a:gd name="T39" fmla="*/ 16 h 63"/>
                  <a:gd name="T40" fmla="*/ 0 w 40"/>
                  <a:gd name="T41" fmla="*/ 11 h 63"/>
                  <a:gd name="T42" fmla="*/ 1 w 40"/>
                  <a:gd name="T43" fmla="*/ 9 h 63"/>
                  <a:gd name="T44" fmla="*/ 3 w 40"/>
                  <a:gd name="T45" fmla="*/ 6 h 63"/>
                  <a:gd name="T46" fmla="*/ 3 w 40"/>
                  <a:gd name="T47" fmla="*/ 6 h 63"/>
                  <a:gd name="T48" fmla="*/ 5 w 40"/>
                  <a:gd name="T49" fmla="*/ 4 h 63"/>
                  <a:gd name="T50" fmla="*/ 5 w 40"/>
                  <a:gd name="T51" fmla="*/ 2 h 63"/>
                  <a:gd name="T52" fmla="*/ 7 w 40"/>
                  <a:gd name="T53" fmla="*/ 1 h 63"/>
                  <a:gd name="T54" fmla="*/ 9 w 40"/>
                  <a:gd name="T55" fmla="*/ 0 h 63"/>
                  <a:gd name="T56" fmla="*/ 11 w 40"/>
                  <a:gd name="T57" fmla="*/ 1 h 63"/>
                  <a:gd name="T58" fmla="*/ 11 w 40"/>
                  <a:gd name="T59" fmla="*/ 1 h 63"/>
                  <a:gd name="T60" fmla="*/ 12 w 40"/>
                  <a:gd name="T61" fmla="*/ 2 h 63"/>
                  <a:gd name="T62" fmla="*/ 14 w 40"/>
                  <a:gd name="T63" fmla="*/ 3 h 63"/>
                  <a:gd name="T64" fmla="*/ 13 w 40"/>
                  <a:gd name="T65" fmla="*/ 5 h 63"/>
                  <a:gd name="T66" fmla="*/ 12 w 40"/>
                  <a:gd name="T67" fmla="*/ 6 h 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0"/>
                  <a:gd name="T103" fmla="*/ 0 h 63"/>
                  <a:gd name="T104" fmla="*/ 40 w 40"/>
                  <a:gd name="T105" fmla="*/ 63 h 6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0" h="63">
                    <a:moveTo>
                      <a:pt x="12" y="6"/>
                    </a:moveTo>
                    <a:lnTo>
                      <a:pt x="11" y="7"/>
                    </a:lnTo>
                    <a:lnTo>
                      <a:pt x="10" y="8"/>
                    </a:lnTo>
                    <a:lnTo>
                      <a:pt x="10" y="9"/>
                    </a:lnTo>
                    <a:lnTo>
                      <a:pt x="10" y="12"/>
                    </a:lnTo>
                    <a:lnTo>
                      <a:pt x="9" y="15"/>
                    </a:lnTo>
                    <a:lnTo>
                      <a:pt x="10" y="18"/>
                    </a:lnTo>
                    <a:lnTo>
                      <a:pt x="13" y="23"/>
                    </a:lnTo>
                    <a:lnTo>
                      <a:pt x="16" y="29"/>
                    </a:lnTo>
                    <a:lnTo>
                      <a:pt x="21" y="36"/>
                    </a:lnTo>
                    <a:lnTo>
                      <a:pt x="28" y="44"/>
                    </a:lnTo>
                    <a:lnTo>
                      <a:pt x="28" y="45"/>
                    </a:lnTo>
                    <a:lnTo>
                      <a:pt x="30" y="46"/>
                    </a:lnTo>
                    <a:lnTo>
                      <a:pt x="31" y="47"/>
                    </a:lnTo>
                    <a:lnTo>
                      <a:pt x="33" y="50"/>
                    </a:lnTo>
                    <a:lnTo>
                      <a:pt x="33" y="52"/>
                    </a:lnTo>
                    <a:lnTo>
                      <a:pt x="36" y="55"/>
                    </a:lnTo>
                    <a:lnTo>
                      <a:pt x="37" y="57"/>
                    </a:lnTo>
                    <a:lnTo>
                      <a:pt x="38" y="59"/>
                    </a:lnTo>
                    <a:lnTo>
                      <a:pt x="38" y="61"/>
                    </a:lnTo>
                    <a:lnTo>
                      <a:pt x="39" y="62"/>
                    </a:lnTo>
                    <a:lnTo>
                      <a:pt x="37" y="61"/>
                    </a:lnTo>
                    <a:lnTo>
                      <a:pt x="36" y="60"/>
                    </a:lnTo>
                    <a:lnTo>
                      <a:pt x="35" y="59"/>
                    </a:lnTo>
                    <a:lnTo>
                      <a:pt x="33" y="58"/>
                    </a:lnTo>
                    <a:lnTo>
                      <a:pt x="31" y="56"/>
                    </a:lnTo>
                    <a:lnTo>
                      <a:pt x="29" y="53"/>
                    </a:lnTo>
                    <a:lnTo>
                      <a:pt x="27" y="51"/>
                    </a:lnTo>
                    <a:lnTo>
                      <a:pt x="25" y="50"/>
                    </a:lnTo>
                    <a:lnTo>
                      <a:pt x="24" y="49"/>
                    </a:lnTo>
                    <a:lnTo>
                      <a:pt x="21" y="45"/>
                    </a:lnTo>
                    <a:lnTo>
                      <a:pt x="18" y="42"/>
                    </a:lnTo>
                    <a:lnTo>
                      <a:pt x="15" y="39"/>
                    </a:lnTo>
                    <a:lnTo>
                      <a:pt x="14" y="36"/>
                    </a:lnTo>
                    <a:lnTo>
                      <a:pt x="10" y="34"/>
                    </a:lnTo>
                    <a:lnTo>
                      <a:pt x="7" y="30"/>
                    </a:lnTo>
                    <a:lnTo>
                      <a:pt x="6" y="27"/>
                    </a:lnTo>
                    <a:lnTo>
                      <a:pt x="3" y="23"/>
                    </a:lnTo>
                    <a:lnTo>
                      <a:pt x="2" y="20"/>
                    </a:lnTo>
                    <a:lnTo>
                      <a:pt x="1" y="16"/>
                    </a:lnTo>
                    <a:lnTo>
                      <a:pt x="1" y="11"/>
                    </a:lnTo>
                    <a:lnTo>
                      <a:pt x="0" y="11"/>
                    </a:lnTo>
                    <a:lnTo>
                      <a:pt x="1" y="10"/>
                    </a:lnTo>
                    <a:lnTo>
                      <a:pt x="1" y="9"/>
                    </a:lnTo>
                    <a:lnTo>
                      <a:pt x="1" y="8"/>
                    </a:lnTo>
                    <a:lnTo>
                      <a:pt x="3" y="6"/>
                    </a:lnTo>
                    <a:lnTo>
                      <a:pt x="2" y="6"/>
                    </a:lnTo>
                    <a:lnTo>
                      <a:pt x="3" y="6"/>
                    </a:lnTo>
                    <a:lnTo>
                      <a:pt x="4" y="5"/>
                    </a:lnTo>
                    <a:lnTo>
                      <a:pt x="5" y="4"/>
                    </a:lnTo>
                    <a:lnTo>
                      <a:pt x="4" y="3"/>
                    </a:lnTo>
                    <a:lnTo>
                      <a:pt x="5" y="2"/>
                    </a:lnTo>
                    <a:lnTo>
                      <a:pt x="6" y="2"/>
                    </a:lnTo>
                    <a:lnTo>
                      <a:pt x="7" y="1"/>
                    </a:lnTo>
                    <a:lnTo>
                      <a:pt x="8" y="1"/>
                    </a:lnTo>
                    <a:lnTo>
                      <a:pt x="9" y="0"/>
                    </a:lnTo>
                    <a:lnTo>
                      <a:pt x="10" y="1"/>
                    </a:lnTo>
                    <a:lnTo>
                      <a:pt x="11" y="1"/>
                    </a:lnTo>
                    <a:lnTo>
                      <a:pt x="11" y="0"/>
                    </a:lnTo>
                    <a:lnTo>
                      <a:pt x="11" y="1"/>
                    </a:lnTo>
                    <a:lnTo>
                      <a:pt x="12" y="1"/>
                    </a:lnTo>
                    <a:lnTo>
                      <a:pt x="12" y="2"/>
                    </a:lnTo>
                    <a:lnTo>
                      <a:pt x="13" y="2"/>
                    </a:lnTo>
                    <a:lnTo>
                      <a:pt x="14" y="3"/>
                    </a:lnTo>
                    <a:lnTo>
                      <a:pt x="14" y="4"/>
                    </a:lnTo>
                    <a:lnTo>
                      <a:pt x="13" y="5"/>
                    </a:lnTo>
                    <a:lnTo>
                      <a:pt x="12" y="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67" name="Freeform 69"/>
              <p:cNvSpPr>
                <a:spLocks/>
              </p:cNvSpPr>
              <p:nvPr/>
            </p:nvSpPr>
            <p:spPr bwMode="auto">
              <a:xfrm>
                <a:off x="827" y="1571"/>
                <a:ext cx="17" cy="28"/>
              </a:xfrm>
              <a:custGeom>
                <a:avLst/>
                <a:gdLst>
                  <a:gd name="T0" fmla="*/ 3 w 17"/>
                  <a:gd name="T1" fmla="*/ 1 h 28"/>
                  <a:gd name="T2" fmla="*/ 3 w 17"/>
                  <a:gd name="T3" fmla="*/ 2 h 28"/>
                  <a:gd name="T4" fmla="*/ 3 w 17"/>
                  <a:gd name="T5" fmla="*/ 3 h 28"/>
                  <a:gd name="T6" fmla="*/ 3 w 17"/>
                  <a:gd name="T7" fmla="*/ 4 h 28"/>
                  <a:gd name="T8" fmla="*/ 3 w 17"/>
                  <a:gd name="T9" fmla="*/ 3 h 28"/>
                  <a:gd name="T10" fmla="*/ 4 w 17"/>
                  <a:gd name="T11" fmla="*/ 4 h 28"/>
                  <a:gd name="T12" fmla="*/ 4 w 17"/>
                  <a:gd name="T13" fmla="*/ 5 h 28"/>
                  <a:gd name="T14" fmla="*/ 4 w 17"/>
                  <a:gd name="T15" fmla="*/ 6 h 28"/>
                  <a:gd name="T16" fmla="*/ 6 w 17"/>
                  <a:gd name="T17" fmla="*/ 8 h 28"/>
                  <a:gd name="T18" fmla="*/ 7 w 17"/>
                  <a:gd name="T19" fmla="*/ 10 h 28"/>
                  <a:gd name="T20" fmla="*/ 8 w 17"/>
                  <a:gd name="T21" fmla="*/ 12 h 28"/>
                  <a:gd name="T22" fmla="*/ 8 w 17"/>
                  <a:gd name="T23" fmla="*/ 14 h 28"/>
                  <a:gd name="T24" fmla="*/ 9 w 17"/>
                  <a:gd name="T25" fmla="*/ 15 h 28"/>
                  <a:gd name="T26" fmla="*/ 11 w 17"/>
                  <a:gd name="T27" fmla="*/ 17 h 28"/>
                  <a:gd name="T28" fmla="*/ 12 w 17"/>
                  <a:gd name="T29" fmla="*/ 19 h 28"/>
                  <a:gd name="T30" fmla="*/ 13 w 17"/>
                  <a:gd name="T31" fmla="*/ 21 h 28"/>
                  <a:gd name="T32" fmla="*/ 14 w 17"/>
                  <a:gd name="T33" fmla="*/ 24 h 28"/>
                  <a:gd name="T34" fmla="*/ 16 w 17"/>
                  <a:gd name="T35" fmla="*/ 25 h 28"/>
                  <a:gd name="T36" fmla="*/ 14 w 17"/>
                  <a:gd name="T37" fmla="*/ 26 h 28"/>
                  <a:gd name="T38" fmla="*/ 14 w 17"/>
                  <a:gd name="T39" fmla="*/ 27 h 28"/>
                  <a:gd name="T40" fmla="*/ 13 w 17"/>
                  <a:gd name="T41" fmla="*/ 27 h 28"/>
                  <a:gd name="T42" fmla="*/ 13 w 17"/>
                  <a:gd name="T43" fmla="*/ 26 h 28"/>
                  <a:gd name="T44" fmla="*/ 12 w 17"/>
                  <a:gd name="T45" fmla="*/ 26 h 28"/>
                  <a:gd name="T46" fmla="*/ 11 w 17"/>
                  <a:gd name="T47" fmla="*/ 23 h 28"/>
                  <a:gd name="T48" fmla="*/ 9 w 17"/>
                  <a:gd name="T49" fmla="*/ 21 h 28"/>
                  <a:gd name="T50" fmla="*/ 8 w 17"/>
                  <a:gd name="T51" fmla="*/ 19 h 28"/>
                  <a:gd name="T52" fmla="*/ 7 w 17"/>
                  <a:gd name="T53" fmla="*/ 16 h 28"/>
                  <a:gd name="T54" fmla="*/ 6 w 17"/>
                  <a:gd name="T55" fmla="*/ 14 h 28"/>
                  <a:gd name="T56" fmla="*/ 4 w 17"/>
                  <a:gd name="T57" fmla="*/ 12 h 28"/>
                  <a:gd name="T58" fmla="*/ 3 w 17"/>
                  <a:gd name="T59" fmla="*/ 9 h 28"/>
                  <a:gd name="T60" fmla="*/ 2 w 17"/>
                  <a:gd name="T61" fmla="*/ 7 h 28"/>
                  <a:gd name="T62" fmla="*/ 1 w 17"/>
                  <a:gd name="T63" fmla="*/ 4 h 28"/>
                  <a:gd name="T64" fmla="*/ 1 w 17"/>
                  <a:gd name="T65" fmla="*/ 1 h 28"/>
                  <a:gd name="T66" fmla="*/ 0 w 17"/>
                  <a:gd name="T67" fmla="*/ 0 h 28"/>
                  <a:gd name="T68" fmla="*/ 1 w 17"/>
                  <a:gd name="T69" fmla="*/ 0 h 28"/>
                  <a:gd name="T70" fmla="*/ 2 w 17"/>
                  <a:gd name="T71" fmla="*/ 0 h 28"/>
                  <a:gd name="T72" fmla="*/ 3 w 17"/>
                  <a:gd name="T73" fmla="*/ 0 h 28"/>
                  <a:gd name="T74" fmla="*/ 3 w 17"/>
                  <a:gd name="T75" fmla="*/ 1 h 2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7"/>
                  <a:gd name="T115" fmla="*/ 0 h 28"/>
                  <a:gd name="T116" fmla="*/ 17 w 17"/>
                  <a:gd name="T117" fmla="*/ 28 h 2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7" h="28">
                    <a:moveTo>
                      <a:pt x="3" y="1"/>
                    </a:moveTo>
                    <a:lnTo>
                      <a:pt x="3" y="2"/>
                    </a:lnTo>
                    <a:lnTo>
                      <a:pt x="3" y="3"/>
                    </a:lnTo>
                    <a:lnTo>
                      <a:pt x="3" y="4"/>
                    </a:lnTo>
                    <a:lnTo>
                      <a:pt x="3" y="3"/>
                    </a:lnTo>
                    <a:lnTo>
                      <a:pt x="4" y="4"/>
                    </a:lnTo>
                    <a:lnTo>
                      <a:pt x="4" y="5"/>
                    </a:lnTo>
                    <a:lnTo>
                      <a:pt x="4" y="6"/>
                    </a:lnTo>
                    <a:lnTo>
                      <a:pt x="6" y="8"/>
                    </a:lnTo>
                    <a:lnTo>
                      <a:pt x="7" y="10"/>
                    </a:lnTo>
                    <a:lnTo>
                      <a:pt x="8" y="12"/>
                    </a:lnTo>
                    <a:lnTo>
                      <a:pt x="8" y="14"/>
                    </a:lnTo>
                    <a:lnTo>
                      <a:pt x="9" y="15"/>
                    </a:lnTo>
                    <a:lnTo>
                      <a:pt x="11" y="17"/>
                    </a:lnTo>
                    <a:lnTo>
                      <a:pt x="12" y="19"/>
                    </a:lnTo>
                    <a:lnTo>
                      <a:pt x="13" y="21"/>
                    </a:lnTo>
                    <a:lnTo>
                      <a:pt x="14" y="24"/>
                    </a:lnTo>
                    <a:lnTo>
                      <a:pt x="16" y="25"/>
                    </a:lnTo>
                    <a:lnTo>
                      <a:pt x="14" y="26"/>
                    </a:lnTo>
                    <a:lnTo>
                      <a:pt x="14" y="27"/>
                    </a:lnTo>
                    <a:lnTo>
                      <a:pt x="13" y="27"/>
                    </a:lnTo>
                    <a:lnTo>
                      <a:pt x="13" y="26"/>
                    </a:lnTo>
                    <a:lnTo>
                      <a:pt x="12" y="26"/>
                    </a:lnTo>
                    <a:lnTo>
                      <a:pt x="11" y="23"/>
                    </a:lnTo>
                    <a:lnTo>
                      <a:pt x="9" y="21"/>
                    </a:lnTo>
                    <a:lnTo>
                      <a:pt x="8" y="19"/>
                    </a:lnTo>
                    <a:lnTo>
                      <a:pt x="7" y="16"/>
                    </a:lnTo>
                    <a:lnTo>
                      <a:pt x="6" y="14"/>
                    </a:lnTo>
                    <a:lnTo>
                      <a:pt x="4" y="12"/>
                    </a:lnTo>
                    <a:lnTo>
                      <a:pt x="3" y="9"/>
                    </a:lnTo>
                    <a:lnTo>
                      <a:pt x="2" y="7"/>
                    </a:lnTo>
                    <a:lnTo>
                      <a:pt x="1" y="4"/>
                    </a:lnTo>
                    <a:lnTo>
                      <a:pt x="1" y="1"/>
                    </a:lnTo>
                    <a:lnTo>
                      <a:pt x="0" y="0"/>
                    </a:lnTo>
                    <a:lnTo>
                      <a:pt x="1" y="0"/>
                    </a:lnTo>
                    <a:lnTo>
                      <a:pt x="2" y="0"/>
                    </a:lnTo>
                    <a:lnTo>
                      <a:pt x="3" y="0"/>
                    </a:lnTo>
                    <a:lnTo>
                      <a:pt x="3" y="1"/>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68" name="Freeform 70"/>
              <p:cNvSpPr>
                <a:spLocks/>
              </p:cNvSpPr>
              <p:nvPr/>
            </p:nvSpPr>
            <p:spPr bwMode="auto">
              <a:xfrm>
                <a:off x="685" y="1461"/>
                <a:ext cx="98" cy="94"/>
              </a:xfrm>
              <a:custGeom>
                <a:avLst/>
                <a:gdLst>
                  <a:gd name="T0" fmla="*/ 1 w 98"/>
                  <a:gd name="T1" fmla="*/ 4 h 94"/>
                  <a:gd name="T2" fmla="*/ 2 w 98"/>
                  <a:gd name="T3" fmla="*/ 3 h 94"/>
                  <a:gd name="T4" fmla="*/ 3 w 98"/>
                  <a:gd name="T5" fmla="*/ 2 h 94"/>
                  <a:gd name="T6" fmla="*/ 5 w 98"/>
                  <a:gd name="T7" fmla="*/ 1 h 94"/>
                  <a:gd name="T8" fmla="*/ 7 w 98"/>
                  <a:gd name="T9" fmla="*/ 0 h 94"/>
                  <a:gd name="T10" fmla="*/ 8 w 98"/>
                  <a:gd name="T11" fmla="*/ 1 h 94"/>
                  <a:gd name="T12" fmla="*/ 11 w 98"/>
                  <a:gd name="T13" fmla="*/ 1 h 94"/>
                  <a:gd name="T14" fmla="*/ 15 w 98"/>
                  <a:gd name="T15" fmla="*/ 3 h 94"/>
                  <a:gd name="T16" fmla="*/ 17 w 98"/>
                  <a:gd name="T17" fmla="*/ 5 h 94"/>
                  <a:gd name="T18" fmla="*/ 20 w 98"/>
                  <a:gd name="T19" fmla="*/ 6 h 94"/>
                  <a:gd name="T20" fmla="*/ 21 w 98"/>
                  <a:gd name="T21" fmla="*/ 9 h 94"/>
                  <a:gd name="T22" fmla="*/ 24 w 98"/>
                  <a:gd name="T23" fmla="*/ 11 h 94"/>
                  <a:gd name="T24" fmla="*/ 27 w 98"/>
                  <a:gd name="T25" fmla="*/ 15 h 94"/>
                  <a:gd name="T26" fmla="*/ 28 w 98"/>
                  <a:gd name="T27" fmla="*/ 19 h 94"/>
                  <a:gd name="T28" fmla="*/ 31 w 98"/>
                  <a:gd name="T29" fmla="*/ 22 h 94"/>
                  <a:gd name="T30" fmla="*/ 33 w 98"/>
                  <a:gd name="T31" fmla="*/ 25 h 94"/>
                  <a:gd name="T32" fmla="*/ 39 w 98"/>
                  <a:gd name="T33" fmla="*/ 32 h 94"/>
                  <a:gd name="T34" fmla="*/ 52 w 98"/>
                  <a:gd name="T35" fmla="*/ 43 h 94"/>
                  <a:gd name="T36" fmla="*/ 64 w 98"/>
                  <a:gd name="T37" fmla="*/ 52 h 94"/>
                  <a:gd name="T38" fmla="*/ 77 w 98"/>
                  <a:gd name="T39" fmla="*/ 63 h 94"/>
                  <a:gd name="T40" fmla="*/ 88 w 98"/>
                  <a:gd name="T41" fmla="*/ 73 h 94"/>
                  <a:gd name="T42" fmla="*/ 96 w 98"/>
                  <a:gd name="T43" fmla="*/ 80 h 94"/>
                  <a:gd name="T44" fmla="*/ 96 w 98"/>
                  <a:gd name="T45" fmla="*/ 83 h 94"/>
                  <a:gd name="T46" fmla="*/ 96 w 98"/>
                  <a:gd name="T47" fmla="*/ 86 h 94"/>
                  <a:gd name="T48" fmla="*/ 95 w 98"/>
                  <a:gd name="T49" fmla="*/ 87 h 94"/>
                  <a:gd name="T50" fmla="*/ 94 w 98"/>
                  <a:gd name="T51" fmla="*/ 89 h 94"/>
                  <a:gd name="T52" fmla="*/ 91 w 98"/>
                  <a:gd name="T53" fmla="*/ 92 h 94"/>
                  <a:gd name="T54" fmla="*/ 89 w 98"/>
                  <a:gd name="T55" fmla="*/ 92 h 94"/>
                  <a:gd name="T56" fmla="*/ 87 w 98"/>
                  <a:gd name="T57" fmla="*/ 93 h 94"/>
                  <a:gd name="T58" fmla="*/ 87 w 98"/>
                  <a:gd name="T59" fmla="*/ 91 h 94"/>
                  <a:gd name="T60" fmla="*/ 87 w 98"/>
                  <a:gd name="T61" fmla="*/ 90 h 94"/>
                  <a:gd name="T62" fmla="*/ 89 w 98"/>
                  <a:gd name="T63" fmla="*/ 89 h 94"/>
                  <a:gd name="T64" fmla="*/ 90 w 98"/>
                  <a:gd name="T65" fmla="*/ 88 h 94"/>
                  <a:gd name="T66" fmla="*/ 94 w 98"/>
                  <a:gd name="T67" fmla="*/ 82 h 94"/>
                  <a:gd name="T68" fmla="*/ 94 w 98"/>
                  <a:gd name="T69" fmla="*/ 82 h 94"/>
                  <a:gd name="T70" fmla="*/ 94 w 98"/>
                  <a:gd name="T71" fmla="*/ 82 h 94"/>
                  <a:gd name="T72" fmla="*/ 87 w 98"/>
                  <a:gd name="T73" fmla="*/ 75 h 94"/>
                  <a:gd name="T74" fmla="*/ 76 w 98"/>
                  <a:gd name="T75" fmla="*/ 66 h 94"/>
                  <a:gd name="T76" fmla="*/ 66 w 98"/>
                  <a:gd name="T77" fmla="*/ 58 h 94"/>
                  <a:gd name="T78" fmla="*/ 56 w 98"/>
                  <a:gd name="T79" fmla="*/ 50 h 94"/>
                  <a:gd name="T80" fmla="*/ 45 w 98"/>
                  <a:gd name="T81" fmla="*/ 42 h 94"/>
                  <a:gd name="T82" fmla="*/ 37 w 98"/>
                  <a:gd name="T83" fmla="*/ 35 h 94"/>
                  <a:gd name="T84" fmla="*/ 33 w 98"/>
                  <a:gd name="T85" fmla="*/ 29 h 94"/>
                  <a:gd name="T86" fmla="*/ 29 w 98"/>
                  <a:gd name="T87" fmla="*/ 25 h 94"/>
                  <a:gd name="T88" fmla="*/ 25 w 98"/>
                  <a:gd name="T89" fmla="*/ 20 h 94"/>
                  <a:gd name="T90" fmla="*/ 22 w 98"/>
                  <a:gd name="T91" fmla="*/ 15 h 94"/>
                  <a:gd name="T92" fmla="*/ 20 w 98"/>
                  <a:gd name="T93" fmla="*/ 11 h 94"/>
                  <a:gd name="T94" fmla="*/ 17 w 98"/>
                  <a:gd name="T95" fmla="*/ 9 h 94"/>
                  <a:gd name="T96" fmla="*/ 16 w 98"/>
                  <a:gd name="T97" fmla="*/ 8 h 94"/>
                  <a:gd name="T98" fmla="*/ 13 w 98"/>
                  <a:gd name="T99" fmla="*/ 6 h 94"/>
                  <a:gd name="T100" fmla="*/ 11 w 98"/>
                  <a:gd name="T101" fmla="*/ 5 h 94"/>
                  <a:gd name="T102" fmla="*/ 7 w 98"/>
                  <a:gd name="T103" fmla="*/ 3 h 94"/>
                  <a:gd name="T104" fmla="*/ 5 w 98"/>
                  <a:gd name="T105" fmla="*/ 5 h 94"/>
                  <a:gd name="T106" fmla="*/ 4 w 98"/>
                  <a:gd name="T107" fmla="*/ 6 h 94"/>
                  <a:gd name="T108" fmla="*/ 3 w 98"/>
                  <a:gd name="T109" fmla="*/ 7 h 94"/>
                  <a:gd name="T110" fmla="*/ 2 w 98"/>
                  <a:gd name="T111" fmla="*/ 8 h 94"/>
                  <a:gd name="T112" fmla="*/ 1 w 98"/>
                  <a:gd name="T113" fmla="*/ 7 h 94"/>
                  <a:gd name="T114" fmla="*/ 0 w 98"/>
                  <a:gd name="T115" fmla="*/ 6 h 94"/>
                  <a:gd name="T116" fmla="*/ 1 w 98"/>
                  <a:gd name="T117" fmla="*/ 5 h 9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8"/>
                  <a:gd name="T178" fmla="*/ 0 h 94"/>
                  <a:gd name="T179" fmla="*/ 98 w 98"/>
                  <a:gd name="T180" fmla="*/ 94 h 9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8" h="94">
                    <a:moveTo>
                      <a:pt x="1" y="5"/>
                    </a:moveTo>
                    <a:lnTo>
                      <a:pt x="1" y="4"/>
                    </a:lnTo>
                    <a:lnTo>
                      <a:pt x="1" y="3"/>
                    </a:lnTo>
                    <a:lnTo>
                      <a:pt x="2" y="3"/>
                    </a:lnTo>
                    <a:lnTo>
                      <a:pt x="2" y="2"/>
                    </a:lnTo>
                    <a:lnTo>
                      <a:pt x="3" y="2"/>
                    </a:lnTo>
                    <a:lnTo>
                      <a:pt x="4" y="2"/>
                    </a:lnTo>
                    <a:lnTo>
                      <a:pt x="5" y="1"/>
                    </a:lnTo>
                    <a:lnTo>
                      <a:pt x="6" y="0"/>
                    </a:lnTo>
                    <a:lnTo>
                      <a:pt x="7" y="0"/>
                    </a:lnTo>
                    <a:lnTo>
                      <a:pt x="8" y="0"/>
                    </a:lnTo>
                    <a:lnTo>
                      <a:pt x="8" y="1"/>
                    </a:lnTo>
                    <a:lnTo>
                      <a:pt x="10" y="1"/>
                    </a:lnTo>
                    <a:lnTo>
                      <a:pt x="11" y="1"/>
                    </a:lnTo>
                    <a:lnTo>
                      <a:pt x="12" y="2"/>
                    </a:lnTo>
                    <a:lnTo>
                      <a:pt x="15" y="3"/>
                    </a:lnTo>
                    <a:lnTo>
                      <a:pt x="16" y="3"/>
                    </a:lnTo>
                    <a:lnTo>
                      <a:pt x="17" y="5"/>
                    </a:lnTo>
                    <a:lnTo>
                      <a:pt x="18" y="6"/>
                    </a:lnTo>
                    <a:lnTo>
                      <a:pt x="20" y="6"/>
                    </a:lnTo>
                    <a:lnTo>
                      <a:pt x="20" y="8"/>
                    </a:lnTo>
                    <a:lnTo>
                      <a:pt x="21" y="9"/>
                    </a:lnTo>
                    <a:lnTo>
                      <a:pt x="23" y="10"/>
                    </a:lnTo>
                    <a:lnTo>
                      <a:pt x="24" y="11"/>
                    </a:lnTo>
                    <a:lnTo>
                      <a:pt x="25" y="13"/>
                    </a:lnTo>
                    <a:lnTo>
                      <a:pt x="27" y="15"/>
                    </a:lnTo>
                    <a:lnTo>
                      <a:pt x="28" y="17"/>
                    </a:lnTo>
                    <a:lnTo>
                      <a:pt x="28" y="19"/>
                    </a:lnTo>
                    <a:lnTo>
                      <a:pt x="29" y="20"/>
                    </a:lnTo>
                    <a:lnTo>
                      <a:pt x="31" y="22"/>
                    </a:lnTo>
                    <a:lnTo>
                      <a:pt x="32" y="23"/>
                    </a:lnTo>
                    <a:lnTo>
                      <a:pt x="33" y="25"/>
                    </a:lnTo>
                    <a:lnTo>
                      <a:pt x="34" y="27"/>
                    </a:lnTo>
                    <a:lnTo>
                      <a:pt x="39" y="32"/>
                    </a:lnTo>
                    <a:lnTo>
                      <a:pt x="46" y="38"/>
                    </a:lnTo>
                    <a:lnTo>
                      <a:pt x="52" y="43"/>
                    </a:lnTo>
                    <a:lnTo>
                      <a:pt x="59" y="48"/>
                    </a:lnTo>
                    <a:lnTo>
                      <a:pt x="64" y="52"/>
                    </a:lnTo>
                    <a:lnTo>
                      <a:pt x="70" y="58"/>
                    </a:lnTo>
                    <a:lnTo>
                      <a:pt x="77" y="63"/>
                    </a:lnTo>
                    <a:lnTo>
                      <a:pt x="83" y="66"/>
                    </a:lnTo>
                    <a:lnTo>
                      <a:pt x="88" y="73"/>
                    </a:lnTo>
                    <a:lnTo>
                      <a:pt x="94" y="78"/>
                    </a:lnTo>
                    <a:lnTo>
                      <a:pt x="96" y="80"/>
                    </a:lnTo>
                    <a:lnTo>
                      <a:pt x="96" y="81"/>
                    </a:lnTo>
                    <a:lnTo>
                      <a:pt x="96" y="83"/>
                    </a:lnTo>
                    <a:lnTo>
                      <a:pt x="97" y="84"/>
                    </a:lnTo>
                    <a:lnTo>
                      <a:pt x="96" y="86"/>
                    </a:lnTo>
                    <a:lnTo>
                      <a:pt x="95" y="86"/>
                    </a:lnTo>
                    <a:lnTo>
                      <a:pt x="95" y="87"/>
                    </a:lnTo>
                    <a:lnTo>
                      <a:pt x="94" y="88"/>
                    </a:lnTo>
                    <a:lnTo>
                      <a:pt x="94" y="89"/>
                    </a:lnTo>
                    <a:lnTo>
                      <a:pt x="92" y="90"/>
                    </a:lnTo>
                    <a:lnTo>
                      <a:pt x="91" y="92"/>
                    </a:lnTo>
                    <a:lnTo>
                      <a:pt x="90" y="92"/>
                    </a:lnTo>
                    <a:lnTo>
                      <a:pt x="89" y="92"/>
                    </a:lnTo>
                    <a:lnTo>
                      <a:pt x="88" y="92"/>
                    </a:lnTo>
                    <a:lnTo>
                      <a:pt x="87" y="93"/>
                    </a:lnTo>
                    <a:lnTo>
                      <a:pt x="87" y="92"/>
                    </a:lnTo>
                    <a:lnTo>
                      <a:pt x="87" y="91"/>
                    </a:lnTo>
                    <a:lnTo>
                      <a:pt x="88" y="90"/>
                    </a:lnTo>
                    <a:lnTo>
                      <a:pt x="87" y="90"/>
                    </a:lnTo>
                    <a:lnTo>
                      <a:pt x="88" y="89"/>
                    </a:lnTo>
                    <a:lnTo>
                      <a:pt x="89" y="89"/>
                    </a:lnTo>
                    <a:lnTo>
                      <a:pt x="89" y="88"/>
                    </a:lnTo>
                    <a:lnTo>
                      <a:pt x="90" y="88"/>
                    </a:lnTo>
                    <a:lnTo>
                      <a:pt x="91" y="87"/>
                    </a:lnTo>
                    <a:lnTo>
                      <a:pt x="94" y="82"/>
                    </a:lnTo>
                    <a:lnTo>
                      <a:pt x="94" y="84"/>
                    </a:lnTo>
                    <a:lnTo>
                      <a:pt x="94" y="82"/>
                    </a:lnTo>
                    <a:lnTo>
                      <a:pt x="93" y="82"/>
                    </a:lnTo>
                    <a:lnTo>
                      <a:pt x="94" y="82"/>
                    </a:lnTo>
                    <a:lnTo>
                      <a:pt x="91" y="80"/>
                    </a:lnTo>
                    <a:lnTo>
                      <a:pt x="87" y="75"/>
                    </a:lnTo>
                    <a:lnTo>
                      <a:pt x="82" y="70"/>
                    </a:lnTo>
                    <a:lnTo>
                      <a:pt x="76" y="66"/>
                    </a:lnTo>
                    <a:lnTo>
                      <a:pt x="72" y="62"/>
                    </a:lnTo>
                    <a:lnTo>
                      <a:pt x="66" y="58"/>
                    </a:lnTo>
                    <a:lnTo>
                      <a:pt x="61" y="54"/>
                    </a:lnTo>
                    <a:lnTo>
                      <a:pt x="56" y="50"/>
                    </a:lnTo>
                    <a:lnTo>
                      <a:pt x="50" y="46"/>
                    </a:lnTo>
                    <a:lnTo>
                      <a:pt x="45" y="42"/>
                    </a:lnTo>
                    <a:lnTo>
                      <a:pt x="39" y="37"/>
                    </a:lnTo>
                    <a:lnTo>
                      <a:pt x="37" y="35"/>
                    </a:lnTo>
                    <a:lnTo>
                      <a:pt x="34" y="32"/>
                    </a:lnTo>
                    <a:lnTo>
                      <a:pt x="33" y="29"/>
                    </a:lnTo>
                    <a:lnTo>
                      <a:pt x="30" y="28"/>
                    </a:lnTo>
                    <a:lnTo>
                      <a:pt x="29" y="25"/>
                    </a:lnTo>
                    <a:lnTo>
                      <a:pt x="27" y="23"/>
                    </a:lnTo>
                    <a:lnTo>
                      <a:pt x="25" y="20"/>
                    </a:lnTo>
                    <a:lnTo>
                      <a:pt x="24" y="18"/>
                    </a:lnTo>
                    <a:lnTo>
                      <a:pt x="22" y="15"/>
                    </a:lnTo>
                    <a:lnTo>
                      <a:pt x="20" y="12"/>
                    </a:lnTo>
                    <a:lnTo>
                      <a:pt x="20" y="11"/>
                    </a:lnTo>
                    <a:lnTo>
                      <a:pt x="19" y="11"/>
                    </a:lnTo>
                    <a:lnTo>
                      <a:pt x="17" y="9"/>
                    </a:lnTo>
                    <a:lnTo>
                      <a:pt x="16" y="9"/>
                    </a:lnTo>
                    <a:lnTo>
                      <a:pt x="16" y="8"/>
                    </a:lnTo>
                    <a:lnTo>
                      <a:pt x="15" y="7"/>
                    </a:lnTo>
                    <a:lnTo>
                      <a:pt x="13" y="6"/>
                    </a:lnTo>
                    <a:lnTo>
                      <a:pt x="12" y="6"/>
                    </a:lnTo>
                    <a:lnTo>
                      <a:pt x="11" y="5"/>
                    </a:lnTo>
                    <a:lnTo>
                      <a:pt x="6" y="3"/>
                    </a:lnTo>
                    <a:lnTo>
                      <a:pt x="7" y="3"/>
                    </a:lnTo>
                    <a:lnTo>
                      <a:pt x="5" y="4"/>
                    </a:lnTo>
                    <a:lnTo>
                      <a:pt x="5" y="5"/>
                    </a:lnTo>
                    <a:lnTo>
                      <a:pt x="5" y="6"/>
                    </a:lnTo>
                    <a:lnTo>
                      <a:pt x="4" y="6"/>
                    </a:lnTo>
                    <a:lnTo>
                      <a:pt x="3" y="6"/>
                    </a:lnTo>
                    <a:lnTo>
                      <a:pt x="3" y="7"/>
                    </a:lnTo>
                    <a:lnTo>
                      <a:pt x="2" y="7"/>
                    </a:lnTo>
                    <a:lnTo>
                      <a:pt x="2" y="8"/>
                    </a:lnTo>
                    <a:lnTo>
                      <a:pt x="1" y="8"/>
                    </a:lnTo>
                    <a:lnTo>
                      <a:pt x="1" y="7"/>
                    </a:lnTo>
                    <a:lnTo>
                      <a:pt x="1" y="6"/>
                    </a:lnTo>
                    <a:lnTo>
                      <a:pt x="0" y="6"/>
                    </a:lnTo>
                    <a:lnTo>
                      <a:pt x="0" y="5"/>
                    </a:lnTo>
                    <a:lnTo>
                      <a:pt x="1" y="5"/>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69" name="Freeform 71"/>
              <p:cNvSpPr>
                <a:spLocks/>
              </p:cNvSpPr>
              <p:nvPr/>
            </p:nvSpPr>
            <p:spPr bwMode="auto">
              <a:xfrm>
                <a:off x="684" y="1441"/>
                <a:ext cx="17" cy="17"/>
              </a:xfrm>
              <a:custGeom>
                <a:avLst/>
                <a:gdLst>
                  <a:gd name="T0" fmla="*/ 16 w 17"/>
                  <a:gd name="T1" fmla="*/ 0 h 17"/>
                  <a:gd name="T2" fmla="*/ 13 w 17"/>
                  <a:gd name="T3" fmla="*/ 8 h 17"/>
                  <a:gd name="T4" fmla="*/ 13 w 17"/>
                  <a:gd name="T5" fmla="*/ 0 h 17"/>
                  <a:gd name="T6" fmla="*/ 10 w 17"/>
                  <a:gd name="T7" fmla="*/ 0 h 17"/>
                  <a:gd name="T8" fmla="*/ 8 w 17"/>
                  <a:gd name="T9" fmla="*/ 0 h 17"/>
                  <a:gd name="T10" fmla="*/ 5 w 17"/>
                  <a:gd name="T11" fmla="*/ 0 h 17"/>
                  <a:gd name="T12" fmla="*/ 5 w 17"/>
                  <a:gd name="T13" fmla="*/ 8 h 17"/>
                  <a:gd name="T14" fmla="*/ 2 w 17"/>
                  <a:gd name="T15" fmla="*/ 8 h 17"/>
                  <a:gd name="T16" fmla="*/ 0 w 17"/>
                  <a:gd name="T17" fmla="*/ 16 h 17"/>
                  <a:gd name="T18" fmla="*/ 16 w 17"/>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16" y="0"/>
                    </a:moveTo>
                    <a:lnTo>
                      <a:pt x="13" y="8"/>
                    </a:lnTo>
                    <a:lnTo>
                      <a:pt x="13" y="0"/>
                    </a:lnTo>
                    <a:lnTo>
                      <a:pt x="10" y="0"/>
                    </a:lnTo>
                    <a:lnTo>
                      <a:pt x="8" y="0"/>
                    </a:lnTo>
                    <a:lnTo>
                      <a:pt x="5" y="0"/>
                    </a:lnTo>
                    <a:lnTo>
                      <a:pt x="5" y="8"/>
                    </a:lnTo>
                    <a:lnTo>
                      <a:pt x="2" y="8"/>
                    </a:lnTo>
                    <a:lnTo>
                      <a:pt x="0" y="16"/>
                    </a:lnTo>
                    <a:lnTo>
                      <a:pt x="16" y="0"/>
                    </a:lnTo>
                  </a:path>
                </a:pathLst>
              </a:custGeom>
              <a:solidFill>
                <a:srgbClr val="FFBFD8"/>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70" name="Freeform 72"/>
              <p:cNvSpPr>
                <a:spLocks/>
              </p:cNvSpPr>
              <p:nvPr/>
            </p:nvSpPr>
            <p:spPr bwMode="auto">
              <a:xfrm>
                <a:off x="682" y="1442"/>
                <a:ext cx="17" cy="17"/>
              </a:xfrm>
              <a:custGeom>
                <a:avLst/>
                <a:gdLst>
                  <a:gd name="T0" fmla="*/ 16 w 17"/>
                  <a:gd name="T1" fmla="*/ 4 h 17"/>
                  <a:gd name="T2" fmla="*/ 14 w 17"/>
                  <a:gd name="T3" fmla="*/ 4 h 17"/>
                  <a:gd name="T4" fmla="*/ 12 w 17"/>
                  <a:gd name="T5" fmla="*/ 4 h 17"/>
                  <a:gd name="T6" fmla="*/ 10 w 17"/>
                  <a:gd name="T7" fmla="*/ 4 h 17"/>
                  <a:gd name="T8" fmla="*/ 7 w 17"/>
                  <a:gd name="T9" fmla="*/ 0 h 17"/>
                  <a:gd name="T10" fmla="*/ 5 w 17"/>
                  <a:gd name="T11" fmla="*/ 4 h 17"/>
                  <a:gd name="T12" fmla="*/ 5 w 17"/>
                  <a:gd name="T13" fmla="*/ 8 h 17"/>
                  <a:gd name="T14" fmla="*/ 1 w 17"/>
                  <a:gd name="T15" fmla="*/ 8 h 17"/>
                  <a:gd name="T16" fmla="*/ 0 w 17"/>
                  <a:gd name="T17" fmla="*/ 1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16" y="4"/>
                    </a:moveTo>
                    <a:lnTo>
                      <a:pt x="14" y="4"/>
                    </a:lnTo>
                    <a:lnTo>
                      <a:pt x="12" y="4"/>
                    </a:lnTo>
                    <a:lnTo>
                      <a:pt x="10" y="4"/>
                    </a:lnTo>
                    <a:lnTo>
                      <a:pt x="7" y="0"/>
                    </a:lnTo>
                    <a:lnTo>
                      <a:pt x="5" y="4"/>
                    </a:lnTo>
                    <a:lnTo>
                      <a:pt x="5" y="8"/>
                    </a:lnTo>
                    <a:lnTo>
                      <a:pt x="1" y="8"/>
                    </a:lnTo>
                    <a:lnTo>
                      <a:pt x="0" y="16"/>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771" name="Freeform 73"/>
              <p:cNvSpPr>
                <a:spLocks/>
              </p:cNvSpPr>
              <p:nvPr/>
            </p:nvSpPr>
            <p:spPr bwMode="auto">
              <a:xfrm>
                <a:off x="615" y="1428"/>
                <a:ext cx="85" cy="150"/>
              </a:xfrm>
              <a:custGeom>
                <a:avLst/>
                <a:gdLst>
                  <a:gd name="T0" fmla="*/ 10 w 85"/>
                  <a:gd name="T1" fmla="*/ 7 h 150"/>
                  <a:gd name="T2" fmla="*/ 6 w 85"/>
                  <a:gd name="T3" fmla="*/ 13 h 150"/>
                  <a:gd name="T4" fmla="*/ 5 w 85"/>
                  <a:gd name="T5" fmla="*/ 20 h 150"/>
                  <a:gd name="T6" fmla="*/ 4 w 85"/>
                  <a:gd name="T7" fmla="*/ 27 h 150"/>
                  <a:gd name="T8" fmla="*/ 4 w 85"/>
                  <a:gd name="T9" fmla="*/ 35 h 150"/>
                  <a:gd name="T10" fmla="*/ 4 w 85"/>
                  <a:gd name="T11" fmla="*/ 45 h 150"/>
                  <a:gd name="T12" fmla="*/ 6 w 85"/>
                  <a:gd name="T13" fmla="*/ 58 h 150"/>
                  <a:gd name="T14" fmla="*/ 9 w 85"/>
                  <a:gd name="T15" fmla="*/ 69 h 150"/>
                  <a:gd name="T16" fmla="*/ 12 w 85"/>
                  <a:gd name="T17" fmla="*/ 82 h 150"/>
                  <a:gd name="T18" fmla="*/ 16 w 85"/>
                  <a:gd name="T19" fmla="*/ 94 h 150"/>
                  <a:gd name="T20" fmla="*/ 22 w 85"/>
                  <a:gd name="T21" fmla="*/ 105 h 150"/>
                  <a:gd name="T22" fmla="*/ 27 w 85"/>
                  <a:gd name="T23" fmla="*/ 115 h 150"/>
                  <a:gd name="T24" fmla="*/ 35 w 85"/>
                  <a:gd name="T25" fmla="*/ 124 h 150"/>
                  <a:gd name="T26" fmla="*/ 42 w 85"/>
                  <a:gd name="T27" fmla="*/ 132 h 150"/>
                  <a:gd name="T28" fmla="*/ 51 w 85"/>
                  <a:gd name="T29" fmla="*/ 139 h 150"/>
                  <a:gd name="T30" fmla="*/ 58 w 85"/>
                  <a:gd name="T31" fmla="*/ 145 h 150"/>
                  <a:gd name="T32" fmla="*/ 64 w 85"/>
                  <a:gd name="T33" fmla="*/ 146 h 150"/>
                  <a:gd name="T34" fmla="*/ 69 w 85"/>
                  <a:gd name="T35" fmla="*/ 144 h 150"/>
                  <a:gd name="T36" fmla="*/ 74 w 85"/>
                  <a:gd name="T37" fmla="*/ 143 h 150"/>
                  <a:gd name="T38" fmla="*/ 79 w 85"/>
                  <a:gd name="T39" fmla="*/ 141 h 150"/>
                  <a:gd name="T40" fmla="*/ 82 w 85"/>
                  <a:gd name="T41" fmla="*/ 138 h 150"/>
                  <a:gd name="T42" fmla="*/ 83 w 85"/>
                  <a:gd name="T43" fmla="*/ 139 h 150"/>
                  <a:gd name="T44" fmla="*/ 84 w 85"/>
                  <a:gd name="T45" fmla="*/ 140 h 150"/>
                  <a:gd name="T46" fmla="*/ 84 w 85"/>
                  <a:gd name="T47" fmla="*/ 142 h 150"/>
                  <a:gd name="T48" fmla="*/ 77 w 85"/>
                  <a:gd name="T49" fmla="*/ 145 h 150"/>
                  <a:gd name="T50" fmla="*/ 72 w 85"/>
                  <a:gd name="T51" fmla="*/ 148 h 150"/>
                  <a:gd name="T52" fmla="*/ 64 w 85"/>
                  <a:gd name="T53" fmla="*/ 149 h 150"/>
                  <a:gd name="T54" fmla="*/ 57 w 85"/>
                  <a:gd name="T55" fmla="*/ 147 h 150"/>
                  <a:gd name="T56" fmla="*/ 51 w 85"/>
                  <a:gd name="T57" fmla="*/ 145 h 150"/>
                  <a:gd name="T58" fmla="*/ 43 w 85"/>
                  <a:gd name="T59" fmla="*/ 137 h 150"/>
                  <a:gd name="T60" fmla="*/ 36 w 85"/>
                  <a:gd name="T61" fmla="*/ 129 h 150"/>
                  <a:gd name="T62" fmla="*/ 29 w 85"/>
                  <a:gd name="T63" fmla="*/ 121 h 150"/>
                  <a:gd name="T64" fmla="*/ 23 w 85"/>
                  <a:gd name="T65" fmla="*/ 113 h 150"/>
                  <a:gd name="T66" fmla="*/ 18 w 85"/>
                  <a:gd name="T67" fmla="*/ 104 h 150"/>
                  <a:gd name="T68" fmla="*/ 13 w 85"/>
                  <a:gd name="T69" fmla="*/ 95 h 150"/>
                  <a:gd name="T70" fmla="*/ 10 w 85"/>
                  <a:gd name="T71" fmla="*/ 87 h 150"/>
                  <a:gd name="T72" fmla="*/ 7 w 85"/>
                  <a:gd name="T73" fmla="*/ 77 h 150"/>
                  <a:gd name="T74" fmla="*/ 6 w 85"/>
                  <a:gd name="T75" fmla="*/ 68 h 150"/>
                  <a:gd name="T76" fmla="*/ 4 w 85"/>
                  <a:gd name="T77" fmla="*/ 59 h 150"/>
                  <a:gd name="T78" fmla="*/ 2 w 85"/>
                  <a:gd name="T79" fmla="*/ 47 h 150"/>
                  <a:gd name="T80" fmla="*/ 1 w 85"/>
                  <a:gd name="T81" fmla="*/ 35 h 150"/>
                  <a:gd name="T82" fmla="*/ 1 w 85"/>
                  <a:gd name="T83" fmla="*/ 24 h 150"/>
                  <a:gd name="T84" fmla="*/ 3 w 85"/>
                  <a:gd name="T85" fmla="*/ 12 h 150"/>
                  <a:gd name="T86" fmla="*/ 9 w 85"/>
                  <a:gd name="T87" fmla="*/ 2 h 150"/>
                  <a:gd name="T88" fmla="*/ 10 w 85"/>
                  <a:gd name="T89" fmla="*/ 1 h 150"/>
                  <a:gd name="T90" fmla="*/ 10 w 85"/>
                  <a:gd name="T91" fmla="*/ 1 h 150"/>
                  <a:gd name="T92" fmla="*/ 12 w 85"/>
                  <a:gd name="T93" fmla="*/ 1 h 150"/>
                  <a:gd name="T94" fmla="*/ 12 w 85"/>
                  <a:gd name="T95" fmla="*/ 3 h 150"/>
                  <a:gd name="T96" fmla="*/ 11 w 85"/>
                  <a:gd name="T97" fmla="*/ 4 h 15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5"/>
                  <a:gd name="T148" fmla="*/ 0 h 150"/>
                  <a:gd name="T149" fmla="*/ 85 w 85"/>
                  <a:gd name="T150" fmla="*/ 150 h 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5" h="150">
                    <a:moveTo>
                      <a:pt x="11" y="4"/>
                    </a:moveTo>
                    <a:lnTo>
                      <a:pt x="10" y="7"/>
                    </a:lnTo>
                    <a:lnTo>
                      <a:pt x="8" y="10"/>
                    </a:lnTo>
                    <a:lnTo>
                      <a:pt x="6" y="13"/>
                    </a:lnTo>
                    <a:lnTo>
                      <a:pt x="5" y="16"/>
                    </a:lnTo>
                    <a:lnTo>
                      <a:pt x="5" y="20"/>
                    </a:lnTo>
                    <a:lnTo>
                      <a:pt x="5" y="24"/>
                    </a:lnTo>
                    <a:lnTo>
                      <a:pt x="4" y="27"/>
                    </a:lnTo>
                    <a:lnTo>
                      <a:pt x="4" y="31"/>
                    </a:lnTo>
                    <a:lnTo>
                      <a:pt x="4" y="35"/>
                    </a:lnTo>
                    <a:lnTo>
                      <a:pt x="5" y="39"/>
                    </a:lnTo>
                    <a:lnTo>
                      <a:pt x="4" y="45"/>
                    </a:lnTo>
                    <a:lnTo>
                      <a:pt x="5" y="51"/>
                    </a:lnTo>
                    <a:lnTo>
                      <a:pt x="6" y="58"/>
                    </a:lnTo>
                    <a:lnTo>
                      <a:pt x="7" y="64"/>
                    </a:lnTo>
                    <a:lnTo>
                      <a:pt x="9" y="69"/>
                    </a:lnTo>
                    <a:lnTo>
                      <a:pt x="10" y="76"/>
                    </a:lnTo>
                    <a:lnTo>
                      <a:pt x="12" y="82"/>
                    </a:lnTo>
                    <a:lnTo>
                      <a:pt x="14" y="88"/>
                    </a:lnTo>
                    <a:lnTo>
                      <a:pt x="16" y="94"/>
                    </a:lnTo>
                    <a:lnTo>
                      <a:pt x="19" y="100"/>
                    </a:lnTo>
                    <a:lnTo>
                      <a:pt x="22" y="105"/>
                    </a:lnTo>
                    <a:lnTo>
                      <a:pt x="24" y="110"/>
                    </a:lnTo>
                    <a:lnTo>
                      <a:pt x="27" y="115"/>
                    </a:lnTo>
                    <a:lnTo>
                      <a:pt x="31" y="120"/>
                    </a:lnTo>
                    <a:lnTo>
                      <a:pt x="35" y="124"/>
                    </a:lnTo>
                    <a:lnTo>
                      <a:pt x="38" y="129"/>
                    </a:lnTo>
                    <a:lnTo>
                      <a:pt x="42" y="132"/>
                    </a:lnTo>
                    <a:lnTo>
                      <a:pt x="47" y="136"/>
                    </a:lnTo>
                    <a:lnTo>
                      <a:pt x="51" y="139"/>
                    </a:lnTo>
                    <a:lnTo>
                      <a:pt x="56" y="143"/>
                    </a:lnTo>
                    <a:lnTo>
                      <a:pt x="58" y="145"/>
                    </a:lnTo>
                    <a:lnTo>
                      <a:pt x="61" y="145"/>
                    </a:lnTo>
                    <a:lnTo>
                      <a:pt x="64" y="146"/>
                    </a:lnTo>
                    <a:lnTo>
                      <a:pt x="66" y="145"/>
                    </a:lnTo>
                    <a:lnTo>
                      <a:pt x="69" y="144"/>
                    </a:lnTo>
                    <a:lnTo>
                      <a:pt x="72" y="144"/>
                    </a:lnTo>
                    <a:lnTo>
                      <a:pt x="74" y="143"/>
                    </a:lnTo>
                    <a:lnTo>
                      <a:pt x="77" y="141"/>
                    </a:lnTo>
                    <a:lnTo>
                      <a:pt x="79" y="141"/>
                    </a:lnTo>
                    <a:lnTo>
                      <a:pt x="81" y="138"/>
                    </a:lnTo>
                    <a:lnTo>
                      <a:pt x="82" y="138"/>
                    </a:lnTo>
                    <a:lnTo>
                      <a:pt x="83" y="138"/>
                    </a:lnTo>
                    <a:lnTo>
                      <a:pt x="83" y="139"/>
                    </a:lnTo>
                    <a:lnTo>
                      <a:pt x="84" y="139"/>
                    </a:lnTo>
                    <a:lnTo>
                      <a:pt x="84" y="140"/>
                    </a:lnTo>
                    <a:lnTo>
                      <a:pt x="83" y="141"/>
                    </a:lnTo>
                    <a:lnTo>
                      <a:pt x="84" y="142"/>
                    </a:lnTo>
                    <a:lnTo>
                      <a:pt x="80" y="143"/>
                    </a:lnTo>
                    <a:lnTo>
                      <a:pt x="77" y="145"/>
                    </a:lnTo>
                    <a:lnTo>
                      <a:pt x="73" y="146"/>
                    </a:lnTo>
                    <a:lnTo>
                      <a:pt x="72" y="148"/>
                    </a:lnTo>
                    <a:lnTo>
                      <a:pt x="68" y="149"/>
                    </a:lnTo>
                    <a:lnTo>
                      <a:pt x="64" y="149"/>
                    </a:lnTo>
                    <a:lnTo>
                      <a:pt x="60" y="148"/>
                    </a:lnTo>
                    <a:lnTo>
                      <a:pt x="57" y="147"/>
                    </a:lnTo>
                    <a:lnTo>
                      <a:pt x="54" y="146"/>
                    </a:lnTo>
                    <a:lnTo>
                      <a:pt x="51" y="145"/>
                    </a:lnTo>
                    <a:lnTo>
                      <a:pt x="47" y="141"/>
                    </a:lnTo>
                    <a:lnTo>
                      <a:pt x="43" y="137"/>
                    </a:lnTo>
                    <a:lnTo>
                      <a:pt x="39" y="133"/>
                    </a:lnTo>
                    <a:lnTo>
                      <a:pt x="36" y="129"/>
                    </a:lnTo>
                    <a:lnTo>
                      <a:pt x="32" y="125"/>
                    </a:lnTo>
                    <a:lnTo>
                      <a:pt x="29" y="121"/>
                    </a:lnTo>
                    <a:lnTo>
                      <a:pt x="27" y="118"/>
                    </a:lnTo>
                    <a:lnTo>
                      <a:pt x="23" y="113"/>
                    </a:lnTo>
                    <a:lnTo>
                      <a:pt x="21" y="109"/>
                    </a:lnTo>
                    <a:lnTo>
                      <a:pt x="18" y="104"/>
                    </a:lnTo>
                    <a:lnTo>
                      <a:pt x="15" y="100"/>
                    </a:lnTo>
                    <a:lnTo>
                      <a:pt x="13" y="95"/>
                    </a:lnTo>
                    <a:lnTo>
                      <a:pt x="11" y="91"/>
                    </a:lnTo>
                    <a:lnTo>
                      <a:pt x="10" y="87"/>
                    </a:lnTo>
                    <a:lnTo>
                      <a:pt x="8" y="82"/>
                    </a:lnTo>
                    <a:lnTo>
                      <a:pt x="7" y="77"/>
                    </a:lnTo>
                    <a:lnTo>
                      <a:pt x="6" y="73"/>
                    </a:lnTo>
                    <a:lnTo>
                      <a:pt x="6" y="68"/>
                    </a:lnTo>
                    <a:lnTo>
                      <a:pt x="5" y="63"/>
                    </a:lnTo>
                    <a:lnTo>
                      <a:pt x="4" y="59"/>
                    </a:lnTo>
                    <a:lnTo>
                      <a:pt x="2" y="53"/>
                    </a:lnTo>
                    <a:lnTo>
                      <a:pt x="2" y="47"/>
                    </a:lnTo>
                    <a:lnTo>
                      <a:pt x="1" y="42"/>
                    </a:lnTo>
                    <a:lnTo>
                      <a:pt x="1" y="35"/>
                    </a:lnTo>
                    <a:lnTo>
                      <a:pt x="0" y="30"/>
                    </a:lnTo>
                    <a:lnTo>
                      <a:pt x="1" y="24"/>
                    </a:lnTo>
                    <a:lnTo>
                      <a:pt x="1" y="17"/>
                    </a:lnTo>
                    <a:lnTo>
                      <a:pt x="3" y="12"/>
                    </a:lnTo>
                    <a:lnTo>
                      <a:pt x="6" y="7"/>
                    </a:lnTo>
                    <a:lnTo>
                      <a:pt x="9" y="2"/>
                    </a:lnTo>
                    <a:lnTo>
                      <a:pt x="10" y="2"/>
                    </a:lnTo>
                    <a:lnTo>
                      <a:pt x="10" y="1"/>
                    </a:lnTo>
                    <a:lnTo>
                      <a:pt x="10" y="0"/>
                    </a:lnTo>
                    <a:lnTo>
                      <a:pt x="10" y="1"/>
                    </a:lnTo>
                    <a:lnTo>
                      <a:pt x="11" y="1"/>
                    </a:lnTo>
                    <a:lnTo>
                      <a:pt x="12" y="1"/>
                    </a:lnTo>
                    <a:lnTo>
                      <a:pt x="12" y="2"/>
                    </a:lnTo>
                    <a:lnTo>
                      <a:pt x="12" y="3"/>
                    </a:lnTo>
                    <a:lnTo>
                      <a:pt x="11" y="3"/>
                    </a:lnTo>
                    <a:lnTo>
                      <a:pt x="11" y="4"/>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72" name="Freeform 74"/>
              <p:cNvSpPr>
                <a:spLocks/>
              </p:cNvSpPr>
              <p:nvPr/>
            </p:nvSpPr>
            <p:spPr bwMode="auto">
              <a:xfrm>
                <a:off x="650" y="1571"/>
                <a:ext cx="57" cy="137"/>
              </a:xfrm>
              <a:custGeom>
                <a:avLst/>
                <a:gdLst>
                  <a:gd name="T0" fmla="*/ 19 w 57"/>
                  <a:gd name="T1" fmla="*/ 3 h 137"/>
                  <a:gd name="T2" fmla="*/ 18 w 57"/>
                  <a:gd name="T3" fmla="*/ 7 h 137"/>
                  <a:gd name="T4" fmla="*/ 14 w 57"/>
                  <a:gd name="T5" fmla="*/ 10 h 137"/>
                  <a:gd name="T6" fmla="*/ 11 w 57"/>
                  <a:gd name="T7" fmla="*/ 14 h 137"/>
                  <a:gd name="T8" fmla="*/ 10 w 57"/>
                  <a:gd name="T9" fmla="*/ 16 h 137"/>
                  <a:gd name="T10" fmla="*/ 7 w 57"/>
                  <a:gd name="T11" fmla="*/ 20 h 137"/>
                  <a:gd name="T12" fmla="*/ 6 w 57"/>
                  <a:gd name="T13" fmla="*/ 24 h 137"/>
                  <a:gd name="T14" fmla="*/ 5 w 57"/>
                  <a:gd name="T15" fmla="*/ 28 h 137"/>
                  <a:gd name="T16" fmla="*/ 3 w 57"/>
                  <a:gd name="T17" fmla="*/ 33 h 137"/>
                  <a:gd name="T18" fmla="*/ 3 w 57"/>
                  <a:gd name="T19" fmla="*/ 37 h 137"/>
                  <a:gd name="T20" fmla="*/ 3 w 57"/>
                  <a:gd name="T21" fmla="*/ 41 h 137"/>
                  <a:gd name="T22" fmla="*/ 4 w 57"/>
                  <a:gd name="T23" fmla="*/ 53 h 137"/>
                  <a:gd name="T24" fmla="*/ 5 w 57"/>
                  <a:gd name="T25" fmla="*/ 64 h 137"/>
                  <a:gd name="T26" fmla="*/ 8 w 57"/>
                  <a:gd name="T27" fmla="*/ 75 h 137"/>
                  <a:gd name="T28" fmla="*/ 12 w 57"/>
                  <a:gd name="T29" fmla="*/ 85 h 137"/>
                  <a:gd name="T30" fmla="*/ 17 w 57"/>
                  <a:gd name="T31" fmla="*/ 95 h 137"/>
                  <a:gd name="T32" fmla="*/ 23 w 57"/>
                  <a:gd name="T33" fmla="*/ 105 h 137"/>
                  <a:gd name="T34" fmla="*/ 29 w 57"/>
                  <a:gd name="T35" fmla="*/ 114 h 137"/>
                  <a:gd name="T36" fmla="*/ 37 w 57"/>
                  <a:gd name="T37" fmla="*/ 121 h 137"/>
                  <a:gd name="T38" fmla="*/ 46 w 57"/>
                  <a:gd name="T39" fmla="*/ 128 h 137"/>
                  <a:gd name="T40" fmla="*/ 55 w 57"/>
                  <a:gd name="T41" fmla="*/ 132 h 137"/>
                  <a:gd name="T42" fmla="*/ 56 w 57"/>
                  <a:gd name="T43" fmla="*/ 132 h 137"/>
                  <a:gd name="T44" fmla="*/ 56 w 57"/>
                  <a:gd name="T45" fmla="*/ 133 h 137"/>
                  <a:gd name="T46" fmla="*/ 56 w 57"/>
                  <a:gd name="T47" fmla="*/ 134 h 137"/>
                  <a:gd name="T48" fmla="*/ 55 w 57"/>
                  <a:gd name="T49" fmla="*/ 134 h 137"/>
                  <a:gd name="T50" fmla="*/ 55 w 57"/>
                  <a:gd name="T51" fmla="*/ 135 h 137"/>
                  <a:gd name="T52" fmla="*/ 54 w 57"/>
                  <a:gd name="T53" fmla="*/ 135 h 137"/>
                  <a:gd name="T54" fmla="*/ 54 w 57"/>
                  <a:gd name="T55" fmla="*/ 136 h 137"/>
                  <a:gd name="T56" fmla="*/ 54 w 57"/>
                  <a:gd name="T57" fmla="*/ 135 h 137"/>
                  <a:gd name="T58" fmla="*/ 53 w 57"/>
                  <a:gd name="T59" fmla="*/ 135 h 137"/>
                  <a:gd name="T60" fmla="*/ 44 w 57"/>
                  <a:gd name="T61" fmla="*/ 130 h 137"/>
                  <a:gd name="T62" fmla="*/ 35 w 57"/>
                  <a:gd name="T63" fmla="*/ 124 h 137"/>
                  <a:gd name="T64" fmla="*/ 27 w 57"/>
                  <a:gd name="T65" fmla="*/ 116 h 137"/>
                  <a:gd name="T66" fmla="*/ 20 w 57"/>
                  <a:gd name="T67" fmla="*/ 107 h 137"/>
                  <a:gd name="T68" fmla="*/ 15 w 57"/>
                  <a:gd name="T69" fmla="*/ 97 h 137"/>
                  <a:gd name="T70" fmla="*/ 10 w 57"/>
                  <a:gd name="T71" fmla="*/ 86 h 137"/>
                  <a:gd name="T72" fmla="*/ 6 w 57"/>
                  <a:gd name="T73" fmla="*/ 74 h 137"/>
                  <a:gd name="T74" fmla="*/ 3 w 57"/>
                  <a:gd name="T75" fmla="*/ 64 h 137"/>
                  <a:gd name="T76" fmla="*/ 1 w 57"/>
                  <a:gd name="T77" fmla="*/ 53 h 137"/>
                  <a:gd name="T78" fmla="*/ 0 w 57"/>
                  <a:gd name="T79" fmla="*/ 42 h 137"/>
                  <a:gd name="T80" fmla="*/ 0 w 57"/>
                  <a:gd name="T81" fmla="*/ 37 h 137"/>
                  <a:gd name="T82" fmla="*/ 0 w 57"/>
                  <a:gd name="T83" fmla="*/ 31 h 137"/>
                  <a:gd name="T84" fmla="*/ 1 w 57"/>
                  <a:gd name="T85" fmla="*/ 27 h 137"/>
                  <a:gd name="T86" fmla="*/ 3 w 57"/>
                  <a:gd name="T87" fmla="*/ 22 h 137"/>
                  <a:gd name="T88" fmla="*/ 5 w 57"/>
                  <a:gd name="T89" fmla="*/ 19 h 137"/>
                  <a:gd name="T90" fmla="*/ 6 w 57"/>
                  <a:gd name="T91" fmla="*/ 15 h 137"/>
                  <a:gd name="T92" fmla="*/ 9 w 57"/>
                  <a:gd name="T93" fmla="*/ 12 h 137"/>
                  <a:gd name="T94" fmla="*/ 12 w 57"/>
                  <a:gd name="T95" fmla="*/ 8 h 137"/>
                  <a:gd name="T96" fmla="*/ 14 w 57"/>
                  <a:gd name="T97" fmla="*/ 4 h 137"/>
                  <a:gd name="T98" fmla="*/ 17 w 57"/>
                  <a:gd name="T99" fmla="*/ 1 h 137"/>
                  <a:gd name="T100" fmla="*/ 18 w 57"/>
                  <a:gd name="T101" fmla="*/ 1 h 137"/>
                  <a:gd name="T102" fmla="*/ 18 w 57"/>
                  <a:gd name="T103" fmla="*/ 0 h 137"/>
                  <a:gd name="T104" fmla="*/ 19 w 57"/>
                  <a:gd name="T105" fmla="*/ 1 h 137"/>
                  <a:gd name="T106" fmla="*/ 20 w 57"/>
                  <a:gd name="T107" fmla="*/ 1 h 137"/>
                  <a:gd name="T108" fmla="*/ 19 w 57"/>
                  <a:gd name="T109" fmla="*/ 3 h 13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7"/>
                  <a:gd name="T166" fmla="*/ 0 h 137"/>
                  <a:gd name="T167" fmla="*/ 57 w 57"/>
                  <a:gd name="T168" fmla="*/ 137 h 13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7" h="137">
                    <a:moveTo>
                      <a:pt x="19" y="3"/>
                    </a:moveTo>
                    <a:lnTo>
                      <a:pt x="18" y="7"/>
                    </a:lnTo>
                    <a:lnTo>
                      <a:pt x="14" y="10"/>
                    </a:lnTo>
                    <a:lnTo>
                      <a:pt x="11" y="14"/>
                    </a:lnTo>
                    <a:lnTo>
                      <a:pt x="10" y="16"/>
                    </a:lnTo>
                    <a:lnTo>
                      <a:pt x="7" y="20"/>
                    </a:lnTo>
                    <a:lnTo>
                      <a:pt x="6" y="24"/>
                    </a:lnTo>
                    <a:lnTo>
                      <a:pt x="5" y="28"/>
                    </a:lnTo>
                    <a:lnTo>
                      <a:pt x="3" y="33"/>
                    </a:lnTo>
                    <a:lnTo>
                      <a:pt x="3" y="37"/>
                    </a:lnTo>
                    <a:lnTo>
                      <a:pt x="3" y="41"/>
                    </a:lnTo>
                    <a:lnTo>
                      <a:pt x="4" y="53"/>
                    </a:lnTo>
                    <a:lnTo>
                      <a:pt x="5" y="64"/>
                    </a:lnTo>
                    <a:lnTo>
                      <a:pt x="8" y="75"/>
                    </a:lnTo>
                    <a:lnTo>
                      <a:pt x="12" y="85"/>
                    </a:lnTo>
                    <a:lnTo>
                      <a:pt x="17" y="95"/>
                    </a:lnTo>
                    <a:lnTo>
                      <a:pt x="23" y="105"/>
                    </a:lnTo>
                    <a:lnTo>
                      <a:pt x="29" y="114"/>
                    </a:lnTo>
                    <a:lnTo>
                      <a:pt x="37" y="121"/>
                    </a:lnTo>
                    <a:lnTo>
                      <a:pt x="46" y="128"/>
                    </a:lnTo>
                    <a:lnTo>
                      <a:pt x="55" y="132"/>
                    </a:lnTo>
                    <a:lnTo>
                      <a:pt x="56" y="132"/>
                    </a:lnTo>
                    <a:lnTo>
                      <a:pt x="56" y="133"/>
                    </a:lnTo>
                    <a:lnTo>
                      <a:pt x="56" y="134"/>
                    </a:lnTo>
                    <a:lnTo>
                      <a:pt x="55" y="134"/>
                    </a:lnTo>
                    <a:lnTo>
                      <a:pt x="55" y="135"/>
                    </a:lnTo>
                    <a:lnTo>
                      <a:pt x="54" y="135"/>
                    </a:lnTo>
                    <a:lnTo>
                      <a:pt x="54" y="136"/>
                    </a:lnTo>
                    <a:lnTo>
                      <a:pt x="54" y="135"/>
                    </a:lnTo>
                    <a:lnTo>
                      <a:pt x="53" y="135"/>
                    </a:lnTo>
                    <a:lnTo>
                      <a:pt x="44" y="130"/>
                    </a:lnTo>
                    <a:lnTo>
                      <a:pt x="35" y="124"/>
                    </a:lnTo>
                    <a:lnTo>
                      <a:pt x="27" y="116"/>
                    </a:lnTo>
                    <a:lnTo>
                      <a:pt x="20" y="107"/>
                    </a:lnTo>
                    <a:lnTo>
                      <a:pt x="15" y="97"/>
                    </a:lnTo>
                    <a:lnTo>
                      <a:pt x="10" y="86"/>
                    </a:lnTo>
                    <a:lnTo>
                      <a:pt x="6" y="74"/>
                    </a:lnTo>
                    <a:lnTo>
                      <a:pt x="3" y="64"/>
                    </a:lnTo>
                    <a:lnTo>
                      <a:pt x="1" y="53"/>
                    </a:lnTo>
                    <a:lnTo>
                      <a:pt x="0" y="42"/>
                    </a:lnTo>
                    <a:lnTo>
                      <a:pt x="0" y="37"/>
                    </a:lnTo>
                    <a:lnTo>
                      <a:pt x="0" y="31"/>
                    </a:lnTo>
                    <a:lnTo>
                      <a:pt x="1" y="27"/>
                    </a:lnTo>
                    <a:lnTo>
                      <a:pt x="3" y="22"/>
                    </a:lnTo>
                    <a:lnTo>
                      <a:pt x="5" y="19"/>
                    </a:lnTo>
                    <a:lnTo>
                      <a:pt x="6" y="15"/>
                    </a:lnTo>
                    <a:lnTo>
                      <a:pt x="9" y="12"/>
                    </a:lnTo>
                    <a:lnTo>
                      <a:pt x="12" y="8"/>
                    </a:lnTo>
                    <a:lnTo>
                      <a:pt x="14" y="4"/>
                    </a:lnTo>
                    <a:lnTo>
                      <a:pt x="17" y="1"/>
                    </a:lnTo>
                    <a:lnTo>
                      <a:pt x="18" y="1"/>
                    </a:lnTo>
                    <a:lnTo>
                      <a:pt x="18" y="0"/>
                    </a:lnTo>
                    <a:lnTo>
                      <a:pt x="19" y="1"/>
                    </a:lnTo>
                    <a:lnTo>
                      <a:pt x="20" y="1"/>
                    </a:lnTo>
                    <a:lnTo>
                      <a:pt x="19" y="3"/>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73" name="Freeform 75"/>
              <p:cNvSpPr>
                <a:spLocks/>
              </p:cNvSpPr>
              <p:nvPr/>
            </p:nvSpPr>
            <p:spPr bwMode="auto">
              <a:xfrm>
                <a:off x="693" y="1781"/>
                <a:ext cx="51" cy="31"/>
              </a:xfrm>
              <a:custGeom>
                <a:avLst/>
                <a:gdLst>
                  <a:gd name="T0" fmla="*/ 3 w 51"/>
                  <a:gd name="T1" fmla="*/ 1 h 31"/>
                  <a:gd name="T2" fmla="*/ 3 w 51"/>
                  <a:gd name="T3" fmla="*/ 2 h 31"/>
                  <a:gd name="T4" fmla="*/ 4 w 51"/>
                  <a:gd name="T5" fmla="*/ 7 h 31"/>
                  <a:gd name="T6" fmla="*/ 4 w 51"/>
                  <a:gd name="T7" fmla="*/ 6 h 31"/>
                  <a:gd name="T8" fmla="*/ 5 w 51"/>
                  <a:gd name="T9" fmla="*/ 8 h 31"/>
                  <a:gd name="T10" fmla="*/ 9 w 51"/>
                  <a:gd name="T11" fmla="*/ 12 h 31"/>
                  <a:gd name="T12" fmla="*/ 12 w 51"/>
                  <a:gd name="T13" fmla="*/ 14 h 31"/>
                  <a:gd name="T14" fmla="*/ 16 w 51"/>
                  <a:gd name="T15" fmla="*/ 18 h 31"/>
                  <a:gd name="T16" fmla="*/ 20 w 51"/>
                  <a:gd name="T17" fmla="*/ 20 h 31"/>
                  <a:gd name="T18" fmla="*/ 25 w 51"/>
                  <a:gd name="T19" fmla="*/ 22 h 31"/>
                  <a:gd name="T20" fmla="*/ 30 w 51"/>
                  <a:gd name="T21" fmla="*/ 23 h 31"/>
                  <a:gd name="T22" fmla="*/ 35 w 51"/>
                  <a:gd name="T23" fmla="*/ 24 h 31"/>
                  <a:gd name="T24" fmla="*/ 39 w 51"/>
                  <a:gd name="T25" fmla="*/ 25 h 31"/>
                  <a:gd name="T26" fmla="*/ 43 w 51"/>
                  <a:gd name="T27" fmla="*/ 26 h 31"/>
                  <a:gd name="T28" fmla="*/ 48 w 51"/>
                  <a:gd name="T29" fmla="*/ 26 h 31"/>
                  <a:gd name="T30" fmla="*/ 49 w 51"/>
                  <a:gd name="T31" fmla="*/ 27 h 31"/>
                  <a:gd name="T32" fmla="*/ 50 w 51"/>
                  <a:gd name="T33" fmla="*/ 27 h 31"/>
                  <a:gd name="T34" fmla="*/ 50 w 51"/>
                  <a:gd name="T35" fmla="*/ 28 h 31"/>
                  <a:gd name="T36" fmla="*/ 49 w 51"/>
                  <a:gd name="T37" fmla="*/ 28 h 31"/>
                  <a:gd name="T38" fmla="*/ 49 w 51"/>
                  <a:gd name="T39" fmla="*/ 29 h 31"/>
                  <a:gd name="T40" fmla="*/ 48 w 51"/>
                  <a:gd name="T41" fmla="*/ 29 h 31"/>
                  <a:gd name="T42" fmla="*/ 48 w 51"/>
                  <a:gd name="T43" fmla="*/ 30 h 31"/>
                  <a:gd name="T44" fmla="*/ 47 w 51"/>
                  <a:gd name="T45" fmla="*/ 29 h 31"/>
                  <a:gd name="T46" fmla="*/ 43 w 51"/>
                  <a:gd name="T47" fmla="*/ 29 h 31"/>
                  <a:gd name="T48" fmla="*/ 39 w 51"/>
                  <a:gd name="T49" fmla="*/ 28 h 31"/>
                  <a:gd name="T50" fmla="*/ 34 w 51"/>
                  <a:gd name="T51" fmla="*/ 28 h 31"/>
                  <a:gd name="T52" fmla="*/ 30 w 51"/>
                  <a:gd name="T53" fmla="*/ 27 h 31"/>
                  <a:gd name="T54" fmla="*/ 26 w 51"/>
                  <a:gd name="T55" fmla="*/ 25 h 31"/>
                  <a:gd name="T56" fmla="*/ 21 w 51"/>
                  <a:gd name="T57" fmla="*/ 24 h 31"/>
                  <a:gd name="T58" fmla="*/ 16 w 51"/>
                  <a:gd name="T59" fmla="*/ 22 h 31"/>
                  <a:gd name="T60" fmla="*/ 13 w 51"/>
                  <a:gd name="T61" fmla="*/ 18 h 31"/>
                  <a:gd name="T62" fmla="*/ 9 w 51"/>
                  <a:gd name="T63" fmla="*/ 16 h 31"/>
                  <a:gd name="T64" fmla="*/ 6 w 51"/>
                  <a:gd name="T65" fmla="*/ 13 h 31"/>
                  <a:gd name="T66" fmla="*/ 1 w 51"/>
                  <a:gd name="T67" fmla="*/ 8 h 31"/>
                  <a:gd name="T68" fmla="*/ 2 w 51"/>
                  <a:gd name="T69" fmla="*/ 6 h 31"/>
                  <a:gd name="T70" fmla="*/ 2 w 51"/>
                  <a:gd name="T71" fmla="*/ 5 h 31"/>
                  <a:gd name="T72" fmla="*/ 1 w 51"/>
                  <a:gd name="T73" fmla="*/ 4 h 31"/>
                  <a:gd name="T74" fmla="*/ 1 w 51"/>
                  <a:gd name="T75" fmla="*/ 3 h 31"/>
                  <a:gd name="T76" fmla="*/ 0 w 51"/>
                  <a:gd name="T77" fmla="*/ 3 h 31"/>
                  <a:gd name="T78" fmla="*/ 0 w 51"/>
                  <a:gd name="T79" fmla="*/ 2 h 31"/>
                  <a:gd name="T80" fmla="*/ 0 w 51"/>
                  <a:gd name="T81" fmla="*/ 1 h 31"/>
                  <a:gd name="T82" fmla="*/ 1 w 51"/>
                  <a:gd name="T83" fmla="*/ 1 h 31"/>
                  <a:gd name="T84" fmla="*/ 2 w 51"/>
                  <a:gd name="T85" fmla="*/ 1 h 31"/>
                  <a:gd name="T86" fmla="*/ 2 w 51"/>
                  <a:gd name="T87" fmla="*/ 0 h 31"/>
                  <a:gd name="T88" fmla="*/ 3 w 51"/>
                  <a:gd name="T89" fmla="*/ 1 h 31"/>
                  <a:gd name="T90" fmla="*/ 3 w 51"/>
                  <a:gd name="T91" fmla="*/ 1 h 3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1"/>
                  <a:gd name="T139" fmla="*/ 0 h 31"/>
                  <a:gd name="T140" fmla="*/ 51 w 51"/>
                  <a:gd name="T141" fmla="*/ 31 h 3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1" h="31">
                    <a:moveTo>
                      <a:pt x="3" y="1"/>
                    </a:moveTo>
                    <a:lnTo>
                      <a:pt x="3" y="2"/>
                    </a:lnTo>
                    <a:lnTo>
                      <a:pt x="4" y="7"/>
                    </a:lnTo>
                    <a:lnTo>
                      <a:pt x="4" y="6"/>
                    </a:lnTo>
                    <a:lnTo>
                      <a:pt x="5" y="8"/>
                    </a:lnTo>
                    <a:lnTo>
                      <a:pt x="9" y="12"/>
                    </a:lnTo>
                    <a:lnTo>
                      <a:pt x="12" y="14"/>
                    </a:lnTo>
                    <a:lnTo>
                      <a:pt x="16" y="18"/>
                    </a:lnTo>
                    <a:lnTo>
                      <a:pt x="20" y="20"/>
                    </a:lnTo>
                    <a:lnTo>
                      <a:pt x="25" y="22"/>
                    </a:lnTo>
                    <a:lnTo>
                      <a:pt x="30" y="23"/>
                    </a:lnTo>
                    <a:lnTo>
                      <a:pt x="35" y="24"/>
                    </a:lnTo>
                    <a:lnTo>
                      <a:pt x="39" y="25"/>
                    </a:lnTo>
                    <a:lnTo>
                      <a:pt x="43" y="26"/>
                    </a:lnTo>
                    <a:lnTo>
                      <a:pt x="48" y="26"/>
                    </a:lnTo>
                    <a:lnTo>
                      <a:pt x="49" y="27"/>
                    </a:lnTo>
                    <a:lnTo>
                      <a:pt x="50" y="27"/>
                    </a:lnTo>
                    <a:lnTo>
                      <a:pt x="50" y="28"/>
                    </a:lnTo>
                    <a:lnTo>
                      <a:pt x="49" y="28"/>
                    </a:lnTo>
                    <a:lnTo>
                      <a:pt x="49" y="29"/>
                    </a:lnTo>
                    <a:lnTo>
                      <a:pt x="48" y="29"/>
                    </a:lnTo>
                    <a:lnTo>
                      <a:pt x="48" y="30"/>
                    </a:lnTo>
                    <a:lnTo>
                      <a:pt x="47" y="29"/>
                    </a:lnTo>
                    <a:lnTo>
                      <a:pt x="43" y="29"/>
                    </a:lnTo>
                    <a:lnTo>
                      <a:pt x="39" y="28"/>
                    </a:lnTo>
                    <a:lnTo>
                      <a:pt x="34" y="28"/>
                    </a:lnTo>
                    <a:lnTo>
                      <a:pt x="30" y="27"/>
                    </a:lnTo>
                    <a:lnTo>
                      <a:pt x="26" y="25"/>
                    </a:lnTo>
                    <a:lnTo>
                      <a:pt x="21" y="24"/>
                    </a:lnTo>
                    <a:lnTo>
                      <a:pt x="16" y="22"/>
                    </a:lnTo>
                    <a:lnTo>
                      <a:pt x="13" y="18"/>
                    </a:lnTo>
                    <a:lnTo>
                      <a:pt x="9" y="16"/>
                    </a:lnTo>
                    <a:lnTo>
                      <a:pt x="6" y="13"/>
                    </a:lnTo>
                    <a:lnTo>
                      <a:pt x="1" y="8"/>
                    </a:lnTo>
                    <a:lnTo>
                      <a:pt x="2" y="6"/>
                    </a:lnTo>
                    <a:lnTo>
                      <a:pt x="2" y="5"/>
                    </a:lnTo>
                    <a:lnTo>
                      <a:pt x="1" y="4"/>
                    </a:lnTo>
                    <a:lnTo>
                      <a:pt x="1" y="3"/>
                    </a:lnTo>
                    <a:lnTo>
                      <a:pt x="0" y="3"/>
                    </a:lnTo>
                    <a:lnTo>
                      <a:pt x="0" y="2"/>
                    </a:lnTo>
                    <a:lnTo>
                      <a:pt x="0" y="1"/>
                    </a:lnTo>
                    <a:lnTo>
                      <a:pt x="1" y="1"/>
                    </a:lnTo>
                    <a:lnTo>
                      <a:pt x="2" y="1"/>
                    </a:lnTo>
                    <a:lnTo>
                      <a:pt x="2" y="0"/>
                    </a:lnTo>
                    <a:lnTo>
                      <a:pt x="3" y="1"/>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74" name="Line 76"/>
              <p:cNvSpPr>
                <a:spLocks noChangeShapeType="1"/>
              </p:cNvSpPr>
              <p:nvPr/>
            </p:nvSpPr>
            <p:spPr bwMode="auto">
              <a:xfrm flipH="1" flipV="1">
                <a:off x="731" y="1765"/>
                <a:ext cx="48" cy="2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da-DK"/>
              </a:p>
            </p:txBody>
          </p:sp>
          <p:sp>
            <p:nvSpPr>
              <p:cNvPr id="114775" name="Line 77"/>
              <p:cNvSpPr>
                <a:spLocks noChangeShapeType="1"/>
              </p:cNvSpPr>
              <p:nvPr/>
            </p:nvSpPr>
            <p:spPr bwMode="auto">
              <a:xfrm flipV="1">
                <a:off x="654" y="1591"/>
                <a:ext cx="6" cy="2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da-DK"/>
              </a:p>
            </p:txBody>
          </p:sp>
          <p:sp>
            <p:nvSpPr>
              <p:cNvPr id="114776" name="Line 78"/>
              <p:cNvSpPr>
                <a:spLocks noChangeShapeType="1"/>
              </p:cNvSpPr>
              <p:nvPr/>
            </p:nvSpPr>
            <p:spPr bwMode="auto">
              <a:xfrm>
                <a:off x="720" y="1811"/>
                <a:ext cx="9"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da-DK"/>
              </a:p>
            </p:txBody>
          </p:sp>
          <p:sp>
            <p:nvSpPr>
              <p:cNvPr id="114777" name="Freeform 79"/>
              <p:cNvSpPr>
                <a:spLocks/>
              </p:cNvSpPr>
              <p:nvPr/>
            </p:nvSpPr>
            <p:spPr bwMode="auto">
              <a:xfrm>
                <a:off x="737" y="1754"/>
                <a:ext cx="77" cy="19"/>
              </a:xfrm>
              <a:custGeom>
                <a:avLst/>
                <a:gdLst>
                  <a:gd name="T0" fmla="*/ 75 w 77"/>
                  <a:gd name="T1" fmla="*/ 7 h 19"/>
                  <a:gd name="T2" fmla="*/ 74 w 77"/>
                  <a:gd name="T3" fmla="*/ 7 h 19"/>
                  <a:gd name="T4" fmla="*/ 74 w 77"/>
                  <a:gd name="T5" fmla="*/ 8 h 19"/>
                  <a:gd name="T6" fmla="*/ 73 w 77"/>
                  <a:gd name="T7" fmla="*/ 8 h 19"/>
                  <a:gd name="T8" fmla="*/ 73 w 77"/>
                  <a:gd name="T9" fmla="*/ 9 h 19"/>
                  <a:gd name="T10" fmla="*/ 72 w 77"/>
                  <a:gd name="T11" fmla="*/ 9 h 19"/>
                  <a:gd name="T12" fmla="*/ 67 w 77"/>
                  <a:gd name="T13" fmla="*/ 14 h 19"/>
                  <a:gd name="T14" fmla="*/ 66 w 77"/>
                  <a:gd name="T15" fmla="*/ 14 h 19"/>
                  <a:gd name="T16" fmla="*/ 65 w 77"/>
                  <a:gd name="T17" fmla="*/ 15 h 19"/>
                  <a:gd name="T18" fmla="*/ 63 w 77"/>
                  <a:gd name="T19" fmla="*/ 15 h 19"/>
                  <a:gd name="T20" fmla="*/ 57 w 77"/>
                  <a:gd name="T21" fmla="*/ 17 h 19"/>
                  <a:gd name="T22" fmla="*/ 51 w 77"/>
                  <a:gd name="T23" fmla="*/ 17 h 19"/>
                  <a:gd name="T24" fmla="*/ 45 w 77"/>
                  <a:gd name="T25" fmla="*/ 18 h 19"/>
                  <a:gd name="T26" fmla="*/ 38 w 77"/>
                  <a:gd name="T27" fmla="*/ 17 h 19"/>
                  <a:gd name="T28" fmla="*/ 32 w 77"/>
                  <a:gd name="T29" fmla="*/ 16 h 19"/>
                  <a:gd name="T30" fmla="*/ 26 w 77"/>
                  <a:gd name="T31" fmla="*/ 15 h 19"/>
                  <a:gd name="T32" fmla="*/ 20 w 77"/>
                  <a:gd name="T33" fmla="*/ 13 h 19"/>
                  <a:gd name="T34" fmla="*/ 13 w 77"/>
                  <a:gd name="T35" fmla="*/ 10 h 19"/>
                  <a:gd name="T36" fmla="*/ 8 w 77"/>
                  <a:gd name="T37" fmla="*/ 8 h 19"/>
                  <a:gd name="T38" fmla="*/ 2 w 77"/>
                  <a:gd name="T39" fmla="*/ 6 h 19"/>
                  <a:gd name="T40" fmla="*/ 1 w 77"/>
                  <a:gd name="T41" fmla="*/ 5 h 19"/>
                  <a:gd name="T42" fmla="*/ 1 w 77"/>
                  <a:gd name="T43" fmla="*/ 4 h 19"/>
                  <a:gd name="T44" fmla="*/ 1 w 77"/>
                  <a:gd name="T45" fmla="*/ 3 h 19"/>
                  <a:gd name="T46" fmla="*/ 0 w 77"/>
                  <a:gd name="T47" fmla="*/ 2 h 19"/>
                  <a:gd name="T48" fmla="*/ 1 w 77"/>
                  <a:gd name="T49" fmla="*/ 2 h 19"/>
                  <a:gd name="T50" fmla="*/ 1 w 77"/>
                  <a:gd name="T51" fmla="*/ 1 h 19"/>
                  <a:gd name="T52" fmla="*/ 2 w 77"/>
                  <a:gd name="T53" fmla="*/ 1 h 19"/>
                  <a:gd name="T54" fmla="*/ 3 w 77"/>
                  <a:gd name="T55" fmla="*/ 1 h 19"/>
                  <a:gd name="T56" fmla="*/ 4 w 77"/>
                  <a:gd name="T57" fmla="*/ 0 h 19"/>
                  <a:gd name="T58" fmla="*/ 5 w 77"/>
                  <a:gd name="T59" fmla="*/ 0 h 19"/>
                  <a:gd name="T60" fmla="*/ 6 w 77"/>
                  <a:gd name="T61" fmla="*/ 1 h 19"/>
                  <a:gd name="T62" fmla="*/ 10 w 77"/>
                  <a:gd name="T63" fmla="*/ 3 h 19"/>
                  <a:gd name="T64" fmla="*/ 16 w 77"/>
                  <a:gd name="T65" fmla="*/ 5 h 19"/>
                  <a:gd name="T66" fmla="*/ 21 w 77"/>
                  <a:gd name="T67" fmla="*/ 6 h 19"/>
                  <a:gd name="T68" fmla="*/ 26 w 77"/>
                  <a:gd name="T69" fmla="*/ 7 h 19"/>
                  <a:gd name="T70" fmla="*/ 32 w 77"/>
                  <a:gd name="T71" fmla="*/ 9 h 19"/>
                  <a:gd name="T72" fmla="*/ 36 w 77"/>
                  <a:gd name="T73" fmla="*/ 10 h 19"/>
                  <a:gd name="T74" fmla="*/ 43 w 77"/>
                  <a:gd name="T75" fmla="*/ 11 h 19"/>
                  <a:gd name="T76" fmla="*/ 48 w 77"/>
                  <a:gd name="T77" fmla="*/ 11 h 19"/>
                  <a:gd name="T78" fmla="*/ 53 w 77"/>
                  <a:gd name="T79" fmla="*/ 11 h 19"/>
                  <a:gd name="T80" fmla="*/ 59 w 77"/>
                  <a:gd name="T81" fmla="*/ 10 h 19"/>
                  <a:gd name="T82" fmla="*/ 64 w 77"/>
                  <a:gd name="T83" fmla="*/ 9 h 19"/>
                  <a:gd name="T84" fmla="*/ 62 w 77"/>
                  <a:gd name="T85" fmla="*/ 10 h 19"/>
                  <a:gd name="T86" fmla="*/ 69 w 77"/>
                  <a:gd name="T87" fmla="*/ 3 h 19"/>
                  <a:gd name="T88" fmla="*/ 69 w 77"/>
                  <a:gd name="T89" fmla="*/ 4 h 19"/>
                  <a:gd name="T90" fmla="*/ 69 w 77"/>
                  <a:gd name="T91" fmla="*/ 3 h 19"/>
                  <a:gd name="T92" fmla="*/ 70 w 77"/>
                  <a:gd name="T93" fmla="*/ 3 h 19"/>
                  <a:gd name="T94" fmla="*/ 69 w 77"/>
                  <a:gd name="T95" fmla="*/ 3 h 19"/>
                  <a:gd name="T96" fmla="*/ 70 w 77"/>
                  <a:gd name="T97" fmla="*/ 3 h 19"/>
                  <a:gd name="T98" fmla="*/ 70 w 77"/>
                  <a:gd name="T99" fmla="*/ 2 h 19"/>
                  <a:gd name="T100" fmla="*/ 71 w 77"/>
                  <a:gd name="T101" fmla="*/ 2 h 19"/>
                  <a:gd name="T102" fmla="*/ 72 w 77"/>
                  <a:gd name="T103" fmla="*/ 2 h 19"/>
                  <a:gd name="T104" fmla="*/ 73 w 77"/>
                  <a:gd name="T105" fmla="*/ 1 h 19"/>
                  <a:gd name="T106" fmla="*/ 73 w 77"/>
                  <a:gd name="T107" fmla="*/ 2 h 19"/>
                  <a:gd name="T108" fmla="*/ 74 w 77"/>
                  <a:gd name="T109" fmla="*/ 2 h 19"/>
                  <a:gd name="T110" fmla="*/ 75 w 77"/>
                  <a:gd name="T111" fmla="*/ 2 h 19"/>
                  <a:gd name="T112" fmla="*/ 76 w 77"/>
                  <a:gd name="T113" fmla="*/ 3 h 19"/>
                  <a:gd name="T114" fmla="*/ 76 w 77"/>
                  <a:gd name="T115" fmla="*/ 4 h 19"/>
                  <a:gd name="T116" fmla="*/ 76 w 77"/>
                  <a:gd name="T117" fmla="*/ 5 h 19"/>
                  <a:gd name="T118" fmla="*/ 75 w 77"/>
                  <a:gd name="T119" fmla="*/ 6 h 19"/>
                  <a:gd name="T120" fmla="*/ 76 w 77"/>
                  <a:gd name="T121" fmla="*/ 7 h 19"/>
                  <a:gd name="T122" fmla="*/ 75 w 77"/>
                  <a:gd name="T123" fmla="*/ 7 h 19"/>
                  <a:gd name="T124" fmla="*/ 75 w 77"/>
                  <a:gd name="T125" fmla="*/ 7 h 1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7"/>
                  <a:gd name="T190" fmla="*/ 0 h 19"/>
                  <a:gd name="T191" fmla="*/ 77 w 77"/>
                  <a:gd name="T192" fmla="*/ 19 h 1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7" h="19">
                    <a:moveTo>
                      <a:pt x="75" y="7"/>
                    </a:moveTo>
                    <a:lnTo>
                      <a:pt x="74" y="7"/>
                    </a:lnTo>
                    <a:lnTo>
                      <a:pt x="74" y="8"/>
                    </a:lnTo>
                    <a:lnTo>
                      <a:pt x="73" y="8"/>
                    </a:lnTo>
                    <a:lnTo>
                      <a:pt x="73" y="9"/>
                    </a:lnTo>
                    <a:lnTo>
                      <a:pt x="72" y="9"/>
                    </a:lnTo>
                    <a:lnTo>
                      <a:pt x="67" y="14"/>
                    </a:lnTo>
                    <a:lnTo>
                      <a:pt x="66" y="14"/>
                    </a:lnTo>
                    <a:lnTo>
                      <a:pt x="65" y="15"/>
                    </a:lnTo>
                    <a:lnTo>
                      <a:pt x="63" y="15"/>
                    </a:lnTo>
                    <a:lnTo>
                      <a:pt x="57" y="17"/>
                    </a:lnTo>
                    <a:lnTo>
                      <a:pt x="51" y="17"/>
                    </a:lnTo>
                    <a:lnTo>
                      <a:pt x="45" y="18"/>
                    </a:lnTo>
                    <a:lnTo>
                      <a:pt x="38" y="17"/>
                    </a:lnTo>
                    <a:lnTo>
                      <a:pt x="32" y="16"/>
                    </a:lnTo>
                    <a:lnTo>
                      <a:pt x="26" y="15"/>
                    </a:lnTo>
                    <a:lnTo>
                      <a:pt x="20" y="13"/>
                    </a:lnTo>
                    <a:lnTo>
                      <a:pt x="13" y="10"/>
                    </a:lnTo>
                    <a:lnTo>
                      <a:pt x="8" y="8"/>
                    </a:lnTo>
                    <a:lnTo>
                      <a:pt x="2" y="6"/>
                    </a:lnTo>
                    <a:lnTo>
                      <a:pt x="1" y="5"/>
                    </a:lnTo>
                    <a:lnTo>
                      <a:pt x="1" y="4"/>
                    </a:lnTo>
                    <a:lnTo>
                      <a:pt x="1" y="3"/>
                    </a:lnTo>
                    <a:lnTo>
                      <a:pt x="0" y="2"/>
                    </a:lnTo>
                    <a:lnTo>
                      <a:pt x="1" y="2"/>
                    </a:lnTo>
                    <a:lnTo>
                      <a:pt x="1" y="1"/>
                    </a:lnTo>
                    <a:lnTo>
                      <a:pt x="2" y="1"/>
                    </a:lnTo>
                    <a:lnTo>
                      <a:pt x="3" y="1"/>
                    </a:lnTo>
                    <a:lnTo>
                      <a:pt x="4" y="0"/>
                    </a:lnTo>
                    <a:lnTo>
                      <a:pt x="5" y="0"/>
                    </a:lnTo>
                    <a:lnTo>
                      <a:pt x="6" y="1"/>
                    </a:lnTo>
                    <a:lnTo>
                      <a:pt x="10" y="3"/>
                    </a:lnTo>
                    <a:lnTo>
                      <a:pt x="16" y="5"/>
                    </a:lnTo>
                    <a:lnTo>
                      <a:pt x="21" y="6"/>
                    </a:lnTo>
                    <a:lnTo>
                      <a:pt x="26" y="7"/>
                    </a:lnTo>
                    <a:lnTo>
                      <a:pt x="32" y="9"/>
                    </a:lnTo>
                    <a:lnTo>
                      <a:pt x="36" y="10"/>
                    </a:lnTo>
                    <a:lnTo>
                      <a:pt x="43" y="11"/>
                    </a:lnTo>
                    <a:lnTo>
                      <a:pt x="48" y="11"/>
                    </a:lnTo>
                    <a:lnTo>
                      <a:pt x="53" y="11"/>
                    </a:lnTo>
                    <a:lnTo>
                      <a:pt x="59" y="10"/>
                    </a:lnTo>
                    <a:lnTo>
                      <a:pt x="64" y="9"/>
                    </a:lnTo>
                    <a:lnTo>
                      <a:pt x="62" y="10"/>
                    </a:lnTo>
                    <a:lnTo>
                      <a:pt x="69" y="3"/>
                    </a:lnTo>
                    <a:lnTo>
                      <a:pt x="69" y="4"/>
                    </a:lnTo>
                    <a:lnTo>
                      <a:pt x="69" y="3"/>
                    </a:lnTo>
                    <a:lnTo>
                      <a:pt x="70" y="3"/>
                    </a:lnTo>
                    <a:lnTo>
                      <a:pt x="69" y="3"/>
                    </a:lnTo>
                    <a:lnTo>
                      <a:pt x="70" y="3"/>
                    </a:lnTo>
                    <a:lnTo>
                      <a:pt x="70" y="2"/>
                    </a:lnTo>
                    <a:lnTo>
                      <a:pt x="71" y="2"/>
                    </a:lnTo>
                    <a:lnTo>
                      <a:pt x="72" y="2"/>
                    </a:lnTo>
                    <a:lnTo>
                      <a:pt x="73" y="1"/>
                    </a:lnTo>
                    <a:lnTo>
                      <a:pt x="73" y="2"/>
                    </a:lnTo>
                    <a:lnTo>
                      <a:pt x="74" y="2"/>
                    </a:lnTo>
                    <a:lnTo>
                      <a:pt x="75" y="2"/>
                    </a:lnTo>
                    <a:lnTo>
                      <a:pt x="76" y="3"/>
                    </a:lnTo>
                    <a:lnTo>
                      <a:pt x="76" y="4"/>
                    </a:lnTo>
                    <a:lnTo>
                      <a:pt x="76" y="5"/>
                    </a:lnTo>
                    <a:lnTo>
                      <a:pt x="75" y="6"/>
                    </a:lnTo>
                    <a:lnTo>
                      <a:pt x="76" y="7"/>
                    </a:lnTo>
                    <a:lnTo>
                      <a:pt x="75" y="7"/>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78" name="Freeform 80"/>
              <p:cNvSpPr>
                <a:spLocks/>
              </p:cNvSpPr>
              <p:nvPr/>
            </p:nvSpPr>
            <p:spPr bwMode="auto">
              <a:xfrm>
                <a:off x="747" y="1799"/>
                <a:ext cx="29" cy="86"/>
              </a:xfrm>
              <a:custGeom>
                <a:avLst/>
                <a:gdLst>
                  <a:gd name="T0" fmla="*/ 25 w 29"/>
                  <a:gd name="T1" fmla="*/ 3 h 86"/>
                  <a:gd name="T2" fmla="*/ 26 w 29"/>
                  <a:gd name="T3" fmla="*/ 11 h 86"/>
                  <a:gd name="T4" fmla="*/ 27 w 29"/>
                  <a:gd name="T5" fmla="*/ 19 h 86"/>
                  <a:gd name="T6" fmla="*/ 28 w 29"/>
                  <a:gd name="T7" fmla="*/ 29 h 86"/>
                  <a:gd name="T8" fmla="*/ 27 w 29"/>
                  <a:gd name="T9" fmla="*/ 37 h 86"/>
                  <a:gd name="T10" fmla="*/ 25 w 29"/>
                  <a:gd name="T11" fmla="*/ 47 h 86"/>
                  <a:gd name="T12" fmla="*/ 24 w 29"/>
                  <a:gd name="T13" fmla="*/ 56 h 86"/>
                  <a:gd name="T14" fmla="*/ 21 w 29"/>
                  <a:gd name="T15" fmla="*/ 63 h 86"/>
                  <a:gd name="T16" fmla="*/ 18 w 29"/>
                  <a:gd name="T17" fmla="*/ 71 h 86"/>
                  <a:gd name="T18" fmla="*/ 12 w 29"/>
                  <a:gd name="T19" fmla="*/ 77 h 86"/>
                  <a:gd name="T20" fmla="*/ 5 w 29"/>
                  <a:gd name="T21" fmla="*/ 83 h 86"/>
                  <a:gd name="T22" fmla="*/ 5 w 29"/>
                  <a:gd name="T23" fmla="*/ 84 h 86"/>
                  <a:gd name="T24" fmla="*/ 4 w 29"/>
                  <a:gd name="T25" fmla="*/ 84 h 86"/>
                  <a:gd name="T26" fmla="*/ 3 w 29"/>
                  <a:gd name="T27" fmla="*/ 85 h 86"/>
                  <a:gd name="T28" fmla="*/ 3 w 29"/>
                  <a:gd name="T29" fmla="*/ 84 h 86"/>
                  <a:gd name="T30" fmla="*/ 2 w 29"/>
                  <a:gd name="T31" fmla="*/ 84 h 86"/>
                  <a:gd name="T32" fmla="*/ 1 w 29"/>
                  <a:gd name="T33" fmla="*/ 83 h 86"/>
                  <a:gd name="T34" fmla="*/ 1 w 29"/>
                  <a:gd name="T35" fmla="*/ 82 h 86"/>
                  <a:gd name="T36" fmla="*/ 0 w 29"/>
                  <a:gd name="T37" fmla="*/ 82 h 86"/>
                  <a:gd name="T38" fmla="*/ 1 w 29"/>
                  <a:gd name="T39" fmla="*/ 81 h 86"/>
                  <a:gd name="T40" fmla="*/ 0 w 29"/>
                  <a:gd name="T41" fmla="*/ 79 h 86"/>
                  <a:gd name="T42" fmla="*/ 1 w 29"/>
                  <a:gd name="T43" fmla="*/ 79 h 86"/>
                  <a:gd name="T44" fmla="*/ 2 w 29"/>
                  <a:gd name="T45" fmla="*/ 78 h 86"/>
                  <a:gd name="T46" fmla="*/ 8 w 29"/>
                  <a:gd name="T47" fmla="*/ 73 h 86"/>
                  <a:gd name="T48" fmla="*/ 13 w 29"/>
                  <a:gd name="T49" fmla="*/ 67 h 86"/>
                  <a:gd name="T50" fmla="*/ 15 w 29"/>
                  <a:gd name="T51" fmla="*/ 60 h 86"/>
                  <a:gd name="T52" fmla="*/ 18 w 29"/>
                  <a:gd name="T53" fmla="*/ 53 h 86"/>
                  <a:gd name="T54" fmla="*/ 19 w 29"/>
                  <a:gd name="T55" fmla="*/ 44 h 86"/>
                  <a:gd name="T56" fmla="*/ 21 w 29"/>
                  <a:gd name="T57" fmla="*/ 37 h 86"/>
                  <a:gd name="T58" fmla="*/ 20 w 29"/>
                  <a:gd name="T59" fmla="*/ 28 h 86"/>
                  <a:gd name="T60" fmla="*/ 20 w 29"/>
                  <a:gd name="T61" fmla="*/ 20 h 86"/>
                  <a:gd name="T62" fmla="*/ 20 w 29"/>
                  <a:gd name="T63" fmla="*/ 12 h 86"/>
                  <a:gd name="T64" fmla="*/ 19 w 29"/>
                  <a:gd name="T65" fmla="*/ 4 h 86"/>
                  <a:gd name="T66" fmla="*/ 19 w 29"/>
                  <a:gd name="T67" fmla="*/ 3 h 86"/>
                  <a:gd name="T68" fmla="*/ 18 w 29"/>
                  <a:gd name="T69" fmla="*/ 2 h 86"/>
                  <a:gd name="T70" fmla="*/ 19 w 29"/>
                  <a:gd name="T71" fmla="*/ 2 h 86"/>
                  <a:gd name="T72" fmla="*/ 20 w 29"/>
                  <a:gd name="T73" fmla="*/ 2 h 86"/>
                  <a:gd name="T74" fmla="*/ 20 w 29"/>
                  <a:gd name="T75" fmla="*/ 1 h 86"/>
                  <a:gd name="T76" fmla="*/ 20 w 29"/>
                  <a:gd name="T77" fmla="*/ 0 h 86"/>
                  <a:gd name="T78" fmla="*/ 21 w 29"/>
                  <a:gd name="T79" fmla="*/ 0 h 86"/>
                  <a:gd name="T80" fmla="*/ 22 w 29"/>
                  <a:gd name="T81" fmla="*/ 0 h 86"/>
                  <a:gd name="T82" fmla="*/ 23 w 29"/>
                  <a:gd name="T83" fmla="*/ 0 h 86"/>
                  <a:gd name="T84" fmla="*/ 23 w 29"/>
                  <a:gd name="T85" fmla="*/ 1 h 86"/>
                  <a:gd name="T86" fmla="*/ 24 w 29"/>
                  <a:gd name="T87" fmla="*/ 1 h 86"/>
                  <a:gd name="T88" fmla="*/ 25 w 29"/>
                  <a:gd name="T89" fmla="*/ 2 h 86"/>
                  <a:gd name="T90" fmla="*/ 25 w 29"/>
                  <a:gd name="T91" fmla="*/ 3 h 8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9"/>
                  <a:gd name="T139" fmla="*/ 0 h 86"/>
                  <a:gd name="T140" fmla="*/ 29 w 29"/>
                  <a:gd name="T141" fmla="*/ 86 h 8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9" h="86">
                    <a:moveTo>
                      <a:pt x="25" y="3"/>
                    </a:moveTo>
                    <a:lnTo>
                      <a:pt x="26" y="11"/>
                    </a:lnTo>
                    <a:lnTo>
                      <a:pt x="27" y="19"/>
                    </a:lnTo>
                    <a:lnTo>
                      <a:pt x="28" y="29"/>
                    </a:lnTo>
                    <a:lnTo>
                      <a:pt x="27" y="37"/>
                    </a:lnTo>
                    <a:lnTo>
                      <a:pt x="25" y="47"/>
                    </a:lnTo>
                    <a:lnTo>
                      <a:pt x="24" y="56"/>
                    </a:lnTo>
                    <a:lnTo>
                      <a:pt x="21" y="63"/>
                    </a:lnTo>
                    <a:lnTo>
                      <a:pt x="18" y="71"/>
                    </a:lnTo>
                    <a:lnTo>
                      <a:pt x="12" y="77"/>
                    </a:lnTo>
                    <a:lnTo>
                      <a:pt x="5" y="83"/>
                    </a:lnTo>
                    <a:lnTo>
                      <a:pt x="5" y="84"/>
                    </a:lnTo>
                    <a:lnTo>
                      <a:pt x="4" y="84"/>
                    </a:lnTo>
                    <a:lnTo>
                      <a:pt x="3" y="85"/>
                    </a:lnTo>
                    <a:lnTo>
                      <a:pt x="3" y="84"/>
                    </a:lnTo>
                    <a:lnTo>
                      <a:pt x="2" y="84"/>
                    </a:lnTo>
                    <a:lnTo>
                      <a:pt x="1" y="83"/>
                    </a:lnTo>
                    <a:lnTo>
                      <a:pt x="1" y="82"/>
                    </a:lnTo>
                    <a:lnTo>
                      <a:pt x="0" y="82"/>
                    </a:lnTo>
                    <a:lnTo>
                      <a:pt x="1" y="81"/>
                    </a:lnTo>
                    <a:lnTo>
                      <a:pt x="0" y="79"/>
                    </a:lnTo>
                    <a:lnTo>
                      <a:pt x="1" y="79"/>
                    </a:lnTo>
                    <a:lnTo>
                      <a:pt x="2" y="78"/>
                    </a:lnTo>
                    <a:lnTo>
                      <a:pt x="8" y="73"/>
                    </a:lnTo>
                    <a:lnTo>
                      <a:pt x="13" y="67"/>
                    </a:lnTo>
                    <a:lnTo>
                      <a:pt x="15" y="60"/>
                    </a:lnTo>
                    <a:lnTo>
                      <a:pt x="18" y="53"/>
                    </a:lnTo>
                    <a:lnTo>
                      <a:pt x="19" y="44"/>
                    </a:lnTo>
                    <a:lnTo>
                      <a:pt x="21" y="37"/>
                    </a:lnTo>
                    <a:lnTo>
                      <a:pt x="20" y="28"/>
                    </a:lnTo>
                    <a:lnTo>
                      <a:pt x="20" y="20"/>
                    </a:lnTo>
                    <a:lnTo>
                      <a:pt x="20" y="12"/>
                    </a:lnTo>
                    <a:lnTo>
                      <a:pt x="19" y="4"/>
                    </a:lnTo>
                    <a:lnTo>
                      <a:pt x="19" y="3"/>
                    </a:lnTo>
                    <a:lnTo>
                      <a:pt x="18" y="2"/>
                    </a:lnTo>
                    <a:lnTo>
                      <a:pt x="19" y="2"/>
                    </a:lnTo>
                    <a:lnTo>
                      <a:pt x="20" y="2"/>
                    </a:lnTo>
                    <a:lnTo>
                      <a:pt x="20" y="1"/>
                    </a:lnTo>
                    <a:lnTo>
                      <a:pt x="20" y="0"/>
                    </a:lnTo>
                    <a:lnTo>
                      <a:pt x="21" y="0"/>
                    </a:lnTo>
                    <a:lnTo>
                      <a:pt x="22" y="0"/>
                    </a:lnTo>
                    <a:lnTo>
                      <a:pt x="23" y="0"/>
                    </a:lnTo>
                    <a:lnTo>
                      <a:pt x="23" y="1"/>
                    </a:lnTo>
                    <a:lnTo>
                      <a:pt x="24" y="1"/>
                    </a:lnTo>
                    <a:lnTo>
                      <a:pt x="25" y="2"/>
                    </a:lnTo>
                    <a:lnTo>
                      <a:pt x="25" y="3"/>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79" name="Freeform 81"/>
              <p:cNvSpPr>
                <a:spLocks/>
              </p:cNvSpPr>
              <p:nvPr/>
            </p:nvSpPr>
            <p:spPr bwMode="auto">
              <a:xfrm>
                <a:off x="766" y="1906"/>
                <a:ext cx="25" cy="88"/>
              </a:xfrm>
              <a:custGeom>
                <a:avLst/>
                <a:gdLst>
                  <a:gd name="T0" fmla="*/ 22 w 25"/>
                  <a:gd name="T1" fmla="*/ 44 h 88"/>
                  <a:gd name="T2" fmla="*/ 22 w 25"/>
                  <a:gd name="T3" fmla="*/ 47 h 88"/>
                  <a:gd name="T4" fmla="*/ 22 w 25"/>
                  <a:gd name="T5" fmla="*/ 49 h 88"/>
                  <a:gd name="T6" fmla="*/ 23 w 25"/>
                  <a:gd name="T7" fmla="*/ 52 h 88"/>
                  <a:gd name="T8" fmla="*/ 23 w 25"/>
                  <a:gd name="T9" fmla="*/ 55 h 88"/>
                  <a:gd name="T10" fmla="*/ 24 w 25"/>
                  <a:gd name="T11" fmla="*/ 58 h 88"/>
                  <a:gd name="T12" fmla="*/ 23 w 25"/>
                  <a:gd name="T13" fmla="*/ 59 h 88"/>
                  <a:gd name="T14" fmla="*/ 21 w 25"/>
                  <a:gd name="T15" fmla="*/ 66 h 88"/>
                  <a:gd name="T16" fmla="*/ 19 w 25"/>
                  <a:gd name="T17" fmla="*/ 71 h 88"/>
                  <a:gd name="T18" fmla="*/ 16 w 25"/>
                  <a:gd name="T19" fmla="*/ 76 h 88"/>
                  <a:gd name="T20" fmla="*/ 12 w 25"/>
                  <a:gd name="T21" fmla="*/ 80 h 88"/>
                  <a:gd name="T22" fmla="*/ 8 w 25"/>
                  <a:gd name="T23" fmla="*/ 84 h 88"/>
                  <a:gd name="T24" fmla="*/ 5 w 25"/>
                  <a:gd name="T25" fmla="*/ 86 h 88"/>
                  <a:gd name="T26" fmla="*/ 3 w 25"/>
                  <a:gd name="T27" fmla="*/ 87 h 88"/>
                  <a:gd name="T28" fmla="*/ 2 w 25"/>
                  <a:gd name="T29" fmla="*/ 86 h 88"/>
                  <a:gd name="T30" fmla="*/ 1 w 25"/>
                  <a:gd name="T31" fmla="*/ 85 h 88"/>
                  <a:gd name="T32" fmla="*/ 0 w 25"/>
                  <a:gd name="T33" fmla="*/ 84 h 88"/>
                  <a:gd name="T34" fmla="*/ 1 w 25"/>
                  <a:gd name="T35" fmla="*/ 82 h 88"/>
                  <a:gd name="T36" fmla="*/ 2 w 25"/>
                  <a:gd name="T37" fmla="*/ 80 h 88"/>
                  <a:gd name="T38" fmla="*/ 6 w 25"/>
                  <a:gd name="T39" fmla="*/ 77 h 88"/>
                  <a:gd name="T40" fmla="*/ 9 w 25"/>
                  <a:gd name="T41" fmla="*/ 74 h 88"/>
                  <a:gd name="T42" fmla="*/ 12 w 25"/>
                  <a:gd name="T43" fmla="*/ 69 h 88"/>
                  <a:gd name="T44" fmla="*/ 14 w 25"/>
                  <a:gd name="T45" fmla="*/ 66 h 88"/>
                  <a:gd name="T46" fmla="*/ 17 w 25"/>
                  <a:gd name="T47" fmla="*/ 57 h 88"/>
                  <a:gd name="T48" fmla="*/ 16 w 25"/>
                  <a:gd name="T49" fmla="*/ 49 h 88"/>
                  <a:gd name="T50" fmla="*/ 16 w 25"/>
                  <a:gd name="T51" fmla="*/ 51 h 88"/>
                  <a:gd name="T52" fmla="*/ 16 w 25"/>
                  <a:gd name="T53" fmla="*/ 49 h 88"/>
                  <a:gd name="T54" fmla="*/ 16 w 25"/>
                  <a:gd name="T55" fmla="*/ 47 h 88"/>
                  <a:gd name="T56" fmla="*/ 17 w 25"/>
                  <a:gd name="T57" fmla="*/ 46 h 88"/>
                  <a:gd name="T58" fmla="*/ 16 w 25"/>
                  <a:gd name="T59" fmla="*/ 44 h 88"/>
                  <a:gd name="T60" fmla="*/ 15 w 25"/>
                  <a:gd name="T61" fmla="*/ 42 h 88"/>
                  <a:gd name="T62" fmla="*/ 11 w 25"/>
                  <a:gd name="T63" fmla="*/ 33 h 88"/>
                  <a:gd name="T64" fmla="*/ 7 w 25"/>
                  <a:gd name="T65" fmla="*/ 20 h 88"/>
                  <a:gd name="T66" fmla="*/ 3 w 25"/>
                  <a:gd name="T67" fmla="*/ 9 h 88"/>
                  <a:gd name="T68" fmla="*/ 1 w 25"/>
                  <a:gd name="T69" fmla="*/ 2 h 88"/>
                  <a:gd name="T70" fmla="*/ 2 w 25"/>
                  <a:gd name="T71" fmla="*/ 1 h 88"/>
                  <a:gd name="T72" fmla="*/ 6 w 25"/>
                  <a:gd name="T73" fmla="*/ 8 h 88"/>
                  <a:gd name="T74" fmla="*/ 12 w 25"/>
                  <a:gd name="T75" fmla="*/ 19 h 88"/>
                  <a:gd name="T76" fmla="*/ 17 w 25"/>
                  <a:gd name="T77" fmla="*/ 31 h 88"/>
                  <a:gd name="T78" fmla="*/ 21 w 25"/>
                  <a:gd name="T79" fmla="*/ 40 h 8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5"/>
                  <a:gd name="T121" fmla="*/ 0 h 88"/>
                  <a:gd name="T122" fmla="*/ 25 w 25"/>
                  <a:gd name="T123" fmla="*/ 88 h 8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5" h="88">
                    <a:moveTo>
                      <a:pt x="21" y="42"/>
                    </a:moveTo>
                    <a:lnTo>
                      <a:pt x="22" y="44"/>
                    </a:lnTo>
                    <a:lnTo>
                      <a:pt x="22" y="45"/>
                    </a:lnTo>
                    <a:lnTo>
                      <a:pt x="22" y="47"/>
                    </a:lnTo>
                    <a:lnTo>
                      <a:pt x="23" y="48"/>
                    </a:lnTo>
                    <a:lnTo>
                      <a:pt x="22" y="49"/>
                    </a:lnTo>
                    <a:lnTo>
                      <a:pt x="23" y="51"/>
                    </a:lnTo>
                    <a:lnTo>
                      <a:pt x="23" y="52"/>
                    </a:lnTo>
                    <a:lnTo>
                      <a:pt x="23" y="54"/>
                    </a:lnTo>
                    <a:lnTo>
                      <a:pt x="23" y="55"/>
                    </a:lnTo>
                    <a:lnTo>
                      <a:pt x="23" y="57"/>
                    </a:lnTo>
                    <a:lnTo>
                      <a:pt x="24" y="58"/>
                    </a:lnTo>
                    <a:lnTo>
                      <a:pt x="24" y="59"/>
                    </a:lnTo>
                    <a:lnTo>
                      <a:pt x="23" y="59"/>
                    </a:lnTo>
                    <a:lnTo>
                      <a:pt x="23" y="63"/>
                    </a:lnTo>
                    <a:lnTo>
                      <a:pt x="21" y="66"/>
                    </a:lnTo>
                    <a:lnTo>
                      <a:pt x="21" y="68"/>
                    </a:lnTo>
                    <a:lnTo>
                      <a:pt x="19" y="71"/>
                    </a:lnTo>
                    <a:lnTo>
                      <a:pt x="17" y="74"/>
                    </a:lnTo>
                    <a:lnTo>
                      <a:pt x="16" y="76"/>
                    </a:lnTo>
                    <a:lnTo>
                      <a:pt x="14" y="78"/>
                    </a:lnTo>
                    <a:lnTo>
                      <a:pt x="12" y="80"/>
                    </a:lnTo>
                    <a:lnTo>
                      <a:pt x="9" y="83"/>
                    </a:lnTo>
                    <a:lnTo>
                      <a:pt x="8" y="84"/>
                    </a:lnTo>
                    <a:lnTo>
                      <a:pt x="6" y="85"/>
                    </a:lnTo>
                    <a:lnTo>
                      <a:pt x="5" y="86"/>
                    </a:lnTo>
                    <a:lnTo>
                      <a:pt x="4" y="86"/>
                    </a:lnTo>
                    <a:lnTo>
                      <a:pt x="3" y="87"/>
                    </a:lnTo>
                    <a:lnTo>
                      <a:pt x="3" y="86"/>
                    </a:lnTo>
                    <a:lnTo>
                      <a:pt x="2" y="86"/>
                    </a:lnTo>
                    <a:lnTo>
                      <a:pt x="1" y="86"/>
                    </a:lnTo>
                    <a:lnTo>
                      <a:pt x="1" y="85"/>
                    </a:lnTo>
                    <a:lnTo>
                      <a:pt x="0" y="85"/>
                    </a:lnTo>
                    <a:lnTo>
                      <a:pt x="0" y="84"/>
                    </a:lnTo>
                    <a:lnTo>
                      <a:pt x="0" y="83"/>
                    </a:lnTo>
                    <a:lnTo>
                      <a:pt x="1" y="82"/>
                    </a:lnTo>
                    <a:lnTo>
                      <a:pt x="2" y="81"/>
                    </a:lnTo>
                    <a:lnTo>
                      <a:pt x="2" y="80"/>
                    </a:lnTo>
                    <a:lnTo>
                      <a:pt x="4" y="79"/>
                    </a:lnTo>
                    <a:lnTo>
                      <a:pt x="6" y="77"/>
                    </a:lnTo>
                    <a:lnTo>
                      <a:pt x="8" y="75"/>
                    </a:lnTo>
                    <a:lnTo>
                      <a:pt x="9" y="74"/>
                    </a:lnTo>
                    <a:lnTo>
                      <a:pt x="10" y="71"/>
                    </a:lnTo>
                    <a:lnTo>
                      <a:pt x="12" y="69"/>
                    </a:lnTo>
                    <a:lnTo>
                      <a:pt x="13" y="67"/>
                    </a:lnTo>
                    <a:lnTo>
                      <a:pt x="14" y="66"/>
                    </a:lnTo>
                    <a:lnTo>
                      <a:pt x="15" y="63"/>
                    </a:lnTo>
                    <a:lnTo>
                      <a:pt x="17" y="57"/>
                    </a:lnTo>
                    <a:lnTo>
                      <a:pt x="18" y="59"/>
                    </a:lnTo>
                    <a:lnTo>
                      <a:pt x="16" y="49"/>
                    </a:lnTo>
                    <a:lnTo>
                      <a:pt x="16" y="50"/>
                    </a:lnTo>
                    <a:lnTo>
                      <a:pt x="16" y="51"/>
                    </a:lnTo>
                    <a:lnTo>
                      <a:pt x="16" y="50"/>
                    </a:lnTo>
                    <a:lnTo>
                      <a:pt x="16" y="49"/>
                    </a:lnTo>
                    <a:lnTo>
                      <a:pt x="16" y="48"/>
                    </a:lnTo>
                    <a:lnTo>
                      <a:pt x="16" y="47"/>
                    </a:lnTo>
                    <a:lnTo>
                      <a:pt x="17" y="47"/>
                    </a:lnTo>
                    <a:lnTo>
                      <a:pt x="17" y="46"/>
                    </a:lnTo>
                    <a:lnTo>
                      <a:pt x="16" y="45"/>
                    </a:lnTo>
                    <a:lnTo>
                      <a:pt x="16" y="44"/>
                    </a:lnTo>
                    <a:lnTo>
                      <a:pt x="16" y="43"/>
                    </a:lnTo>
                    <a:lnTo>
                      <a:pt x="15" y="42"/>
                    </a:lnTo>
                    <a:lnTo>
                      <a:pt x="13" y="39"/>
                    </a:lnTo>
                    <a:lnTo>
                      <a:pt x="11" y="33"/>
                    </a:lnTo>
                    <a:lnTo>
                      <a:pt x="10" y="27"/>
                    </a:lnTo>
                    <a:lnTo>
                      <a:pt x="7" y="20"/>
                    </a:lnTo>
                    <a:lnTo>
                      <a:pt x="5" y="15"/>
                    </a:lnTo>
                    <a:lnTo>
                      <a:pt x="3" y="9"/>
                    </a:lnTo>
                    <a:lnTo>
                      <a:pt x="2" y="5"/>
                    </a:lnTo>
                    <a:lnTo>
                      <a:pt x="1" y="2"/>
                    </a:lnTo>
                    <a:lnTo>
                      <a:pt x="1" y="0"/>
                    </a:lnTo>
                    <a:lnTo>
                      <a:pt x="2" y="1"/>
                    </a:lnTo>
                    <a:lnTo>
                      <a:pt x="3" y="4"/>
                    </a:lnTo>
                    <a:lnTo>
                      <a:pt x="6" y="8"/>
                    </a:lnTo>
                    <a:lnTo>
                      <a:pt x="8" y="13"/>
                    </a:lnTo>
                    <a:lnTo>
                      <a:pt x="12" y="19"/>
                    </a:lnTo>
                    <a:lnTo>
                      <a:pt x="15" y="26"/>
                    </a:lnTo>
                    <a:lnTo>
                      <a:pt x="17" y="31"/>
                    </a:lnTo>
                    <a:lnTo>
                      <a:pt x="19" y="37"/>
                    </a:lnTo>
                    <a:lnTo>
                      <a:pt x="21" y="40"/>
                    </a:lnTo>
                    <a:lnTo>
                      <a:pt x="21" y="42"/>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80" name="Freeform 82"/>
              <p:cNvSpPr>
                <a:spLocks/>
              </p:cNvSpPr>
              <p:nvPr/>
            </p:nvSpPr>
            <p:spPr bwMode="auto">
              <a:xfrm>
                <a:off x="686" y="1588"/>
                <a:ext cx="36" cy="67"/>
              </a:xfrm>
              <a:custGeom>
                <a:avLst/>
                <a:gdLst>
                  <a:gd name="T0" fmla="*/ 8 w 36"/>
                  <a:gd name="T1" fmla="*/ 3 h 67"/>
                  <a:gd name="T2" fmla="*/ 16 w 36"/>
                  <a:gd name="T3" fmla="*/ 9 h 67"/>
                  <a:gd name="T4" fmla="*/ 22 w 36"/>
                  <a:gd name="T5" fmla="*/ 15 h 67"/>
                  <a:gd name="T6" fmla="*/ 28 w 36"/>
                  <a:gd name="T7" fmla="*/ 24 h 67"/>
                  <a:gd name="T8" fmla="*/ 32 w 36"/>
                  <a:gd name="T9" fmla="*/ 32 h 67"/>
                  <a:gd name="T10" fmla="*/ 34 w 36"/>
                  <a:gd name="T11" fmla="*/ 42 h 67"/>
                  <a:gd name="T12" fmla="*/ 35 w 36"/>
                  <a:gd name="T13" fmla="*/ 43 h 67"/>
                  <a:gd name="T14" fmla="*/ 32 w 36"/>
                  <a:gd name="T15" fmla="*/ 47 h 67"/>
                  <a:gd name="T16" fmla="*/ 31 w 36"/>
                  <a:gd name="T17" fmla="*/ 51 h 67"/>
                  <a:gd name="T18" fmla="*/ 29 w 36"/>
                  <a:gd name="T19" fmla="*/ 54 h 67"/>
                  <a:gd name="T20" fmla="*/ 29 w 36"/>
                  <a:gd name="T21" fmla="*/ 57 h 67"/>
                  <a:gd name="T22" fmla="*/ 28 w 36"/>
                  <a:gd name="T23" fmla="*/ 59 h 67"/>
                  <a:gd name="T24" fmla="*/ 28 w 36"/>
                  <a:gd name="T25" fmla="*/ 63 h 67"/>
                  <a:gd name="T26" fmla="*/ 28 w 36"/>
                  <a:gd name="T27" fmla="*/ 65 h 67"/>
                  <a:gd name="T28" fmla="*/ 27 w 36"/>
                  <a:gd name="T29" fmla="*/ 66 h 67"/>
                  <a:gd name="T30" fmla="*/ 25 w 36"/>
                  <a:gd name="T31" fmla="*/ 65 h 67"/>
                  <a:gd name="T32" fmla="*/ 23 w 36"/>
                  <a:gd name="T33" fmla="*/ 65 h 67"/>
                  <a:gd name="T34" fmla="*/ 23 w 36"/>
                  <a:gd name="T35" fmla="*/ 63 h 67"/>
                  <a:gd name="T36" fmla="*/ 23 w 36"/>
                  <a:gd name="T37" fmla="*/ 60 h 67"/>
                  <a:gd name="T38" fmla="*/ 23 w 36"/>
                  <a:gd name="T39" fmla="*/ 58 h 67"/>
                  <a:gd name="T40" fmla="*/ 23 w 36"/>
                  <a:gd name="T41" fmla="*/ 56 h 67"/>
                  <a:gd name="T42" fmla="*/ 24 w 36"/>
                  <a:gd name="T43" fmla="*/ 54 h 67"/>
                  <a:gd name="T44" fmla="*/ 28 w 36"/>
                  <a:gd name="T45" fmla="*/ 41 h 67"/>
                  <a:gd name="T46" fmla="*/ 26 w 36"/>
                  <a:gd name="T47" fmla="*/ 36 h 67"/>
                  <a:gd name="T48" fmla="*/ 23 w 36"/>
                  <a:gd name="T49" fmla="*/ 28 h 67"/>
                  <a:gd name="T50" fmla="*/ 19 w 36"/>
                  <a:gd name="T51" fmla="*/ 22 h 67"/>
                  <a:gd name="T52" fmla="*/ 14 w 36"/>
                  <a:gd name="T53" fmla="*/ 15 h 67"/>
                  <a:gd name="T54" fmla="*/ 8 w 36"/>
                  <a:gd name="T55" fmla="*/ 11 h 67"/>
                  <a:gd name="T56" fmla="*/ 2 w 36"/>
                  <a:gd name="T57" fmla="*/ 7 h 67"/>
                  <a:gd name="T58" fmla="*/ 0 w 36"/>
                  <a:gd name="T59" fmla="*/ 5 h 67"/>
                  <a:gd name="T60" fmla="*/ 1 w 36"/>
                  <a:gd name="T61" fmla="*/ 3 h 67"/>
                  <a:gd name="T62" fmla="*/ 2 w 36"/>
                  <a:gd name="T63" fmla="*/ 1 h 67"/>
                  <a:gd name="T64" fmla="*/ 4 w 36"/>
                  <a:gd name="T65" fmla="*/ 1 h 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
                  <a:gd name="T100" fmla="*/ 0 h 67"/>
                  <a:gd name="T101" fmla="*/ 36 w 36"/>
                  <a:gd name="T102" fmla="*/ 67 h 6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 h="67">
                    <a:moveTo>
                      <a:pt x="4" y="1"/>
                    </a:moveTo>
                    <a:lnTo>
                      <a:pt x="8" y="3"/>
                    </a:lnTo>
                    <a:lnTo>
                      <a:pt x="12" y="5"/>
                    </a:lnTo>
                    <a:lnTo>
                      <a:pt x="16" y="9"/>
                    </a:lnTo>
                    <a:lnTo>
                      <a:pt x="19" y="12"/>
                    </a:lnTo>
                    <a:lnTo>
                      <a:pt x="22" y="15"/>
                    </a:lnTo>
                    <a:lnTo>
                      <a:pt x="26" y="19"/>
                    </a:lnTo>
                    <a:lnTo>
                      <a:pt x="28" y="24"/>
                    </a:lnTo>
                    <a:lnTo>
                      <a:pt x="31" y="28"/>
                    </a:lnTo>
                    <a:lnTo>
                      <a:pt x="32" y="32"/>
                    </a:lnTo>
                    <a:lnTo>
                      <a:pt x="33" y="37"/>
                    </a:lnTo>
                    <a:lnTo>
                      <a:pt x="34" y="42"/>
                    </a:lnTo>
                    <a:lnTo>
                      <a:pt x="34" y="43"/>
                    </a:lnTo>
                    <a:lnTo>
                      <a:pt x="35" y="43"/>
                    </a:lnTo>
                    <a:lnTo>
                      <a:pt x="34" y="43"/>
                    </a:lnTo>
                    <a:lnTo>
                      <a:pt x="32" y="47"/>
                    </a:lnTo>
                    <a:lnTo>
                      <a:pt x="31" y="49"/>
                    </a:lnTo>
                    <a:lnTo>
                      <a:pt x="31" y="51"/>
                    </a:lnTo>
                    <a:lnTo>
                      <a:pt x="30" y="51"/>
                    </a:lnTo>
                    <a:lnTo>
                      <a:pt x="29" y="54"/>
                    </a:lnTo>
                    <a:lnTo>
                      <a:pt x="29" y="55"/>
                    </a:lnTo>
                    <a:lnTo>
                      <a:pt x="29" y="57"/>
                    </a:lnTo>
                    <a:lnTo>
                      <a:pt x="28" y="58"/>
                    </a:lnTo>
                    <a:lnTo>
                      <a:pt x="28" y="59"/>
                    </a:lnTo>
                    <a:lnTo>
                      <a:pt x="29" y="61"/>
                    </a:lnTo>
                    <a:lnTo>
                      <a:pt x="28" y="63"/>
                    </a:lnTo>
                    <a:lnTo>
                      <a:pt x="28" y="64"/>
                    </a:lnTo>
                    <a:lnTo>
                      <a:pt x="28" y="65"/>
                    </a:lnTo>
                    <a:lnTo>
                      <a:pt x="27" y="65"/>
                    </a:lnTo>
                    <a:lnTo>
                      <a:pt x="27" y="66"/>
                    </a:lnTo>
                    <a:lnTo>
                      <a:pt x="26" y="66"/>
                    </a:lnTo>
                    <a:lnTo>
                      <a:pt x="25" y="65"/>
                    </a:lnTo>
                    <a:lnTo>
                      <a:pt x="24" y="65"/>
                    </a:lnTo>
                    <a:lnTo>
                      <a:pt x="23" y="65"/>
                    </a:lnTo>
                    <a:lnTo>
                      <a:pt x="23" y="64"/>
                    </a:lnTo>
                    <a:lnTo>
                      <a:pt x="23" y="63"/>
                    </a:lnTo>
                    <a:lnTo>
                      <a:pt x="22" y="61"/>
                    </a:lnTo>
                    <a:lnTo>
                      <a:pt x="23" y="60"/>
                    </a:lnTo>
                    <a:lnTo>
                      <a:pt x="23" y="59"/>
                    </a:lnTo>
                    <a:lnTo>
                      <a:pt x="23" y="58"/>
                    </a:lnTo>
                    <a:lnTo>
                      <a:pt x="24" y="58"/>
                    </a:lnTo>
                    <a:lnTo>
                      <a:pt x="23" y="56"/>
                    </a:lnTo>
                    <a:lnTo>
                      <a:pt x="23" y="55"/>
                    </a:lnTo>
                    <a:lnTo>
                      <a:pt x="24" y="54"/>
                    </a:lnTo>
                    <a:lnTo>
                      <a:pt x="24" y="53"/>
                    </a:lnTo>
                    <a:lnTo>
                      <a:pt x="28" y="41"/>
                    </a:lnTo>
                    <a:lnTo>
                      <a:pt x="28" y="43"/>
                    </a:lnTo>
                    <a:lnTo>
                      <a:pt x="26" y="36"/>
                    </a:lnTo>
                    <a:lnTo>
                      <a:pt x="25" y="31"/>
                    </a:lnTo>
                    <a:lnTo>
                      <a:pt x="23" y="28"/>
                    </a:lnTo>
                    <a:lnTo>
                      <a:pt x="22" y="24"/>
                    </a:lnTo>
                    <a:lnTo>
                      <a:pt x="19" y="22"/>
                    </a:lnTo>
                    <a:lnTo>
                      <a:pt x="17" y="19"/>
                    </a:lnTo>
                    <a:lnTo>
                      <a:pt x="14" y="15"/>
                    </a:lnTo>
                    <a:lnTo>
                      <a:pt x="11" y="14"/>
                    </a:lnTo>
                    <a:lnTo>
                      <a:pt x="8" y="11"/>
                    </a:lnTo>
                    <a:lnTo>
                      <a:pt x="5" y="8"/>
                    </a:lnTo>
                    <a:lnTo>
                      <a:pt x="2" y="7"/>
                    </a:lnTo>
                    <a:lnTo>
                      <a:pt x="1" y="6"/>
                    </a:lnTo>
                    <a:lnTo>
                      <a:pt x="0" y="5"/>
                    </a:lnTo>
                    <a:lnTo>
                      <a:pt x="1" y="5"/>
                    </a:lnTo>
                    <a:lnTo>
                      <a:pt x="1" y="3"/>
                    </a:lnTo>
                    <a:lnTo>
                      <a:pt x="1" y="2"/>
                    </a:lnTo>
                    <a:lnTo>
                      <a:pt x="2" y="1"/>
                    </a:lnTo>
                    <a:lnTo>
                      <a:pt x="3" y="0"/>
                    </a:lnTo>
                    <a:lnTo>
                      <a:pt x="4" y="1"/>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81" name="Freeform 83"/>
              <p:cNvSpPr>
                <a:spLocks/>
              </p:cNvSpPr>
              <p:nvPr/>
            </p:nvSpPr>
            <p:spPr bwMode="auto">
              <a:xfrm>
                <a:off x="730" y="1870"/>
                <a:ext cx="50" cy="34"/>
              </a:xfrm>
              <a:custGeom>
                <a:avLst/>
                <a:gdLst>
                  <a:gd name="T0" fmla="*/ 47 w 50"/>
                  <a:gd name="T1" fmla="*/ 5 h 34"/>
                  <a:gd name="T2" fmla="*/ 45 w 50"/>
                  <a:gd name="T3" fmla="*/ 9 h 34"/>
                  <a:gd name="T4" fmla="*/ 41 w 50"/>
                  <a:gd name="T5" fmla="*/ 12 h 34"/>
                  <a:gd name="T6" fmla="*/ 38 w 50"/>
                  <a:gd name="T7" fmla="*/ 16 h 34"/>
                  <a:gd name="T8" fmla="*/ 34 w 50"/>
                  <a:gd name="T9" fmla="*/ 19 h 34"/>
                  <a:gd name="T10" fmla="*/ 30 w 50"/>
                  <a:gd name="T11" fmla="*/ 23 h 34"/>
                  <a:gd name="T12" fmla="*/ 25 w 50"/>
                  <a:gd name="T13" fmla="*/ 26 h 34"/>
                  <a:gd name="T14" fmla="*/ 20 w 50"/>
                  <a:gd name="T15" fmla="*/ 28 h 34"/>
                  <a:gd name="T16" fmla="*/ 15 w 50"/>
                  <a:gd name="T17" fmla="*/ 30 h 34"/>
                  <a:gd name="T18" fmla="*/ 10 w 50"/>
                  <a:gd name="T19" fmla="*/ 32 h 34"/>
                  <a:gd name="T20" fmla="*/ 5 w 50"/>
                  <a:gd name="T21" fmla="*/ 33 h 34"/>
                  <a:gd name="T22" fmla="*/ 4 w 50"/>
                  <a:gd name="T23" fmla="*/ 33 h 34"/>
                  <a:gd name="T24" fmla="*/ 3 w 50"/>
                  <a:gd name="T25" fmla="*/ 32 h 34"/>
                  <a:gd name="T26" fmla="*/ 2 w 50"/>
                  <a:gd name="T27" fmla="*/ 32 h 34"/>
                  <a:gd name="T28" fmla="*/ 1 w 50"/>
                  <a:gd name="T29" fmla="*/ 32 h 34"/>
                  <a:gd name="T30" fmla="*/ 1 w 50"/>
                  <a:gd name="T31" fmla="*/ 31 h 34"/>
                  <a:gd name="T32" fmla="*/ 0 w 50"/>
                  <a:gd name="T33" fmla="*/ 30 h 34"/>
                  <a:gd name="T34" fmla="*/ 1 w 50"/>
                  <a:gd name="T35" fmla="*/ 30 h 34"/>
                  <a:gd name="T36" fmla="*/ 1 w 50"/>
                  <a:gd name="T37" fmla="*/ 29 h 34"/>
                  <a:gd name="T38" fmla="*/ 2 w 50"/>
                  <a:gd name="T39" fmla="*/ 28 h 34"/>
                  <a:gd name="T40" fmla="*/ 3 w 50"/>
                  <a:gd name="T41" fmla="*/ 28 h 34"/>
                  <a:gd name="T42" fmla="*/ 4 w 50"/>
                  <a:gd name="T43" fmla="*/ 28 h 34"/>
                  <a:gd name="T44" fmla="*/ 8 w 50"/>
                  <a:gd name="T45" fmla="*/ 27 h 34"/>
                  <a:gd name="T46" fmla="*/ 13 w 50"/>
                  <a:gd name="T47" fmla="*/ 25 h 34"/>
                  <a:gd name="T48" fmla="*/ 18 w 50"/>
                  <a:gd name="T49" fmla="*/ 23 h 34"/>
                  <a:gd name="T50" fmla="*/ 21 w 50"/>
                  <a:gd name="T51" fmla="*/ 21 h 34"/>
                  <a:gd name="T52" fmla="*/ 26 w 50"/>
                  <a:gd name="T53" fmla="*/ 18 h 34"/>
                  <a:gd name="T54" fmla="*/ 30 w 50"/>
                  <a:gd name="T55" fmla="*/ 15 h 34"/>
                  <a:gd name="T56" fmla="*/ 34 w 50"/>
                  <a:gd name="T57" fmla="*/ 12 h 34"/>
                  <a:gd name="T58" fmla="*/ 37 w 50"/>
                  <a:gd name="T59" fmla="*/ 9 h 34"/>
                  <a:gd name="T60" fmla="*/ 40 w 50"/>
                  <a:gd name="T61" fmla="*/ 5 h 34"/>
                  <a:gd name="T62" fmla="*/ 43 w 50"/>
                  <a:gd name="T63" fmla="*/ 1 h 34"/>
                  <a:gd name="T64" fmla="*/ 43 w 50"/>
                  <a:gd name="T65" fmla="*/ 0 h 34"/>
                  <a:gd name="T66" fmla="*/ 44 w 50"/>
                  <a:gd name="T67" fmla="*/ 0 h 34"/>
                  <a:gd name="T68" fmla="*/ 45 w 50"/>
                  <a:gd name="T69" fmla="*/ 0 h 34"/>
                  <a:gd name="T70" fmla="*/ 46 w 50"/>
                  <a:gd name="T71" fmla="*/ 1 h 34"/>
                  <a:gd name="T72" fmla="*/ 47 w 50"/>
                  <a:gd name="T73" fmla="*/ 1 h 34"/>
                  <a:gd name="T74" fmla="*/ 47 w 50"/>
                  <a:gd name="T75" fmla="*/ 0 h 34"/>
                  <a:gd name="T76" fmla="*/ 48 w 50"/>
                  <a:gd name="T77" fmla="*/ 1 h 34"/>
                  <a:gd name="T78" fmla="*/ 49 w 50"/>
                  <a:gd name="T79" fmla="*/ 2 h 34"/>
                  <a:gd name="T80" fmla="*/ 49 w 50"/>
                  <a:gd name="T81" fmla="*/ 3 h 34"/>
                  <a:gd name="T82" fmla="*/ 48 w 50"/>
                  <a:gd name="T83" fmla="*/ 4 h 34"/>
                  <a:gd name="T84" fmla="*/ 47 w 50"/>
                  <a:gd name="T85" fmla="*/ 5 h 3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0"/>
                  <a:gd name="T130" fmla="*/ 0 h 34"/>
                  <a:gd name="T131" fmla="*/ 50 w 50"/>
                  <a:gd name="T132" fmla="*/ 34 h 3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0" h="34">
                    <a:moveTo>
                      <a:pt x="47" y="5"/>
                    </a:moveTo>
                    <a:lnTo>
                      <a:pt x="45" y="9"/>
                    </a:lnTo>
                    <a:lnTo>
                      <a:pt x="41" y="12"/>
                    </a:lnTo>
                    <a:lnTo>
                      <a:pt x="38" y="16"/>
                    </a:lnTo>
                    <a:lnTo>
                      <a:pt x="34" y="19"/>
                    </a:lnTo>
                    <a:lnTo>
                      <a:pt x="30" y="23"/>
                    </a:lnTo>
                    <a:lnTo>
                      <a:pt x="25" y="26"/>
                    </a:lnTo>
                    <a:lnTo>
                      <a:pt x="20" y="28"/>
                    </a:lnTo>
                    <a:lnTo>
                      <a:pt x="15" y="30"/>
                    </a:lnTo>
                    <a:lnTo>
                      <a:pt x="10" y="32"/>
                    </a:lnTo>
                    <a:lnTo>
                      <a:pt x="5" y="33"/>
                    </a:lnTo>
                    <a:lnTo>
                      <a:pt x="4" y="33"/>
                    </a:lnTo>
                    <a:lnTo>
                      <a:pt x="3" y="32"/>
                    </a:lnTo>
                    <a:lnTo>
                      <a:pt x="2" y="32"/>
                    </a:lnTo>
                    <a:lnTo>
                      <a:pt x="1" y="32"/>
                    </a:lnTo>
                    <a:lnTo>
                      <a:pt x="1" y="31"/>
                    </a:lnTo>
                    <a:lnTo>
                      <a:pt x="0" y="30"/>
                    </a:lnTo>
                    <a:lnTo>
                      <a:pt x="1" y="30"/>
                    </a:lnTo>
                    <a:lnTo>
                      <a:pt x="1" y="29"/>
                    </a:lnTo>
                    <a:lnTo>
                      <a:pt x="2" y="28"/>
                    </a:lnTo>
                    <a:lnTo>
                      <a:pt x="3" y="28"/>
                    </a:lnTo>
                    <a:lnTo>
                      <a:pt x="4" y="28"/>
                    </a:lnTo>
                    <a:lnTo>
                      <a:pt x="8" y="27"/>
                    </a:lnTo>
                    <a:lnTo>
                      <a:pt x="13" y="25"/>
                    </a:lnTo>
                    <a:lnTo>
                      <a:pt x="18" y="23"/>
                    </a:lnTo>
                    <a:lnTo>
                      <a:pt x="21" y="21"/>
                    </a:lnTo>
                    <a:lnTo>
                      <a:pt x="26" y="18"/>
                    </a:lnTo>
                    <a:lnTo>
                      <a:pt x="30" y="15"/>
                    </a:lnTo>
                    <a:lnTo>
                      <a:pt x="34" y="12"/>
                    </a:lnTo>
                    <a:lnTo>
                      <a:pt x="37" y="9"/>
                    </a:lnTo>
                    <a:lnTo>
                      <a:pt x="40" y="5"/>
                    </a:lnTo>
                    <a:lnTo>
                      <a:pt x="43" y="1"/>
                    </a:lnTo>
                    <a:lnTo>
                      <a:pt x="43" y="0"/>
                    </a:lnTo>
                    <a:lnTo>
                      <a:pt x="44" y="0"/>
                    </a:lnTo>
                    <a:lnTo>
                      <a:pt x="45" y="0"/>
                    </a:lnTo>
                    <a:lnTo>
                      <a:pt x="46" y="1"/>
                    </a:lnTo>
                    <a:lnTo>
                      <a:pt x="47" y="1"/>
                    </a:lnTo>
                    <a:lnTo>
                      <a:pt x="47" y="0"/>
                    </a:lnTo>
                    <a:lnTo>
                      <a:pt x="48" y="1"/>
                    </a:lnTo>
                    <a:lnTo>
                      <a:pt x="49" y="2"/>
                    </a:lnTo>
                    <a:lnTo>
                      <a:pt x="49" y="3"/>
                    </a:lnTo>
                    <a:lnTo>
                      <a:pt x="48" y="4"/>
                    </a:lnTo>
                    <a:lnTo>
                      <a:pt x="47" y="5"/>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82" name="Freeform 84"/>
              <p:cNvSpPr>
                <a:spLocks/>
              </p:cNvSpPr>
              <p:nvPr/>
            </p:nvSpPr>
            <p:spPr bwMode="auto">
              <a:xfrm>
                <a:off x="677" y="1699"/>
                <a:ext cx="19" cy="36"/>
              </a:xfrm>
              <a:custGeom>
                <a:avLst/>
                <a:gdLst>
                  <a:gd name="T0" fmla="*/ 16 w 19"/>
                  <a:gd name="T1" fmla="*/ 6 h 36"/>
                  <a:gd name="T2" fmla="*/ 16 w 19"/>
                  <a:gd name="T3" fmla="*/ 7 h 36"/>
                  <a:gd name="T4" fmla="*/ 15 w 19"/>
                  <a:gd name="T5" fmla="*/ 7 h 36"/>
                  <a:gd name="T6" fmla="*/ 14 w 19"/>
                  <a:gd name="T7" fmla="*/ 7 h 36"/>
                  <a:gd name="T8" fmla="*/ 13 w 19"/>
                  <a:gd name="T9" fmla="*/ 7 h 36"/>
                  <a:gd name="T10" fmla="*/ 12 w 19"/>
                  <a:gd name="T11" fmla="*/ 8 h 36"/>
                  <a:gd name="T12" fmla="*/ 10 w 19"/>
                  <a:gd name="T13" fmla="*/ 9 h 36"/>
                  <a:gd name="T14" fmla="*/ 11 w 19"/>
                  <a:gd name="T15" fmla="*/ 8 h 36"/>
                  <a:gd name="T16" fmla="*/ 10 w 19"/>
                  <a:gd name="T17" fmla="*/ 9 h 36"/>
                  <a:gd name="T18" fmla="*/ 10 w 19"/>
                  <a:gd name="T19" fmla="*/ 12 h 36"/>
                  <a:gd name="T20" fmla="*/ 9 w 19"/>
                  <a:gd name="T21" fmla="*/ 14 h 36"/>
                  <a:gd name="T22" fmla="*/ 8 w 19"/>
                  <a:gd name="T23" fmla="*/ 17 h 36"/>
                  <a:gd name="T24" fmla="*/ 7 w 19"/>
                  <a:gd name="T25" fmla="*/ 19 h 36"/>
                  <a:gd name="T26" fmla="*/ 8 w 19"/>
                  <a:gd name="T27" fmla="*/ 21 h 36"/>
                  <a:gd name="T28" fmla="*/ 7 w 19"/>
                  <a:gd name="T29" fmla="*/ 23 h 36"/>
                  <a:gd name="T30" fmla="*/ 7 w 19"/>
                  <a:gd name="T31" fmla="*/ 26 h 36"/>
                  <a:gd name="T32" fmla="*/ 7 w 19"/>
                  <a:gd name="T33" fmla="*/ 27 h 36"/>
                  <a:gd name="T34" fmla="*/ 6 w 19"/>
                  <a:gd name="T35" fmla="*/ 30 h 36"/>
                  <a:gd name="T36" fmla="*/ 7 w 19"/>
                  <a:gd name="T37" fmla="*/ 32 h 36"/>
                  <a:gd name="T38" fmla="*/ 6 w 19"/>
                  <a:gd name="T39" fmla="*/ 33 h 36"/>
                  <a:gd name="T40" fmla="*/ 5 w 19"/>
                  <a:gd name="T41" fmla="*/ 33 h 36"/>
                  <a:gd name="T42" fmla="*/ 5 w 19"/>
                  <a:gd name="T43" fmla="*/ 34 h 36"/>
                  <a:gd name="T44" fmla="*/ 5 w 19"/>
                  <a:gd name="T45" fmla="*/ 35 h 36"/>
                  <a:gd name="T46" fmla="*/ 3 w 19"/>
                  <a:gd name="T47" fmla="*/ 34 h 36"/>
                  <a:gd name="T48" fmla="*/ 2 w 19"/>
                  <a:gd name="T49" fmla="*/ 34 h 36"/>
                  <a:gd name="T50" fmla="*/ 1 w 19"/>
                  <a:gd name="T51" fmla="*/ 34 h 36"/>
                  <a:gd name="T52" fmla="*/ 1 w 19"/>
                  <a:gd name="T53" fmla="*/ 33 h 36"/>
                  <a:gd name="T54" fmla="*/ 1 w 19"/>
                  <a:gd name="T55" fmla="*/ 32 h 36"/>
                  <a:gd name="T56" fmla="*/ 0 w 19"/>
                  <a:gd name="T57" fmla="*/ 31 h 36"/>
                  <a:gd name="T58" fmla="*/ 1 w 19"/>
                  <a:gd name="T59" fmla="*/ 29 h 36"/>
                  <a:gd name="T60" fmla="*/ 2 w 19"/>
                  <a:gd name="T61" fmla="*/ 28 h 36"/>
                  <a:gd name="T62" fmla="*/ 1 w 19"/>
                  <a:gd name="T63" fmla="*/ 26 h 36"/>
                  <a:gd name="T64" fmla="*/ 2 w 19"/>
                  <a:gd name="T65" fmla="*/ 23 h 36"/>
                  <a:gd name="T66" fmla="*/ 2 w 19"/>
                  <a:gd name="T67" fmla="*/ 21 h 36"/>
                  <a:gd name="T68" fmla="*/ 2 w 19"/>
                  <a:gd name="T69" fmla="*/ 18 h 36"/>
                  <a:gd name="T70" fmla="*/ 3 w 19"/>
                  <a:gd name="T71" fmla="*/ 17 h 36"/>
                  <a:gd name="T72" fmla="*/ 2 w 19"/>
                  <a:gd name="T73" fmla="*/ 15 h 36"/>
                  <a:gd name="T74" fmla="*/ 3 w 19"/>
                  <a:gd name="T75" fmla="*/ 13 h 36"/>
                  <a:gd name="T76" fmla="*/ 3 w 19"/>
                  <a:gd name="T77" fmla="*/ 11 h 36"/>
                  <a:gd name="T78" fmla="*/ 5 w 19"/>
                  <a:gd name="T79" fmla="*/ 5 h 36"/>
                  <a:gd name="T80" fmla="*/ 6 w 19"/>
                  <a:gd name="T81" fmla="*/ 5 h 36"/>
                  <a:gd name="T82" fmla="*/ 7 w 19"/>
                  <a:gd name="T83" fmla="*/ 5 h 36"/>
                  <a:gd name="T84" fmla="*/ 7 w 19"/>
                  <a:gd name="T85" fmla="*/ 4 h 36"/>
                  <a:gd name="T86" fmla="*/ 11 w 19"/>
                  <a:gd name="T87" fmla="*/ 0 h 36"/>
                  <a:gd name="T88" fmla="*/ 11 w 19"/>
                  <a:gd name="T89" fmla="*/ 1 h 36"/>
                  <a:gd name="T90" fmla="*/ 11 w 19"/>
                  <a:gd name="T91" fmla="*/ 2 h 36"/>
                  <a:gd name="T92" fmla="*/ 11 w 19"/>
                  <a:gd name="T93" fmla="*/ 1 h 36"/>
                  <a:gd name="T94" fmla="*/ 12 w 19"/>
                  <a:gd name="T95" fmla="*/ 1 h 36"/>
                  <a:gd name="T96" fmla="*/ 13 w 19"/>
                  <a:gd name="T97" fmla="*/ 1 h 36"/>
                  <a:gd name="T98" fmla="*/ 14 w 19"/>
                  <a:gd name="T99" fmla="*/ 0 h 36"/>
                  <a:gd name="T100" fmla="*/ 15 w 19"/>
                  <a:gd name="T101" fmla="*/ 0 h 36"/>
                  <a:gd name="T102" fmla="*/ 15 w 19"/>
                  <a:gd name="T103" fmla="*/ 1 h 36"/>
                  <a:gd name="T104" fmla="*/ 15 w 19"/>
                  <a:gd name="T105" fmla="*/ 0 h 36"/>
                  <a:gd name="T106" fmla="*/ 16 w 19"/>
                  <a:gd name="T107" fmla="*/ 0 h 36"/>
                  <a:gd name="T108" fmla="*/ 17 w 19"/>
                  <a:gd name="T109" fmla="*/ 1 h 36"/>
                  <a:gd name="T110" fmla="*/ 17 w 19"/>
                  <a:gd name="T111" fmla="*/ 2 h 36"/>
                  <a:gd name="T112" fmla="*/ 18 w 19"/>
                  <a:gd name="T113" fmla="*/ 3 h 36"/>
                  <a:gd name="T114" fmla="*/ 17 w 19"/>
                  <a:gd name="T115" fmla="*/ 3 h 36"/>
                  <a:gd name="T116" fmla="*/ 17 w 19"/>
                  <a:gd name="T117" fmla="*/ 4 h 36"/>
                  <a:gd name="T118" fmla="*/ 17 w 19"/>
                  <a:gd name="T119" fmla="*/ 5 h 36"/>
                  <a:gd name="T120" fmla="*/ 16 w 19"/>
                  <a:gd name="T121" fmla="*/ 6 h 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9"/>
                  <a:gd name="T184" fmla="*/ 0 h 36"/>
                  <a:gd name="T185" fmla="*/ 19 w 19"/>
                  <a:gd name="T186" fmla="*/ 36 h 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9" h="36">
                    <a:moveTo>
                      <a:pt x="16" y="6"/>
                    </a:moveTo>
                    <a:lnTo>
                      <a:pt x="16" y="7"/>
                    </a:lnTo>
                    <a:lnTo>
                      <a:pt x="15" y="7"/>
                    </a:lnTo>
                    <a:lnTo>
                      <a:pt x="14" y="7"/>
                    </a:lnTo>
                    <a:lnTo>
                      <a:pt x="13" y="7"/>
                    </a:lnTo>
                    <a:lnTo>
                      <a:pt x="12" y="8"/>
                    </a:lnTo>
                    <a:lnTo>
                      <a:pt x="10" y="9"/>
                    </a:lnTo>
                    <a:lnTo>
                      <a:pt x="11" y="8"/>
                    </a:lnTo>
                    <a:lnTo>
                      <a:pt x="10" y="9"/>
                    </a:lnTo>
                    <a:lnTo>
                      <a:pt x="10" y="12"/>
                    </a:lnTo>
                    <a:lnTo>
                      <a:pt x="9" y="14"/>
                    </a:lnTo>
                    <a:lnTo>
                      <a:pt x="8" y="17"/>
                    </a:lnTo>
                    <a:lnTo>
                      <a:pt x="7" y="19"/>
                    </a:lnTo>
                    <a:lnTo>
                      <a:pt x="8" y="21"/>
                    </a:lnTo>
                    <a:lnTo>
                      <a:pt x="7" y="23"/>
                    </a:lnTo>
                    <a:lnTo>
                      <a:pt x="7" y="26"/>
                    </a:lnTo>
                    <a:lnTo>
                      <a:pt x="7" y="27"/>
                    </a:lnTo>
                    <a:lnTo>
                      <a:pt x="6" y="30"/>
                    </a:lnTo>
                    <a:lnTo>
                      <a:pt x="7" y="32"/>
                    </a:lnTo>
                    <a:lnTo>
                      <a:pt x="6" y="33"/>
                    </a:lnTo>
                    <a:lnTo>
                      <a:pt x="5" y="33"/>
                    </a:lnTo>
                    <a:lnTo>
                      <a:pt x="5" y="34"/>
                    </a:lnTo>
                    <a:lnTo>
                      <a:pt x="5" y="35"/>
                    </a:lnTo>
                    <a:lnTo>
                      <a:pt x="3" y="34"/>
                    </a:lnTo>
                    <a:lnTo>
                      <a:pt x="2" y="34"/>
                    </a:lnTo>
                    <a:lnTo>
                      <a:pt x="1" y="34"/>
                    </a:lnTo>
                    <a:lnTo>
                      <a:pt x="1" y="33"/>
                    </a:lnTo>
                    <a:lnTo>
                      <a:pt x="1" y="32"/>
                    </a:lnTo>
                    <a:lnTo>
                      <a:pt x="0" y="31"/>
                    </a:lnTo>
                    <a:lnTo>
                      <a:pt x="1" y="29"/>
                    </a:lnTo>
                    <a:lnTo>
                      <a:pt x="2" y="28"/>
                    </a:lnTo>
                    <a:lnTo>
                      <a:pt x="1" y="26"/>
                    </a:lnTo>
                    <a:lnTo>
                      <a:pt x="2" y="23"/>
                    </a:lnTo>
                    <a:lnTo>
                      <a:pt x="2" y="21"/>
                    </a:lnTo>
                    <a:lnTo>
                      <a:pt x="2" y="18"/>
                    </a:lnTo>
                    <a:lnTo>
                      <a:pt x="3" y="17"/>
                    </a:lnTo>
                    <a:lnTo>
                      <a:pt x="2" y="15"/>
                    </a:lnTo>
                    <a:lnTo>
                      <a:pt x="3" y="13"/>
                    </a:lnTo>
                    <a:lnTo>
                      <a:pt x="3" y="11"/>
                    </a:lnTo>
                    <a:lnTo>
                      <a:pt x="5" y="5"/>
                    </a:lnTo>
                    <a:lnTo>
                      <a:pt x="6" y="5"/>
                    </a:lnTo>
                    <a:lnTo>
                      <a:pt x="7" y="5"/>
                    </a:lnTo>
                    <a:lnTo>
                      <a:pt x="7" y="4"/>
                    </a:lnTo>
                    <a:lnTo>
                      <a:pt x="11" y="0"/>
                    </a:lnTo>
                    <a:lnTo>
                      <a:pt x="11" y="1"/>
                    </a:lnTo>
                    <a:lnTo>
                      <a:pt x="11" y="2"/>
                    </a:lnTo>
                    <a:lnTo>
                      <a:pt x="11" y="1"/>
                    </a:lnTo>
                    <a:lnTo>
                      <a:pt x="12" y="1"/>
                    </a:lnTo>
                    <a:lnTo>
                      <a:pt x="13" y="1"/>
                    </a:lnTo>
                    <a:lnTo>
                      <a:pt x="14" y="0"/>
                    </a:lnTo>
                    <a:lnTo>
                      <a:pt x="15" y="0"/>
                    </a:lnTo>
                    <a:lnTo>
                      <a:pt x="15" y="1"/>
                    </a:lnTo>
                    <a:lnTo>
                      <a:pt x="15" y="0"/>
                    </a:lnTo>
                    <a:lnTo>
                      <a:pt x="16" y="0"/>
                    </a:lnTo>
                    <a:lnTo>
                      <a:pt x="17" y="1"/>
                    </a:lnTo>
                    <a:lnTo>
                      <a:pt x="17" y="2"/>
                    </a:lnTo>
                    <a:lnTo>
                      <a:pt x="18" y="3"/>
                    </a:lnTo>
                    <a:lnTo>
                      <a:pt x="17" y="3"/>
                    </a:lnTo>
                    <a:lnTo>
                      <a:pt x="17" y="4"/>
                    </a:lnTo>
                    <a:lnTo>
                      <a:pt x="17" y="5"/>
                    </a:lnTo>
                    <a:lnTo>
                      <a:pt x="16" y="6"/>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83" name="Freeform 85"/>
              <p:cNvSpPr>
                <a:spLocks/>
              </p:cNvSpPr>
              <p:nvPr/>
            </p:nvSpPr>
            <p:spPr bwMode="auto">
              <a:xfrm>
                <a:off x="691" y="1718"/>
                <a:ext cx="22" cy="63"/>
              </a:xfrm>
              <a:custGeom>
                <a:avLst/>
                <a:gdLst>
                  <a:gd name="T0" fmla="*/ 13 w 22"/>
                  <a:gd name="T1" fmla="*/ 8 h 63"/>
                  <a:gd name="T2" fmla="*/ 10 w 22"/>
                  <a:gd name="T3" fmla="*/ 12 h 63"/>
                  <a:gd name="T4" fmla="*/ 9 w 22"/>
                  <a:gd name="T5" fmla="*/ 17 h 63"/>
                  <a:gd name="T6" fmla="*/ 8 w 22"/>
                  <a:gd name="T7" fmla="*/ 22 h 63"/>
                  <a:gd name="T8" fmla="*/ 7 w 22"/>
                  <a:gd name="T9" fmla="*/ 28 h 63"/>
                  <a:gd name="T10" fmla="*/ 8 w 22"/>
                  <a:gd name="T11" fmla="*/ 33 h 63"/>
                  <a:gd name="T12" fmla="*/ 9 w 22"/>
                  <a:gd name="T13" fmla="*/ 38 h 63"/>
                  <a:gd name="T14" fmla="*/ 10 w 22"/>
                  <a:gd name="T15" fmla="*/ 42 h 63"/>
                  <a:gd name="T16" fmla="*/ 11 w 22"/>
                  <a:gd name="T17" fmla="*/ 47 h 63"/>
                  <a:gd name="T18" fmla="*/ 14 w 22"/>
                  <a:gd name="T19" fmla="*/ 53 h 63"/>
                  <a:gd name="T20" fmla="*/ 16 w 22"/>
                  <a:gd name="T21" fmla="*/ 57 h 63"/>
                  <a:gd name="T22" fmla="*/ 16 w 22"/>
                  <a:gd name="T23" fmla="*/ 58 h 63"/>
                  <a:gd name="T24" fmla="*/ 16 w 22"/>
                  <a:gd name="T25" fmla="*/ 59 h 63"/>
                  <a:gd name="T26" fmla="*/ 16 w 22"/>
                  <a:gd name="T27" fmla="*/ 60 h 63"/>
                  <a:gd name="T28" fmla="*/ 15 w 22"/>
                  <a:gd name="T29" fmla="*/ 60 h 63"/>
                  <a:gd name="T30" fmla="*/ 15 w 22"/>
                  <a:gd name="T31" fmla="*/ 61 h 63"/>
                  <a:gd name="T32" fmla="*/ 16 w 22"/>
                  <a:gd name="T33" fmla="*/ 61 h 63"/>
                  <a:gd name="T34" fmla="*/ 15 w 22"/>
                  <a:gd name="T35" fmla="*/ 61 h 63"/>
                  <a:gd name="T36" fmla="*/ 14 w 22"/>
                  <a:gd name="T37" fmla="*/ 62 h 63"/>
                  <a:gd name="T38" fmla="*/ 12 w 22"/>
                  <a:gd name="T39" fmla="*/ 62 h 63"/>
                  <a:gd name="T40" fmla="*/ 11 w 22"/>
                  <a:gd name="T41" fmla="*/ 61 h 63"/>
                  <a:gd name="T42" fmla="*/ 9 w 22"/>
                  <a:gd name="T43" fmla="*/ 56 h 63"/>
                  <a:gd name="T44" fmla="*/ 6 w 22"/>
                  <a:gd name="T45" fmla="*/ 51 h 63"/>
                  <a:gd name="T46" fmla="*/ 5 w 22"/>
                  <a:gd name="T47" fmla="*/ 45 h 63"/>
                  <a:gd name="T48" fmla="*/ 3 w 22"/>
                  <a:gd name="T49" fmla="*/ 39 h 63"/>
                  <a:gd name="T50" fmla="*/ 1 w 22"/>
                  <a:gd name="T51" fmla="*/ 33 h 63"/>
                  <a:gd name="T52" fmla="*/ 1 w 22"/>
                  <a:gd name="T53" fmla="*/ 28 h 63"/>
                  <a:gd name="T54" fmla="*/ 0 w 22"/>
                  <a:gd name="T55" fmla="*/ 23 h 63"/>
                  <a:gd name="T56" fmla="*/ 2 w 22"/>
                  <a:gd name="T57" fmla="*/ 17 h 63"/>
                  <a:gd name="T58" fmla="*/ 3 w 22"/>
                  <a:gd name="T59" fmla="*/ 12 h 63"/>
                  <a:gd name="T60" fmla="*/ 6 w 22"/>
                  <a:gd name="T61" fmla="*/ 6 h 63"/>
                  <a:gd name="T62" fmla="*/ 9 w 22"/>
                  <a:gd name="T63" fmla="*/ 1 h 63"/>
                  <a:gd name="T64" fmla="*/ 10 w 22"/>
                  <a:gd name="T65" fmla="*/ 1 h 63"/>
                  <a:gd name="T66" fmla="*/ 11 w 22"/>
                  <a:gd name="T67" fmla="*/ 1 h 63"/>
                  <a:gd name="T68" fmla="*/ 12 w 22"/>
                  <a:gd name="T69" fmla="*/ 0 h 63"/>
                  <a:gd name="T70" fmla="*/ 13 w 22"/>
                  <a:gd name="T71" fmla="*/ 0 h 63"/>
                  <a:gd name="T72" fmla="*/ 15 w 22"/>
                  <a:gd name="T73" fmla="*/ 1 h 63"/>
                  <a:gd name="T74" fmla="*/ 17 w 22"/>
                  <a:gd name="T75" fmla="*/ 0 h 63"/>
                  <a:gd name="T76" fmla="*/ 19 w 22"/>
                  <a:gd name="T77" fmla="*/ 1 h 63"/>
                  <a:gd name="T78" fmla="*/ 20 w 22"/>
                  <a:gd name="T79" fmla="*/ 1 h 63"/>
                  <a:gd name="T80" fmla="*/ 21 w 22"/>
                  <a:gd name="T81" fmla="*/ 1 h 63"/>
                  <a:gd name="T82" fmla="*/ 20 w 22"/>
                  <a:gd name="T83" fmla="*/ 2 h 63"/>
                  <a:gd name="T84" fmla="*/ 20 w 22"/>
                  <a:gd name="T85" fmla="*/ 3 h 63"/>
                  <a:gd name="T86" fmla="*/ 19 w 22"/>
                  <a:gd name="T87" fmla="*/ 3 h 63"/>
                  <a:gd name="T88" fmla="*/ 19 w 22"/>
                  <a:gd name="T89" fmla="*/ 4 h 63"/>
                  <a:gd name="T90" fmla="*/ 18 w 22"/>
                  <a:gd name="T91" fmla="*/ 5 h 63"/>
                  <a:gd name="T92" fmla="*/ 16 w 22"/>
                  <a:gd name="T93" fmla="*/ 6 h 63"/>
                  <a:gd name="T94" fmla="*/ 15 w 22"/>
                  <a:gd name="T95" fmla="*/ 7 h 63"/>
                  <a:gd name="T96" fmla="*/ 14 w 22"/>
                  <a:gd name="T97" fmla="*/ 7 h 63"/>
                  <a:gd name="T98" fmla="*/ 13 w 22"/>
                  <a:gd name="T99" fmla="*/ 8 h 63"/>
                  <a:gd name="T100" fmla="*/ 13 w 22"/>
                  <a:gd name="T101" fmla="*/ 8 h 6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2"/>
                  <a:gd name="T154" fmla="*/ 0 h 63"/>
                  <a:gd name="T155" fmla="*/ 22 w 22"/>
                  <a:gd name="T156" fmla="*/ 63 h 6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2" h="63">
                    <a:moveTo>
                      <a:pt x="13" y="8"/>
                    </a:moveTo>
                    <a:lnTo>
                      <a:pt x="10" y="12"/>
                    </a:lnTo>
                    <a:lnTo>
                      <a:pt x="9" y="17"/>
                    </a:lnTo>
                    <a:lnTo>
                      <a:pt x="8" y="22"/>
                    </a:lnTo>
                    <a:lnTo>
                      <a:pt x="7" y="28"/>
                    </a:lnTo>
                    <a:lnTo>
                      <a:pt x="8" y="33"/>
                    </a:lnTo>
                    <a:lnTo>
                      <a:pt x="9" y="38"/>
                    </a:lnTo>
                    <a:lnTo>
                      <a:pt x="10" y="42"/>
                    </a:lnTo>
                    <a:lnTo>
                      <a:pt x="11" y="47"/>
                    </a:lnTo>
                    <a:lnTo>
                      <a:pt x="14" y="53"/>
                    </a:lnTo>
                    <a:lnTo>
                      <a:pt x="16" y="57"/>
                    </a:lnTo>
                    <a:lnTo>
                      <a:pt x="16" y="58"/>
                    </a:lnTo>
                    <a:lnTo>
                      <a:pt x="16" y="59"/>
                    </a:lnTo>
                    <a:lnTo>
                      <a:pt x="16" y="60"/>
                    </a:lnTo>
                    <a:lnTo>
                      <a:pt x="15" y="60"/>
                    </a:lnTo>
                    <a:lnTo>
                      <a:pt x="15" y="61"/>
                    </a:lnTo>
                    <a:lnTo>
                      <a:pt x="16" y="61"/>
                    </a:lnTo>
                    <a:lnTo>
                      <a:pt x="15" y="61"/>
                    </a:lnTo>
                    <a:lnTo>
                      <a:pt x="14" y="62"/>
                    </a:lnTo>
                    <a:lnTo>
                      <a:pt x="12" y="62"/>
                    </a:lnTo>
                    <a:lnTo>
                      <a:pt x="11" y="61"/>
                    </a:lnTo>
                    <a:lnTo>
                      <a:pt x="9" y="56"/>
                    </a:lnTo>
                    <a:lnTo>
                      <a:pt x="6" y="51"/>
                    </a:lnTo>
                    <a:lnTo>
                      <a:pt x="5" y="45"/>
                    </a:lnTo>
                    <a:lnTo>
                      <a:pt x="3" y="39"/>
                    </a:lnTo>
                    <a:lnTo>
                      <a:pt x="1" y="33"/>
                    </a:lnTo>
                    <a:lnTo>
                      <a:pt x="1" y="28"/>
                    </a:lnTo>
                    <a:lnTo>
                      <a:pt x="0" y="23"/>
                    </a:lnTo>
                    <a:lnTo>
                      <a:pt x="2" y="17"/>
                    </a:lnTo>
                    <a:lnTo>
                      <a:pt x="3" y="12"/>
                    </a:lnTo>
                    <a:lnTo>
                      <a:pt x="6" y="6"/>
                    </a:lnTo>
                    <a:lnTo>
                      <a:pt x="9" y="1"/>
                    </a:lnTo>
                    <a:lnTo>
                      <a:pt x="10" y="1"/>
                    </a:lnTo>
                    <a:lnTo>
                      <a:pt x="11" y="1"/>
                    </a:lnTo>
                    <a:lnTo>
                      <a:pt x="12" y="0"/>
                    </a:lnTo>
                    <a:lnTo>
                      <a:pt x="13" y="0"/>
                    </a:lnTo>
                    <a:lnTo>
                      <a:pt x="15" y="1"/>
                    </a:lnTo>
                    <a:lnTo>
                      <a:pt x="17" y="0"/>
                    </a:lnTo>
                    <a:lnTo>
                      <a:pt x="19" y="1"/>
                    </a:lnTo>
                    <a:lnTo>
                      <a:pt x="20" y="1"/>
                    </a:lnTo>
                    <a:lnTo>
                      <a:pt x="21" y="1"/>
                    </a:lnTo>
                    <a:lnTo>
                      <a:pt x="20" y="2"/>
                    </a:lnTo>
                    <a:lnTo>
                      <a:pt x="20" y="3"/>
                    </a:lnTo>
                    <a:lnTo>
                      <a:pt x="19" y="3"/>
                    </a:lnTo>
                    <a:lnTo>
                      <a:pt x="19" y="4"/>
                    </a:lnTo>
                    <a:lnTo>
                      <a:pt x="18" y="5"/>
                    </a:lnTo>
                    <a:lnTo>
                      <a:pt x="16" y="6"/>
                    </a:lnTo>
                    <a:lnTo>
                      <a:pt x="15" y="7"/>
                    </a:lnTo>
                    <a:lnTo>
                      <a:pt x="14" y="7"/>
                    </a:lnTo>
                    <a:lnTo>
                      <a:pt x="13" y="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84" name="Freeform 86"/>
              <p:cNvSpPr>
                <a:spLocks/>
              </p:cNvSpPr>
              <p:nvPr/>
            </p:nvSpPr>
            <p:spPr bwMode="auto">
              <a:xfrm>
                <a:off x="673" y="1689"/>
                <a:ext cx="32" cy="22"/>
              </a:xfrm>
              <a:custGeom>
                <a:avLst/>
                <a:gdLst>
                  <a:gd name="T0" fmla="*/ 0 w 32"/>
                  <a:gd name="T1" fmla="*/ 0 h 22"/>
                  <a:gd name="T2" fmla="*/ 1 w 32"/>
                  <a:gd name="T3" fmla="*/ 1 h 22"/>
                  <a:gd name="T4" fmla="*/ 2 w 32"/>
                  <a:gd name="T5" fmla="*/ 2 h 22"/>
                  <a:gd name="T6" fmla="*/ 5 w 32"/>
                  <a:gd name="T7" fmla="*/ 5 h 22"/>
                  <a:gd name="T8" fmla="*/ 8 w 32"/>
                  <a:gd name="T9" fmla="*/ 7 h 22"/>
                  <a:gd name="T10" fmla="*/ 12 w 32"/>
                  <a:gd name="T11" fmla="*/ 10 h 22"/>
                  <a:gd name="T12" fmla="*/ 16 w 32"/>
                  <a:gd name="T13" fmla="*/ 13 h 22"/>
                  <a:gd name="T14" fmla="*/ 20 w 32"/>
                  <a:gd name="T15" fmla="*/ 16 h 22"/>
                  <a:gd name="T16" fmla="*/ 24 w 32"/>
                  <a:gd name="T17" fmla="*/ 18 h 22"/>
                  <a:gd name="T18" fmla="*/ 28 w 32"/>
                  <a:gd name="T19" fmla="*/ 20 h 22"/>
                  <a:gd name="T20" fmla="*/ 31 w 32"/>
                  <a:gd name="T21" fmla="*/ 21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
                  <a:gd name="T34" fmla="*/ 0 h 22"/>
                  <a:gd name="T35" fmla="*/ 32 w 32"/>
                  <a:gd name="T36" fmla="*/ 22 h 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 h="22">
                    <a:moveTo>
                      <a:pt x="0" y="0"/>
                    </a:moveTo>
                    <a:lnTo>
                      <a:pt x="1" y="1"/>
                    </a:lnTo>
                    <a:lnTo>
                      <a:pt x="2" y="2"/>
                    </a:lnTo>
                    <a:lnTo>
                      <a:pt x="5" y="5"/>
                    </a:lnTo>
                    <a:lnTo>
                      <a:pt x="8" y="7"/>
                    </a:lnTo>
                    <a:lnTo>
                      <a:pt x="12" y="10"/>
                    </a:lnTo>
                    <a:lnTo>
                      <a:pt x="16" y="13"/>
                    </a:lnTo>
                    <a:lnTo>
                      <a:pt x="20" y="16"/>
                    </a:lnTo>
                    <a:lnTo>
                      <a:pt x="24" y="18"/>
                    </a:lnTo>
                    <a:lnTo>
                      <a:pt x="28" y="20"/>
                    </a:lnTo>
                    <a:lnTo>
                      <a:pt x="31" y="21"/>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785" name="Freeform 87"/>
              <p:cNvSpPr>
                <a:spLocks/>
              </p:cNvSpPr>
              <p:nvPr/>
            </p:nvSpPr>
            <p:spPr bwMode="auto">
              <a:xfrm>
                <a:off x="632" y="1540"/>
                <a:ext cx="17" cy="17"/>
              </a:xfrm>
              <a:custGeom>
                <a:avLst/>
                <a:gdLst>
                  <a:gd name="T0" fmla="*/ 0 w 17"/>
                  <a:gd name="T1" fmla="*/ 0 h 17"/>
                  <a:gd name="T2" fmla="*/ 0 w 17"/>
                  <a:gd name="T3" fmla="*/ 1 h 17"/>
                  <a:gd name="T4" fmla="*/ 1 w 17"/>
                  <a:gd name="T5" fmla="*/ 2 h 17"/>
                  <a:gd name="T6" fmla="*/ 2 w 17"/>
                  <a:gd name="T7" fmla="*/ 2 h 17"/>
                  <a:gd name="T8" fmla="*/ 4 w 17"/>
                  <a:gd name="T9" fmla="*/ 5 h 17"/>
                  <a:gd name="T10" fmla="*/ 7 w 17"/>
                  <a:gd name="T11" fmla="*/ 7 h 17"/>
                  <a:gd name="T12" fmla="*/ 8 w 17"/>
                  <a:gd name="T13" fmla="*/ 9 h 17"/>
                  <a:gd name="T14" fmla="*/ 11 w 17"/>
                  <a:gd name="T15" fmla="*/ 10 h 17"/>
                  <a:gd name="T16" fmla="*/ 13 w 17"/>
                  <a:gd name="T17" fmla="*/ 13 h 17"/>
                  <a:gd name="T18" fmla="*/ 16 w 17"/>
                  <a:gd name="T19" fmla="*/ 14 h 17"/>
                  <a:gd name="T20" fmla="*/ 16 w 17"/>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0" y="0"/>
                    </a:moveTo>
                    <a:lnTo>
                      <a:pt x="0" y="1"/>
                    </a:lnTo>
                    <a:lnTo>
                      <a:pt x="1" y="2"/>
                    </a:lnTo>
                    <a:lnTo>
                      <a:pt x="2" y="2"/>
                    </a:lnTo>
                    <a:lnTo>
                      <a:pt x="4" y="5"/>
                    </a:lnTo>
                    <a:lnTo>
                      <a:pt x="7" y="7"/>
                    </a:lnTo>
                    <a:lnTo>
                      <a:pt x="8" y="9"/>
                    </a:lnTo>
                    <a:lnTo>
                      <a:pt x="11" y="10"/>
                    </a:lnTo>
                    <a:lnTo>
                      <a:pt x="13" y="13"/>
                    </a:lnTo>
                    <a:lnTo>
                      <a:pt x="16" y="14"/>
                    </a:lnTo>
                    <a:lnTo>
                      <a:pt x="16" y="16"/>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786" name="Freeform 88"/>
              <p:cNvSpPr>
                <a:spLocks/>
              </p:cNvSpPr>
              <p:nvPr/>
            </p:nvSpPr>
            <p:spPr bwMode="auto">
              <a:xfrm>
                <a:off x="566" y="1309"/>
                <a:ext cx="27" cy="17"/>
              </a:xfrm>
              <a:custGeom>
                <a:avLst/>
                <a:gdLst>
                  <a:gd name="T0" fmla="*/ 26 w 27"/>
                  <a:gd name="T1" fmla="*/ 16 h 17"/>
                  <a:gd name="T2" fmla="*/ 25 w 27"/>
                  <a:gd name="T3" fmla="*/ 13 h 17"/>
                  <a:gd name="T4" fmla="*/ 23 w 27"/>
                  <a:gd name="T5" fmla="*/ 11 h 17"/>
                  <a:gd name="T6" fmla="*/ 22 w 27"/>
                  <a:gd name="T7" fmla="*/ 9 h 17"/>
                  <a:gd name="T8" fmla="*/ 18 w 27"/>
                  <a:gd name="T9" fmla="*/ 4 h 17"/>
                  <a:gd name="T10" fmla="*/ 14 w 27"/>
                  <a:gd name="T11" fmla="*/ 2 h 17"/>
                  <a:gd name="T12" fmla="*/ 12 w 27"/>
                  <a:gd name="T13" fmla="*/ 2 h 17"/>
                  <a:gd name="T14" fmla="*/ 7 w 27"/>
                  <a:gd name="T15" fmla="*/ 0 h 17"/>
                  <a:gd name="T16" fmla="*/ 4 w 27"/>
                  <a:gd name="T17" fmla="*/ 2 h 17"/>
                  <a:gd name="T18" fmla="*/ 2 w 27"/>
                  <a:gd name="T19" fmla="*/ 4 h 17"/>
                  <a:gd name="T20" fmla="*/ 0 w 27"/>
                  <a:gd name="T21" fmla="*/ 9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
                  <a:gd name="T34" fmla="*/ 0 h 17"/>
                  <a:gd name="T35" fmla="*/ 27 w 2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 h="17">
                    <a:moveTo>
                      <a:pt x="26" y="16"/>
                    </a:moveTo>
                    <a:lnTo>
                      <a:pt x="25" y="13"/>
                    </a:lnTo>
                    <a:lnTo>
                      <a:pt x="23" y="11"/>
                    </a:lnTo>
                    <a:lnTo>
                      <a:pt x="22" y="9"/>
                    </a:lnTo>
                    <a:lnTo>
                      <a:pt x="18" y="4"/>
                    </a:lnTo>
                    <a:lnTo>
                      <a:pt x="14" y="2"/>
                    </a:lnTo>
                    <a:lnTo>
                      <a:pt x="12" y="2"/>
                    </a:lnTo>
                    <a:lnTo>
                      <a:pt x="7" y="0"/>
                    </a:lnTo>
                    <a:lnTo>
                      <a:pt x="4" y="2"/>
                    </a:lnTo>
                    <a:lnTo>
                      <a:pt x="2" y="4"/>
                    </a:lnTo>
                    <a:lnTo>
                      <a:pt x="0" y="9"/>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787" name="Freeform 89"/>
              <p:cNvSpPr>
                <a:spLocks/>
              </p:cNvSpPr>
              <p:nvPr/>
            </p:nvSpPr>
            <p:spPr bwMode="auto">
              <a:xfrm>
                <a:off x="1338" y="1945"/>
                <a:ext cx="17" cy="25"/>
              </a:xfrm>
              <a:custGeom>
                <a:avLst/>
                <a:gdLst>
                  <a:gd name="T0" fmla="*/ 8 w 17"/>
                  <a:gd name="T1" fmla="*/ 0 h 25"/>
                  <a:gd name="T2" fmla="*/ 8 w 17"/>
                  <a:gd name="T3" fmla="*/ 1 h 25"/>
                  <a:gd name="T4" fmla="*/ 0 w 17"/>
                  <a:gd name="T5" fmla="*/ 2 h 25"/>
                  <a:gd name="T6" fmla="*/ 16 w 17"/>
                  <a:gd name="T7" fmla="*/ 4 h 25"/>
                  <a:gd name="T8" fmla="*/ 16 w 17"/>
                  <a:gd name="T9" fmla="*/ 6 h 25"/>
                  <a:gd name="T10" fmla="*/ 8 w 17"/>
                  <a:gd name="T11" fmla="*/ 8 h 25"/>
                  <a:gd name="T12" fmla="*/ 8 w 17"/>
                  <a:gd name="T13" fmla="*/ 12 h 25"/>
                  <a:gd name="T14" fmla="*/ 8 w 17"/>
                  <a:gd name="T15" fmla="*/ 15 h 25"/>
                  <a:gd name="T16" fmla="*/ 0 w 17"/>
                  <a:gd name="T17" fmla="*/ 17 h 25"/>
                  <a:gd name="T18" fmla="*/ 8 w 17"/>
                  <a:gd name="T19" fmla="*/ 22 h 25"/>
                  <a:gd name="T20" fmla="*/ 8 w 17"/>
                  <a:gd name="T21" fmla="*/ 24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25"/>
                  <a:gd name="T35" fmla="*/ 17 w 17"/>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25">
                    <a:moveTo>
                      <a:pt x="8" y="0"/>
                    </a:moveTo>
                    <a:lnTo>
                      <a:pt x="8" y="1"/>
                    </a:lnTo>
                    <a:lnTo>
                      <a:pt x="0" y="2"/>
                    </a:lnTo>
                    <a:lnTo>
                      <a:pt x="16" y="4"/>
                    </a:lnTo>
                    <a:lnTo>
                      <a:pt x="16" y="6"/>
                    </a:lnTo>
                    <a:lnTo>
                      <a:pt x="8" y="8"/>
                    </a:lnTo>
                    <a:lnTo>
                      <a:pt x="8" y="12"/>
                    </a:lnTo>
                    <a:lnTo>
                      <a:pt x="8" y="15"/>
                    </a:lnTo>
                    <a:lnTo>
                      <a:pt x="0" y="17"/>
                    </a:lnTo>
                    <a:lnTo>
                      <a:pt x="8" y="22"/>
                    </a:lnTo>
                    <a:lnTo>
                      <a:pt x="8" y="24"/>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788" name="Freeform 90"/>
              <p:cNvSpPr>
                <a:spLocks/>
              </p:cNvSpPr>
              <p:nvPr/>
            </p:nvSpPr>
            <p:spPr bwMode="auto">
              <a:xfrm>
                <a:off x="657" y="1417"/>
                <a:ext cx="17" cy="33"/>
              </a:xfrm>
              <a:custGeom>
                <a:avLst/>
                <a:gdLst>
                  <a:gd name="T0" fmla="*/ 10 w 17"/>
                  <a:gd name="T1" fmla="*/ 28 h 33"/>
                  <a:gd name="T2" fmla="*/ 9 w 17"/>
                  <a:gd name="T3" fmla="*/ 26 h 33"/>
                  <a:gd name="T4" fmla="*/ 10 w 17"/>
                  <a:gd name="T5" fmla="*/ 23 h 33"/>
                  <a:gd name="T6" fmla="*/ 9 w 17"/>
                  <a:gd name="T7" fmla="*/ 21 h 33"/>
                  <a:gd name="T8" fmla="*/ 9 w 17"/>
                  <a:gd name="T9" fmla="*/ 18 h 33"/>
                  <a:gd name="T10" fmla="*/ 8 w 17"/>
                  <a:gd name="T11" fmla="*/ 15 h 33"/>
                  <a:gd name="T12" fmla="*/ 6 w 17"/>
                  <a:gd name="T13" fmla="*/ 13 h 33"/>
                  <a:gd name="T14" fmla="*/ 5 w 17"/>
                  <a:gd name="T15" fmla="*/ 11 h 33"/>
                  <a:gd name="T16" fmla="*/ 4 w 17"/>
                  <a:gd name="T17" fmla="*/ 9 h 33"/>
                  <a:gd name="T18" fmla="*/ 2 w 17"/>
                  <a:gd name="T19" fmla="*/ 7 h 33"/>
                  <a:gd name="T20" fmla="*/ 1 w 17"/>
                  <a:gd name="T21" fmla="*/ 5 h 33"/>
                  <a:gd name="T22" fmla="*/ 1 w 17"/>
                  <a:gd name="T23" fmla="*/ 4 h 33"/>
                  <a:gd name="T24" fmla="*/ 1 w 17"/>
                  <a:gd name="T25" fmla="*/ 3 h 33"/>
                  <a:gd name="T26" fmla="*/ 0 w 17"/>
                  <a:gd name="T27" fmla="*/ 3 h 33"/>
                  <a:gd name="T28" fmla="*/ 0 w 17"/>
                  <a:gd name="T29" fmla="*/ 2 h 33"/>
                  <a:gd name="T30" fmla="*/ 1 w 17"/>
                  <a:gd name="T31" fmla="*/ 2 h 33"/>
                  <a:gd name="T32" fmla="*/ 1 w 17"/>
                  <a:gd name="T33" fmla="*/ 1 h 33"/>
                  <a:gd name="T34" fmla="*/ 1 w 17"/>
                  <a:gd name="T35" fmla="*/ 0 h 33"/>
                  <a:gd name="T36" fmla="*/ 2 w 17"/>
                  <a:gd name="T37" fmla="*/ 0 h 33"/>
                  <a:gd name="T38" fmla="*/ 3 w 17"/>
                  <a:gd name="T39" fmla="*/ 0 h 33"/>
                  <a:gd name="T40" fmla="*/ 3 w 17"/>
                  <a:gd name="T41" fmla="*/ 1 h 33"/>
                  <a:gd name="T42" fmla="*/ 4 w 17"/>
                  <a:gd name="T43" fmla="*/ 0 h 33"/>
                  <a:gd name="T44" fmla="*/ 4 w 17"/>
                  <a:gd name="T45" fmla="*/ 1 h 33"/>
                  <a:gd name="T46" fmla="*/ 5 w 17"/>
                  <a:gd name="T47" fmla="*/ 1 h 33"/>
                  <a:gd name="T48" fmla="*/ 6 w 17"/>
                  <a:gd name="T49" fmla="*/ 3 h 33"/>
                  <a:gd name="T50" fmla="*/ 8 w 17"/>
                  <a:gd name="T51" fmla="*/ 6 h 33"/>
                  <a:gd name="T52" fmla="*/ 10 w 17"/>
                  <a:gd name="T53" fmla="*/ 8 h 33"/>
                  <a:gd name="T54" fmla="*/ 12 w 17"/>
                  <a:gd name="T55" fmla="*/ 11 h 33"/>
                  <a:gd name="T56" fmla="*/ 12 w 17"/>
                  <a:gd name="T57" fmla="*/ 14 h 33"/>
                  <a:gd name="T58" fmla="*/ 13 w 17"/>
                  <a:gd name="T59" fmla="*/ 17 h 33"/>
                  <a:gd name="T60" fmla="*/ 14 w 17"/>
                  <a:gd name="T61" fmla="*/ 21 h 33"/>
                  <a:gd name="T62" fmla="*/ 14 w 17"/>
                  <a:gd name="T63" fmla="*/ 23 h 33"/>
                  <a:gd name="T64" fmla="*/ 16 w 17"/>
                  <a:gd name="T65" fmla="*/ 27 h 33"/>
                  <a:gd name="T66" fmla="*/ 14 w 17"/>
                  <a:gd name="T67" fmla="*/ 29 h 33"/>
                  <a:gd name="T68" fmla="*/ 14 w 17"/>
                  <a:gd name="T69" fmla="*/ 30 h 33"/>
                  <a:gd name="T70" fmla="*/ 14 w 17"/>
                  <a:gd name="T71" fmla="*/ 31 h 33"/>
                  <a:gd name="T72" fmla="*/ 13 w 17"/>
                  <a:gd name="T73" fmla="*/ 31 h 33"/>
                  <a:gd name="T74" fmla="*/ 12 w 17"/>
                  <a:gd name="T75" fmla="*/ 32 h 33"/>
                  <a:gd name="T76" fmla="*/ 11 w 17"/>
                  <a:gd name="T77" fmla="*/ 32 h 33"/>
                  <a:gd name="T78" fmla="*/ 11 w 17"/>
                  <a:gd name="T79" fmla="*/ 31 h 33"/>
                  <a:gd name="T80" fmla="*/ 10 w 17"/>
                  <a:gd name="T81" fmla="*/ 31 h 33"/>
                  <a:gd name="T82" fmla="*/ 10 w 17"/>
                  <a:gd name="T83" fmla="*/ 30 h 33"/>
                  <a:gd name="T84" fmla="*/ 10 w 17"/>
                  <a:gd name="T85" fmla="*/ 29 h 33"/>
                  <a:gd name="T86" fmla="*/ 10 w 17"/>
                  <a:gd name="T87" fmla="*/ 28 h 3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7"/>
                  <a:gd name="T133" fmla="*/ 0 h 33"/>
                  <a:gd name="T134" fmla="*/ 17 w 17"/>
                  <a:gd name="T135" fmla="*/ 33 h 3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7" h="33">
                    <a:moveTo>
                      <a:pt x="10" y="28"/>
                    </a:moveTo>
                    <a:lnTo>
                      <a:pt x="9" y="26"/>
                    </a:lnTo>
                    <a:lnTo>
                      <a:pt x="10" y="23"/>
                    </a:lnTo>
                    <a:lnTo>
                      <a:pt x="9" y="21"/>
                    </a:lnTo>
                    <a:lnTo>
                      <a:pt x="9" y="18"/>
                    </a:lnTo>
                    <a:lnTo>
                      <a:pt x="8" y="15"/>
                    </a:lnTo>
                    <a:lnTo>
                      <a:pt x="6" y="13"/>
                    </a:lnTo>
                    <a:lnTo>
                      <a:pt x="5" y="11"/>
                    </a:lnTo>
                    <a:lnTo>
                      <a:pt x="4" y="9"/>
                    </a:lnTo>
                    <a:lnTo>
                      <a:pt x="2" y="7"/>
                    </a:lnTo>
                    <a:lnTo>
                      <a:pt x="1" y="5"/>
                    </a:lnTo>
                    <a:lnTo>
                      <a:pt x="1" y="4"/>
                    </a:lnTo>
                    <a:lnTo>
                      <a:pt x="1" y="3"/>
                    </a:lnTo>
                    <a:lnTo>
                      <a:pt x="0" y="3"/>
                    </a:lnTo>
                    <a:lnTo>
                      <a:pt x="0" y="2"/>
                    </a:lnTo>
                    <a:lnTo>
                      <a:pt x="1" y="2"/>
                    </a:lnTo>
                    <a:lnTo>
                      <a:pt x="1" y="1"/>
                    </a:lnTo>
                    <a:lnTo>
                      <a:pt x="1" y="0"/>
                    </a:lnTo>
                    <a:lnTo>
                      <a:pt x="2" y="0"/>
                    </a:lnTo>
                    <a:lnTo>
                      <a:pt x="3" y="0"/>
                    </a:lnTo>
                    <a:lnTo>
                      <a:pt x="3" y="1"/>
                    </a:lnTo>
                    <a:lnTo>
                      <a:pt x="4" y="0"/>
                    </a:lnTo>
                    <a:lnTo>
                      <a:pt x="4" y="1"/>
                    </a:lnTo>
                    <a:lnTo>
                      <a:pt x="5" y="1"/>
                    </a:lnTo>
                    <a:lnTo>
                      <a:pt x="6" y="3"/>
                    </a:lnTo>
                    <a:lnTo>
                      <a:pt x="8" y="6"/>
                    </a:lnTo>
                    <a:lnTo>
                      <a:pt x="10" y="8"/>
                    </a:lnTo>
                    <a:lnTo>
                      <a:pt x="12" y="11"/>
                    </a:lnTo>
                    <a:lnTo>
                      <a:pt x="12" y="14"/>
                    </a:lnTo>
                    <a:lnTo>
                      <a:pt x="13" y="17"/>
                    </a:lnTo>
                    <a:lnTo>
                      <a:pt x="14" y="21"/>
                    </a:lnTo>
                    <a:lnTo>
                      <a:pt x="14" y="23"/>
                    </a:lnTo>
                    <a:lnTo>
                      <a:pt x="16" y="27"/>
                    </a:lnTo>
                    <a:lnTo>
                      <a:pt x="14" y="29"/>
                    </a:lnTo>
                    <a:lnTo>
                      <a:pt x="14" y="30"/>
                    </a:lnTo>
                    <a:lnTo>
                      <a:pt x="14" y="31"/>
                    </a:lnTo>
                    <a:lnTo>
                      <a:pt x="13" y="31"/>
                    </a:lnTo>
                    <a:lnTo>
                      <a:pt x="12" y="32"/>
                    </a:lnTo>
                    <a:lnTo>
                      <a:pt x="11" y="32"/>
                    </a:lnTo>
                    <a:lnTo>
                      <a:pt x="11" y="31"/>
                    </a:lnTo>
                    <a:lnTo>
                      <a:pt x="10" y="31"/>
                    </a:lnTo>
                    <a:lnTo>
                      <a:pt x="10" y="30"/>
                    </a:lnTo>
                    <a:lnTo>
                      <a:pt x="10" y="29"/>
                    </a:lnTo>
                    <a:lnTo>
                      <a:pt x="10" y="2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89" name="Freeform 91"/>
              <p:cNvSpPr>
                <a:spLocks/>
              </p:cNvSpPr>
              <p:nvPr/>
            </p:nvSpPr>
            <p:spPr bwMode="auto">
              <a:xfrm>
                <a:off x="752" y="2137"/>
                <a:ext cx="18" cy="70"/>
              </a:xfrm>
              <a:custGeom>
                <a:avLst/>
                <a:gdLst>
                  <a:gd name="T0" fmla="*/ 12 w 18"/>
                  <a:gd name="T1" fmla="*/ 6 h 70"/>
                  <a:gd name="T2" fmla="*/ 11 w 18"/>
                  <a:gd name="T3" fmla="*/ 9 h 70"/>
                  <a:gd name="T4" fmla="*/ 9 w 18"/>
                  <a:gd name="T5" fmla="*/ 11 h 70"/>
                  <a:gd name="T6" fmla="*/ 8 w 18"/>
                  <a:gd name="T7" fmla="*/ 15 h 70"/>
                  <a:gd name="T8" fmla="*/ 8 w 18"/>
                  <a:gd name="T9" fmla="*/ 18 h 70"/>
                  <a:gd name="T10" fmla="*/ 6 w 18"/>
                  <a:gd name="T11" fmla="*/ 22 h 70"/>
                  <a:gd name="T12" fmla="*/ 7 w 18"/>
                  <a:gd name="T13" fmla="*/ 26 h 70"/>
                  <a:gd name="T14" fmla="*/ 7 w 18"/>
                  <a:gd name="T15" fmla="*/ 29 h 70"/>
                  <a:gd name="T16" fmla="*/ 8 w 18"/>
                  <a:gd name="T17" fmla="*/ 33 h 70"/>
                  <a:gd name="T18" fmla="*/ 9 w 18"/>
                  <a:gd name="T19" fmla="*/ 37 h 70"/>
                  <a:gd name="T20" fmla="*/ 9 w 18"/>
                  <a:gd name="T21" fmla="*/ 41 h 70"/>
                  <a:gd name="T22" fmla="*/ 10 w 18"/>
                  <a:gd name="T23" fmla="*/ 42 h 70"/>
                  <a:gd name="T24" fmla="*/ 9 w 18"/>
                  <a:gd name="T25" fmla="*/ 42 h 70"/>
                  <a:gd name="T26" fmla="*/ 9 w 18"/>
                  <a:gd name="T27" fmla="*/ 43 h 70"/>
                  <a:gd name="T28" fmla="*/ 9 w 18"/>
                  <a:gd name="T29" fmla="*/ 44 h 70"/>
                  <a:gd name="T30" fmla="*/ 9 w 18"/>
                  <a:gd name="T31" fmla="*/ 45 h 70"/>
                  <a:gd name="T32" fmla="*/ 9 w 18"/>
                  <a:gd name="T33" fmla="*/ 46 h 70"/>
                  <a:gd name="T34" fmla="*/ 9 w 18"/>
                  <a:gd name="T35" fmla="*/ 47 h 70"/>
                  <a:gd name="T36" fmla="*/ 9 w 18"/>
                  <a:gd name="T37" fmla="*/ 50 h 70"/>
                  <a:gd name="T38" fmla="*/ 10 w 18"/>
                  <a:gd name="T39" fmla="*/ 52 h 70"/>
                  <a:gd name="T40" fmla="*/ 11 w 18"/>
                  <a:gd name="T41" fmla="*/ 53 h 70"/>
                  <a:gd name="T42" fmla="*/ 11 w 18"/>
                  <a:gd name="T43" fmla="*/ 55 h 70"/>
                  <a:gd name="T44" fmla="*/ 12 w 18"/>
                  <a:gd name="T45" fmla="*/ 56 h 70"/>
                  <a:gd name="T46" fmla="*/ 12 w 18"/>
                  <a:gd name="T47" fmla="*/ 58 h 70"/>
                  <a:gd name="T48" fmla="*/ 13 w 18"/>
                  <a:gd name="T49" fmla="*/ 60 h 70"/>
                  <a:gd name="T50" fmla="*/ 14 w 18"/>
                  <a:gd name="T51" fmla="*/ 62 h 70"/>
                  <a:gd name="T52" fmla="*/ 15 w 18"/>
                  <a:gd name="T53" fmla="*/ 63 h 70"/>
                  <a:gd name="T54" fmla="*/ 16 w 18"/>
                  <a:gd name="T55" fmla="*/ 65 h 70"/>
                  <a:gd name="T56" fmla="*/ 17 w 18"/>
                  <a:gd name="T57" fmla="*/ 65 h 70"/>
                  <a:gd name="T58" fmla="*/ 16 w 18"/>
                  <a:gd name="T59" fmla="*/ 66 h 70"/>
                  <a:gd name="T60" fmla="*/ 16 w 18"/>
                  <a:gd name="T61" fmla="*/ 67 h 70"/>
                  <a:gd name="T62" fmla="*/ 15 w 18"/>
                  <a:gd name="T63" fmla="*/ 68 h 70"/>
                  <a:gd name="T64" fmla="*/ 16 w 18"/>
                  <a:gd name="T65" fmla="*/ 68 h 70"/>
                  <a:gd name="T66" fmla="*/ 15 w 18"/>
                  <a:gd name="T67" fmla="*/ 69 h 70"/>
                  <a:gd name="T68" fmla="*/ 14 w 18"/>
                  <a:gd name="T69" fmla="*/ 69 h 70"/>
                  <a:gd name="T70" fmla="*/ 13 w 18"/>
                  <a:gd name="T71" fmla="*/ 69 h 70"/>
                  <a:gd name="T72" fmla="*/ 12 w 18"/>
                  <a:gd name="T73" fmla="*/ 68 h 70"/>
                  <a:gd name="T74" fmla="*/ 12 w 18"/>
                  <a:gd name="T75" fmla="*/ 69 h 70"/>
                  <a:gd name="T76" fmla="*/ 11 w 18"/>
                  <a:gd name="T77" fmla="*/ 69 h 70"/>
                  <a:gd name="T78" fmla="*/ 11 w 18"/>
                  <a:gd name="T79" fmla="*/ 68 h 70"/>
                  <a:gd name="T80" fmla="*/ 11 w 18"/>
                  <a:gd name="T81" fmla="*/ 67 h 70"/>
                  <a:gd name="T82" fmla="*/ 8 w 18"/>
                  <a:gd name="T83" fmla="*/ 62 h 70"/>
                  <a:gd name="T84" fmla="*/ 5 w 18"/>
                  <a:gd name="T85" fmla="*/ 55 h 70"/>
                  <a:gd name="T86" fmla="*/ 3 w 18"/>
                  <a:gd name="T87" fmla="*/ 48 h 70"/>
                  <a:gd name="T88" fmla="*/ 1 w 18"/>
                  <a:gd name="T89" fmla="*/ 41 h 70"/>
                  <a:gd name="T90" fmla="*/ 0 w 18"/>
                  <a:gd name="T91" fmla="*/ 33 h 70"/>
                  <a:gd name="T92" fmla="*/ 0 w 18"/>
                  <a:gd name="T93" fmla="*/ 27 h 70"/>
                  <a:gd name="T94" fmla="*/ 1 w 18"/>
                  <a:gd name="T95" fmla="*/ 19 h 70"/>
                  <a:gd name="T96" fmla="*/ 2 w 18"/>
                  <a:gd name="T97" fmla="*/ 13 h 70"/>
                  <a:gd name="T98" fmla="*/ 5 w 18"/>
                  <a:gd name="T99" fmla="*/ 7 h 70"/>
                  <a:gd name="T100" fmla="*/ 8 w 18"/>
                  <a:gd name="T101" fmla="*/ 2 h 70"/>
                  <a:gd name="T102" fmla="*/ 9 w 18"/>
                  <a:gd name="T103" fmla="*/ 1 h 70"/>
                  <a:gd name="T104" fmla="*/ 10 w 18"/>
                  <a:gd name="T105" fmla="*/ 0 h 70"/>
                  <a:gd name="T106" fmla="*/ 11 w 18"/>
                  <a:gd name="T107" fmla="*/ 0 h 70"/>
                  <a:gd name="T108" fmla="*/ 12 w 18"/>
                  <a:gd name="T109" fmla="*/ 1 h 70"/>
                  <a:gd name="T110" fmla="*/ 13 w 18"/>
                  <a:gd name="T111" fmla="*/ 1 h 70"/>
                  <a:gd name="T112" fmla="*/ 13 w 18"/>
                  <a:gd name="T113" fmla="*/ 2 h 70"/>
                  <a:gd name="T114" fmla="*/ 13 w 18"/>
                  <a:gd name="T115" fmla="*/ 3 h 70"/>
                  <a:gd name="T116" fmla="*/ 13 w 18"/>
                  <a:gd name="T117" fmla="*/ 4 h 70"/>
                  <a:gd name="T118" fmla="*/ 14 w 18"/>
                  <a:gd name="T119" fmla="*/ 4 h 70"/>
                  <a:gd name="T120" fmla="*/ 14 w 18"/>
                  <a:gd name="T121" fmla="*/ 5 h 70"/>
                  <a:gd name="T122" fmla="*/ 13 w 18"/>
                  <a:gd name="T123" fmla="*/ 5 h 70"/>
                  <a:gd name="T124" fmla="*/ 12 w 18"/>
                  <a:gd name="T125" fmla="*/ 6 h 7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8"/>
                  <a:gd name="T190" fmla="*/ 0 h 70"/>
                  <a:gd name="T191" fmla="*/ 18 w 18"/>
                  <a:gd name="T192" fmla="*/ 70 h 7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8" h="70">
                    <a:moveTo>
                      <a:pt x="12" y="6"/>
                    </a:moveTo>
                    <a:lnTo>
                      <a:pt x="11" y="9"/>
                    </a:lnTo>
                    <a:lnTo>
                      <a:pt x="9" y="11"/>
                    </a:lnTo>
                    <a:lnTo>
                      <a:pt x="8" y="15"/>
                    </a:lnTo>
                    <a:lnTo>
                      <a:pt x="8" y="18"/>
                    </a:lnTo>
                    <a:lnTo>
                      <a:pt x="6" y="22"/>
                    </a:lnTo>
                    <a:lnTo>
                      <a:pt x="7" y="26"/>
                    </a:lnTo>
                    <a:lnTo>
                      <a:pt x="7" y="29"/>
                    </a:lnTo>
                    <a:lnTo>
                      <a:pt x="8" y="33"/>
                    </a:lnTo>
                    <a:lnTo>
                      <a:pt x="9" y="37"/>
                    </a:lnTo>
                    <a:lnTo>
                      <a:pt x="9" y="41"/>
                    </a:lnTo>
                    <a:lnTo>
                      <a:pt x="10" y="42"/>
                    </a:lnTo>
                    <a:lnTo>
                      <a:pt x="9" y="42"/>
                    </a:lnTo>
                    <a:lnTo>
                      <a:pt x="9" y="43"/>
                    </a:lnTo>
                    <a:lnTo>
                      <a:pt x="9" y="44"/>
                    </a:lnTo>
                    <a:lnTo>
                      <a:pt x="9" y="45"/>
                    </a:lnTo>
                    <a:lnTo>
                      <a:pt x="9" y="46"/>
                    </a:lnTo>
                    <a:lnTo>
                      <a:pt x="9" y="47"/>
                    </a:lnTo>
                    <a:lnTo>
                      <a:pt x="9" y="50"/>
                    </a:lnTo>
                    <a:lnTo>
                      <a:pt x="10" y="52"/>
                    </a:lnTo>
                    <a:lnTo>
                      <a:pt x="11" y="53"/>
                    </a:lnTo>
                    <a:lnTo>
                      <a:pt x="11" y="55"/>
                    </a:lnTo>
                    <a:lnTo>
                      <a:pt x="12" y="56"/>
                    </a:lnTo>
                    <a:lnTo>
                      <a:pt x="12" y="58"/>
                    </a:lnTo>
                    <a:lnTo>
                      <a:pt x="13" y="60"/>
                    </a:lnTo>
                    <a:lnTo>
                      <a:pt x="14" y="62"/>
                    </a:lnTo>
                    <a:lnTo>
                      <a:pt x="15" y="63"/>
                    </a:lnTo>
                    <a:lnTo>
                      <a:pt x="16" y="65"/>
                    </a:lnTo>
                    <a:lnTo>
                      <a:pt x="17" y="65"/>
                    </a:lnTo>
                    <a:lnTo>
                      <a:pt x="16" y="66"/>
                    </a:lnTo>
                    <a:lnTo>
                      <a:pt x="16" y="67"/>
                    </a:lnTo>
                    <a:lnTo>
                      <a:pt x="15" y="68"/>
                    </a:lnTo>
                    <a:lnTo>
                      <a:pt x="16" y="68"/>
                    </a:lnTo>
                    <a:lnTo>
                      <a:pt x="15" y="69"/>
                    </a:lnTo>
                    <a:lnTo>
                      <a:pt x="14" y="69"/>
                    </a:lnTo>
                    <a:lnTo>
                      <a:pt x="13" y="69"/>
                    </a:lnTo>
                    <a:lnTo>
                      <a:pt x="12" y="68"/>
                    </a:lnTo>
                    <a:lnTo>
                      <a:pt x="12" y="69"/>
                    </a:lnTo>
                    <a:lnTo>
                      <a:pt x="11" y="69"/>
                    </a:lnTo>
                    <a:lnTo>
                      <a:pt x="11" y="68"/>
                    </a:lnTo>
                    <a:lnTo>
                      <a:pt x="11" y="67"/>
                    </a:lnTo>
                    <a:lnTo>
                      <a:pt x="8" y="62"/>
                    </a:lnTo>
                    <a:lnTo>
                      <a:pt x="5" y="55"/>
                    </a:lnTo>
                    <a:lnTo>
                      <a:pt x="3" y="48"/>
                    </a:lnTo>
                    <a:lnTo>
                      <a:pt x="1" y="41"/>
                    </a:lnTo>
                    <a:lnTo>
                      <a:pt x="0" y="33"/>
                    </a:lnTo>
                    <a:lnTo>
                      <a:pt x="0" y="27"/>
                    </a:lnTo>
                    <a:lnTo>
                      <a:pt x="1" y="19"/>
                    </a:lnTo>
                    <a:lnTo>
                      <a:pt x="2" y="13"/>
                    </a:lnTo>
                    <a:lnTo>
                      <a:pt x="5" y="7"/>
                    </a:lnTo>
                    <a:lnTo>
                      <a:pt x="8" y="2"/>
                    </a:lnTo>
                    <a:lnTo>
                      <a:pt x="9" y="1"/>
                    </a:lnTo>
                    <a:lnTo>
                      <a:pt x="10" y="0"/>
                    </a:lnTo>
                    <a:lnTo>
                      <a:pt x="11" y="0"/>
                    </a:lnTo>
                    <a:lnTo>
                      <a:pt x="12" y="1"/>
                    </a:lnTo>
                    <a:lnTo>
                      <a:pt x="13" y="1"/>
                    </a:lnTo>
                    <a:lnTo>
                      <a:pt x="13" y="2"/>
                    </a:lnTo>
                    <a:lnTo>
                      <a:pt x="13" y="3"/>
                    </a:lnTo>
                    <a:lnTo>
                      <a:pt x="13" y="4"/>
                    </a:lnTo>
                    <a:lnTo>
                      <a:pt x="14" y="4"/>
                    </a:lnTo>
                    <a:lnTo>
                      <a:pt x="14" y="5"/>
                    </a:lnTo>
                    <a:lnTo>
                      <a:pt x="13" y="5"/>
                    </a:lnTo>
                    <a:lnTo>
                      <a:pt x="12" y="6"/>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90" name="Freeform 92"/>
              <p:cNvSpPr>
                <a:spLocks/>
              </p:cNvSpPr>
              <p:nvPr/>
            </p:nvSpPr>
            <p:spPr bwMode="auto">
              <a:xfrm>
                <a:off x="767" y="1991"/>
                <a:ext cx="28" cy="49"/>
              </a:xfrm>
              <a:custGeom>
                <a:avLst/>
                <a:gdLst>
                  <a:gd name="T0" fmla="*/ 20 w 28"/>
                  <a:gd name="T1" fmla="*/ 1 h 49"/>
                  <a:gd name="T2" fmla="*/ 23 w 28"/>
                  <a:gd name="T3" fmla="*/ 5 h 49"/>
                  <a:gd name="T4" fmla="*/ 25 w 28"/>
                  <a:gd name="T5" fmla="*/ 8 h 49"/>
                  <a:gd name="T6" fmla="*/ 26 w 28"/>
                  <a:gd name="T7" fmla="*/ 12 h 49"/>
                  <a:gd name="T8" fmla="*/ 27 w 28"/>
                  <a:gd name="T9" fmla="*/ 16 h 49"/>
                  <a:gd name="T10" fmla="*/ 27 w 28"/>
                  <a:gd name="T11" fmla="*/ 21 h 49"/>
                  <a:gd name="T12" fmla="*/ 26 w 28"/>
                  <a:gd name="T13" fmla="*/ 25 h 49"/>
                  <a:gd name="T14" fmla="*/ 25 w 28"/>
                  <a:gd name="T15" fmla="*/ 30 h 49"/>
                  <a:gd name="T16" fmla="*/ 22 w 28"/>
                  <a:gd name="T17" fmla="*/ 34 h 49"/>
                  <a:gd name="T18" fmla="*/ 18 w 28"/>
                  <a:gd name="T19" fmla="*/ 37 h 49"/>
                  <a:gd name="T20" fmla="*/ 12 w 28"/>
                  <a:gd name="T21" fmla="*/ 41 h 49"/>
                  <a:gd name="T22" fmla="*/ 11 w 28"/>
                  <a:gd name="T23" fmla="*/ 41 h 49"/>
                  <a:gd name="T24" fmla="*/ 10 w 28"/>
                  <a:gd name="T25" fmla="*/ 42 h 49"/>
                  <a:gd name="T26" fmla="*/ 8 w 28"/>
                  <a:gd name="T27" fmla="*/ 42 h 49"/>
                  <a:gd name="T28" fmla="*/ 7 w 28"/>
                  <a:gd name="T29" fmla="*/ 44 h 49"/>
                  <a:gd name="T30" fmla="*/ 5 w 28"/>
                  <a:gd name="T31" fmla="*/ 45 h 49"/>
                  <a:gd name="T32" fmla="*/ 3 w 28"/>
                  <a:gd name="T33" fmla="*/ 46 h 49"/>
                  <a:gd name="T34" fmla="*/ 2 w 28"/>
                  <a:gd name="T35" fmla="*/ 46 h 49"/>
                  <a:gd name="T36" fmla="*/ 2 w 28"/>
                  <a:gd name="T37" fmla="*/ 47 h 49"/>
                  <a:gd name="T38" fmla="*/ 1 w 28"/>
                  <a:gd name="T39" fmla="*/ 48 h 49"/>
                  <a:gd name="T40" fmla="*/ 4 w 28"/>
                  <a:gd name="T41" fmla="*/ 45 h 49"/>
                  <a:gd name="T42" fmla="*/ 8 w 28"/>
                  <a:gd name="T43" fmla="*/ 41 h 49"/>
                  <a:gd name="T44" fmla="*/ 11 w 28"/>
                  <a:gd name="T45" fmla="*/ 38 h 49"/>
                  <a:gd name="T46" fmla="*/ 12 w 28"/>
                  <a:gd name="T47" fmla="*/ 33 h 49"/>
                  <a:gd name="T48" fmla="*/ 16 w 28"/>
                  <a:gd name="T49" fmla="*/ 30 h 49"/>
                  <a:gd name="T50" fmla="*/ 17 w 28"/>
                  <a:gd name="T51" fmla="*/ 25 h 49"/>
                  <a:gd name="T52" fmla="*/ 18 w 28"/>
                  <a:gd name="T53" fmla="*/ 22 h 49"/>
                  <a:gd name="T54" fmla="*/ 17 w 28"/>
                  <a:gd name="T55" fmla="*/ 18 h 49"/>
                  <a:gd name="T56" fmla="*/ 17 w 28"/>
                  <a:gd name="T57" fmla="*/ 15 h 49"/>
                  <a:gd name="T58" fmla="*/ 14 w 28"/>
                  <a:gd name="T59" fmla="*/ 11 h 49"/>
                  <a:gd name="T60" fmla="*/ 11 w 28"/>
                  <a:gd name="T61" fmla="*/ 10 h 49"/>
                  <a:gd name="T62" fmla="*/ 10 w 28"/>
                  <a:gd name="T63" fmla="*/ 7 h 49"/>
                  <a:gd name="T64" fmla="*/ 7 w 28"/>
                  <a:gd name="T65" fmla="*/ 6 h 49"/>
                  <a:gd name="T66" fmla="*/ 5 w 28"/>
                  <a:gd name="T67" fmla="*/ 5 h 49"/>
                  <a:gd name="T68" fmla="*/ 4 w 28"/>
                  <a:gd name="T69" fmla="*/ 4 h 49"/>
                  <a:gd name="T70" fmla="*/ 2 w 28"/>
                  <a:gd name="T71" fmla="*/ 3 h 49"/>
                  <a:gd name="T72" fmla="*/ 1 w 28"/>
                  <a:gd name="T73" fmla="*/ 3 h 49"/>
                  <a:gd name="T74" fmla="*/ 0 w 28"/>
                  <a:gd name="T75" fmla="*/ 2 h 49"/>
                  <a:gd name="T76" fmla="*/ 1 w 28"/>
                  <a:gd name="T77" fmla="*/ 2 h 49"/>
                  <a:gd name="T78" fmla="*/ 3 w 28"/>
                  <a:gd name="T79" fmla="*/ 2 h 49"/>
                  <a:gd name="T80" fmla="*/ 5 w 28"/>
                  <a:gd name="T81" fmla="*/ 2 h 49"/>
                  <a:gd name="T82" fmla="*/ 8 w 28"/>
                  <a:gd name="T83" fmla="*/ 2 h 49"/>
                  <a:gd name="T84" fmla="*/ 10 w 28"/>
                  <a:gd name="T85" fmla="*/ 1 h 49"/>
                  <a:gd name="T86" fmla="*/ 13 w 28"/>
                  <a:gd name="T87" fmla="*/ 1 h 49"/>
                  <a:gd name="T88" fmla="*/ 16 w 28"/>
                  <a:gd name="T89" fmla="*/ 1 h 49"/>
                  <a:gd name="T90" fmla="*/ 17 w 28"/>
                  <a:gd name="T91" fmla="*/ 1 h 49"/>
                  <a:gd name="T92" fmla="*/ 19 w 28"/>
                  <a:gd name="T93" fmla="*/ 0 h 49"/>
                  <a:gd name="T94" fmla="*/ 20 w 28"/>
                  <a:gd name="T95" fmla="*/ 1 h 4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8"/>
                  <a:gd name="T145" fmla="*/ 0 h 49"/>
                  <a:gd name="T146" fmla="*/ 28 w 28"/>
                  <a:gd name="T147" fmla="*/ 49 h 4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8" h="49">
                    <a:moveTo>
                      <a:pt x="20" y="1"/>
                    </a:moveTo>
                    <a:lnTo>
                      <a:pt x="23" y="5"/>
                    </a:lnTo>
                    <a:lnTo>
                      <a:pt x="25" y="8"/>
                    </a:lnTo>
                    <a:lnTo>
                      <a:pt x="26" y="12"/>
                    </a:lnTo>
                    <a:lnTo>
                      <a:pt x="27" y="16"/>
                    </a:lnTo>
                    <a:lnTo>
                      <a:pt x="27" y="21"/>
                    </a:lnTo>
                    <a:lnTo>
                      <a:pt x="26" y="25"/>
                    </a:lnTo>
                    <a:lnTo>
                      <a:pt x="25" y="30"/>
                    </a:lnTo>
                    <a:lnTo>
                      <a:pt x="22" y="34"/>
                    </a:lnTo>
                    <a:lnTo>
                      <a:pt x="18" y="37"/>
                    </a:lnTo>
                    <a:lnTo>
                      <a:pt x="12" y="41"/>
                    </a:lnTo>
                    <a:lnTo>
                      <a:pt x="11" y="41"/>
                    </a:lnTo>
                    <a:lnTo>
                      <a:pt x="10" y="42"/>
                    </a:lnTo>
                    <a:lnTo>
                      <a:pt x="8" y="42"/>
                    </a:lnTo>
                    <a:lnTo>
                      <a:pt x="7" y="44"/>
                    </a:lnTo>
                    <a:lnTo>
                      <a:pt x="5" y="45"/>
                    </a:lnTo>
                    <a:lnTo>
                      <a:pt x="3" y="46"/>
                    </a:lnTo>
                    <a:lnTo>
                      <a:pt x="2" y="46"/>
                    </a:lnTo>
                    <a:lnTo>
                      <a:pt x="2" y="47"/>
                    </a:lnTo>
                    <a:lnTo>
                      <a:pt x="1" y="48"/>
                    </a:lnTo>
                    <a:lnTo>
                      <a:pt x="4" y="45"/>
                    </a:lnTo>
                    <a:lnTo>
                      <a:pt x="8" y="41"/>
                    </a:lnTo>
                    <a:lnTo>
                      <a:pt x="11" y="38"/>
                    </a:lnTo>
                    <a:lnTo>
                      <a:pt x="12" y="33"/>
                    </a:lnTo>
                    <a:lnTo>
                      <a:pt x="16" y="30"/>
                    </a:lnTo>
                    <a:lnTo>
                      <a:pt x="17" y="25"/>
                    </a:lnTo>
                    <a:lnTo>
                      <a:pt x="18" y="22"/>
                    </a:lnTo>
                    <a:lnTo>
                      <a:pt x="17" y="18"/>
                    </a:lnTo>
                    <a:lnTo>
                      <a:pt x="17" y="15"/>
                    </a:lnTo>
                    <a:lnTo>
                      <a:pt x="14" y="11"/>
                    </a:lnTo>
                    <a:lnTo>
                      <a:pt x="11" y="10"/>
                    </a:lnTo>
                    <a:lnTo>
                      <a:pt x="10" y="7"/>
                    </a:lnTo>
                    <a:lnTo>
                      <a:pt x="7" y="6"/>
                    </a:lnTo>
                    <a:lnTo>
                      <a:pt x="5" y="5"/>
                    </a:lnTo>
                    <a:lnTo>
                      <a:pt x="4" y="4"/>
                    </a:lnTo>
                    <a:lnTo>
                      <a:pt x="2" y="3"/>
                    </a:lnTo>
                    <a:lnTo>
                      <a:pt x="1" y="3"/>
                    </a:lnTo>
                    <a:lnTo>
                      <a:pt x="0" y="2"/>
                    </a:lnTo>
                    <a:lnTo>
                      <a:pt x="1" y="2"/>
                    </a:lnTo>
                    <a:lnTo>
                      <a:pt x="3" y="2"/>
                    </a:lnTo>
                    <a:lnTo>
                      <a:pt x="5" y="2"/>
                    </a:lnTo>
                    <a:lnTo>
                      <a:pt x="8" y="2"/>
                    </a:lnTo>
                    <a:lnTo>
                      <a:pt x="10" y="1"/>
                    </a:lnTo>
                    <a:lnTo>
                      <a:pt x="13" y="1"/>
                    </a:lnTo>
                    <a:lnTo>
                      <a:pt x="16" y="1"/>
                    </a:lnTo>
                    <a:lnTo>
                      <a:pt x="17" y="1"/>
                    </a:lnTo>
                    <a:lnTo>
                      <a:pt x="19" y="0"/>
                    </a:lnTo>
                    <a:lnTo>
                      <a:pt x="20" y="1"/>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91" name="Line 93"/>
              <p:cNvSpPr>
                <a:spLocks noChangeShapeType="1"/>
              </p:cNvSpPr>
              <p:nvPr/>
            </p:nvSpPr>
            <p:spPr bwMode="auto">
              <a:xfrm flipH="1">
                <a:off x="761" y="1992"/>
                <a:ext cx="29"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da-DK"/>
              </a:p>
            </p:txBody>
          </p:sp>
          <p:sp>
            <p:nvSpPr>
              <p:cNvPr id="114792" name="Freeform 94"/>
              <p:cNvSpPr>
                <a:spLocks/>
              </p:cNvSpPr>
              <p:nvPr/>
            </p:nvSpPr>
            <p:spPr bwMode="auto">
              <a:xfrm>
                <a:off x="773" y="2027"/>
                <a:ext cx="26" cy="78"/>
              </a:xfrm>
              <a:custGeom>
                <a:avLst/>
                <a:gdLst>
                  <a:gd name="T0" fmla="*/ 19 w 26"/>
                  <a:gd name="T1" fmla="*/ 3 h 78"/>
                  <a:gd name="T2" fmla="*/ 20 w 26"/>
                  <a:gd name="T3" fmla="*/ 5 h 78"/>
                  <a:gd name="T4" fmla="*/ 21 w 26"/>
                  <a:gd name="T5" fmla="*/ 9 h 78"/>
                  <a:gd name="T6" fmla="*/ 22 w 26"/>
                  <a:gd name="T7" fmla="*/ 11 h 78"/>
                  <a:gd name="T8" fmla="*/ 23 w 26"/>
                  <a:gd name="T9" fmla="*/ 13 h 78"/>
                  <a:gd name="T10" fmla="*/ 25 w 26"/>
                  <a:gd name="T11" fmla="*/ 14 h 78"/>
                  <a:gd name="T12" fmla="*/ 25 w 26"/>
                  <a:gd name="T13" fmla="*/ 16 h 78"/>
                  <a:gd name="T14" fmla="*/ 24 w 26"/>
                  <a:gd name="T15" fmla="*/ 25 h 78"/>
                  <a:gd name="T16" fmla="*/ 23 w 26"/>
                  <a:gd name="T17" fmla="*/ 38 h 78"/>
                  <a:gd name="T18" fmla="*/ 20 w 26"/>
                  <a:gd name="T19" fmla="*/ 51 h 78"/>
                  <a:gd name="T20" fmla="*/ 16 w 26"/>
                  <a:gd name="T21" fmla="*/ 61 h 78"/>
                  <a:gd name="T22" fmla="*/ 10 w 26"/>
                  <a:gd name="T23" fmla="*/ 72 h 78"/>
                  <a:gd name="T24" fmla="*/ 5 w 26"/>
                  <a:gd name="T25" fmla="*/ 76 h 78"/>
                  <a:gd name="T26" fmla="*/ 3 w 26"/>
                  <a:gd name="T27" fmla="*/ 77 h 78"/>
                  <a:gd name="T28" fmla="*/ 1 w 26"/>
                  <a:gd name="T29" fmla="*/ 76 h 78"/>
                  <a:gd name="T30" fmla="*/ 0 w 26"/>
                  <a:gd name="T31" fmla="*/ 75 h 78"/>
                  <a:gd name="T32" fmla="*/ 0 w 26"/>
                  <a:gd name="T33" fmla="*/ 73 h 78"/>
                  <a:gd name="T34" fmla="*/ 1 w 26"/>
                  <a:gd name="T35" fmla="*/ 72 h 78"/>
                  <a:gd name="T36" fmla="*/ 1 w 26"/>
                  <a:gd name="T37" fmla="*/ 71 h 78"/>
                  <a:gd name="T38" fmla="*/ 8 w 26"/>
                  <a:gd name="T39" fmla="*/ 63 h 78"/>
                  <a:gd name="T40" fmla="*/ 12 w 26"/>
                  <a:gd name="T41" fmla="*/ 54 h 78"/>
                  <a:gd name="T42" fmla="*/ 15 w 26"/>
                  <a:gd name="T43" fmla="*/ 43 h 78"/>
                  <a:gd name="T44" fmla="*/ 16 w 26"/>
                  <a:gd name="T45" fmla="*/ 32 h 78"/>
                  <a:gd name="T46" fmla="*/ 18 w 26"/>
                  <a:gd name="T47" fmla="*/ 21 h 78"/>
                  <a:gd name="T48" fmla="*/ 19 w 26"/>
                  <a:gd name="T49" fmla="*/ 17 h 78"/>
                  <a:gd name="T50" fmla="*/ 14 w 26"/>
                  <a:gd name="T51" fmla="*/ 10 h 78"/>
                  <a:gd name="T52" fmla="*/ 14 w 26"/>
                  <a:gd name="T53" fmla="*/ 7 h 78"/>
                  <a:gd name="T54" fmla="*/ 13 w 26"/>
                  <a:gd name="T55" fmla="*/ 6 h 78"/>
                  <a:gd name="T56" fmla="*/ 13 w 26"/>
                  <a:gd name="T57" fmla="*/ 4 h 78"/>
                  <a:gd name="T58" fmla="*/ 14 w 26"/>
                  <a:gd name="T59" fmla="*/ 2 h 78"/>
                  <a:gd name="T60" fmla="*/ 15 w 26"/>
                  <a:gd name="T61" fmla="*/ 0 h 78"/>
                  <a:gd name="T62" fmla="*/ 16 w 26"/>
                  <a:gd name="T63" fmla="*/ 0 h 78"/>
                  <a:gd name="T64" fmla="*/ 17 w 26"/>
                  <a:gd name="T65" fmla="*/ 1 h 78"/>
                  <a:gd name="T66" fmla="*/ 19 w 26"/>
                  <a:gd name="T67" fmla="*/ 1 h 78"/>
                  <a:gd name="T68" fmla="*/ 19 w 26"/>
                  <a:gd name="T69" fmla="*/ 2 h 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6"/>
                  <a:gd name="T106" fmla="*/ 0 h 78"/>
                  <a:gd name="T107" fmla="*/ 26 w 26"/>
                  <a:gd name="T108" fmla="*/ 78 h 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6" h="78">
                    <a:moveTo>
                      <a:pt x="19" y="2"/>
                    </a:moveTo>
                    <a:lnTo>
                      <a:pt x="19" y="3"/>
                    </a:lnTo>
                    <a:lnTo>
                      <a:pt x="19" y="4"/>
                    </a:lnTo>
                    <a:lnTo>
                      <a:pt x="20" y="5"/>
                    </a:lnTo>
                    <a:lnTo>
                      <a:pt x="20" y="7"/>
                    </a:lnTo>
                    <a:lnTo>
                      <a:pt x="21" y="9"/>
                    </a:lnTo>
                    <a:lnTo>
                      <a:pt x="22" y="10"/>
                    </a:lnTo>
                    <a:lnTo>
                      <a:pt x="22" y="11"/>
                    </a:lnTo>
                    <a:lnTo>
                      <a:pt x="23" y="12"/>
                    </a:lnTo>
                    <a:lnTo>
                      <a:pt x="23" y="13"/>
                    </a:lnTo>
                    <a:lnTo>
                      <a:pt x="25" y="13"/>
                    </a:lnTo>
                    <a:lnTo>
                      <a:pt x="25" y="14"/>
                    </a:lnTo>
                    <a:lnTo>
                      <a:pt x="25" y="15"/>
                    </a:lnTo>
                    <a:lnTo>
                      <a:pt x="25" y="16"/>
                    </a:lnTo>
                    <a:lnTo>
                      <a:pt x="24" y="19"/>
                    </a:lnTo>
                    <a:lnTo>
                      <a:pt x="24" y="25"/>
                    </a:lnTo>
                    <a:lnTo>
                      <a:pt x="23" y="31"/>
                    </a:lnTo>
                    <a:lnTo>
                      <a:pt x="23" y="38"/>
                    </a:lnTo>
                    <a:lnTo>
                      <a:pt x="22" y="44"/>
                    </a:lnTo>
                    <a:lnTo>
                      <a:pt x="20" y="51"/>
                    </a:lnTo>
                    <a:lnTo>
                      <a:pt x="19" y="56"/>
                    </a:lnTo>
                    <a:lnTo>
                      <a:pt x="16" y="61"/>
                    </a:lnTo>
                    <a:lnTo>
                      <a:pt x="14" y="67"/>
                    </a:lnTo>
                    <a:lnTo>
                      <a:pt x="10" y="72"/>
                    </a:lnTo>
                    <a:lnTo>
                      <a:pt x="5" y="75"/>
                    </a:lnTo>
                    <a:lnTo>
                      <a:pt x="5" y="76"/>
                    </a:lnTo>
                    <a:lnTo>
                      <a:pt x="4" y="77"/>
                    </a:lnTo>
                    <a:lnTo>
                      <a:pt x="3" y="77"/>
                    </a:lnTo>
                    <a:lnTo>
                      <a:pt x="2" y="76"/>
                    </a:lnTo>
                    <a:lnTo>
                      <a:pt x="1" y="76"/>
                    </a:lnTo>
                    <a:lnTo>
                      <a:pt x="1" y="75"/>
                    </a:lnTo>
                    <a:lnTo>
                      <a:pt x="0" y="75"/>
                    </a:lnTo>
                    <a:lnTo>
                      <a:pt x="0" y="74"/>
                    </a:lnTo>
                    <a:lnTo>
                      <a:pt x="0" y="73"/>
                    </a:lnTo>
                    <a:lnTo>
                      <a:pt x="0" y="72"/>
                    </a:lnTo>
                    <a:lnTo>
                      <a:pt x="1" y="72"/>
                    </a:lnTo>
                    <a:lnTo>
                      <a:pt x="0" y="71"/>
                    </a:lnTo>
                    <a:lnTo>
                      <a:pt x="1" y="71"/>
                    </a:lnTo>
                    <a:lnTo>
                      <a:pt x="5" y="67"/>
                    </a:lnTo>
                    <a:lnTo>
                      <a:pt x="8" y="63"/>
                    </a:lnTo>
                    <a:lnTo>
                      <a:pt x="10" y="58"/>
                    </a:lnTo>
                    <a:lnTo>
                      <a:pt x="12" y="54"/>
                    </a:lnTo>
                    <a:lnTo>
                      <a:pt x="14" y="49"/>
                    </a:lnTo>
                    <a:lnTo>
                      <a:pt x="15" y="43"/>
                    </a:lnTo>
                    <a:lnTo>
                      <a:pt x="15" y="37"/>
                    </a:lnTo>
                    <a:lnTo>
                      <a:pt x="16" y="32"/>
                    </a:lnTo>
                    <a:lnTo>
                      <a:pt x="18" y="26"/>
                    </a:lnTo>
                    <a:lnTo>
                      <a:pt x="18" y="21"/>
                    </a:lnTo>
                    <a:lnTo>
                      <a:pt x="18" y="15"/>
                    </a:lnTo>
                    <a:lnTo>
                      <a:pt x="19" y="17"/>
                    </a:lnTo>
                    <a:lnTo>
                      <a:pt x="14" y="11"/>
                    </a:lnTo>
                    <a:lnTo>
                      <a:pt x="14" y="10"/>
                    </a:lnTo>
                    <a:lnTo>
                      <a:pt x="14" y="8"/>
                    </a:lnTo>
                    <a:lnTo>
                      <a:pt x="14" y="7"/>
                    </a:lnTo>
                    <a:lnTo>
                      <a:pt x="14" y="6"/>
                    </a:lnTo>
                    <a:lnTo>
                      <a:pt x="13" y="6"/>
                    </a:lnTo>
                    <a:lnTo>
                      <a:pt x="13" y="5"/>
                    </a:lnTo>
                    <a:lnTo>
                      <a:pt x="13" y="4"/>
                    </a:lnTo>
                    <a:lnTo>
                      <a:pt x="13" y="2"/>
                    </a:lnTo>
                    <a:lnTo>
                      <a:pt x="14" y="2"/>
                    </a:lnTo>
                    <a:lnTo>
                      <a:pt x="14" y="1"/>
                    </a:lnTo>
                    <a:lnTo>
                      <a:pt x="15" y="0"/>
                    </a:lnTo>
                    <a:lnTo>
                      <a:pt x="16" y="1"/>
                    </a:lnTo>
                    <a:lnTo>
                      <a:pt x="16" y="0"/>
                    </a:lnTo>
                    <a:lnTo>
                      <a:pt x="17" y="0"/>
                    </a:lnTo>
                    <a:lnTo>
                      <a:pt x="17" y="1"/>
                    </a:lnTo>
                    <a:lnTo>
                      <a:pt x="18" y="0"/>
                    </a:lnTo>
                    <a:lnTo>
                      <a:pt x="19" y="1"/>
                    </a:lnTo>
                    <a:lnTo>
                      <a:pt x="19" y="2"/>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93" name="Freeform 95"/>
              <p:cNvSpPr>
                <a:spLocks/>
              </p:cNvSpPr>
              <p:nvPr/>
            </p:nvSpPr>
            <p:spPr bwMode="auto">
              <a:xfrm>
                <a:off x="780" y="2141"/>
                <a:ext cx="18" cy="52"/>
              </a:xfrm>
              <a:custGeom>
                <a:avLst/>
                <a:gdLst>
                  <a:gd name="T0" fmla="*/ 13 w 18"/>
                  <a:gd name="T1" fmla="*/ 2 h 52"/>
                  <a:gd name="T2" fmla="*/ 15 w 18"/>
                  <a:gd name="T3" fmla="*/ 7 h 52"/>
                  <a:gd name="T4" fmla="*/ 15 w 18"/>
                  <a:gd name="T5" fmla="*/ 12 h 52"/>
                  <a:gd name="T6" fmla="*/ 17 w 18"/>
                  <a:gd name="T7" fmla="*/ 17 h 52"/>
                  <a:gd name="T8" fmla="*/ 16 w 18"/>
                  <a:gd name="T9" fmla="*/ 22 h 52"/>
                  <a:gd name="T10" fmla="*/ 16 w 18"/>
                  <a:gd name="T11" fmla="*/ 27 h 52"/>
                  <a:gd name="T12" fmla="*/ 15 w 18"/>
                  <a:gd name="T13" fmla="*/ 32 h 52"/>
                  <a:gd name="T14" fmla="*/ 13 w 18"/>
                  <a:gd name="T15" fmla="*/ 37 h 52"/>
                  <a:gd name="T16" fmla="*/ 11 w 18"/>
                  <a:gd name="T17" fmla="*/ 42 h 52"/>
                  <a:gd name="T18" fmla="*/ 9 w 18"/>
                  <a:gd name="T19" fmla="*/ 45 h 52"/>
                  <a:gd name="T20" fmla="*/ 5 w 18"/>
                  <a:gd name="T21" fmla="*/ 49 h 52"/>
                  <a:gd name="T22" fmla="*/ 5 w 18"/>
                  <a:gd name="T23" fmla="*/ 50 h 52"/>
                  <a:gd name="T24" fmla="*/ 5 w 18"/>
                  <a:gd name="T25" fmla="*/ 51 h 52"/>
                  <a:gd name="T26" fmla="*/ 3 w 18"/>
                  <a:gd name="T27" fmla="*/ 51 h 52"/>
                  <a:gd name="T28" fmla="*/ 2 w 18"/>
                  <a:gd name="T29" fmla="*/ 50 h 52"/>
                  <a:gd name="T30" fmla="*/ 1 w 18"/>
                  <a:gd name="T31" fmla="*/ 50 h 52"/>
                  <a:gd name="T32" fmla="*/ 1 w 18"/>
                  <a:gd name="T33" fmla="*/ 49 h 52"/>
                  <a:gd name="T34" fmla="*/ 1 w 18"/>
                  <a:gd name="T35" fmla="*/ 48 h 52"/>
                  <a:gd name="T36" fmla="*/ 0 w 18"/>
                  <a:gd name="T37" fmla="*/ 47 h 52"/>
                  <a:gd name="T38" fmla="*/ 0 w 18"/>
                  <a:gd name="T39" fmla="*/ 46 h 52"/>
                  <a:gd name="T40" fmla="*/ 1 w 18"/>
                  <a:gd name="T41" fmla="*/ 45 h 52"/>
                  <a:gd name="T42" fmla="*/ 4 w 18"/>
                  <a:gd name="T43" fmla="*/ 41 h 52"/>
                  <a:gd name="T44" fmla="*/ 6 w 18"/>
                  <a:gd name="T45" fmla="*/ 38 h 52"/>
                  <a:gd name="T46" fmla="*/ 7 w 18"/>
                  <a:gd name="T47" fmla="*/ 35 h 52"/>
                  <a:gd name="T48" fmla="*/ 9 w 18"/>
                  <a:gd name="T49" fmla="*/ 30 h 52"/>
                  <a:gd name="T50" fmla="*/ 10 w 18"/>
                  <a:gd name="T51" fmla="*/ 25 h 52"/>
                  <a:gd name="T52" fmla="*/ 10 w 18"/>
                  <a:gd name="T53" fmla="*/ 21 h 52"/>
                  <a:gd name="T54" fmla="*/ 11 w 18"/>
                  <a:gd name="T55" fmla="*/ 16 h 52"/>
                  <a:gd name="T56" fmla="*/ 10 w 18"/>
                  <a:gd name="T57" fmla="*/ 12 h 52"/>
                  <a:gd name="T58" fmla="*/ 9 w 18"/>
                  <a:gd name="T59" fmla="*/ 7 h 52"/>
                  <a:gd name="T60" fmla="*/ 7 w 18"/>
                  <a:gd name="T61" fmla="*/ 3 h 52"/>
                  <a:gd name="T62" fmla="*/ 7 w 18"/>
                  <a:gd name="T63" fmla="*/ 2 h 52"/>
                  <a:gd name="T64" fmla="*/ 6 w 18"/>
                  <a:gd name="T65" fmla="*/ 1 h 52"/>
                  <a:gd name="T66" fmla="*/ 7 w 18"/>
                  <a:gd name="T67" fmla="*/ 1 h 52"/>
                  <a:gd name="T68" fmla="*/ 8 w 18"/>
                  <a:gd name="T69" fmla="*/ 1 h 52"/>
                  <a:gd name="T70" fmla="*/ 9 w 18"/>
                  <a:gd name="T71" fmla="*/ 1 h 52"/>
                  <a:gd name="T72" fmla="*/ 10 w 18"/>
                  <a:gd name="T73" fmla="*/ 0 h 52"/>
                  <a:gd name="T74" fmla="*/ 11 w 18"/>
                  <a:gd name="T75" fmla="*/ 0 h 52"/>
                  <a:gd name="T76" fmla="*/ 11 w 18"/>
                  <a:gd name="T77" fmla="*/ 1 h 52"/>
                  <a:gd name="T78" fmla="*/ 13 w 18"/>
                  <a:gd name="T79" fmla="*/ 1 h 52"/>
                  <a:gd name="T80" fmla="*/ 13 w 18"/>
                  <a:gd name="T81" fmla="*/ 2 h 52"/>
                  <a:gd name="T82" fmla="*/ 13 w 18"/>
                  <a:gd name="T83" fmla="*/ 2 h 5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8"/>
                  <a:gd name="T127" fmla="*/ 0 h 52"/>
                  <a:gd name="T128" fmla="*/ 18 w 18"/>
                  <a:gd name="T129" fmla="*/ 52 h 5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8" h="52">
                    <a:moveTo>
                      <a:pt x="13" y="2"/>
                    </a:moveTo>
                    <a:lnTo>
                      <a:pt x="15" y="7"/>
                    </a:lnTo>
                    <a:lnTo>
                      <a:pt x="15" y="12"/>
                    </a:lnTo>
                    <a:lnTo>
                      <a:pt x="17" y="17"/>
                    </a:lnTo>
                    <a:lnTo>
                      <a:pt x="16" y="22"/>
                    </a:lnTo>
                    <a:lnTo>
                      <a:pt x="16" y="27"/>
                    </a:lnTo>
                    <a:lnTo>
                      <a:pt x="15" y="32"/>
                    </a:lnTo>
                    <a:lnTo>
                      <a:pt x="13" y="37"/>
                    </a:lnTo>
                    <a:lnTo>
                      <a:pt x="11" y="42"/>
                    </a:lnTo>
                    <a:lnTo>
                      <a:pt x="9" y="45"/>
                    </a:lnTo>
                    <a:lnTo>
                      <a:pt x="5" y="49"/>
                    </a:lnTo>
                    <a:lnTo>
                      <a:pt x="5" y="50"/>
                    </a:lnTo>
                    <a:lnTo>
                      <a:pt x="5" y="51"/>
                    </a:lnTo>
                    <a:lnTo>
                      <a:pt x="3" y="51"/>
                    </a:lnTo>
                    <a:lnTo>
                      <a:pt x="2" y="50"/>
                    </a:lnTo>
                    <a:lnTo>
                      <a:pt x="1" y="50"/>
                    </a:lnTo>
                    <a:lnTo>
                      <a:pt x="1" y="49"/>
                    </a:lnTo>
                    <a:lnTo>
                      <a:pt x="1" y="48"/>
                    </a:lnTo>
                    <a:lnTo>
                      <a:pt x="0" y="47"/>
                    </a:lnTo>
                    <a:lnTo>
                      <a:pt x="0" y="46"/>
                    </a:lnTo>
                    <a:lnTo>
                      <a:pt x="1" y="45"/>
                    </a:lnTo>
                    <a:lnTo>
                      <a:pt x="4" y="41"/>
                    </a:lnTo>
                    <a:lnTo>
                      <a:pt x="6" y="38"/>
                    </a:lnTo>
                    <a:lnTo>
                      <a:pt x="7" y="35"/>
                    </a:lnTo>
                    <a:lnTo>
                      <a:pt x="9" y="30"/>
                    </a:lnTo>
                    <a:lnTo>
                      <a:pt x="10" y="25"/>
                    </a:lnTo>
                    <a:lnTo>
                      <a:pt x="10" y="21"/>
                    </a:lnTo>
                    <a:lnTo>
                      <a:pt x="11" y="16"/>
                    </a:lnTo>
                    <a:lnTo>
                      <a:pt x="10" y="12"/>
                    </a:lnTo>
                    <a:lnTo>
                      <a:pt x="9" y="7"/>
                    </a:lnTo>
                    <a:lnTo>
                      <a:pt x="7" y="3"/>
                    </a:lnTo>
                    <a:lnTo>
                      <a:pt x="7" y="2"/>
                    </a:lnTo>
                    <a:lnTo>
                      <a:pt x="6" y="1"/>
                    </a:lnTo>
                    <a:lnTo>
                      <a:pt x="7" y="1"/>
                    </a:lnTo>
                    <a:lnTo>
                      <a:pt x="8" y="1"/>
                    </a:lnTo>
                    <a:lnTo>
                      <a:pt x="9" y="1"/>
                    </a:lnTo>
                    <a:lnTo>
                      <a:pt x="10" y="0"/>
                    </a:lnTo>
                    <a:lnTo>
                      <a:pt x="11" y="0"/>
                    </a:lnTo>
                    <a:lnTo>
                      <a:pt x="11" y="1"/>
                    </a:lnTo>
                    <a:lnTo>
                      <a:pt x="13" y="1"/>
                    </a:lnTo>
                    <a:lnTo>
                      <a:pt x="13" y="2"/>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94" name="Freeform 96"/>
              <p:cNvSpPr>
                <a:spLocks/>
              </p:cNvSpPr>
              <p:nvPr/>
            </p:nvSpPr>
            <p:spPr bwMode="auto">
              <a:xfrm>
                <a:off x="792" y="2202"/>
                <a:ext cx="29" cy="104"/>
              </a:xfrm>
              <a:custGeom>
                <a:avLst/>
                <a:gdLst>
                  <a:gd name="T0" fmla="*/ 4 w 29"/>
                  <a:gd name="T1" fmla="*/ 1 h 104"/>
                  <a:gd name="T2" fmla="*/ 6 w 29"/>
                  <a:gd name="T3" fmla="*/ 1 h 104"/>
                  <a:gd name="T4" fmla="*/ 8 w 29"/>
                  <a:gd name="T5" fmla="*/ 1 h 104"/>
                  <a:gd name="T6" fmla="*/ 9 w 29"/>
                  <a:gd name="T7" fmla="*/ 2 h 104"/>
                  <a:gd name="T8" fmla="*/ 11 w 29"/>
                  <a:gd name="T9" fmla="*/ 4 h 104"/>
                  <a:gd name="T10" fmla="*/ 12 w 29"/>
                  <a:gd name="T11" fmla="*/ 5 h 104"/>
                  <a:gd name="T12" fmla="*/ 13 w 29"/>
                  <a:gd name="T13" fmla="*/ 6 h 104"/>
                  <a:gd name="T14" fmla="*/ 15 w 29"/>
                  <a:gd name="T15" fmla="*/ 7 h 104"/>
                  <a:gd name="T16" fmla="*/ 16 w 29"/>
                  <a:gd name="T17" fmla="*/ 9 h 104"/>
                  <a:gd name="T18" fmla="*/ 18 w 29"/>
                  <a:gd name="T19" fmla="*/ 11 h 104"/>
                  <a:gd name="T20" fmla="*/ 19 w 29"/>
                  <a:gd name="T21" fmla="*/ 14 h 104"/>
                  <a:gd name="T22" fmla="*/ 22 w 29"/>
                  <a:gd name="T23" fmla="*/ 28 h 104"/>
                  <a:gd name="T24" fmla="*/ 24 w 29"/>
                  <a:gd name="T25" fmla="*/ 42 h 104"/>
                  <a:gd name="T26" fmla="*/ 25 w 29"/>
                  <a:gd name="T27" fmla="*/ 57 h 104"/>
                  <a:gd name="T28" fmla="*/ 27 w 29"/>
                  <a:gd name="T29" fmla="*/ 71 h 104"/>
                  <a:gd name="T30" fmla="*/ 28 w 29"/>
                  <a:gd name="T31" fmla="*/ 86 h 104"/>
                  <a:gd name="T32" fmla="*/ 27 w 29"/>
                  <a:gd name="T33" fmla="*/ 89 h 104"/>
                  <a:gd name="T34" fmla="*/ 27 w 29"/>
                  <a:gd name="T35" fmla="*/ 92 h 104"/>
                  <a:gd name="T36" fmla="*/ 26 w 29"/>
                  <a:gd name="T37" fmla="*/ 96 h 104"/>
                  <a:gd name="T38" fmla="*/ 25 w 29"/>
                  <a:gd name="T39" fmla="*/ 99 h 104"/>
                  <a:gd name="T40" fmla="*/ 23 w 29"/>
                  <a:gd name="T41" fmla="*/ 102 h 104"/>
                  <a:gd name="T42" fmla="*/ 21 w 29"/>
                  <a:gd name="T43" fmla="*/ 102 h 104"/>
                  <a:gd name="T44" fmla="*/ 20 w 29"/>
                  <a:gd name="T45" fmla="*/ 102 h 104"/>
                  <a:gd name="T46" fmla="*/ 19 w 29"/>
                  <a:gd name="T47" fmla="*/ 103 h 104"/>
                  <a:gd name="T48" fmla="*/ 18 w 29"/>
                  <a:gd name="T49" fmla="*/ 101 h 104"/>
                  <a:gd name="T50" fmla="*/ 17 w 29"/>
                  <a:gd name="T51" fmla="*/ 100 h 104"/>
                  <a:gd name="T52" fmla="*/ 17 w 29"/>
                  <a:gd name="T53" fmla="*/ 99 h 104"/>
                  <a:gd name="T54" fmla="*/ 18 w 29"/>
                  <a:gd name="T55" fmla="*/ 97 h 104"/>
                  <a:gd name="T56" fmla="*/ 18 w 29"/>
                  <a:gd name="T57" fmla="*/ 95 h 104"/>
                  <a:gd name="T58" fmla="*/ 19 w 29"/>
                  <a:gd name="T59" fmla="*/ 94 h 104"/>
                  <a:gd name="T60" fmla="*/ 21 w 29"/>
                  <a:gd name="T61" fmla="*/ 91 h 104"/>
                  <a:gd name="T62" fmla="*/ 21 w 29"/>
                  <a:gd name="T63" fmla="*/ 89 h 104"/>
                  <a:gd name="T64" fmla="*/ 22 w 29"/>
                  <a:gd name="T65" fmla="*/ 87 h 104"/>
                  <a:gd name="T66" fmla="*/ 21 w 29"/>
                  <a:gd name="T67" fmla="*/ 85 h 104"/>
                  <a:gd name="T68" fmla="*/ 20 w 29"/>
                  <a:gd name="T69" fmla="*/ 82 h 104"/>
                  <a:gd name="T70" fmla="*/ 20 w 29"/>
                  <a:gd name="T71" fmla="*/ 80 h 104"/>
                  <a:gd name="T72" fmla="*/ 20 w 29"/>
                  <a:gd name="T73" fmla="*/ 77 h 104"/>
                  <a:gd name="T74" fmla="*/ 20 w 29"/>
                  <a:gd name="T75" fmla="*/ 64 h 104"/>
                  <a:gd name="T76" fmla="*/ 19 w 29"/>
                  <a:gd name="T77" fmla="*/ 52 h 104"/>
                  <a:gd name="T78" fmla="*/ 18 w 29"/>
                  <a:gd name="T79" fmla="*/ 39 h 104"/>
                  <a:gd name="T80" fmla="*/ 16 w 29"/>
                  <a:gd name="T81" fmla="*/ 26 h 104"/>
                  <a:gd name="T82" fmla="*/ 13 w 29"/>
                  <a:gd name="T83" fmla="*/ 15 h 104"/>
                  <a:gd name="T84" fmla="*/ 4 w 29"/>
                  <a:gd name="T85" fmla="*/ 7 h 104"/>
                  <a:gd name="T86" fmla="*/ 3 w 29"/>
                  <a:gd name="T87" fmla="*/ 7 h 104"/>
                  <a:gd name="T88" fmla="*/ 1 w 29"/>
                  <a:gd name="T89" fmla="*/ 4 h 104"/>
                  <a:gd name="T90" fmla="*/ 0 w 29"/>
                  <a:gd name="T91" fmla="*/ 2 h 104"/>
                  <a:gd name="T92" fmla="*/ 2 w 29"/>
                  <a:gd name="T93" fmla="*/ 2 h 104"/>
                  <a:gd name="T94" fmla="*/ 2 w 29"/>
                  <a:gd name="T95" fmla="*/ 1 h 104"/>
                  <a:gd name="T96" fmla="*/ 3 w 29"/>
                  <a:gd name="T97" fmla="*/ 0 h 10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9"/>
                  <a:gd name="T148" fmla="*/ 0 h 104"/>
                  <a:gd name="T149" fmla="*/ 29 w 29"/>
                  <a:gd name="T150" fmla="*/ 104 h 10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9" h="104">
                    <a:moveTo>
                      <a:pt x="3" y="0"/>
                    </a:moveTo>
                    <a:lnTo>
                      <a:pt x="4" y="1"/>
                    </a:lnTo>
                    <a:lnTo>
                      <a:pt x="5" y="1"/>
                    </a:lnTo>
                    <a:lnTo>
                      <a:pt x="6" y="1"/>
                    </a:lnTo>
                    <a:lnTo>
                      <a:pt x="7" y="1"/>
                    </a:lnTo>
                    <a:lnTo>
                      <a:pt x="8" y="1"/>
                    </a:lnTo>
                    <a:lnTo>
                      <a:pt x="9" y="1"/>
                    </a:lnTo>
                    <a:lnTo>
                      <a:pt x="9" y="2"/>
                    </a:lnTo>
                    <a:lnTo>
                      <a:pt x="10" y="3"/>
                    </a:lnTo>
                    <a:lnTo>
                      <a:pt x="11" y="4"/>
                    </a:lnTo>
                    <a:lnTo>
                      <a:pt x="12" y="4"/>
                    </a:lnTo>
                    <a:lnTo>
                      <a:pt x="12" y="5"/>
                    </a:lnTo>
                    <a:lnTo>
                      <a:pt x="12" y="4"/>
                    </a:lnTo>
                    <a:lnTo>
                      <a:pt x="13" y="6"/>
                    </a:lnTo>
                    <a:lnTo>
                      <a:pt x="14" y="6"/>
                    </a:lnTo>
                    <a:lnTo>
                      <a:pt x="15" y="7"/>
                    </a:lnTo>
                    <a:lnTo>
                      <a:pt x="15" y="8"/>
                    </a:lnTo>
                    <a:lnTo>
                      <a:pt x="16" y="9"/>
                    </a:lnTo>
                    <a:lnTo>
                      <a:pt x="16" y="10"/>
                    </a:lnTo>
                    <a:lnTo>
                      <a:pt x="18" y="11"/>
                    </a:lnTo>
                    <a:lnTo>
                      <a:pt x="19" y="13"/>
                    </a:lnTo>
                    <a:lnTo>
                      <a:pt x="19" y="14"/>
                    </a:lnTo>
                    <a:lnTo>
                      <a:pt x="21" y="21"/>
                    </a:lnTo>
                    <a:lnTo>
                      <a:pt x="22" y="28"/>
                    </a:lnTo>
                    <a:lnTo>
                      <a:pt x="24" y="35"/>
                    </a:lnTo>
                    <a:lnTo>
                      <a:pt x="24" y="42"/>
                    </a:lnTo>
                    <a:lnTo>
                      <a:pt x="26" y="50"/>
                    </a:lnTo>
                    <a:lnTo>
                      <a:pt x="25" y="57"/>
                    </a:lnTo>
                    <a:lnTo>
                      <a:pt x="26" y="63"/>
                    </a:lnTo>
                    <a:lnTo>
                      <a:pt x="27" y="71"/>
                    </a:lnTo>
                    <a:lnTo>
                      <a:pt x="27" y="78"/>
                    </a:lnTo>
                    <a:lnTo>
                      <a:pt x="28" y="86"/>
                    </a:lnTo>
                    <a:lnTo>
                      <a:pt x="27" y="87"/>
                    </a:lnTo>
                    <a:lnTo>
                      <a:pt x="27" y="89"/>
                    </a:lnTo>
                    <a:lnTo>
                      <a:pt x="27" y="91"/>
                    </a:lnTo>
                    <a:lnTo>
                      <a:pt x="27" y="92"/>
                    </a:lnTo>
                    <a:lnTo>
                      <a:pt x="26" y="93"/>
                    </a:lnTo>
                    <a:lnTo>
                      <a:pt x="26" y="96"/>
                    </a:lnTo>
                    <a:lnTo>
                      <a:pt x="25" y="97"/>
                    </a:lnTo>
                    <a:lnTo>
                      <a:pt x="25" y="99"/>
                    </a:lnTo>
                    <a:lnTo>
                      <a:pt x="24" y="100"/>
                    </a:lnTo>
                    <a:lnTo>
                      <a:pt x="23" y="102"/>
                    </a:lnTo>
                    <a:lnTo>
                      <a:pt x="22" y="102"/>
                    </a:lnTo>
                    <a:lnTo>
                      <a:pt x="21" y="102"/>
                    </a:lnTo>
                    <a:lnTo>
                      <a:pt x="20" y="103"/>
                    </a:lnTo>
                    <a:lnTo>
                      <a:pt x="20" y="102"/>
                    </a:lnTo>
                    <a:lnTo>
                      <a:pt x="19" y="102"/>
                    </a:lnTo>
                    <a:lnTo>
                      <a:pt x="19" y="103"/>
                    </a:lnTo>
                    <a:lnTo>
                      <a:pt x="18" y="102"/>
                    </a:lnTo>
                    <a:lnTo>
                      <a:pt x="18" y="101"/>
                    </a:lnTo>
                    <a:lnTo>
                      <a:pt x="17" y="101"/>
                    </a:lnTo>
                    <a:lnTo>
                      <a:pt x="17" y="100"/>
                    </a:lnTo>
                    <a:lnTo>
                      <a:pt x="16" y="99"/>
                    </a:lnTo>
                    <a:lnTo>
                      <a:pt x="17" y="99"/>
                    </a:lnTo>
                    <a:lnTo>
                      <a:pt x="18" y="98"/>
                    </a:lnTo>
                    <a:lnTo>
                      <a:pt x="18" y="97"/>
                    </a:lnTo>
                    <a:lnTo>
                      <a:pt x="18" y="96"/>
                    </a:lnTo>
                    <a:lnTo>
                      <a:pt x="18" y="95"/>
                    </a:lnTo>
                    <a:lnTo>
                      <a:pt x="19" y="95"/>
                    </a:lnTo>
                    <a:lnTo>
                      <a:pt x="19" y="94"/>
                    </a:lnTo>
                    <a:lnTo>
                      <a:pt x="20" y="92"/>
                    </a:lnTo>
                    <a:lnTo>
                      <a:pt x="21" y="91"/>
                    </a:lnTo>
                    <a:lnTo>
                      <a:pt x="20" y="90"/>
                    </a:lnTo>
                    <a:lnTo>
                      <a:pt x="21" y="89"/>
                    </a:lnTo>
                    <a:lnTo>
                      <a:pt x="21" y="88"/>
                    </a:lnTo>
                    <a:lnTo>
                      <a:pt x="22" y="87"/>
                    </a:lnTo>
                    <a:lnTo>
                      <a:pt x="21" y="86"/>
                    </a:lnTo>
                    <a:lnTo>
                      <a:pt x="21" y="85"/>
                    </a:lnTo>
                    <a:lnTo>
                      <a:pt x="21" y="83"/>
                    </a:lnTo>
                    <a:lnTo>
                      <a:pt x="20" y="82"/>
                    </a:lnTo>
                    <a:lnTo>
                      <a:pt x="20" y="81"/>
                    </a:lnTo>
                    <a:lnTo>
                      <a:pt x="20" y="80"/>
                    </a:lnTo>
                    <a:lnTo>
                      <a:pt x="20" y="78"/>
                    </a:lnTo>
                    <a:lnTo>
                      <a:pt x="20" y="77"/>
                    </a:lnTo>
                    <a:lnTo>
                      <a:pt x="20" y="71"/>
                    </a:lnTo>
                    <a:lnTo>
                      <a:pt x="20" y="64"/>
                    </a:lnTo>
                    <a:lnTo>
                      <a:pt x="20" y="58"/>
                    </a:lnTo>
                    <a:lnTo>
                      <a:pt x="19" y="52"/>
                    </a:lnTo>
                    <a:lnTo>
                      <a:pt x="19" y="45"/>
                    </a:lnTo>
                    <a:lnTo>
                      <a:pt x="18" y="39"/>
                    </a:lnTo>
                    <a:lnTo>
                      <a:pt x="17" y="32"/>
                    </a:lnTo>
                    <a:lnTo>
                      <a:pt x="16" y="26"/>
                    </a:lnTo>
                    <a:lnTo>
                      <a:pt x="14" y="20"/>
                    </a:lnTo>
                    <a:lnTo>
                      <a:pt x="13" y="15"/>
                    </a:lnTo>
                    <a:lnTo>
                      <a:pt x="7" y="8"/>
                    </a:lnTo>
                    <a:lnTo>
                      <a:pt x="4" y="7"/>
                    </a:lnTo>
                    <a:lnTo>
                      <a:pt x="4" y="6"/>
                    </a:lnTo>
                    <a:lnTo>
                      <a:pt x="3" y="7"/>
                    </a:lnTo>
                    <a:lnTo>
                      <a:pt x="2" y="6"/>
                    </a:lnTo>
                    <a:lnTo>
                      <a:pt x="1" y="4"/>
                    </a:lnTo>
                    <a:lnTo>
                      <a:pt x="0" y="3"/>
                    </a:lnTo>
                    <a:lnTo>
                      <a:pt x="0" y="2"/>
                    </a:lnTo>
                    <a:lnTo>
                      <a:pt x="1" y="2"/>
                    </a:lnTo>
                    <a:lnTo>
                      <a:pt x="2" y="2"/>
                    </a:lnTo>
                    <a:lnTo>
                      <a:pt x="1" y="1"/>
                    </a:lnTo>
                    <a:lnTo>
                      <a:pt x="2" y="1"/>
                    </a:lnTo>
                    <a:lnTo>
                      <a:pt x="3" y="1"/>
                    </a:lnTo>
                    <a:lnTo>
                      <a:pt x="3" y="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95" name="Freeform 97"/>
              <p:cNvSpPr>
                <a:spLocks/>
              </p:cNvSpPr>
              <p:nvPr/>
            </p:nvSpPr>
            <p:spPr bwMode="auto">
              <a:xfrm>
                <a:off x="772" y="2213"/>
                <a:ext cx="21" cy="77"/>
              </a:xfrm>
              <a:custGeom>
                <a:avLst/>
                <a:gdLst>
                  <a:gd name="T0" fmla="*/ 18 w 21"/>
                  <a:gd name="T1" fmla="*/ 6 h 77"/>
                  <a:gd name="T2" fmla="*/ 13 w 21"/>
                  <a:gd name="T3" fmla="*/ 11 h 77"/>
                  <a:gd name="T4" fmla="*/ 9 w 21"/>
                  <a:gd name="T5" fmla="*/ 17 h 77"/>
                  <a:gd name="T6" fmla="*/ 7 w 21"/>
                  <a:gd name="T7" fmla="*/ 22 h 77"/>
                  <a:gd name="T8" fmla="*/ 7 w 21"/>
                  <a:gd name="T9" fmla="*/ 30 h 77"/>
                  <a:gd name="T10" fmla="*/ 7 w 21"/>
                  <a:gd name="T11" fmla="*/ 36 h 77"/>
                  <a:gd name="T12" fmla="*/ 8 w 21"/>
                  <a:gd name="T13" fmla="*/ 45 h 77"/>
                  <a:gd name="T14" fmla="*/ 8 w 21"/>
                  <a:gd name="T15" fmla="*/ 51 h 77"/>
                  <a:gd name="T16" fmla="*/ 8 w 21"/>
                  <a:gd name="T17" fmla="*/ 59 h 77"/>
                  <a:gd name="T18" fmla="*/ 9 w 21"/>
                  <a:gd name="T19" fmla="*/ 66 h 77"/>
                  <a:gd name="T20" fmla="*/ 9 w 21"/>
                  <a:gd name="T21" fmla="*/ 73 h 77"/>
                  <a:gd name="T22" fmla="*/ 8 w 21"/>
                  <a:gd name="T23" fmla="*/ 74 h 77"/>
                  <a:gd name="T24" fmla="*/ 8 w 21"/>
                  <a:gd name="T25" fmla="*/ 75 h 77"/>
                  <a:gd name="T26" fmla="*/ 7 w 21"/>
                  <a:gd name="T27" fmla="*/ 75 h 77"/>
                  <a:gd name="T28" fmla="*/ 6 w 21"/>
                  <a:gd name="T29" fmla="*/ 76 h 77"/>
                  <a:gd name="T30" fmla="*/ 5 w 21"/>
                  <a:gd name="T31" fmla="*/ 76 h 77"/>
                  <a:gd name="T32" fmla="*/ 4 w 21"/>
                  <a:gd name="T33" fmla="*/ 76 h 77"/>
                  <a:gd name="T34" fmla="*/ 3 w 21"/>
                  <a:gd name="T35" fmla="*/ 75 h 77"/>
                  <a:gd name="T36" fmla="*/ 3 w 21"/>
                  <a:gd name="T37" fmla="*/ 74 h 77"/>
                  <a:gd name="T38" fmla="*/ 2 w 21"/>
                  <a:gd name="T39" fmla="*/ 73 h 77"/>
                  <a:gd name="T40" fmla="*/ 2 w 21"/>
                  <a:gd name="T41" fmla="*/ 72 h 77"/>
                  <a:gd name="T42" fmla="*/ 3 w 21"/>
                  <a:gd name="T43" fmla="*/ 64 h 77"/>
                  <a:gd name="T44" fmla="*/ 2 w 21"/>
                  <a:gd name="T45" fmla="*/ 56 h 77"/>
                  <a:gd name="T46" fmla="*/ 1 w 21"/>
                  <a:gd name="T47" fmla="*/ 49 h 77"/>
                  <a:gd name="T48" fmla="*/ 1 w 21"/>
                  <a:gd name="T49" fmla="*/ 41 h 77"/>
                  <a:gd name="T50" fmla="*/ 0 w 21"/>
                  <a:gd name="T51" fmla="*/ 33 h 77"/>
                  <a:gd name="T52" fmla="*/ 1 w 21"/>
                  <a:gd name="T53" fmla="*/ 25 h 77"/>
                  <a:gd name="T54" fmla="*/ 2 w 21"/>
                  <a:gd name="T55" fmla="*/ 17 h 77"/>
                  <a:gd name="T56" fmla="*/ 4 w 21"/>
                  <a:gd name="T57" fmla="*/ 11 h 77"/>
                  <a:gd name="T58" fmla="*/ 9 w 21"/>
                  <a:gd name="T59" fmla="*/ 6 h 77"/>
                  <a:gd name="T60" fmla="*/ 15 w 21"/>
                  <a:gd name="T61" fmla="*/ 1 h 77"/>
                  <a:gd name="T62" fmla="*/ 15 w 21"/>
                  <a:gd name="T63" fmla="*/ 0 h 77"/>
                  <a:gd name="T64" fmla="*/ 16 w 21"/>
                  <a:gd name="T65" fmla="*/ 0 h 77"/>
                  <a:gd name="T66" fmla="*/ 16 w 21"/>
                  <a:gd name="T67" fmla="*/ 1 h 77"/>
                  <a:gd name="T68" fmla="*/ 17 w 21"/>
                  <a:gd name="T69" fmla="*/ 0 h 77"/>
                  <a:gd name="T70" fmla="*/ 17 w 21"/>
                  <a:gd name="T71" fmla="*/ 1 h 77"/>
                  <a:gd name="T72" fmla="*/ 18 w 21"/>
                  <a:gd name="T73" fmla="*/ 1 h 77"/>
                  <a:gd name="T74" fmla="*/ 18 w 21"/>
                  <a:gd name="T75" fmla="*/ 2 h 77"/>
                  <a:gd name="T76" fmla="*/ 19 w 21"/>
                  <a:gd name="T77" fmla="*/ 2 h 77"/>
                  <a:gd name="T78" fmla="*/ 19 w 21"/>
                  <a:gd name="T79" fmla="*/ 3 h 77"/>
                  <a:gd name="T80" fmla="*/ 20 w 21"/>
                  <a:gd name="T81" fmla="*/ 3 h 77"/>
                  <a:gd name="T82" fmla="*/ 19 w 21"/>
                  <a:gd name="T83" fmla="*/ 4 h 77"/>
                  <a:gd name="T84" fmla="*/ 19 w 21"/>
                  <a:gd name="T85" fmla="*/ 5 h 77"/>
                  <a:gd name="T86" fmla="*/ 18 w 21"/>
                  <a:gd name="T87" fmla="*/ 5 h 77"/>
                  <a:gd name="T88" fmla="*/ 18 w 21"/>
                  <a:gd name="T89" fmla="*/ 6 h 7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1"/>
                  <a:gd name="T136" fmla="*/ 0 h 77"/>
                  <a:gd name="T137" fmla="*/ 21 w 21"/>
                  <a:gd name="T138" fmla="*/ 77 h 7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1" h="77">
                    <a:moveTo>
                      <a:pt x="18" y="6"/>
                    </a:moveTo>
                    <a:lnTo>
                      <a:pt x="13" y="11"/>
                    </a:lnTo>
                    <a:lnTo>
                      <a:pt x="9" y="17"/>
                    </a:lnTo>
                    <a:lnTo>
                      <a:pt x="7" y="22"/>
                    </a:lnTo>
                    <a:lnTo>
                      <a:pt x="7" y="30"/>
                    </a:lnTo>
                    <a:lnTo>
                      <a:pt x="7" y="36"/>
                    </a:lnTo>
                    <a:lnTo>
                      <a:pt x="8" y="45"/>
                    </a:lnTo>
                    <a:lnTo>
                      <a:pt x="8" y="51"/>
                    </a:lnTo>
                    <a:lnTo>
                      <a:pt x="8" y="59"/>
                    </a:lnTo>
                    <a:lnTo>
                      <a:pt x="9" y="66"/>
                    </a:lnTo>
                    <a:lnTo>
                      <a:pt x="9" y="73"/>
                    </a:lnTo>
                    <a:lnTo>
                      <a:pt x="8" y="74"/>
                    </a:lnTo>
                    <a:lnTo>
                      <a:pt x="8" y="75"/>
                    </a:lnTo>
                    <a:lnTo>
                      <a:pt x="7" y="75"/>
                    </a:lnTo>
                    <a:lnTo>
                      <a:pt x="6" y="76"/>
                    </a:lnTo>
                    <a:lnTo>
                      <a:pt x="5" y="76"/>
                    </a:lnTo>
                    <a:lnTo>
                      <a:pt x="4" y="76"/>
                    </a:lnTo>
                    <a:lnTo>
                      <a:pt x="3" y="75"/>
                    </a:lnTo>
                    <a:lnTo>
                      <a:pt x="3" y="74"/>
                    </a:lnTo>
                    <a:lnTo>
                      <a:pt x="2" y="73"/>
                    </a:lnTo>
                    <a:lnTo>
                      <a:pt x="2" y="72"/>
                    </a:lnTo>
                    <a:lnTo>
                      <a:pt x="3" y="64"/>
                    </a:lnTo>
                    <a:lnTo>
                      <a:pt x="2" y="56"/>
                    </a:lnTo>
                    <a:lnTo>
                      <a:pt x="1" y="49"/>
                    </a:lnTo>
                    <a:lnTo>
                      <a:pt x="1" y="41"/>
                    </a:lnTo>
                    <a:lnTo>
                      <a:pt x="0" y="33"/>
                    </a:lnTo>
                    <a:lnTo>
                      <a:pt x="1" y="25"/>
                    </a:lnTo>
                    <a:lnTo>
                      <a:pt x="2" y="17"/>
                    </a:lnTo>
                    <a:lnTo>
                      <a:pt x="4" y="11"/>
                    </a:lnTo>
                    <a:lnTo>
                      <a:pt x="9" y="6"/>
                    </a:lnTo>
                    <a:lnTo>
                      <a:pt x="15" y="1"/>
                    </a:lnTo>
                    <a:lnTo>
                      <a:pt x="15" y="0"/>
                    </a:lnTo>
                    <a:lnTo>
                      <a:pt x="16" y="0"/>
                    </a:lnTo>
                    <a:lnTo>
                      <a:pt x="16" y="1"/>
                    </a:lnTo>
                    <a:lnTo>
                      <a:pt x="17" y="0"/>
                    </a:lnTo>
                    <a:lnTo>
                      <a:pt x="17" y="1"/>
                    </a:lnTo>
                    <a:lnTo>
                      <a:pt x="18" y="1"/>
                    </a:lnTo>
                    <a:lnTo>
                      <a:pt x="18" y="2"/>
                    </a:lnTo>
                    <a:lnTo>
                      <a:pt x="19" y="2"/>
                    </a:lnTo>
                    <a:lnTo>
                      <a:pt x="19" y="3"/>
                    </a:lnTo>
                    <a:lnTo>
                      <a:pt x="20" y="3"/>
                    </a:lnTo>
                    <a:lnTo>
                      <a:pt x="19" y="4"/>
                    </a:lnTo>
                    <a:lnTo>
                      <a:pt x="19" y="5"/>
                    </a:lnTo>
                    <a:lnTo>
                      <a:pt x="18" y="5"/>
                    </a:lnTo>
                    <a:lnTo>
                      <a:pt x="18" y="6"/>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96" name="Freeform 98"/>
              <p:cNvSpPr>
                <a:spLocks/>
              </p:cNvSpPr>
              <p:nvPr/>
            </p:nvSpPr>
            <p:spPr bwMode="auto">
              <a:xfrm>
                <a:off x="699" y="1815"/>
                <a:ext cx="32" cy="72"/>
              </a:xfrm>
              <a:custGeom>
                <a:avLst/>
                <a:gdLst>
                  <a:gd name="T0" fmla="*/ 28 w 32"/>
                  <a:gd name="T1" fmla="*/ 7 h 72"/>
                  <a:gd name="T2" fmla="*/ 26 w 32"/>
                  <a:gd name="T3" fmla="*/ 7 h 72"/>
                  <a:gd name="T4" fmla="*/ 25 w 32"/>
                  <a:gd name="T5" fmla="*/ 8 h 72"/>
                  <a:gd name="T6" fmla="*/ 20 w 32"/>
                  <a:gd name="T7" fmla="*/ 9 h 72"/>
                  <a:gd name="T8" fmla="*/ 19 w 32"/>
                  <a:gd name="T9" fmla="*/ 10 h 72"/>
                  <a:gd name="T10" fmla="*/ 11 w 32"/>
                  <a:gd name="T11" fmla="*/ 21 h 72"/>
                  <a:gd name="T12" fmla="*/ 7 w 32"/>
                  <a:gd name="T13" fmla="*/ 32 h 72"/>
                  <a:gd name="T14" fmla="*/ 7 w 32"/>
                  <a:gd name="T15" fmla="*/ 44 h 72"/>
                  <a:gd name="T16" fmla="*/ 9 w 32"/>
                  <a:gd name="T17" fmla="*/ 55 h 72"/>
                  <a:gd name="T18" fmla="*/ 14 w 32"/>
                  <a:gd name="T19" fmla="*/ 66 h 72"/>
                  <a:gd name="T20" fmla="*/ 15 w 32"/>
                  <a:gd name="T21" fmla="*/ 67 h 72"/>
                  <a:gd name="T22" fmla="*/ 15 w 32"/>
                  <a:gd name="T23" fmla="*/ 69 h 72"/>
                  <a:gd name="T24" fmla="*/ 13 w 32"/>
                  <a:gd name="T25" fmla="*/ 70 h 72"/>
                  <a:gd name="T26" fmla="*/ 11 w 32"/>
                  <a:gd name="T27" fmla="*/ 71 h 72"/>
                  <a:gd name="T28" fmla="*/ 10 w 32"/>
                  <a:gd name="T29" fmla="*/ 70 h 72"/>
                  <a:gd name="T30" fmla="*/ 9 w 32"/>
                  <a:gd name="T31" fmla="*/ 69 h 72"/>
                  <a:gd name="T32" fmla="*/ 3 w 32"/>
                  <a:gd name="T33" fmla="*/ 58 h 72"/>
                  <a:gd name="T34" fmla="*/ 0 w 32"/>
                  <a:gd name="T35" fmla="*/ 46 h 72"/>
                  <a:gd name="T36" fmla="*/ 0 w 32"/>
                  <a:gd name="T37" fmla="*/ 34 h 72"/>
                  <a:gd name="T38" fmla="*/ 3 w 32"/>
                  <a:gd name="T39" fmla="*/ 21 h 72"/>
                  <a:gd name="T40" fmla="*/ 10 w 32"/>
                  <a:gd name="T41" fmla="*/ 11 h 72"/>
                  <a:gd name="T42" fmla="*/ 16 w 32"/>
                  <a:gd name="T43" fmla="*/ 3 h 72"/>
                  <a:gd name="T44" fmla="*/ 17 w 32"/>
                  <a:gd name="T45" fmla="*/ 2 h 72"/>
                  <a:gd name="T46" fmla="*/ 22 w 32"/>
                  <a:gd name="T47" fmla="*/ 1 h 72"/>
                  <a:gd name="T48" fmla="*/ 24 w 32"/>
                  <a:gd name="T49" fmla="*/ 1 h 72"/>
                  <a:gd name="T50" fmla="*/ 25 w 32"/>
                  <a:gd name="T51" fmla="*/ 0 h 72"/>
                  <a:gd name="T52" fmla="*/ 27 w 32"/>
                  <a:gd name="T53" fmla="*/ 0 h 72"/>
                  <a:gd name="T54" fmla="*/ 28 w 32"/>
                  <a:gd name="T55" fmla="*/ 1 h 72"/>
                  <a:gd name="T56" fmla="*/ 30 w 32"/>
                  <a:gd name="T57" fmla="*/ 1 h 72"/>
                  <a:gd name="T58" fmla="*/ 31 w 32"/>
                  <a:gd name="T59" fmla="*/ 3 h 72"/>
                  <a:gd name="T60" fmla="*/ 30 w 32"/>
                  <a:gd name="T61" fmla="*/ 4 h 72"/>
                  <a:gd name="T62" fmla="*/ 29 w 32"/>
                  <a:gd name="T63" fmla="*/ 6 h 72"/>
                  <a:gd name="T64" fmla="*/ 29 w 32"/>
                  <a:gd name="T65" fmla="*/ 7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
                  <a:gd name="T100" fmla="*/ 0 h 72"/>
                  <a:gd name="T101" fmla="*/ 32 w 32"/>
                  <a:gd name="T102" fmla="*/ 72 h 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 h="72">
                    <a:moveTo>
                      <a:pt x="29" y="7"/>
                    </a:moveTo>
                    <a:lnTo>
                      <a:pt x="28" y="7"/>
                    </a:lnTo>
                    <a:lnTo>
                      <a:pt x="27" y="7"/>
                    </a:lnTo>
                    <a:lnTo>
                      <a:pt x="26" y="7"/>
                    </a:lnTo>
                    <a:lnTo>
                      <a:pt x="26" y="8"/>
                    </a:lnTo>
                    <a:lnTo>
                      <a:pt x="25" y="8"/>
                    </a:lnTo>
                    <a:lnTo>
                      <a:pt x="24" y="8"/>
                    </a:lnTo>
                    <a:lnTo>
                      <a:pt x="20" y="9"/>
                    </a:lnTo>
                    <a:lnTo>
                      <a:pt x="21" y="8"/>
                    </a:lnTo>
                    <a:lnTo>
                      <a:pt x="19" y="10"/>
                    </a:lnTo>
                    <a:lnTo>
                      <a:pt x="15" y="16"/>
                    </a:lnTo>
                    <a:lnTo>
                      <a:pt x="11" y="21"/>
                    </a:lnTo>
                    <a:lnTo>
                      <a:pt x="9" y="26"/>
                    </a:lnTo>
                    <a:lnTo>
                      <a:pt x="7" y="32"/>
                    </a:lnTo>
                    <a:lnTo>
                      <a:pt x="7" y="37"/>
                    </a:lnTo>
                    <a:lnTo>
                      <a:pt x="7" y="44"/>
                    </a:lnTo>
                    <a:lnTo>
                      <a:pt x="8" y="49"/>
                    </a:lnTo>
                    <a:lnTo>
                      <a:pt x="9" y="55"/>
                    </a:lnTo>
                    <a:lnTo>
                      <a:pt x="11" y="61"/>
                    </a:lnTo>
                    <a:lnTo>
                      <a:pt x="14" y="66"/>
                    </a:lnTo>
                    <a:lnTo>
                      <a:pt x="15" y="66"/>
                    </a:lnTo>
                    <a:lnTo>
                      <a:pt x="15" y="67"/>
                    </a:lnTo>
                    <a:lnTo>
                      <a:pt x="14" y="68"/>
                    </a:lnTo>
                    <a:lnTo>
                      <a:pt x="15" y="69"/>
                    </a:lnTo>
                    <a:lnTo>
                      <a:pt x="14" y="70"/>
                    </a:lnTo>
                    <a:lnTo>
                      <a:pt x="13" y="70"/>
                    </a:lnTo>
                    <a:lnTo>
                      <a:pt x="12" y="71"/>
                    </a:lnTo>
                    <a:lnTo>
                      <a:pt x="11" y="71"/>
                    </a:lnTo>
                    <a:lnTo>
                      <a:pt x="10" y="71"/>
                    </a:lnTo>
                    <a:lnTo>
                      <a:pt x="10" y="70"/>
                    </a:lnTo>
                    <a:lnTo>
                      <a:pt x="9" y="70"/>
                    </a:lnTo>
                    <a:lnTo>
                      <a:pt x="9" y="69"/>
                    </a:lnTo>
                    <a:lnTo>
                      <a:pt x="6" y="64"/>
                    </a:lnTo>
                    <a:lnTo>
                      <a:pt x="3" y="58"/>
                    </a:lnTo>
                    <a:lnTo>
                      <a:pt x="2" y="52"/>
                    </a:lnTo>
                    <a:lnTo>
                      <a:pt x="0" y="46"/>
                    </a:lnTo>
                    <a:lnTo>
                      <a:pt x="0" y="39"/>
                    </a:lnTo>
                    <a:lnTo>
                      <a:pt x="0" y="34"/>
                    </a:lnTo>
                    <a:lnTo>
                      <a:pt x="2" y="28"/>
                    </a:lnTo>
                    <a:lnTo>
                      <a:pt x="3" y="21"/>
                    </a:lnTo>
                    <a:lnTo>
                      <a:pt x="6" y="16"/>
                    </a:lnTo>
                    <a:lnTo>
                      <a:pt x="10" y="11"/>
                    </a:lnTo>
                    <a:lnTo>
                      <a:pt x="16" y="4"/>
                    </a:lnTo>
                    <a:lnTo>
                      <a:pt x="16" y="3"/>
                    </a:lnTo>
                    <a:lnTo>
                      <a:pt x="17" y="3"/>
                    </a:lnTo>
                    <a:lnTo>
                      <a:pt x="17" y="2"/>
                    </a:lnTo>
                    <a:lnTo>
                      <a:pt x="21" y="1"/>
                    </a:lnTo>
                    <a:lnTo>
                      <a:pt x="22" y="1"/>
                    </a:lnTo>
                    <a:lnTo>
                      <a:pt x="23" y="1"/>
                    </a:lnTo>
                    <a:lnTo>
                      <a:pt x="24" y="1"/>
                    </a:lnTo>
                    <a:lnTo>
                      <a:pt x="25" y="1"/>
                    </a:lnTo>
                    <a:lnTo>
                      <a:pt x="25" y="0"/>
                    </a:lnTo>
                    <a:lnTo>
                      <a:pt x="26" y="0"/>
                    </a:lnTo>
                    <a:lnTo>
                      <a:pt x="27" y="0"/>
                    </a:lnTo>
                    <a:lnTo>
                      <a:pt x="28" y="0"/>
                    </a:lnTo>
                    <a:lnTo>
                      <a:pt x="28" y="1"/>
                    </a:lnTo>
                    <a:lnTo>
                      <a:pt x="29" y="1"/>
                    </a:lnTo>
                    <a:lnTo>
                      <a:pt x="30" y="1"/>
                    </a:lnTo>
                    <a:lnTo>
                      <a:pt x="31" y="2"/>
                    </a:lnTo>
                    <a:lnTo>
                      <a:pt x="31" y="3"/>
                    </a:lnTo>
                    <a:lnTo>
                      <a:pt x="31" y="4"/>
                    </a:lnTo>
                    <a:lnTo>
                      <a:pt x="30" y="4"/>
                    </a:lnTo>
                    <a:lnTo>
                      <a:pt x="30" y="6"/>
                    </a:lnTo>
                    <a:lnTo>
                      <a:pt x="29" y="6"/>
                    </a:lnTo>
                    <a:lnTo>
                      <a:pt x="29" y="7"/>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797" name="Freeform 99"/>
              <p:cNvSpPr>
                <a:spLocks/>
              </p:cNvSpPr>
              <p:nvPr/>
            </p:nvSpPr>
            <p:spPr bwMode="auto">
              <a:xfrm>
                <a:off x="806" y="2340"/>
                <a:ext cx="20" cy="17"/>
              </a:xfrm>
              <a:custGeom>
                <a:avLst/>
                <a:gdLst>
                  <a:gd name="T0" fmla="*/ 19 w 20"/>
                  <a:gd name="T1" fmla="*/ 0 h 17"/>
                  <a:gd name="T2" fmla="*/ 18 w 20"/>
                  <a:gd name="T3" fmla="*/ 1 h 17"/>
                  <a:gd name="T4" fmla="*/ 17 w 20"/>
                  <a:gd name="T5" fmla="*/ 2 h 17"/>
                  <a:gd name="T6" fmla="*/ 15 w 20"/>
                  <a:gd name="T7" fmla="*/ 4 h 17"/>
                  <a:gd name="T8" fmla="*/ 14 w 20"/>
                  <a:gd name="T9" fmla="*/ 5 h 17"/>
                  <a:gd name="T10" fmla="*/ 11 w 20"/>
                  <a:gd name="T11" fmla="*/ 9 h 17"/>
                  <a:gd name="T12" fmla="*/ 9 w 20"/>
                  <a:gd name="T13" fmla="*/ 11 h 17"/>
                  <a:gd name="T14" fmla="*/ 7 w 20"/>
                  <a:gd name="T15" fmla="*/ 12 h 17"/>
                  <a:gd name="T16" fmla="*/ 3 w 20"/>
                  <a:gd name="T17" fmla="*/ 14 h 17"/>
                  <a:gd name="T18" fmla="*/ 0 w 20"/>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7"/>
                  <a:gd name="T32" fmla="*/ 20 w 2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7">
                    <a:moveTo>
                      <a:pt x="19" y="0"/>
                    </a:moveTo>
                    <a:lnTo>
                      <a:pt x="18" y="1"/>
                    </a:lnTo>
                    <a:lnTo>
                      <a:pt x="17" y="2"/>
                    </a:lnTo>
                    <a:lnTo>
                      <a:pt x="15" y="4"/>
                    </a:lnTo>
                    <a:lnTo>
                      <a:pt x="14" y="5"/>
                    </a:lnTo>
                    <a:lnTo>
                      <a:pt x="11" y="9"/>
                    </a:lnTo>
                    <a:lnTo>
                      <a:pt x="9" y="11"/>
                    </a:lnTo>
                    <a:lnTo>
                      <a:pt x="7" y="12"/>
                    </a:lnTo>
                    <a:lnTo>
                      <a:pt x="3" y="14"/>
                    </a:lnTo>
                    <a:lnTo>
                      <a:pt x="0" y="16"/>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798" name="Freeform 100"/>
              <p:cNvSpPr>
                <a:spLocks/>
              </p:cNvSpPr>
              <p:nvPr/>
            </p:nvSpPr>
            <p:spPr bwMode="auto">
              <a:xfrm>
                <a:off x="836" y="2531"/>
                <a:ext cx="26" cy="17"/>
              </a:xfrm>
              <a:custGeom>
                <a:avLst/>
                <a:gdLst>
                  <a:gd name="T0" fmla="*/ 25 w 26"/>
                  <a:gd name="T1" fmla="*/ 4 h 17"/>
                  <a:gd name="T2" fmla="*/ 24 w 26"/>
                  <a:gd name="T3" fmla="*/ 4 h 17"/>
                  <a:gd name="T4" fmla="*/ 24 w 26"/>
                  <a:gd name="T5" fmla="*/ 8 h 17"/>
                  <a:gd name="T6" fmla="*/ 23 w 26"/>
                  <a:gd name="T7" fmla="*/ 8 h 17"/>
                  <a:gd name="T8" fmla="*/ 22 w 26"/>
                  <a:gd name="T9" fmla="*/ 12 h 17"/>
                  <a:gd name="T10" fmla="*/ 20 w 26"/>
                  <a:gd name="T11" fmla="*/ 12 h 17"/>
                  <a:gd name="T12" fmla="*/ 17 w 26"/>
                  <a:gd name="T13" fmla="*/ 16 h 17"/>
                  <a:gd name="T14" fmla="*/ 13 w 26"/>
                  <a:gd name="T15" fmla="*/ 12 h 17"/>
                  <a:gd name="T16" fmla="*/ 9 w 26"/>
                  <a:gd name="T17" fmla="*/ 12 h 17"/>
                  <a:gd name="T18" fmla="*/ 5 w 26"/>
                  <a:gd name="T19" fmla="*/ 8 h 17"/>
                  <a:gd name="T20" fmla="*/ 0 w 26"/>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
                  <a:gd name="T34" fmla="*/ 0 h 17"/>
                  <a:gd name="T35" fmla="*/ 26 w 26"/>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 h="17">
                    <a:moveTo>
                      <a:pt x="25" y="4"/>
                    </a:moveTo>
                    <a:lnTo>
                      <a:pt x="24" y="4"/>
                    </a:lnTo>
                    <a:lnTo>
                      <a:pt x="24" y="8"/>
                    </a:lnTo>
                    <a:lnTo>
                      <a:pt x="23" y="8"/>
                    </a:lnTo>
                    <a:lnTo>
                      <a:pt x="22" y="12"/>
                    </a:lnTo>
                    <a:lnTo>
                      <a:pt x="20" y="12"/>
                    </a:lnTo>
                    <a:lnTo>
                      <a:pt x="17" y="16"/>
                    </a:lnTo>
                    <a:lnTo>
                      <a:pt x="13" y="12"/>
                    </a:lnTo>
                    <a:lnTo>
                      <a:pt x="9" y="12"/>
                    </a:lnTo>
                    <a:lnTo>
                      <a:pt x="5" y="8"/>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799" name="Freeform 101"/>
              <p:cNvSpPr>
                <a:spLocks/>
              </p:cNvSpPr>
              <p:nvPr/>
            </p:nvSpPr>
            <p:spPr bwMode="auto">
              <a:xfrm>
                <a:off x="805" y="2362"/>
                <a:ext cx="37" cy="45"/>
              </a:xfrm>
              <a:custGeom>
                <a:avLst/>
                <a:gdLst>
                  <a:gd name="T0" fmla="*/ 6 w 37"/>
                  <a:gd name="T1" fmla="*/ 6 h 45"/>
                  <a:gd name="T2" fmla="*/ 7 w 37"/>
                  <a:gd name="T3" fmla="*/ 14 h 45"/>
                  <a:gd name="T4" fmla="*/ 10 w 37"/>
                  <a:gd name="T5" fmla="*/ 20 h 45"/>
                  <a:gd name="T6" fmla="*/ 12 w 37"/>
                  <a:gd name="T7" fmla="*/ 27 h 45"/>
                  <a:gd name="T8" fmla="*/ 16 w 37"/>
                  <a:gd name="T9" fmla="*/ 33 h 45"/>
                  <a:gd name="T10" fmla="*/ 20 w 37"/>
                  <a:gd name="T11" fmla="*/ 36 h 45"/>
                  <a:gd name="T12" fmla="*/ 23 w 37"/>
                  <a:gd name="T13" fmla="*/ 37 h 45"/>
                  <a:gd name="T14" fmla="*/ 25 w 37"/>
                  <a:gd name="T15" fmla="*/ 38 h 45"/>
                  <a:gd name="T16" fmla="*/ 28 w 37"/>
                  <a:gd name="T17" fmla="*/ 37 h 45"/>
                  <a:gd name="T18" fmla="*/ 30 w 37"/>
                  <a:gd name="T19" fmla="*/ 37 h 45"/>
                  <a:gd name="T20" fmla="*/ 33 w 37"/>
                  <a:gd name="T21" fmla="*/ 36 h 45"/>
                  <a:gd name="T22" fmla="*/ 34 w 37"/>
                  <a:gd name="T23" fmla="*/ 37 h 45"/>
                  <a:gd name="T24" fmla="*/ 35 w 37"/>
                  <a:gd name="T25" fmla="*/ 38 h 45"/>
                  <a:gd name="T26" fmla="*/ 36 w 37"/>
                  <a:gd name="T27" fmla="*/ 39 h 45"/>
                  <a:gd name="T28" fmla="*/ 35 w 37"/>
                  <a:gd name="T29" fmla="*/ 40 h 45"/>
                  <a:gd name="T30" fmla="*/ 35 w 37"/>
                  <a:gd name="T31" fmla="*/ 42 h 45"/>
                  <a:gd name="T32" fmla="*/ 32 w 37"/>
                  <a:gd name="T33" fmla="*/ 43 h 45"/>
                  <a:gd name="T34" fmla="*/ 28 w 37"/>
                  <a:gd name="T35" fmla="*/ 44 h 45"/>
                  <a:gd name="T36" fmla="*/ 24 w 37"/>
                  <a:gd name="T37" fmla="*/ 44 h 45"/>
                  <a:gd name="T38" fmla="*/ 20 w 37"/>
                  <a:gd name="T39" fmla="*/ 43 h 45"/>
                  <a:gd name="T40" fmla="*/ 16 w 37"/>
                  <a:gd name="T41" fmla="*/ 41 h 45"/>
                  <a:gd name="T42" fmla="*/ 12 w 37"/>
                  <a:gd name="T43" fmla="*/ 37 h 45"/>
                  <a:gd name="T44" fmla="*/ 7 w 37"/>
                  <a:gd name="T45" fmla="*/ 30 h 45"/>
                  <a:gd name="T46" fmla="*/ 3 w 37"/>
                  <a:gd name="T47" fmla="*/ 23 h 45"/>
                  <a:gd name="T48" fmla="*/ 1 w 37"/>
                  <a:gd name="T49" fmla="*/ 14 h 45"/>
                  <a:gd name="T50" fmla="*/ 0 w 37"/>
                  <a:gd name="T51" fmla="*/ 7 h 45"/>
                  <a:gd name="T52" fmla="*/ 0 w 37"/>
                  <a:gd name="T53" fmla="*/ 2 h 45"/>
                  <a:gd name="T54" fmla="*/ 1 w 37"/>
                  <a:gd name="T55" fmla="*/ 1 h 45"/>
                  <a:gd name="T56" fmla="*/ 2 w 37"/>
                  <a:gd name="T57" fmla="*/ 0 h 45"/>
                  <a:gd name="T58" fmla="*/ 4 w 37"/>
                  <a:gd name="T59" fmla="*/ 0 h 45"/>
                  <a:gd name="T60" fmla="*/ 5 w 37"/>
                  <a:gd name="T61" fmla="*/ 1 h 45"/>
                  <a:gd name="T62" fmla="*/ 6 w 37"/>
                  <a:gd name="T63" fmla="*/ 2 h 45"/>
                  <a:gd name="T64" fmla="*/ 6 w 37"/>
                  <a:gd name="T65" fmla="*/ 3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45"/>
                  <a:gd name="T101" fmla="*/ 37 w 37"/>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45">
                    <a:moveTo>
                      <a:pt x="6" y="3"/>
                    </a:moveTo>
                    <a:lnTo>
                      <a:pt x="6" y="6"/>
                    </a:lnTo>
                    <a:lnTo>
                      <a:pt x="7" y="10"/>
                    </a:lnTo>
                    <a:lnTo>
                      <a:pt x="7" y="14"/>
                    </a:lnTo>
                    <a:lnTo>
                      <a:pt x="8" y="17"/>
                    </a:lnTo>
                    <a:lnTo>
                      <a:pt x="10" y="20"/>
                    </a:lnTo>
                    <a:lnTo>
                      <a:pt x="11" y="24"/>
                    </a:lnTo>
                    <a:lnTo>
                      <a:pt x="12" y="27"/>
                    </a:lnTo>
                    <a:lnTo>
                      <a:pt x="14" y="30"/>
                    </a:lnTo>
                    <a:lnTo>
                      <a:pt x="16" y="33"/>
                    </a:lnTo>
                    <a:lnTo>
                      <a:pt x="19" y="35"/>
                    </a:lnTo>
                    <a:lnTo>
                      <a:pt x="20" y="36"/>
                    </a:lnTo>
                    <a:lnTo>
                      <a:pt x="21" y="37"/>
                    </a:lnTo>
                    <a:lnTo>
                      <a:pt x="23" y="37"/>
                    </a:lnTo>
                    <a:lnTo>
                      <a:pt x="24" y="37"/>
                    </a:lnTo>
                    <a:lnTo>
                      <a:pt x="25" y="38"/>
                    </a:lnTo>
                    <a:lnTo>
                      <a:pt x="26" y="38"/>
                    </a:lnTo>
                    <a:lnTo>
                      <a:pt x="28" y="37"/>
                    </a:lnTo>
                    <a:lnTo>
                      <a:pt x="29" y="37"/>
                    </a:lnTo>
                    <a:lnTo>
                      <a:pt x="30" y="37"/>
                    </a:lnTo>
                    <a:lnTo>
                      <a:pt x="32" y="36"/>
                    </a:lnTo>
                    <a:lnTo>
                      <a:pt x="33" y="36"/>
                    </a:lnTo>
                    <a:lnTo>
                      <a:pt x="34" y="36"/>
                    </a:lnTo>
                    <a:lnTo>
                      <a:pt x="34" y="37"/>
                    </a:lnTo>
                    <a:lnTo>
                      <a:pt x="35" y="37"/>
                    </a:lnTo>
                    <a:lnTo>
                      <a:pt x="35" y="38"/>
                    </a:lnTo>
                    <a:lnTo>
                      <a:pt x="36" y="38"/>
                    </a:lnTo>
                    <a:lnTo>
                      <a:pt x="36" y="39"/>
                    </a:lnTo>
                    <a:lnTo>
                      <a:pt x="35" y="39"/>
                    </a:lnTo>
                    <a:lnTo>
                      <a:pt x="35" y="40"/>
                    </a:lnTo>
                    <a:lnTo>
                      <a:pt x="35" y="41"/>
                    </a:lnTo>
                    <a:lnTo>
                      <a:pt x="35" y="42"/>
                    </a:lnTo>
                    <a:lnTo>
                      <a:pt x="34" y="42"/>
                    </a:lnTo>
                    <a:lnTo>
                      <a:pt x="32" y="43"/>
                    </a:lnTo>
                    <a:lnTo>
                      <a:pt x="30" y="43"/>
                    </a:lnTo>
                    <a:lnTo>
                      <a:pt x="28" y="44"/>
                    </a:lnTo>
                    <a:lnTo>
                      <a:pt x="26" y="44"/>
                    </a:lnTo>
                    <a:lnTo>
                      <a:pt x="24" y="44"/>
                    </a:lnTo>
                    <a:lnTo>
                      <a:pt x="22" y="43"/>
                    </a:lnTo>
                    <a:lnTo>
                      <a:pt x="20" y="43"/>
                    </a:lnTo>
                    <a:lnTo>
                      <a:pt x="17" y="43"/>
                    </a:lnTo>
                    <a:lnTo>
                      <a:pt x="16" y="41"/>
                    </a:lnTo>
                    <a:lnTo>
                      <a:pt x="15" y="39"/>
                    </a:lnTo>
                    <a:lnTo>
                      <a:pt x="12" y="37"/>
                    </a:lnTo>
                    <a:lnTo>
                      <a:pt x="9" y="34"/>
                    </a:lnTo>
                    <a:lnTo>
                      <a:pt x="7" y="30"/>
                    </a:lnTo>
                    <a:lnTo>
                      <a:pt x="5" y="27"/>
                    </a:lnTo>
                    <a:lnTo>
                      <a:pt x="3" y="23"/>
                    </a:lnTo>
                    <a:lnTo>
                      <a:pt x="2" y="19"/>
                    </a:lnTo>
                    <a:lnTo>
                      <a:pt x="1" y="14"/>
                    </a:lnTo>
                    <a:lnTo>
                      <a:pt x="1" y="11"/>
                    </a:lnTo>
                    <a:lnTo>
                      <a:pt x="0" y="7"/>
                    </a:lnTo>
                    <a:lnTo>
                      <a:pt x="0" y="3"/>
                    </a:lnTo>
                    <a:lnTo>
                      <a:pt x="0" y="2"/>
                    </a:lnTo>
                    <a:lnTo>
                      <a:pt x="1" y="2"/>
                    </a:lnTo>
                    <a:lnTo>
                      <a:pt x="1" y="1"/>
                    </a:lnTo>
                    <a:lnTo>
                      <a:pt x="1" y="0"/>
                    </a:lnTo>
                    <a:lnTo>
                      <a:pt x="2" y="0"/>
                    </a:lnTo>
                    <a:lnTo>
                      <a:pt x="3" y="0"/>
                    </a:lnTo>
                    <a:lnTo>
                      <a:pt x="4" y="0"/>
                    </a:lnTo>
                    <a:lnTo>
                      <a:pt x="5" y="0"/>
                    </a:lnTo>
                    <a:lnTo>
                      <a:pt x="5" y="1"/>
                    </a:lnTo>
                    <a:lnTo>
                      <a:pt x="6" y="1"/>
                    </a:lnTo>
                    <a:lnTo>
                      <a:pt x="6" y="2"/>
                    </a:lnTo>
                    <a:lnTo>
                      <a:pt x="6" y="3"/>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00" name="Freeform 102"/>
              <p:cNvSpPr>
                <a:spLocks/>
              </p:cNvSpPr>
              <p:nvPr/>
            </p:nvSpPr>
            <p:spPr bwMode="auto">
              <a:xfrm>
                <a:off x="804" y="2398"/>
                <a:ext cx="48" cy="94"/>
              </a:xfrm>
              <a:custGeom>
                <a:avLst/>
                <a:gdLst>
                  <a:gd name="T0" fmla="*/ 46 w 48"/>
                  <a:gd name="T1" fmla="*/ 7 h 94"/>
                  <a:gd name="T2" fmla="*/ 40 w 48"/>
                  <a:gd name="T3" fmla="*/ 12 h 94"/>
                  <a:gd name="T4" fmla="*/ 34 w 48"/>
                  <a:gd name="T5" fmla="*/ 18 h 94"/>
                  <a:gd name="T6" fmla="*/ 27 w 48"/>
                  <a:gd name="T7" fmla="*/ 26 h 94"/>
                  <a:gd name="T8" fmla="*/ 22 w 48"/>
                  <a:gd name="T9" fmla="*/ 35 h 94"/>
                  <a:gd name="T10" fmla="*/ 18 w 48"/>
                  <a:gd name="T11" fmla="*/ 44 h 94"/>
                  <a:gd name="T12" fmla="*/ 14 w 48"/>
                  <a:gd name="T13" fmla="*/ 55 h 94"/>
                  <a:gd name="T14" fmla="*/ 11 w 48"/>
                  <a:gd name="T15" fmla="*/ 64 h 94"/>
                  <a:gd name="T16" fmla="*/ 8 w 48"/>
                  <a:gd name="T17" fmla="*/ 73 h 94"/>
                  <a:gd name="T18" fmla="*/ 7 w 48"/>
                  <a:gd name="T19" fmla="*/ 82 h 94"/>
                  <a:gd name="T20" fmla="*/ 6 w 48"/>
                  <a:gd name="T21" fmla="*/ 90 h 94"/>
                  <a:gd name="T22" fmla="*/ 6 w 48"/>
                  <a:gd name="T23" fmla="*/ 91 h 94"/>
                  <a:gd name="T24" fmla="*/ 6 w 48"/>
                  <a:gd name="T25" fmla="*/ 92 h 94"/>
                  <a:gd name="T26" fmla="*/ 5 w 48"/>
                  <a:gd name="T27" fmla="*/ 92 h 94"/>
                  <a:gd name="T28" fmla="*/ 4 w 48"/>
                  <a:gd name="T29" fmla="*/ 92 h 94"/>
                  <a:gd name="T30" fmla="*/ 3 w 48"/>
                  <a:gd name="T31" fmla="*/ 92 h 94"/>
                  <a:gd name="T32" fmla="*/ 2 w 48"/>
                  <a:gd name="T33" fmla="*/ 93 h 94"/>
                  <a:gd name="T34" fmla="*/ 2 w 48"/>
                  <a:gd name="T35" fmla="*/ 92 h 94"/>
                  <a:gd name="T36" fmla="*/ 1 w 48"/>
                  <a:gd name="T37" fmla="*/ 92 h 94"/>
                  <a:gd name="T38" fmla="*/ 0 w 48"/>
                  <a:gd name="T39" fmla="*/ 91 h 94"/>
                  <a:gd name="T40" fmla="*/ 0 w 48"/>
                  <a:gd name="T41" fmla="*/ 90 h 94"/>
                  <a:gd name="T42" fmla="*/ 0 w 48"/>
                  <a:gd name="T43" fmla="*/ 89 h 94"/>
                  <a:gd name="T44" fmla="*/ 0 w 48"/>
                  <a:gd name="T45" fmla="*/ 81 h 94"/>
                  <a:gd name="T46" fmla="*/ 1 w 48"/>
                  <a:gd name="T47" fmla="*/ 72 h 94"/>
                  <a:gd name="T48" fmla="*/ 4 w 48"/>
                  <a:gd name="T49" fmla="*/ 61 h 94"/>
                  <a:gd name="T50" fmla="*/ 8 w 48"/>
                  <a:gd name="T51" fmla="*/ 51 h 94"/>
                  <a:gd name="T52" fmla="*/ 12 w 48"/>
                  <a:gd name="T53" fmla="*/ 41 h 94"/>
                  <a:gd name="T54" fmla="*/ 17 w 48"/>
                  <a:gd name="T55" fmla="*/ 32 h 94"/>
                  <a:gd name="T56" fmla="*/ 23 w 48"/>
                  <a:gd name="T57" fmla="*/ 22 h 94"/>
                  <a:gd name="T58" fmla="*/ 28 w 48"/>
                  <a:gd name="T59" fmla="*/ 14 h 94"/>
                  <a:gd name="T60" fmla="*/ 35 w 48"/>
                  <a:gd name="T61" fmla="*/ 7 h 94"/>
                  <a:gd name="T62" fmla="*/ 43 w 48"/>
                  <a:gd name="T63" fmla="*/ 1 h 94"/>
                  <a:gd name="T64" fmla="*/ 43 w 48"/>
                  <a:gd name="T65" fmla="*/ 0 h 94"/>
                  <a:gd name="T66" fmla="*/ 44 w 48"/>
                  <a:gd name="T67" fmla="*/ 0 h 94"/>
                  <a:gd name="T68" fmla="*/ 45 w 48"/>
                  <a:gd name="T69" fmla="*/ 1 h 94"/>
                  <a:gd name="T70" fmla="*/ 46 w 48"/>
                  <a:gd name="T71" fmla="*/ 1 h 94"/>
                  <a:gd name="T72" fmla="*/ 46 w 48"/>
                  <a:gd name="T73" fmla="*/ 2 h 94"/>
                  <a:gd name="T74" fmla="*/ 47 w 48"/>
                  <a:gd name="T75" fmla="*/ 2 h 94"/>
                  <a:gd name="T76" fmla="*/ 47 w 48"/>
                  <a:gd name="T77" fmla="*/ 3 h 94"/>
                  <a:gd name="T78" fmla="*/ 46 w 48"/>
                  <a:gd name="T79" fmla="*/ 5 h 94"/>
                  <a:gd name="T80" fmla="*/ 44 w 48"/>
                  <a:gd name="T81" fmla="*/ 7 h 94"/>
                  <a:gd name="T82" fmla="*/ 43 w 48"/>
                  <a:gd name="T83" fmla="*/ 11 h 94"/>
                  <a:gd name="T84" fmla="*/ 39 w 48"/>
                  <a:gd name="T85" fmla="*/ 14 h 94"/>
                  <a:gd name="T86" fmla="*/ 37 w 48"/>
                  <a:gd name="T87" fmla="*/ 17 h 94"/>
                  <a:gd name="T88" fmla="*/ 34 w 48"/>
                  <a:gd name="T89" fmla="*/ 21 h 94"/>
                  <a:gd name="T90" fmla="*/ 32 w 48"/>
                  <a:gd name="T91" fmla="*/ 24 h 94"/>
                  <a:gd name="T92" fmla="*/ 31 w 48"/>
                  <a:gd name="T93" fmla="*/ 25 h 94"/>
                  <a:gd name="T94" fmla="*/ 30 w 48"/>
                  <a:gd name="T95" fmla="*/ 25 h 94"/>
                  <a:gd name="T96" fmla="*/ 46 w 48"/>
                  <a:gd name="T97" fmla="*/ 7 h 9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94"/>
                  <a:gd name="T149" fmla="*/ 48 w 48"/>
                  <a:gd name="T150" fmla="*/ 94 h 9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94">
                    <a:moveTo>
                      <a:pt x="46" y="7"/>
                    </a:moveTo>
                    <a:lnTo>
                      <a:pt x="40" y="12"/>
                    </a:lnTo>
                    <a:lnTo>
                      <a:pt x="34" y="18"/>
                    </a:lnTo>
                    <a:lnTo>
                      <a:pt x="27" y="26"/>
                    </a:lnTo>
                    <a:lnTo>
                      <a:pt x="22" y="35"/>
                    </a:lnTo>
                    <a:lnTo>
                      <a:pt x="18" y="44"/>
                    </a:lnTo>
                    <a:lnTo>
                      <a:pt x="14" y="55"/>
                    </a:lnTo>
                    <a:lnTo>
                      <a:pt x="11" y="64"/>
                    </a:lnTo>
                    <a:lnTo>
                      <a:pt x="8" y="73"/>
                    </a:lnTo>
                    <a:lnTo>
                      <a:pt x="7" y="82"/>
                    </a:lnTo>
                    <a:lnTo>
                      <a:pt x="6" y="90"/>
                    </a:lnTo>
                    <a:lnTo>
                      <a:pt x="6" y="91"/>
                    </a:lnTo>
                    <a:lnTo>
                      <a:pt x="6" y="92"/>
                    </a:lnTo>
                    <a:lnTo>
                      <a:pt x="5" y="92"/>
                    </a:lnTo>
                    <a:lnTo>
                      <a:pt x="4" y="92"/>
                    </a:lnTo>
                    <a:lnTo>
                      <a:pt x="3" y="92"/>
                    </a:lnTo>
                    <a:lnTo>
                      <a:pt x="2" y="93"/>
                    </a:lnTo>
                    <a:lnTo>
                      <a:pt x="2" y="92"/>
                    </a:lnTo>
                    <a:lnTo>
                      <a:pt x="1" y="92"/>
                    </a:lnTo>
                    <a:lnTo>
                      <a:pt x="0" y="91"/>
                    </a:lnTo>
                    <a:lnTo>
                      <a:pt x="0" y="90"/>
                    </a:lnTo>
                    <a:lnTo>
                      <a:pt x="0" y="89"/>
                    </a:lnTo>
                    <a:lnTo>
                      <a:pt x="0" y="81"/>
                    </a:lnTo>
                    <a:lnTo>
                      <a:pt x="1" y="72"/>
                    </a:lnTo>
                    <a:lnTo>
                      <a:pt x="4" y="61"/>
                    </a:lnTo>
                    <a:lnTo>
                      <a:pt x="8" y="51"/>
                    </a:lnTo>
                    <a:lnTo>
                      <a:pt x="12" y="41"/>
                    </a:lnTo>
                    <a:lnTo>
                      <a:pt x="17" y="32"/>
                    </a:lnTo>
                    <a:lnTo>
                      <a:pt x="23" y="22"/>
                    </a:lnTo>
                    <a:lnTo>
                      <a:pt x="28" y="14"/>
                    </a:lnTo>
                    <a:lnTo>
                      <a:pt x="35" y="7"/>
                    </a:lnTo>
                    <a:lnTo>
                      <a:pt x="43" y="1"/>
                    </a:lnTo>
                    <a:lnTo>
                      <a:pt x="43" y="0"/>
                    </a:lnTo>
                    <a:lnTo>
                      <a:pt x="44" y="0"/>
                    </a:lnTo>
                    <a:lnTo>
                      <a:pt x="45" y="1"/>
                    </a:lnTo>
                    <a:lnTo>
                      <a:pt x="46" y="1"/>
                    </a:lnTo>
                    <a:lnTo>
                      <a:pt x="46" y="2"/>
                    </a:lnTo>
                    <a:lnTo>
                      <a:pt x="47" y="2"/>
                    </a:lnTo>
                    <a:lnTo>
                      <a:pt x="47" y="3"/>
                    </a:lnTo>
                    <a:lnTo>
                      <a:pt x="46" y="5"/>
                    </a:lnTo>
                    <a:lnTo>
                      <a:pt x="44" y="7"/>
                    </a:lnTo>
                    <a:lnTo>
                      <a:pt x="43" y="11"/>
                    </a:lnTo>
                    <a:lnTo>
                      <a:pt x="39" y="14"/>
                    </a:lnTo>
                    <a:lnTo>
                      <a:pt x="37" y="17"/>
                    </a:lnTo>
                    <a:lnTo>
                      <a:pt x="34" y="21"/>
                    </a:lnTo>
                    <a:lnTo>
                      <a:pt x="32" y="24"/>
                    </a:lnTo>
                    <a:lnTo>
                      <a:pt x="31" y="25"/>
                    </a:lnTo>
                    <a:lnTo>
                      <a:pt x="30" y="25"/>
                    </a:lnTo>
                    <a:lnTo>
                      <a:pt x="46" y="7"/>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01" name="Freeform 103"/>
              <p:cNvSpPr>
                <a:spLocks/>
              </p:cNvSpPr>
              <p:nvPr/>
            </p:nvSpPr>
            <p:spPr bwMode="auto">
              <a:xfrm>
                <a:off x="767" y="1755"/>
                <a:ext cx="654" cy="788"/>
              </a:xfrm>
              <a:custGeom>
                <a:avLst/>
                <a:gdLst>
                  <a:gd name="T0" fmla="*/ 616 w 654"/>
                  <a:gd name="T1" fmla="*/ 431 h 788"/>
                  <a:gd name="T2" fmla="*/ 628 w 654"/>
                  <a:gd name="T3" fmla="*/ 413 h 788"/>
                  <a:gd name="T4" fmla="*/ 651 w 654"/>
                  <a:gd name="T5" fmla="*/ 381 h 788"/>
                  <a:gd name="T6" fmla="*/ 631 w 654"/>
                  <a:gd name="T7" fmla="*/ 318 h 788"/>
                  <a:gd name="T8" fmla="*/ 614 w 654"/>
                  <a:gd name="T9" fmla="*/ 289 h 788"/>
                  <a:gd name="T10" fmla="*/ 587 w 654"/>
                  <a:gd name="T11" fmla="*/ 297 h 788"/>
                  <a:gd name="T12" fmla="*/ 556 w 654"/>
                  <a:gd name="T13" fmla="*/ 270 h 788"/>
                  <a:gd name="T14" fmla="*/ 542 w 654"/>
                  <a:gd name="T15" fmla="*/ 262 h 788"/>
                  <a:gd name="T16" fmla="*/ 453 w 654"/>
                  <a:gd name="T17" fmla="*/ 197 h 788"/>
                  <a:gd name="T18" fmla="*/ 441 w 654"/>
                  <a:gd name="T19" fmla="*/ 157 h 788"/>
                  <a:gd name="T20" fmla="*/ 431 w 654"/>
                  <a:gd name="T21" fmla="*/ 158 h 788"/>
                  <a:gd name="T22" fmla="*/ 399 w 654"/>
                  <a:gd name="T23" fmla="*/ 122 h 788"/>
                  <a:gd name="T24" fmla="*/ 397 w 654"/>
                  <a:gd name="T25" fmla="*/ 118 h 788"/>
                  <a:gd name="T26" fmla="*/ 365 w 654"/>
                  <a:gd name="T27" fmla="*/ 103 h 788"/>
                  <a:gd name="T28" fmla="*/ 355 w 654"/>
                  <a:gd name="T29" fmla="*/ 86 h 788"/>
                  <a:gd name="T30" fmla="*/ 292 w 654"/>
                  <a:gd name="T31" fmla="*/ 59 h 788"/>
                  <a:gd name="T32" fmla="*/ 273 w 654"/>
                  <a:gd name="T33" fmla="*/ 45 h 788"/>
                  <a:gd name="T34" fmla="*/ 229 w 654"/>
                  <a:gd name="T35" fmla="*/ 72 h 788"/>
                  <a:gd name="T36" fmla="*/ 192 w 654"/>
                  <a:gd name="T37" fmla="*/ 43 h 788"/>
                  <a:gd name="T38" fmla="*/ 180 w 654"/>
                  <a:gd name="T39" fmla="*/ 5 h 788"/>
                  <a:gd name="T40" fmla="*/ 143 w 654"/>
                  <a:gd name="T41" fmla="*/ 13 h 788"/>
                  <a:gd name="T42" fmla="*/ 114 w 654"/>
                  <a:gd name="T43" fmla="*/ 8 h 788"/>
                  <a:gd name="T44" fmla="*/ 71 w 654"/>
                  <a:gd name="T45" fmla="*/ 8 h 788"/>
                  <a:gd name="T46" fmla="*/ 58 w 654"/>
                  <a:gd name="T47" fmla="*/ 7 h 788"/>
                  <a:gd name="T48" fmla="*/ 36 w 654"/>
                  <a:gd name="T49" fmla="*/ 33 h 788"/>
                  <a:gd name="T50" fmla="*/ 11 w 654"/>
                  <a:gd name="T51" fmla="*/ 32 h 788"/>
                  <a:gd name="T52" fmla="*/ 17 w 654"/>
                  <a:gd name="T53" fmla="*/ 83 h 788"/>
                  <a:gd name="T54" fmla="*/ 11 w 654"/>
                  <a:gd name="T55" fmla="*/ 156 h 788"/>
                  <a:gd name="T56" fmla="*/ 30 w 654"/>
                  <a:gd name="T57" fmla="*/ 216 h 788"/>
                  <a:gd name="T58" fmla="*/ 22 w 654"/>
                  <a:gd name="T59" fmla="*/ 236 h 788"/>
                  <a:gd name="T60" fmla="*/ 33 w 654"/>
                  <a:gd name="T61" fmla="*/ 285 h 788"/>
                  <a:gd name="T62" fmla="*/ 26 w 654"/>
                  <a:gd name="T63" fmla="*/ 339 h 788"/>
                  <a:gd name="T64" fmla="*/ 34 w 654"/>
                  <a:gd name="T65" fmla="*/ 367 h 788"/>
                  <a:gd name="T66" fmla="*/ 35 w 654"/>
                  <a:gd name="T67" fmla="*/ 427 h 788"/>
                  <a:gd name="T68" fmla="*/ 36 w 654"/>
                  <a:gd name="T69" fmla="*/ 439 h 788"/>
                  <a:gd name="T70" fmla="*/ 55 w 654"/>
                  <a:gd name="T71" fmla="*/ 472 h 788"/>
                  <a:gd name="T72" fmla="*/ 56 w 654"/>
                  <a:gd name="T73" fmla="*/ 525 h 788"/>
                  <a:gd name="T74" fmla="*/ 64 w 654"/>
                  <a:gd name="T75" fmla="*/ 558 h 788"/>
                  <a:gd name="T76" fmla="*/ 63 w 654"/>
                  <a:gd name="T77" fmla="*/ 586 h 788"/>
                  <a:gd name="T78" fmla="*/ 81 w 654"/>
                  <a:gd name="T79" fmla="*/ 626 h 788"/>
                  <a:gd name="T80" fmla="*/ 76 w 654"/>
                  <a:gd name="T81" fmla="*/ 651 h 788"/>
                  <a:gd name="T82" fmla="*/ 88 w 654"/>
                  <a:gd name="T83" fmla="*/ 688 h 788"/>
                  <a:gd name="T84" fmla="*/ 100 w 654"/>
                  <a:gd name="T85" fmla="*/ 759 h 788"/>
                  <a:gd name="T86" fmla="*/ 96 w 654"/>
                  <a:gd name="T87" fmla="*/ 771 h 788"/>
                  <a:gd name="T88" fmla="*/ 115 w 654"/>
                  <a:gd name="T89" fmla="*/ 784 h 788"/>
                  <a:gd name="T90" fmla="*/ 146 w 654"/>
                  <a:gd name="T91" fmla="*/ 771 h 788"/>
                  <a:gd name="T92" fmla="*/ 195 w 654"/>
                  <a:gd name="T93" fmla="*/ 759 h 788"/>
                  <a:gd name="T94" fmla="*/ 214 w 654"/>
                  <a:gd name="T95" fmla="*/ 702 h 788"/>
                  <a:gd name="T96" fmla="*/ 260 w 654"/>
                  <a:gd name="T97" fmla="*/ 678 h 788"/>
                  <a:gd name="T98" fmla="*/ 270 w 654"/>
                  <a:gd name="T99" fmla="*/ 665 h 788"/>
                  <a:gd name="T100" fmla="*/ 316 w 654"/>
                  <a:gd name="T101" fmla="*/ 641 h 788"/>
                  <a:gd name="T102" fmla="*/ 344 w 654"/>
                  <a:gd name="T103" fmla="*/ 637 h 788"/>
                  <a:gd name="T104" fmla="*/ 404 w 654"/>
                  <a:gd name="T105" fmla="*/ 609 h 788"/>
                  <a:gd name="T106" fmla="*/ 440 w 654"/>
                  <a:gd name="T107" fmla="*/ 618 h 788"/>
                  <a:gd name="T108" fmla="*/ 477 w 654"/>
                  <a:gd name="T109" fmla="*/ 586 h 788"/>
                  <a:gd name="T110" fmla="*/ 523 w 654"/>
                  <a:gd name="T111" fmla="*/ 521 h 788"/>
                  <a:gd name="T112" fmla="*/ 549 w 654"/>
                  <a:gd name="T113" fmla="*/ 512 h 788"/>
                  <a:gd name="T114" fmla="*/ 581 w 654"/>
                  <a:gd name="T115" fmla="*/ 460 h 788"/>
                  <a:gd name="T116" fmla="*/ 610 w 654"/>
                  <a:gd name="T117" fmla="*/ 454 h 7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54"/>
                  <a:gd name="T178" fmla="*/ 0 h 788"/>
                  <a:gd name="T179" fmla="*/ 654 w 654"/>
                  <a:gd name="T180" fmla="*/ 788 h 7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54" h="788">
                    <a:moveTo>
                      <a:pt x="613" y="455"/>
                    </a:moveTo>
                    <a:lnTo>
                      <a:pt x="613" y="451"/>
                    </a:lnTo>
                    <a:lnTo>
                      <a:pt x="613" y="447"/>
                    </a:lnTo>
                    <a:lnTo>
                      <a:pt x="614" y="444"/>
                    </a:lnTo>
                    <a:lnTo>
                      <a:pt x="614" y="441"/>
                    </a:lnTo>
                    <a:lnTo>
                      <a:pt x="615" y="437"/>
                    </a:lnTo>
                    <a:lnTo>
                      <a:pt x="615" y="434"/>
                    </a:lnTo>
                    <a:lnTo>
                      <a:pt x="616" y="431"/>
                    </a:lnTo>
                    <a:lnTo>
                      <a:pt x="616" y="427"/>
                    </a:lnTo>
                    <a:lnTo>
                      <a:pt x="617" y="425"/>
                    </a:lnTo>
                    <a:lnTo>
                      <a:pt x="617" y="422"/>
                    </a:lnTo>
                    <a:lnTo>
                      <a:pt x="618" y="418"/>
                    </a:lnTo>
                    <a:lnTo>
                      <a:pt x="619" y="416"/>
                    </a:lnTo>
                    <a:lnTo>
                      <a:pt x="622" y="415"/>
                    </a:lnTo>
                    <a:lnTo>
                      <a:pt x="624" y="413"/>
                    </a:lnTo>
                    <a:lnTo>
                      <a:pt x="628" y="413"/>
                    </a:lnTo>
                    <a:lnTo>
                      <a:pt x="631" y="412"/>
                    </a:lnTo>
                    <a:lnTo>
                      <a:pt x="635" y="412"/>
                    </a:lnTo>
                    <a:lnTo>
                      <a:pt x="638" y="410"/>
                    </a:lnTo>
                    <a:lnTo>
                      <a:pt x="641" y="408"/>
                    </a:lnTo>
                    <a:lnTo>
                      <a:pt x="643" y="406"/>
                    </a:lnTo>
                    <a:lnTo>
                      <a:pt x="645" y="399"/>
                    </a:lnTo>
                    <a:lnTo>
                      <a:pt x="648" y="391"/>
                    </a:lnTo>
                    <a:lnTo>
                      <a:pt x="651" y="381"/>
                    </a:lnTo>
                    <a:lnTo>
                      <a:pt x="653" y="371"/>
                    </a:lnTo>
                    <a:lnTo>
                      <a:pt x="652" y="361"/>
                    </a:lnTo>
                    <a:lnTo>
                      <a:pt x="652" y="351"/>
                    </a:lnTo>
                    <a:lnTo>
                      <a:pt x="651" y="341"/>
                    </a:lnTo>
                    <a:lnTo>
                      <a:pt x="649" y="333"/>
                    </a:lnTo>
                    <a:lnTo>
                      <a:pt x="645" y="327"/>
                    </a:lnTo>
                    <a:lnTo>
                      <a:pt x="638" y="322"/>
                    </a:lnTo>
                    <a:lnTo>
                      <a:pt x="631" y="318"/>
                    </a:lnTo>
                    <a:lnTo>
                      <a:pt x="625" y="314"/>
                    </a:lnTo>
                    <a:lnTo>
                      <a:pt x="620" y="310"/>
                    </a:lnTo>
                    <a:lnTo>
                      <a:pt x="617" y="306"/>
                    </a:lnTo>
                    <a:lnTo>
                      <a:pt x="615" y="302"/>
                    </a:lnTo>
                    <a:lnTo>
                      <a:pt x="614" y="298"/>
                    </a:lnTo>
                    <a:lnTo>
                      <a:pt x="614" y="294"/>
                    </a:lnTo>
                    <a:lnTo>
                      <a:pt x="614" y="291"/>
                    </a:lnTo>
                    <a:lnTo>
                      <a:pt x="614" y="289"/>
                    </a:lnTo>
                    <a:lnTo>
                      <a:pt x="614" y="288"/>
                    </a:lnTo>
                    <a:lnTo>
                      <a:pt x="614" y="289"/>
                    </a:lnTo>
                    <a:lnTo>
                      <a:pt x="612" y="291"/>
                    </a:lnTo>
                    <a:lnTo>
                      <a:pt x="608" y="292"/>
                    </a:lnTo>
                    <a:lnTo>
                      <a:pt x="605" y="294"/>
                    </a:lnTo>
                    <a:lnTo>
                      <a:pt x="600" y="295"/>
                    </a:lnTo>
                    <a:lnTo>
                      <a:pt x="594" y="297"/>
                    </a:lnTo>
                    <a:lnTo>
                      <a:pt x="587" y="297"/>
                    </a:lnTo>
                    <a:lnTo>
                      <a:pt x="581" y="295"/>
                    </a:lnTo>
                    <a:lnTo>
                      <a:pt x="574" y="292"/>
                    </a:lnTo>
                    <a:lnTo>
                      <a:pt x="567" y="286"/>
                    </a:lnTo>
                    <a:lnTo>
                      <a:pt x="564" y="285"/>
                    </a:lnTo>
                    <a:lnTo>
                      <a:pt x="562" y="281"/>
                    </a:lnTo>
                    <a:lnTo>
                      <a:pt x="559" y="278"/>
                    </a:lnTo>
                    <a:lnTo>
                      <a:pt x="558" y="274"/>
                    </a:lnTo>
                    <a:lnTo>
                      <a:pt x="556" y="270"/>
                    </a:lnTo>
                    <a:lnTo>
                      <a:pt x="554" y="267"/>
                    </a:lnTo>
                    <a:lnTo>
                      <a:pt x="553" y="264"/>
                    </a:lnTo>
                    <a:lnTo>
                      <a:pt x="552" y="262"/>
                    </a:lnTo>
                    <a:lnTo>
                      <a:pt x="552" y="260"/>
                    </a:lnTo>
                    <a:lnTo>
                      <a:pt x="551" y="259"/>
                    </a:lnTo>
                    <a:lnTo>
                      <a:pt x="549" y="260"/>
                    </a:lnTo>
                    <a:lnTo>
                      <a:pt x="547" y="260"/>
                    </a:lnTo>
                    <a:lnTo>
                      <a:pt x="542" y="262"/>
                    </a:lnTo>
                    <a:lnTo>
                      <a:pt x="534" y="261"/>
                    </a:lnTo>
                    <a:lnTo>
                      <a:pt x="526" y="260"/>
                    </a:lnTo>
                    <a:lnTo>
                      <a:pt x="516" y="257"/>
                    </a:lnTo>
                    <a:lnTo>
                      <a:pt x="505" y="250"/>
                    </a:lnTo>
                    <a:lnTo>
                      <a:pt x="491" y="240"/>
                    </a:lnTo>
                    <a:lnTo>
                      <a:pt x="476" y="226"/>
                    </a:lnTo>
                    <a:lnTo>
                      <a:pt x="459" y="207"/>
                    </a:lnTo>
                    <a:lnTo>
                      <a:pt x="453" y="197"/>
                    </a:lnTo>
                    <a:lnTo>
                      <a:pt x="446" y="188"/>
                    </a:lnTo>
                    <a:lnTo>
                      <a:pt x="443" y="180"/>
                    </a:lnTo>
                    <a:lnTo>
                      <a:pt x="440" y="173"/>
                    </a:lnTo>
                    <a:lnTo>
                      <a:pt x="439" y="168"/>
                    </a:lnTo>
                    <a:lnTo>
                      <a:pt x="440" y="163"/>
                    </a:lnTo>
                    <a:lnTo>
                      <a:pt x="439" y="161"/>
                    </a:lnTo>
                    <a:lnTo>
                      <a:pt x="441" y="158"/>
                    </a:lnTo>
                    <a:lnTo>
                      <a:pt x="441" y="157"/>
                    </a:lnTo>
                    <a:lnTo>
                      <a:pt x="441" y="156"/>
                    </a:lnTo>
                    <a:lnTo>
                      <a:pt x="442" y="157"/>
                    </a:lnTo>
                    <a:lnTo>
                      <a:pt x="441" y="158"/>
                    </a:lnTo>
                    <a:lnTo>
                      <a:pt x="440" y="158"/>
                    </a:lnTo>
                    <a:lnTo>
                      <a:pt x="439" y="160"/>
                    </a:lnTo>
                    <a:lnTo>
                      <a:pt x="437" y="160"/>
                    </a:lnTo>
                    <a:lnTo>
                      <a:pt x="435" y="160"/>
                    </a:lnTo>
                    <a:lnTo>
                      <a:pt x="431" y="158"/>
                    </a:lnTo>
                    <a:lnTo>
                      <a:pt x="426" y="155"/>
                    </a:lnTo>
                    <a:lnTo>
                      <a:pt x="421" y="151"/>
                    </a:lnTo>
                    <a:lnTo>
                      <a:pt x="414" y="145"/>
                    </a:lnTo>
                    <a:lnTo>
                      <a:pt x="408" y="138"/>
                    </a:lnTo>
                    <a:lnTo>
                      <a:pt x="404" y="132"/>
                    </a:lnTo>
                    <a:lnTo>
                      <a:pt x="401" y="128"/>
                    </a:lnTo>
                    <a:lnTo>
                      <a:pt x="400" y="125"/>
                    </a:lnTo>
                    <a:lnTo>
                      <a:pt x="399" y="122"/>
                    </a:lnTo>
                    <a:lnTo>
                      <a:pt x="400" y="120"/>
                    </a:lnTo>
                    <a:lnTo>
                      <a:pt x="400" y="118"/>
                    </a:lnTo>
                    <a:lnTo>
                      <a:pt x="401" y="118"/>
                    </a:lnTo>
                    <a:lnTo>
                      <a:pt x="402" y="118"/>
                    </a:lnTo>
                    <a:lnTo>
                      <a:pt x="403" y="118"/>
                    </a:lnTo>
                    <a:lnTo>
                      <a:pt x="402" y="118"/>
                    </a:lnTo>
                    <a:lnTo>
                      <a:pt x="400" y="118"/>
                    </a:lnTo>
                    <a:lnTo>
                      <a:pt x="397" y="118"/>
                    </a:lnTo>
                    <a:lnTo>
                      <a:pt x="394" y="118"/>
                    </a:lnTo>
                    <a:lnTo>
                      <a:pt x="390" y="117"/>
                    </a:lnTo>
                    <a:lnTo>
                      <a:pt x="386" y="116"/>
                    </a:lnTo>
                    <a:lnTo>
                      <a:pt x="381" y="115"/>
                    </a:lnTo>
                    <a:lnTo>
                      <a:pt x="377" y="113"/>
                    </a:lnTo>
                    <a:lnTo>
                      <a:pt x="373" y="110"/>
                    </a:lnTo>
                    <a:lnTo>
                      <a:pt x="369" y="108"/>
                    </a:lnTo>
                    <a:lnTo>
                      <a:pt x="365" y="103"/>
                    </a:lnTo>
                    <a:lnTo>
                      <a:pt x="362" y="100"/>
                    </a:lnTo>
                    <a:lnTo>
                      <a:pt x="360" y="97"/>
                    </a:lnTo>
                    <a:lnTo>
                      <a:pt x="358" y="94"/>
                    </a:lnTo>
                    <a:lnTo>
                      <a:pt x="356" y="91"/>
                    </a:lnTo>
                    <a:lnTo>
                      <a:pt x="356" y="90"/>
                    </a:lnTo>
                    <a:lnTo>
                      <a:pt x="356" y="88"/>
                    </a:lnTo>
                    <a:lnTo>
                      <a:pt x="355" y="87"/>
                    </a:lnTo>
                    <a:lnTo>
                      <a:pt x="355" y="86"/>
                    </a:lnTo>
                    <a:lnTo>
                      <a:pt x="320" y="84"/>
                    </a:lnTo>
                    <a:lnTo>
                      <a:pt x="317" y="83"/>
                    </a:lnTo>
                    <a:lnTo>
                      <a:pt x="314" y="81"/>
                    </a:lnTo>
                    <a:lnTo>
                      <a:pt x="310" y="78"/>
                    </a:lnTo>
                    <a:lnTo>
                      <a:pt x="306" y="76"/>
                    </a:lnTo>
                    <a:lnTo>
                      <a:pt x="301" y="71"/>
                    </a:lnTo>
                    <a:lnTo>
                      <a:pt x="296" y="65"/>
                    </a:lnTo>
                    <a:lnTo>
                      <a:pt x="292" y="59"/>
                    </a:lnTo>
                    <a:lnTo>
                      <a:pt x="287" y="50"/>
                    </a:lnTo>
                    <a:lnTo>
                      <a:pt x="283" y="41"/>
                    </a:lnTo>
                    <a:lnTo>
                      <a:pt x="282" y="37"/>
                    </a:lnTo>
                    <a:lnTo>
                      <a:pt x="281" y="35"/>
                    </a:lnTo>
                    <a:lnTo>
                      <a:pt x="279" y="35"/>
                    </a:lnTo>
                    <a:lnTo>
                      <a:pt x="278" y="38"/>
                    </a:lnTo>
                    <a:lnTo>
                      <a:pt x="276" y="40"/>
                    </a:lnTo>
                    <a:lnTo>
                      <a:pt x="273" y="45"/>
                    </a:lnTo>
                    <a:lnTo>
                      <a:pt x="268" y="50"/>
                    </a:lnTo>
                    <a:lnTo>
                      <a:pt x="263" y="55"/>
                    </a:lnTo>
                    <a:lnTo>
                      <a:pt x="257" y="60"/>
                    </a:lnTo>
                    <a:lnTo>
                      <a:pt x="249" y="64"/>
                    </a:lnTo>
                    <a:lnTo>
                      <a:pt x="242" y="68"/>
                    </a:lnTo>
                    <a:lnTo>
                      <a:pt x="236" y="69"/>
                    </a:lnTo>
                    <a:lnTo>
                      <a:pt x="232" y="71"/>
                    </a:lnTo>
                    <a:lnTo>
                      <a:pt x="229" y="72"/>
                    </a:lnTo>
                    <a:lnTo>
                      <a:pt x="227" y="71"/>
                    </a:lnTo>
                    <a:lnTo>
                      <a:pt x="225" y="69"/>
                    </a:lnTo>
                    <a:lnTo>
                      <a:pt x="222" y="67"/>
                    </a:lnTo>
                    <a:lnTo>
                      <a:pt x="218" y="63"/>
                    </a:lnTo>
                    <a:lnTo>
                      <a:pt x="213" y="59"/>
                    </a:lnTo>
                    <a:lnTo>
                      <a:pt x="206" y="54"/>
                    </a:lnTo>
                    <a:lnTo>
                      <a:pt x="197" y="48"/>
                    </a:lnTo>
                    <a:lnTo>
                      <a:pt x="192" y="43"/>
                    </a:lnTo>
                    <a:lnTo>
                      <a:pt x="188" y="38"/>
                    </a:lnTo>
                    <a:lnTo>
                      <a:pt x="186" y="32"/>
                    </a:lnTo>
                    <a:lnTo>
                      <a:pt x="185" y="27"/>
                    </a:lnTo>
                    <a:lnTo>
                      <a:pt x="185" y="21"/>
                    </a:lnTo>
                    <a:lnTo>
                      <a:pt x="185" y="17"/>
                    </a:lnTo>
                    <a:lnTo>
                      <a:pt x="184" y="13"/>
                    </a:lnTo>
                    <a:lnTo>
                      <a:pt x="183" y="8"/>
                    </a:lnTo>
                    <a:lnTo>
                      <a:pt x="180" y="5"/>
                    </a:lnTo>
                    <a:lnTo>
                      <a:pt x="176" y="3"/>
                    </a:lnTo>
                    <a:lnTo>
                      <a:pt x="173" y="3"/>
                    </a:lnTo>
                    <a:lnTo>
                      <a:pt x="170" y="5"/>
                    </a:lnTo>
                    <a:lnTo>
                      <a:pt x="167" y="8"/>
                    </a:lnTo>
                    <a:lnTo>
                      <a:pt x="163" y="11"/>
                    </a:lnTo>
                    <a:lnTo>
                      <a:pt x="157" y="13"/>
                    </a:lnTo>
                    <a:lnTo>
                      <a:pt x="151" y="15"/>
                    </a:lnTo>
                    <a:lnTo>
                      <a:pt x="143" y="13"/>
                    </a:lnTo>
                    <a:lnTo>
                      <a:pt x="132" y="10"/>
                    </a:lnTo>
                    <a:lnTo>
                      <a:pt x="120" y="1"/>
                    </a:lnTo>
                    <a:lnTo>
                      <a:pt x="118" y="0"/>
                    </a:lnTo>
                    <a:lnTo>
                      <a:pt x="118" y="1"/>
                    </a:lnTo>
                    <a:lnTo>
                      <a:pt x="117" y="3"/>
                    </a:lnTo>
                    <a:lnTo>
                      <a:pt x="116" y="5"/>
                    </a:lnTo>
                    <a:lnTo>
                      <a:pt x="116" y="7"/>
                    </a:lnTo>
                    <a:lnTo>
                      <a:pt x="114" y="8"/>
                    </a:lnTo>
                    <a:lnTo>
                      <a:pt x="111" y="11"/>
                    </a:lnTo>
                    <a:lnTo>
                      <a:pt x="106" y="12"/>
                    </a:lnTo>
                    <a:lnTo>
                      <a:pt x="100" y="13"/>
                    </a:lnTo>
                    <a:lnTo>
                      <a:pt x="94" y="13"/>
                    </a:lnTo>
                    <a:lnTo>
                      <a:pt x="87" y="12"/>
                    </a:lnTo>
                    <a:lnTo>
                      <a:pt x="81" y="11"/>
                    </a:lnTo>
                    <a:lnTo>
                      <a:pt x="76" y="10"/>
                    </a:lnTo>
                    <a:lnTo>
                      <a:pt x="71" y="8"/>
                    </a:lnTo>
                    <a:lnTo>
                      <a:pt x="67" y="7"/>
                    </a:lnTo>
                    <a:lnTo>
                      <a:pt x="63" y="5"/>
                    </a:lnTo>
                    <a:lnTo>
                      <a:pt x="62" y="3"/>
                    </a:lnTo>
                    <a:lnTo>
                      <a:pt x="60" y="2"/>
                    </a:lnTo>
                    <a:lnTo>
                      <a:pt x="59" y="2"/>
                    </a:lnTo>
                    <a:lnTo>
                      <a:pt x="59" y="3"/>
                    </a:lnTo>
                    <a:lnTo>
                      <a:pt x="59" y="4"/>
                    </a:lnTo>
                    <a:lnTo>
                      <a:pt x="58" y="7"/>
                    </a:lnTo>
                    <a:lnTo>
                      <a:pt x="58" y="10"/>
                    </a:lnTo>
                    <a:lnTo>
                      <a:pt x="57" y="14"/>
                    </a:lnTo>
                    <a:lnTo>
                      <a:pt x="55" y="18"/>
                    </a:lnTo>
                    <a:lnTo>
                      <a:pt x="52" y="22"/>
                    </a:lnTo>
                    <a:lnTo>
                      <a:pt x="50" y="25"/>
                    </a:lnTo>
                    <a:lnTo>
                      <a:pt x="45" y="29"/>
                    </a:lnTo>
                    <a:lnTo>
                      <a:pt x="41" y="31"/>
                    </a:lnTo>
                    <a:lnTo>
                      <a:pt x="36" y="33"/>
                    </a:lnTo>
                    <a:lnTo>
                      <a:pt x="31" y="34"/>
                    </a:lnTo>
                    <a:lnTo>
                      <a:pt x="27" y="34"/>
                    </a:lnTo>
                    <a:lnTo>
                      <a:pt x="23" y="35"/>
                    </a:lnTo>
                    <a:lnTo>
                      <a:pt x="19" y="34"/>
                    </a:lnTo>
                    <a:lnTo>
                      <a:pt x="16" y="35"/>
                    </a:lnTo>
                    <a:lnTo>
                      <a:pt x="13" y="34"/>
                    </a:lnTo>
                    <a:lnTo>
                      <a:pt x="11" y="33"/>
                    </a:lnTo>
                    <a:lnTo>
                      <a:pt x="11" y="32"/>
                    </a:lnTo>
                    <a:lnTo>
                      <a:pt x="10" y="33"/>
                    </a:lnTo>
                    <a:lnTo>
                      <a:pt x="11" y="34"/>
                    </a:lnTo>
                    <a:lnTo>
                      <a:pt x="12" y="38"/>
                    </a:lnTo>
                    <a:lnTo>
                      <a:pt x="15" y="42"/>
                    </a:lnTo>
                    <a:lnTo>
                      <a:pt x="16" y="50"/>
                    </a:lnTo>
                    <a:lnTo>
                      <a:pt x="17" y="60"/>
                    </a:lnTo>
                    <a:lnTo>
                      <a:pt x="18" y="71"/>
                    </a:lnTo>
                    <a:lnTo>
                      <a:pt x="17" y="83"/>
                    </a:lnTo>
                    <a:lnTo>
                      <a:pt x="13" y="98"/>
                    </a:lnTo>
                    <a:lnTo>
                      <a:pt x="8" y="114"/>
                    </a:lnTo>
                    <a:lnTo>
                      <a:pt x="0" y="131"/>
                    </a:lnTo>
                    <a:lnTo>
                      <a:pt x="0" y="133"/>
                    </a:lnTo>
                    <a:lnTo>
                      <a:pt x="1" y="137"/>
                    </a:lnTo>
                    <a:lnTo>
                      <a:pt x="4" y="143"/>
                    </a:lnTo>
                    <a:lnTo>
                      <a:pt x="7" y="149"/>
                    </a:lnTo>
                    <a:lnTo>
                      <a:pt x="11" y="156"/>
                    </a:lnTo>
                    <a:lnTo>
                      <a:pt x="16" y="162"/>
                    </a:lnTo>
                    <a:lnTo>
                      <a:pt x="20" y="170"/>
                    </a:lnTo>
                    <a:lnTo>
                      <a:pt x="24" y="178"/>
                    </a:lnTo>
                    <a:lnTo>
                      <a:pt x="28" y="187"/>
                    </a:lnTo>
                    <a:lnTo>
                      <a:pt x="30" y="195"/>
                    </a:lnTo>
                    <a:lnTo>
                      <a:pt x="30" y="204"/>
                    </a:lnTo>
                    <a:lnTo>
                      <a:pt x="30" y="211"/>
                    </a:lnTo>
                    <a:lnTo>
                      <a:pt x="30" y="216"/>
                    </a:lnTo>
                    <a:lnTo>
                      <a:pt x="28" y="222"/>
                    </a:lnTo>
                    <a:lnTo>
                      <a:pt x="27" y="226"/>
                    </a:lnTo>
                    <a:lnTo>
                      <a:pt x="26" y="230"/>
                    </a:lnTo>
                    <a:lnTo>
                      <a:pt x="24" y="232"/>
                    </a:lnTo>
                    <a:lnTo>
                      <a:pt x="22" y="233"/>
                    </a:lnTo>
                    <a:lnTo>
                      <a:pt x="21" y="235"/>
                    </a:lnTo>
                    <a:lnTo>
                      <a:pt x="21" y="236"/>
                    </a:lnTo>
                    <a:lnTo>
                      <a:pt x="22" y="236"/>
                    </a:lnTo>
                    <a:lnTo>
                      <a:pt x="22" y="239"/>
                    </a:lnTo>
                    <a:lnTo>
                      <a:pt x="23" y="243"/>
                    </a:lnTo>
                    <a:lnTo>
                      <a:pt x="25" y="248"/>
                    </a:lnTo>
                    <a:lnTo>
                      <a:pt x="27" y="254"/>
                    </a:lnTo>
                    <a:lnTo>
                      <a:pt x="29" y="262"/>
                    </a:lnTo>
                    <a:lnTo>
                      <a:pt x="30" y="269"/>
                    </a:lnTo>
                    <a:lnTo>
                      <a:pt x="32" y="277"/>
                    </a:lnTo>
                    <a:lnTo>
                      <a:pt x="33" y="285"/>
                    </a:lnTo>
                    <a:lnTo>
                      <a:pt x="34" y="293"/>
                    </a:lnTo>
                    <a:lnTo>
                      <a:pt x="34" y="301"/>
                    </a:lnTo>
                    <a:lnTo>
                      <a:pt x="33" y="308"/>
                    </a:lnTo>
                    <a:lnTo>
                      <a:pt x="32" y="315"/>
                    </a:lnTo>
                    <a:lnTo>
                      <a:pt x="30" y="323"/>
                    </a:lnTo>
                    <a:lnTo>
                      <a:pt x="29" y="329"/>
                    </a:lnTo>
                    <a:lnTo>
                      <a:pt x="27" y="334"/>
                    </a:lnTo>
                    <a:lnTo>
                      <a:pt x="26" y="339"/>
                    </a:lnTo>
                    <a:lnTo>
                      <a:pt x="24" y="343"/>
                    </a:lnTo>
                    <a:lnTo>
                      <a:pt x="23" y="345"/>
                    </a:lnTo>
                    <a:lnTo>
                      <a:pt x="22" y="346"/>
                    </a:lnTo>
                    <a:lnTo>
                      <a:pt x="23" y="346"/>
                    </a:lnTo>
                    <a:lnTo>
                      <a:pt x="24" y="350"/>
                    </a:lnTo>
                    <a:lnTo>
                      <a:pt x="27" y="353"/>
                    </a:lnTo>
                    <a:lnTo>
                      <a:pt x="30" y="360"/>
                    </a:lnTo>
                    <a:lnTo>
                      <a:pt x="34" y="367"/>
                    </a:lnTo>
                    <a:lnTo>
                      <a:pt x="36" y="374"/>
                    </a:lnTo>
                    <a:lnTo>
                      <a:pt x="38" y="383"/>
                    </a:lnTo>
                    <a:lnTo>
                      <a:pt x="40" y="391"/>
                    </a:lnTo>
                    <a:lnTo>
                      <a:pt x="40" y="399"/>
                    </a:lnTo>
                    <a:lnTo>
                      <a:pt x="39" y="408"/>
                    </a:lnTo>
                    <a:lnTo>
                      <a:pt x="37" y="416"/>
                    </a:lnTo>
                    <a:lnTo>
                      <a:pt x="36" y="422"/>
                    </a:lnTo>
                    <a:lnTo>
                      <a:pt x="35" y="427"/>
                    </a:lnTo>
                    <a:lnTo>
                      <a:pt x="34" y="431"/>
                    </a:lnTo>
                    <a:lnTo>
                      <a:pt x="32" y="434"/>
                    </a:lnTo>
                    <a:lnTo>
                      <a:pt x="32" y="436"/>
                    </a:lnTo>
                    <a:lnTo>
                      <a:pt x="32" y="437"/>
                    </a:lnTo>
                    <a:lnTo>
                      <a:pt x="31" y="437"/>
                    </a:lnTo>
                    <a:lnTo>
                      <a:pt x="32" y="437"/>
                    </a:lnTo>
                    <a:lnTo>
                      <a:pt x="34" y="438"/>
                    </a:lnTo>
                    <a:lnTo>
                      <a:pt x="36" y="439"/>
                    </a:lnTo>
                    <a:lnTo>
                      <a:pt x="39" y="440"/>
                    </a:lnTo>
                    <a:lnTo>
                      <a:pt x="42" y="443"/>
                    </a:lnTo>
                    <a:lnTo>
                      <a:pt x="45" y="444"/>
                    </a:lnTo>
                    <a:lnTo>
                      <a:pt x="48" y="449"/>
                    </a:lnTo>
                    <a:lnTo>
                      <a:pt x="50" y="453"/>
                    </a:lnTo>
                    <a:lnTo>
                      <a:pt x="53" y="459"/>
                    </a:lnTo>
                    <a:lnTo>
                      <a:pt x="54" y="465"/>
                    </a:lnTo>
                    <a:lnTo>
                      <a:pt x="55" y="472"/>
                    </a:lnTo>
                    <a:lnTo>
                      <a:pt x="55" y="479"/>
                    </a:lnTo>
                    <a:lnTo>
                      <a:pt x="56" y="488"/>
                    </a:lnTo>
                    <a:lnTo>
                      <a:pt x="57" y="496"/>
                    </a:lnTo>
                    <a:lnTo>
                      <a:pt x="56" y="503"/>
                    </a:lnTo>
                    <a:lnTo>
                      <a:pt x="56" y="511"/>
                    </a:lnTo>
                    <a:lnTo>
                      <a:pt x="57" y="518"/>
                    </a:lnTo>
                    <a:lnTo>
                      <a:pt x="57" y="522"/>
                    </a:lnTo>
                    <a:lnTo>
                      <a:pt x="56" y="525"/>
                    </a:lnTo>
                    <a:lnTo>
                      <a:pt x="56" y="527"/>
                    </a:lnTo>
                    <a:lnTo>
                      <a:pt x="56" y="528"/>
                    </a:lnTo>
                    <a:lnTo>
                      <a:pt x="57" y="530"/>
                    </a:lnTo>
                    <a:lnTo>
                      <a:pt x="59" y="534"/>
                    </a:lnTo>
                    <a:lnTo>
                      <a:pt x="61" y="540"/>
                    </a:lnTo>
                    <a:lnTo>
                      <a:pt x="63" y="545"/>
                    </a:lnTo>
                    <a:lnTo>
                      <a:pt x="64" y="552"/>
                    </a:lnTo>
                    <a:lnTo>
                      <a:pt x="64" y="558"/>
                    </a:lnTo>
                    <a:lnTo>
                      <a:pt x="65" y="564"/>
                    </a:lnTo>
                    <a:lnTo>
                      <a:pt x="64" y="571"/>
                    </a:lnTo>
                    <a:lnTo>
                      <a:pt x="61" y="576"/>
                    </a:lnTo>
                    <a:lnTo>
                      <a:pt x="60" y="579"/>
                    </a:lnTo>
                    <a:lnTo>
                      <a:pt x="59" y="582"/>
                    </a:lnTo>
                    <a:lnTo>
                      <a:pt x="59" y="583"/>
                    </a:lnTo>
                    <a:lnTo>
                      <a:pt x="61" y="584"/>
                    </a:lnTo>
                    <a:lnTo>
                      <a:pt x="63" y="586"/>
                    </a:lnTo>
                    <a:lnTo>
                      <a:pt x="65" y="586"/>
                    </a:lnTo>
                    <a:lnTo>
                      <a:pt x="68" y="589"/>
                    </a:lnTo>
                    <a:lnTo>
                      <a:pt x="71" y="590"/>
                    </a:lnTo>
                    <a:lnTo>
                      <a:pt x="73" y="594"/>
                    </a:lnTo>
                    <a:lnTo>
                      <a:pt x="76" y="600"/>
                    </a:lnTo>
                    <a:lnTo>
                      <a:pt x="78" y="610"/>
                    </a:lnTo>
                    <a:lnTo>
                      <a:pt x="80" y="618"/>
                    </a:lnTo>
                    <a:lnTo>
                      <a:pt x="81" y="626"/>
                    </a:lnTo>
                    <a:lnTo>
                      <a:pt x="81" y="633"/>
                    </a:lnTo>
                    <a:lnTo>
                      <a:pt x="80" y="638"/>
                    </a:lnTo>
                    <a:lnTo>
                      <a:pt x="80" y="643"/>
                    </a:lnTo>
                    <a:lnTo>
                      <a:pt x="78" y="646"/>
                    </a:lnTo>
                    <a:lnTo>
                      <a:pt x="77" y="648"/>
                    </a:lnTo>
                    <a:lnTo>
                      <a:pt x="77" y="649"/>
                    </a:lnTo>
                    <a:lnTo>
                      <a:pt x="77" y="650"/>
                    </a:lnTo>
                    <a:lnTo>
                      <a:pt x="76" y="651"/>
                    </a:lnTo>
                    <a:lnTo>
                      <a:pt x="76" y="654"/>
                    </a:lnTo>
                    <a:lnTo>
                      <a:pt x="76" y="658"/>
                    </a:lnTo>
                    <a:lnTo>
                      <a:pt x="77" y="662"/>
                    </a:lnTo>
                    <a:lnTo>
                      <a:pt x="78" y="667"/>
                    </a:lnTo>
                    <a:lnTo>
                      <a:pt x="80" y="672"/>
                    </a:lnTo>
                    <a:lnTo>
                      <a:pt x="82" y="678"/>
                    </a:lnTo>
                    <a:lnTo>
                      <a:pt x="85" y="683"/>
                    </a:lnTo>
                    <a:lnTo>
                      <a:pt x="88" y="688"/>
                    </a:lnTo>
                    <a:lnTo>
                      <a:pt x="93" y="692"/>
                    </a:lnTo>
                    <a:lnTo>
                      <a:pt x="100" y="698"/>
                    </a:lnTo>
                    <a:lnTo>
                      <a:pt x="104" y="707"/>
                    </a:lnTo>
                    <a:lnTo>
                      <a:pt x="105" y="718"/>
                    </a:lnTo>
                    <a:lnTo>
                      <a:pt x="105" y="728"/>
                    </a:lnTo>
                    <a:lnTo>
                      <a:pt x="104" y="739"/>
                    </a:lnTo>
                    <a:lnTo>
                      <a:pt x="102" y="750"/>
                    </a:lnTo>
                    <a:lnTo>
                      <a:pt x="100" y="759"/>
                    </a:lnTo>
                    <a:lnTo>
                      <a:pt x="97" y="766"/>
                    </a:lnTo>
                    <a:lnTo>
                      <a:pt x="96" y="771"/>
                    </a:lnTo>
                    <a:lnTo>
                      <a:pt x="96" y="773"/>
                    </a:lnTo>
                    <a:lnTo>
                      <a:pt x="96" y="772"/>
                    </a:lnTo>
                    <a:lnTo>
                      <a:pt x="95" y="772"/>
                    </a:lnTo>
                    <a:lnTo>
                      <a:pt x="95" y="771"/>
                    </a:lnTo>
                    <a:lnTo>
                      <a:pt x="95" y="770"/>
                    </a:lnTo>
                    <a:lnTo>
                      <a:pt x="96" y="771"/>
                    </a:lnTo>
                    <a:lnTo>
                      <a:pt x="99" y="772"/>
                    </a:lnTo>
                    <a:lnTo>
                      <a:pt x="101" y="773"/>
                    </a:lnTo>
                    <a:lnTo>
                      <a:pt x="106" y="775"/>
                    </a:lnTo>
                    <a:lnTo>
                      <a:pt x="108" y="776"/>
                    </a:lnTo>
                    <a:lnTo>
                      <a:pt x="110" y="779"/>
                    </a:lnTo>
                    <a:lnTo>
                      <a:pt x="111" y="780"/>
                    </a:lnTo>
                    <a:lnTo>
                      <a:pt x="114" y="782"/>
                    </a:lnTo>
                    <a:lnTo>
                      <a:pt x="115" y="784"/>
                    </a:lnTo>
                    <a:lnTo>
                      <a:pt x="116" y="786"/>
                    </a:lnTo>
                    <a:lnTo>
                      <a:pt x="118" y="786"/>
                    </a:lnTo>
                    <a:lnTo>
                      <a:pt x="119" y="787"/>
                    </a:lnTo>
                    <a:lnTo>
                      <a:pt x="121" y="786"/>
                    </a:lnTo>
                    <a:lnTo>
                      <a:pt x="123" y="784"/>
                    </a:lnTo>
                    <a:lnTo>
                      <a:pt x="129" y="779"/>
                    </a:lnTo>
                    <a:lnTo>
                      <a:pt x="137" y="774"/>
                    </a:lnTo>
                    <a:lnTo>
                      <a:pt x="146" y="771"/>
                    </a:lnTo>
                    <a:lnTo>
                      <a:pt x="156" y="767"/>
                    </a:lnTo>
                    <a:lnTo>
                      <a:pt x="166" y="764"/>
                    </a:lnTo>
                    <a:lnTo>
                      <a:pt x="175" y="763"/>
                    </a:lnTo>
                    <a:lnTo>
                      <a:pt x="183" y="761"/>
                    </a:lnTo>
                    <a:lnTo>
                      <a:pt x="189" y="761"/>
                    </a:lnTo>
                    <a:lnTo>
                      <a:pt x="194" y="760"/>
                    </a:lnTo>
                    <a:lnTo>
                      <a:pt x="195" y="761"/>
                    </a:lnTo>
                    <a:lnTo>
                      <a:pt x="195" y="759"/>
                    </a:lnTo>
                    <a:lnTo>
                      <a:pt x="197" y="756"/>
                    </a:lnTo>
                    <a:lnTo>
                      <a:pt x="198" y="750"/>
                    </a:lnTo>
                    <a:lnTo>
                      <a:pt x="200" y="743"/>
                    </a:lnTo>
                    <a:lnTo>
                      <a:pt x="203" y="735"/>
                    </a:lnTo>
                    <a:lnTo>
                      <a:pt x="206" y="727"/>
                    </a:lnTo>
                    <a:lnTo>
                      <a:pt x="208" y="719"/>
                    </a:lnTo>
                    <a:lnTo>
                      <a:pt x="211" y="710"/>
                    </a:lnTo>
                    <a:lnTo>
                      <a:pt x="214" y="702"/>
                    </a:lnTo>
                    <a:lnTo>
                      <a:pt x="217" y="695"/>
                    </a:lnTo>
                    <a:lnTo>
                      <a:pt x="221" y="689"/>
                    </a:lnTo>
                    <a:lnTo>
                      <a:pt x="226" y="685"/>
                    </a:lnTo>
                    <a:lnTo>
                      <a:pt x="231" y="682"/>
                    </a:lnTo>
                    <a:lnTo>
                      <a:pt x="238" y="680"/>
                    </a:lnTo>
                    <a:lnTo>
                      <a:pt x="245" y="679"/>
                    </a:lnTo>
                    <a:lnTo>
                      <a:pt x="252" y="678"/>
                    </a:lnTo>
                    <a:lnTo>
                      <a:pt x="260" y="678"/>
                    </a:lnTo>
                    <a:lnTo>
                      <a:pt x="264" y="678"/>
                    </a:lnTo>
                    <a:lnTo>
                      <a:pt x="268" y="678"/>
                    </a:lnTo>
                    <a:lnTo>
                      <a:pt x="269" y="679"/>
                    </a:lnTo>
                    <a:lnTo>
                      <a:pt x="269" y="678"/>
                    </a:lnTo>
                    <a:lnTo>
                      <a:pt x="268" y="676"/>
                    </a:lnTo>
                    <a:lnTo>
                      <a:pt x="268" y="673"/>
                    </a:lnTo>
                    <a:lnTo>
                      <a:pt x="268" y="669"/>
                    </a:lnTo>
                    <a:lnTo>
                      <a:pt x="270" y="665"/>
                    </a:lnTo>
                    <a:lnTo>
                      <a:pt x="272" y="661"/>
                    </a:lnTo>
                    <a:lnTo>
                      <a:pt x="277" y="656"/>
                    </a:lnTo>
                    <a:lnTo>
                      <a:pt x="283" y="651"/>
                    </a:lnTo>
                    <a:lnTo>
                      <a:pt x="291" y="646"/>
                    </a:lnTo>
                    <a:lnTo>
                      <a:pt x="303" y="642"/>
                    </a:lnTo>
                    <a:lnTo>
                      <a:pt x="306" y="642"/>
                    </a:lnTo>
                    <a:lnTo>
                      <a:pt x="311" y="641"/>
                    </a:lnTo>
                    <a:lnTo>
                      <a:pt x="316" y="641"/>
                    </a:lnTo>
                    <a:lnTo>
                      <a:pt x="321" y="640"/>
                    </a:lnTo>
                    <a:lnTo>
                      <a:pt x="327" y="641"/>
                    </a:lnTo>
                    <a:lnTo>
                      <a:pt x="332" y="641"/>
                    </a:lnTo>
                    <a:lnTo>
                      <a:pt x="337" y="641"/>
                    </a:lnTo>
                    <a:lnTo>
                      <a:pt x="340" y="641"/>
                    </a:lnTo>
                    <a:lnTo>
                      <a:pt x="342" y="641"/>
                    </a:lnTo>
                    <a:lnTo>
                      <a:pt x="343" y="640"/>
                    </a:lnTo>
                    <a:lnTo>
                      <a:pt x="344" y="637"/>
                    </a:lnTo>
                    <a:lnTo>
                      <a:pt x="348" y="634"/>
                    </a:lnTo>
                    <a:lnTo>
                      <a:pt x="353" y="630"/>
                    </a:lnTo>
                    <a:lnTo>
                      <a:pt x="358" y="625"/>
                    </a:lnTo>
                    <a:lnTo>
                      <a:pt x="366" y="620"/>
                    </a:lnTo>
                    <a:lnTo>
                      <a:pt x="373" y="615"/>
                    </a:lnTo>
                    <a:lnTo>
                      <a:pt x="383" y="612"/>
                    </a:lnTo>
                    <a:lnTo>
                      <a:pt x="393" y="610"/>
                    </a:lnTo>
                    <a:lnTo>
                      <a:pt x="404" y="609"/>
                    </a:lnTo>
                    <a:lnTo>
                      <a:pt x="411" y="610"/>
                    </a:lnTo>
                    <a:lnTo>
                      <a:pt x="417" y="611"/>
                    </a:lnTo>
                    <a:lnTo>
                      <a:pt x="422" y="612"/>
                    </a:lnTo>
                    <a:lnTo>
                      <a:pt x="427" y="613"/>
                    </a:lnTo>
                    <a:lnTo>
                      <a:pt x="431" y="614"/>
                    </a:lnTo>
                    <a:lnTo>
                      <a:pt x="435" y="616"/>
                    </a:lnTo>
                    <a:lnTo>
                      <a:pt x="438" y="617"/>
                    </a:lnTo>
                    <a:lnTo>
                      <a:pt x="440" y="618"/>
                    </a:lnTo>
                    <a:lnTo>
                      <a:pt x="441" y="619"/>
                    </a:lnTo>
                    <a:lnTo>
                      <a:pt x="441" y="620"/>
                    </a:lnTo>
                    <a:lnTo>
                      <a:pt x="443" y="618"/>
                    </a:lnTo>
                    <a:lnTo>
                      <a:pt x="446" y="614"/>
                    </a:lnTo>
                    <a:lnTo>
                      <a:pt x="452" y="609"/>
                    </a:lnTo>
                    <a:lnTo>
                      <a:pt x="460" y="602"/>
                    </a:lnTo>
                    <a:lnTo>
                      <a:pt x="468" y="594"/>
                    </a:lnTo>
                    <a:lnTo>
                      <a:pt x="477" y="586"/>
                    </a:lnTo>
                    <a:lnTo>
                      <a:pt x="485" y="578"/>
                    </a:lnTo>
                    <a:lnTo>
                      <a:pt x="492" y="570"/>
                    </a:lnTo>
                    <a:lnTo>
                      <a:pt x="497" y="563"/>
                    </a:lnTo>
                    <a:lnTo>
                      <a:pt x="500" y="557"/>
                    </a:lnTo>
                    <a:lnTo>
                      <a:pt x="504" y="545"/>
                    </a:lnTo>
                    <a:lnTo>
                      <a:pt x="510" y="535"/>
                    </a:lnTo>
                    <a:lnTo>
                      <a:pt x="516" y="527"/>
                    </a:lnTo>
                    <a:lnTo>
                      <a:pt x="523" y="521"/>
                    </a:lnTo>
                    <a:lnTo>
                      <a:pt x="530" y="519"/>
                    </a:lnTo>
                    <a:lnTo>
                      <a:pt x="536" y="516"/>
                    </a:lnTo>
                    <a:lnTo>
                      <a:pt x="542" y="516"/>
                    </a:lnTo>
                    <a:lnTo>
                      <a:pt x="546" y="515"/>
                    </a:lnTo>
                    <a:lnTo>
                      <a:pt x="549" y="517"/>
                    </a:lnTo>
                    <a:lnTo>
                      <a:pt x="550" y="516"/>
                    </a:lnTo>
                    <a:lnTo>
                      <a:pt x="549" y="515"/>
                    </a:lnTo>
                    <a:lnTo>
                      <a:pt x="549" y="512"/>
                    </a:lnTo>
                    <a:lnTo>
                      <a:pt x="549" y="508"/>
                    </a:lnTo>
                    <a:lnTo>
                      <a:pt x="551" y="504"/>
                    </a:lnTo>
                    <a:lnTo>
                      <a:pt x="552" y="497"/>
                    </a:lnTo>
                    <a:lnTo>
                      <a:pt x="554" y="491"/>
                    </a:lnTo>
                    <a:lnTo>
                      <a:pt x="558" y="485"/>
                    </a:lnTo>
                    <a:lnTo>
                      <a:pt x="565" y="476"/>
                    </a:lnTo>
                    <a:lnTo>
                      <a:pt x="572" y="467"/>
                    </a:lnTo>
                    <a:lnTo>
                      <a:pt x="581" y="460"/>
                    </a:lnTo>
                    <a:lnTo>
                      <a:pt x="588" y="454"/>
                    </a:lnTo>
                    <a:lnTo>
                      <a:pt x="594" y="450"/>
                    </a:lnTo>
                    <a:lnTo>
                      <a:pt x="599" y="449"/>
                    </a:lnTo>
                    <a:lnTo>
                      <a:pt x="603" y="450"/>
                    </a:lnTo>
                    <a:lnTo>
                      <a:pt x="605" y="450"/>
                    </a:lnTo>
                    <a:lnTo>
                      <a:pt x="608" y="452"/>
                    </a:lnTo>
                    <a:lnTo>
                      <a:pt x="609" y="453"/>
                    </a:lnTo>
                    <a:lnTo>
                      <a:pt x="610" y="454"/>
                    </a:lnTo>
                    <a:lnTo>
                      <a:pt x="610" y="455"/>
                    </a:lnTo>
                    <a:lnTo>
                      <a:pt x="613" y="455"/>
                    </a:lnTo>
                  </a:path>
                </a:pathLst>
              </a:custGeom>
              <a:solidFill>
                <a:srgbClr val="FFBFD8"/>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02" name="Freeform 104"/>
              <p:cNvSpPr>
                <a:spLocks/>
              </p:cNvSpPr>
              <p:nvPr/>
            </p:nvSpPr>
            <p:spPr bwMode="auto">
              <a:xfrm>
                <a:off x="764" y="1756"/>
                <a:ext cx="658" cy="791"/>
              </a:xfrm>
              <a:custGeom>
                <a:avLst/>
                <a:gdLst>
                  <a:gd name="T0" fmla="*/ 620 w 658"/>
                  <a:gd name="T1" fmla="*/ 432 h 791"/>
                  <a:gd name="T2" fmla="*/ 632 w 658"/>
                  <a:gd name="T3" fmla="*/ 414 h 791"/>
                  <a:gd name="T4" fmla="*/ 655 w 658"/>
                  <a:gd name="T5" fmla="*/ 383 h 791"/>
                  <a:gd name="T6" fmla="*/ 635 w 658"/>
                  <a:gd name="T7" fmla="*/ 319 h 791"/>
                  <a:gd name="T8" fmla="*/ 618 w 658"/>
                  <a:gd name="T9" fmla="*/ 290 h 791"/>
                  <a:gd name="T10" fmla="*/ 591 w 658"/>
                  <a:gd name="T11" fmla="*/ 297 h 791"/>
                  <a:gd name="T12" fmla="*/ 559 w 658"/>
                  <a:gd name="T13" fmla="*/ 271 h 791"/>
                  <a:gd name="T14" fmla="*/ 545 w 658"/>
                  <a:gd name="T15" fmla="*/ 262 h 791"/>
                  <a:gd name="T16" fmla="*/ 455 w 658"/>
                  <a:gd name="T17" fmla="*/ 197 h 791"/>
                  <a:gd name="T18" fmla="*/ 444 w 658"/>
                  <a:gd name="T19" fmla="*/ 157 h 791"/>
                  <a:gd name="T20" fmla="*/ 433 w 658"/>
                  <a:gd name="T21" fmla="*/ 159 h 791"/>
                  <a:gd name="T22" fmla="*/ 401 w 658"/>
                  <a:gd name="T23" fmla="*/ 122 h 791"/>
                  <a:gd name="T24" fmla="*/ 400 w 658"/>
                  <a:gd name="T25" fmla="*/ 118 h 791"/>
                  <a:gd name="T26" fmla="*/ 367 w 658"/>
                  <a:gd name="T27" fmla="*/ 103 h 791"/>
                  <a:gd name="T28" fmla="*/ 357 w 658"/>
                  <a:gd name="T29" fmla="*/ 86 h 791"/>
                  <a:gd name="T30" fmla="*/ 293 w 658"/>
                  <a:gd name="T31" fmla="*/ 59 h 791"/>
                  <a:gd name="T32" fmla="*/ 274 w 658"/>
                  <a:gd name="T33" fmla="*/ 45 h 791"/>
                  <a:gd name="T34" fmla="*/ 230 w 658"/>
                  <a:gd name="T35" fmla="*/ 71 h 791"/>
                  <a:gd name="T36" fmla="*/ 193 w 658"/>
                  <a:gd name="T37" fmla="*/ 43 h 791"/>
                  <a:gd name="T38" fmla="*/ 182 w 658"/>
                  <a:gd name="T39" fmla="*/ 4 h 791"/>
                  <a:gd name="T40" fmla="*/ 144 w 658"/>
                  <a:gd name="T41" fmla="*/ 13 h 791"/>
                  <a:gd name="T42" fmla="*/ 115 w 658"/>
                  <a:gd name="T43" fmla="*/ 8 h 791"/>
                  <a:gd name="T44" fmla="*/ 72 w 658"/>
                  <a:gd name="T45" fmla="*/ 7 h 791"/>
                  <a:gd name="T46" fmla="*/ 59 w 658"/>
                  <a:gd name="T47" fmla="*/ 7 h 791"/>
                  <a:gd name="T48" fmla="*/ 36 w 658"/>
                  <a:gd name="T49" fmla="*/ 33 h 791"/>
                  <a:gd name="T50" fmla="*/ 11 w 658"/>
                  <a:gd name="T51" fmla="*/ 32 h 791"/>
                  <a:gd name="T52" fmla="*/ 17 w 658"/>
                  <a:gd name="T53" fmla="*/ 83 h 791"/>
                  <a:gd name="T54" fmla="*/ 12 w 658"/>
                  <a:gd name="T55" fmla="*/ 156 h 791"/>
                  <a:gd name="T56" fmla="*/ 30 w 658"/>
                  <a:gd name="T57" fmla="*/ 217 h 791"/>
                  <a:gd name="T58" fmla="*/ 22 w 658"/>
                  <a:gd name="T59" fmla="*/ 239 h 791"/>
                  <a:gd name="T60" fmla="*/ 35 w 658"/>
                  <a:gd name="T61" fmla="*/ 294 h 791"/>
                  <a:gd name="T62" fmla="*/ 24 w 658"/>
                  <a:gd name="T63" fmla="*/ 344 h 791"/>
                  <a:gd name="T64" fmla="*/ 39 w 658"/>
                  <a:gd name="T65" fmla="*/ 384 h 791"/>
                  <a:gd name="T66" fmla="*/ 33 w 658"/>
                  <a:gd name="T67" fmla="*/ 435 h 791"/>
                  <a:gd name="T68" fmla="*/ 41 w 658"/>
                  <a:gd name="T69" fmla="*/ 444 h 791"/>
                  <a:gd name="T70" fmla="*/ 56 w 658"/>
                  <a:gd name="T71" fmla="*/ 490 h 791"/>
                  <a:gd name="T72" fmla="*/ 56 w 658"/>
                  <a:gd name="T73" fmla="*/ 530 h 791"/>
                  <a:gd name="T74" fmla="*/ 64 w 658"/>
                  <a:gd name="T75" fmla="*/ 573 h 791"/>
                  <a:gd name="T76" fmla="*/ 68 w 658"/>
                  <a:gd name="T77" fmla="*/ 590 h 791"/>
                  <a:gd name="T78" fmla="*/ 81 w 658"/>
                  <a:gd name="T79" fmla="*/ 641 h 791"/>
                  <a:gd name="T80" fmla="*/ 78 w 658"/>
                  <a:gd name="T81" fmla="*/ 664 h 791"/>
                  <a:gd name="T82" fmla="*/ 104 w 658"/>
                  <a:gd name="T83" fmla="*/ 710 h 791"/>
                  <a:gd name="T84" fmla="*/ 96 w 658"/>
                  <a:gd name="T85" fmla="*/ 777 h 791"/>
                  <a:gd name="T86" fmla="*/ 106 w 658"/>
                  <a:gd name="T87" fmla="*/ 778 h 791"/>
                  <a:gd name="T88" fmla="*/ 120 w 658"/>
                  <a:gd name="T89" fmla="*/ 790 h 791"/>
                  <a:gd name="T90" fmla="*/ 176 w 658"/>
                  <a:gd name="T91" fmla="*/ 766 h 791"/>
                  <a:gd name="T92" fmla="*/ 201 w 658"/>
                  <a:gd name="T93" fmla="*/ 746 h 791"/>
                  <a:gd name="T94" fmla="*/ 227 w 658"/>
                  <a:gd name="T95" fmla="*/ 688 h 791"/>
                  <a:gd name="T96" fmla="*/ 271 w 658"/>
                  <a:gd name="T97" fmla="*/ 681 h 791"/>
                  <a:gd name="T98" fmla="*/ 293 w 658"/>
                  <a:gd name="T99" fmla="*/ 649 h 791"/>
                  <a:gd name="T100" fmla="*/ 338 w 658"/>
                  <a:gd name="T101" fmla="*/ 644 h 791"/>
                  <a:gd name="T102" fmla="*/ 360 w 658"/>
                  <a:gd name="T103" fmla="*/ 627 h 791"/>
                  <a:gd name="T104" fmla="*/ 424 w 658"/>
                  <a:gd name="T105" fmla="*/ 614 h 791"/>
                  <a:gd name="T106" fmla="*/ 449 w 658"/>
                  <a:gd name="T107" fmla="*/ 617 h 791"/>
                  <a:gd name="T108" fmla="*/ 503 w 658"/>
                  <a:gd name="T109" fmla="*/ 559 h 791"/>
                  <a:gd name="T110" fmla="*/ 550 w 658"/>
                  <a:gd name="T111" fmla="*/ 517 h 791"/>
                  <a:gd name="T112" fmla="*/ 556 w 658"/>
                  <a:gd name="T113" fmla="*/ 499 h 791"/>
                  <a:gd name="T114" fmla="*/ 602 w 658"/>
                  <a:gd name="T115" fmla="*/ 450 h 79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58"/>
                  <a:gd name="T175" fmla="*/ 0 h 791"/>
                  <a:gd name="T176" fmla="*/ 658 w 658"/>
                  <a:gd name="T177" fmla="*/ 791 h 79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58" h="791">
                    <a:moveTo>
                      <a:pt x="616" y="456"/>
                    </a:moveTo>
                    <a:lnTo>
                      <a:pt x="616" y="453"/>
                    </a:lnTo>
                    <a:lnTo>
                      <a:pt x="617" y="448"/>
                    </a:lnTo>
                    <a:lnTo>
                      <a:pt x="617" y="445"/>
                    </a:lnTo>
                    <a:lnTo>
                      <a:pt x="617" y="442"/>
                    </a:lnTo>
                    <a:lnTo>
                      <a:pt x="618" y="439"/>
                    </a:lnTo>
                    <a:lnTo>
                      <a:pt x="618" y="435"/>
                    </a:lnTo>
                    <a:lnTo>
                      <a:pt x="620" y="432"/>
                    </a:lnTo>
                    <a:lnTo>
                      <a:pt x="620" y="429"/>
                    </a:lnTo>
                    <a:lnTo>
                      <a:pt x="620" y="426"/>
                    </a:lnTo>
                    <a:lnTo>
                      <a:pt x="621" y="423"/>
                    </a:lnTo>
                    <a:lnTo>
                      <a:pt x="621" y="420"/>
                    </a:lnTo>
                    <a:lnTo>
                      <a:pt x="624" y="417"/>
                    </a:lnTo>
                    <a:lnTo>
                      <a:pt x="626" y="416"/>
                    </a:lnTo>
                    <a:lnTo>
                      <a:pt x="628" y="415"/>
                    </a:lnTo>
                    <a:lnTo>
                      <a:pt x="632" y="414"/>
                    </a:lnTo>
                    <a:lnTo>
                      <a:pt x="635" y="413"/>
                    </a:lnTo>
                    <a:lnTo>
                      <a:pt x="639" y="413"/>
                    </a:lnTo>
                    <a:lnTo>
                      <a:pt x="641" y="411"/>
                    </a:lnTo>
                    <a:lnTo>
                      <a:pt x="645" y="409"/>
                    </a:lnTo>
                    <a:lnTo>
                      <a:pt x="647" y="407"/>
                    </a:lnTo>
                    <a:lnTo>
                      <a:pt x="650" y="401"/>
                    </a:lnTo>
                    <a:lnTo>
                      <a:pt x="653" y="392"/>
                    </a:lnTo>
                    <a:lnTo>
                      <a:pt x="655" y="383"/>
                    </a:lnTo>
                    <a:lnTo>
                      <a:pt x="656" y="372"/>
                    </a:lnTo>
                    <a:lnTo>
                      <a:pt x="657" y="362"/>
                    </a:lnTo>
                    <a:lnTo>
                      <a:pt x="657" y="352"/>
                    </a:lnTo>
                    <a:lnTo>
                      <a:pt x="656" y="342"/>
                    </a:lnTo>
                    <a:lnTo>
                      <a:pt x="653" y="334"/>
                    </a:lnTo>
                    <a:lnTo>
                      <a:pt x="649" y="328"/>
                    </a:lnTo>
                    <a:lnTo>
                      <a:pt x="642" y="323"/>
                    </a:lnTo>
                    <a:lnTo>
                      <a:pt x="635" y="319"/>
                    </a:lnTo>
                    <a:lnTo>
                      <a:pt x="629" y="315"/>
                    </a:lnTo>
                    <a:lnTo>
                      <a:pt x="624" y="311"/>
                    </a:lnTo>
                    <a:lnTo>
                      <a:pt x="621" y="306"/>
                    </a:lnTo>
                    <a:lnTo>
                      <a:pt x="619" y="303"/>
                    </a:lnTo>
                    <a:lnTo>
                      <a:pt x="618" y="299"/>
                    </a:lnTo>
                    <a:lnTo>
                      <a:pt x="618" y="295"/>
                    </a:lnTo>
                    <a:lnTo>
                      <a:pt x="618" y="291"/>
                    </a:lnTo>
                    <a:lnTo>
                      <a:pt x="618" y="290"/>
                    </a:lnTo>
                    <a:lnTo>
                      <a:pt x="618" y="289"/>
                    </a:lnTo>
                    <a:lnTo>
                      <a:pt x="617" y="290"/>
                    </a:lnTo>
                    <a:lnTo>
                      <a:pt x="616" y="291"/>
                    </a:lnTo>
                    <a:lnTo>
                      <a:pt x="613" y="292"/>
                    </a:lnTo>
                    <a:lnTo>
                      <a:pt x="608" y="294"/>
                    </a:lnTo>
                    <a:lnTo>
                      <a:pt x="603" y="296"/>
                    </a:lnTo>
                    <a:lnTo>
                      <a:pt x="598" y="298"/>
                    </a:lnTo>
                    <a:lnTo>
                      <a:pt x="591" y="297"/>
                    </a:lnTo>
                    <a:lnTo>
                      <a:pt x="585" y="295"/>
                    </a:lnTo>
                    <a:lnTo>
                      <a:pt x="578" y="292"/>
                    </a:lnTo>
                    <a:lnTo>
                      <a:pt x="570" y="287"/>
                    </a:lnTo>
                    <a:lnTo>
                      <a:pt x="568" y="286"/>
                    </a:lnTo>
                    <a:lnTo>
                      <a:pt x="566" y="282"/>
                    </a:lnTo>
                    <a:lnTo>
                      <a:pt x="563" y="278"/>
                    </a:lnTo>
                    <a:lnTo>
                      <a:pt x="561" y="275"/>
                    </a:lnTo>
                    <a:lnTo>
                      <a:pt x="559" y="271"/>
                    </a:lnTo>
                    <a:lnTo>
                      <a:pt x="557" y="268"/>
                    </a:lnTo>
                    <a:lnTo>
                      <a:pt x="556" y="264"/>
                    </a:lnTo>
                    <a:lnTo>
                      <a:pt x="555" y="262"/>
                    </a:lnTo>
                    <a:lnTo>
                      <a:pt x="554" y="261"/>
                    </a:lnTo>
                    <a:lnTo>
                      <a:pt x="554" y="259"/>
                    </a:lnTo>
                    <a:lnTo>
                      <a:pt x="553" y="261"/>
                    </a:lnTo>
                    <a:lnTo>
                      <a:pt x="550" y="261"/>
                    </a:lnTo>
                    <a:lnTo>
                      <a:pt x="545" y="262"/>
                    </a:lnTo>
                    <a:lnTo>
                      <a:pt x="538" y="262"/>
                    </a:lnTo>
                    <a:lnTo>
                      <a:pt x="529" y="261"/>
                    </a:lnTo>
                    <a:lnTo>
                      <a:pt x="519" y="258"/>
                    </a:lnTo>
                    <a:lnTo>
                      <a:pt x="507" y="252"/>
                    </a:lnTo>
                    <a:lnTo>
                      <a:pt x="494" y="241"/>
                    </a:lnTo>
                    <a:lnTo>
                      <a:pt x="479" y="227"/>
                    </a:lnTo>
                    <a:lnTo>
                      <a:pt x="462" y="207"/>
                    </a:lnTo>
                    <a:lnTo>
                      <a:pt x="455" y="197"/>
                    </a:lnTo>
                    <a:lnTo>
                      <a:pt x="450" y="188"/>
                    </a:lnTo>
                    <a:lnTo>
                      <a:pt x="446" y="180"/>
                    </a:lnTo>
                    <a:lnTo>
                      <a:pt x="443" y="173"/>
                    </a:lnTo>
                    <a:lnTo>
                      <a:pt x="442" y="168"/>
                    </a:lnTo>
                    <a:lnTo>
                      <a:pt x="442" y="164"/>
                    </a:lnTo>
                    <a:lnTo>
                      <a:pt x="443" y="161"/>
                    </a:lnTo>
                    <a:lnTo>
                      <a:pt x="443" y="158"/>
                    </a:lnTo>
                    <a:lnTo>
                      <a:pt x="444" y="157"/>
                    </a:lnTo>
                    <a:lnTo>
                      <a:pt x="445" y="156"/>
                    </a:lnTo>
                    <a:lnTo>
                      <a:pt x="445" y="157"/>
                    </a:lnTo>
                    <a:lnTo>
                      <a:pt x="444" y="158"/>
                    </a:lnTo>
                    <a:lnTo>
                      <a:pt x="443" y="159"/>
                    </a:lnTo>
                    <a:lnTo>
                      <a:pt x="441" y="160"/>
                    </a:lnTo>
                    <a:lnTo>
                      <a:pt x="439" y="160"/>
                    </a:lnTo>
                    <a:lnTo>
                      <a:pt x="437" y="160"/>
                    </a:lnTo>
                    <a:lnTo>
                      <a:pt x="433" y="159"/>
                    </a:lnTo>
                    <a:lnTo>
                      <a:pt x="429" y="156"/>
                    </a:lnTo>
                    <a:lnTo>
                      <a:pt x="423" y="151"/>
                    </a:lnTo>
                    <a:lnTo>
                      <a:pt x="417" y="145"/>
                    </a:lnTo>
                    <a:lnTo>
                      <a:pt x="410" y="138"/>
                    </a:lnTo>
                    <a:lnTo>
                      <a:pt x="406" y="132"/>
                    </a:lnTo>
                    <a:lnTo>
                      <a:pt x="404" y="128"/>
                    </a:lnTo>
                    <a:lnTo>
                      <a:pt x="402" y="125"/>
                    </a:lnTo>
                    <a:lnTo>
                      <a:pt x="401" y="122"/>
                    </a:lnTo>
                    <a:lnTo>
                      <a:pt x="402" y="120"/>
                    </a:lnTo>
                    <a:lnTo>
                      <a:pt x="403" y="119"/>
                    </a:lnTo>
                    <a:lnTo>
                      <a:pt x="403" y="118"/>
                    </a:lnTo>
                    <a:lnTo>
                      <a:pt x="404" y="118"/>
                    </a:lnTo>
                    <a:lnTo>
                      <a:pt x="405" y="118"/>
                    </a:lnTo>
                    <a:lnTo>
                      <a:pt x="404" y="118"/>
                    </a:lnTo>
                    <a:lnTo>
                      <a:pt x="402" y="119"/>
                    </a:lnTo>
                    <a:lnTo>
                      <a:pt x="400" y="118"/>
                    </a:lnTo>
                    <a:lnTo>
                      <a:pt x="396" y="118"/>
                    </a:lnTo>
                    <a:lnTo>
                      <a:pt x="392" y="117"/>
                    </a:lnTo>
                    <a:lnTo>
                      <a:pt x="388" y="117"/>
                    </a:lnTo>
                    <a:lnTo>
                      <a:pt x="384" y="115"/>
                    </a:lnTo>
                    <a:lnTo>
                      <a:pt x="380" y="113"/>
                    </a:lnTo>
                    <a:lnTo>
                      <a:pt x="375" y="110"/>
                    </a:lnTo>
                    <a:lnTo>
                      <a:pt x="371" y="107"/>
                    </a:lnTo>
                    <a:lnTo>
                      <a:pt x="367" y="103"/>
                    </a:lnTo>
                    <a:lnTo>
                      <a:pt x="364" y="100"/>
                    </a:lnTo>
                    <a:lnTo>
                      <a:pt x="362" y="96"/>
                    </a:lnTo>
                    <a:lnTo>
                      <a:pt x="360" y="94"/>
                    </a:lnTo>
                    <a:lnTo>
                      <a:pt x="359" y="91"/>
                    </a:lnTo>
                    <a:lnTo>
                      <a:pt x="358" y="90"/>
                    </a:lnTo>
                    <a:lnTo>
                      <a:pt x="358" y="88"/>
                    </a:lnTo>
                    <a:lnTo>
                      <a:pt x="357" y="87"/>
                    </a:lnTo>
                    <a:lnTo>
                      <a:pt x="357" y="86"/>
                    </a:lnTo>
                    <a:lnTo>
                      <a:pt x="322" y="84"/>
                    </a:lnTo>
                    <a:lnTo>
                      <a:pt x="319" y="83"/>
                    </a:lnTo>
                    <a:lnTo>
                      <a:pt x="317" y="81"/>
                    </a:lnTo>
                    <a:lnTo>
                      <a:pt x="312" y="78"/>
                    </a:lnTo>
                    <a:lnTo>
                      <a:pt x="308" y="76"/>
                    </a:lnTo>
                    <a:lnTo>
                      <a:pt x="303" y="71"/>
                    </a:lnTo>
                    <a:lnTo>
                      <a:pt x="298" y="66"/>
                    </a:lnTo>
                    <a:lnTo>
                      <a:pt x="293" y="59"/>
                    </a:lnTo>
                    <a:lnTo>
                      <a:pt x="289" y="50"/>
                    </a:lnTo>
                    <a:lnTo>
                      <a:pt x="285" y="40"/>
                    </a:lnTo>
                    <a:lnTo>
                      <a:pt x="284" y="36"/>
                    </a:lnTo>
                    <a:lnTo>
                      <a:pt x="283" y="34"/>
                    </a:lnTo>
                    <a:lnTo>
                      <a:pt x="281" y="35"/>
                    </a:lnTo>
                    <a:lnTo>
                      <a:pt x="280" y="38"/>
                    </a:lnTo>
                    <a:lnTo>
                      <a:pt x="277" y="41"/>
                    </a:lnTo>
                    <a:lnTo>
                      <a:pt x="274" y="45"/>
                    </a:lnTo>
                    <a:lnTo>
                      <a:pt x="271" y="50"/>
                    </a:lnTo>
                    <a:lnTo>
                      <a:pt x="265" y="55"/>
                    </a:lnTo>
                    <a:lnTo>
                      <a:pt x="258" y="60"/>
                    </a:lnTo>
                    <a:lnTo>
                      <a:pt x="250" y="64"/>
                    </a:lnTo>
                    <a:lnTo>
                      <a:pt x="243" y="67"/>
                    </a:lnTo>
                    <a:lnTo>
                      <a:pt x="237" y="70"/>
                    </a:lnTo>
                    <a:lnTo>
                      <a:pt x="233" y="71"/>
                    </a:lnTo>
                    <a:lnTo>
                      <a:pt x="230" y="71"/>
                    </a:lnTo>
                    <a:lnTo>
                      <a:pt x="229" y="71"/>
                    </a:lnTo>
                    <a:lnTo>
                      <a:pt x="227" y="69"/>
                    </a:lnTo>
                    <a:lnTo>
                      <a:pt x="224" y="67"/>
                    </a:lnTo>
                    <a:lnTo>
                      <a:pt x="220" y="64"/>
                    </a:lnTo>
                    <a:lnTo>
                      <a:pt x="215" y="59"/>
                    </a:lnTo>
                    <a:lnTo>
                      <a:pt x="207" y="54"/>
                    </a:lnTo>
                    <a:lnTo>
                      <a:pt x="199" y="48"/>
                    </a:lnTo>
                    <a:lnTo>
                      <a:pt x="193" y="43"/>
                    </a:lnTo>
                    <a:lnTo>
                      <a:pt x="189" y="37"/>
                    </a:lnTo>
                    <a:lnTo>
                      <a:pt x="187" y="31"/>
                    </a:lnTo>
                    <a:lnTo>
                      <a:pt x="187" y="26"/>
                    </a:lnTo>
                    <a:lnTo>
                      <a:pt x="186" y="21"/>
                    </a:lnTo>
                    <a:lnTo>
                      <a:pt x="186" y="16"/>
                    </a:lnTo>
                    <a:lnTo>
                      <a:pt x="186" y="12"/>
                    </a:lnTo>
                    <a:lnTo>
                      <a:pt x="184" y="8"/>
                    </a:lnTo>
                    <a:lnTo>
                      <a:pt x="182" y="4"/>
                    </a:lnTo>
                    <a:lnTo>
                      <a:pt x="177" y="2"/>
                    </a:lnTo>
                    <a:lnTo>
                      <a:pt x="174" y="2"/>
                    </a:lnTo>
                    <a:lnTo>
                      <a:pt x="171" y="4"/>
                    </a:lnTo>
                    <a:lnTo>
                      <a:pt x="168" y="8"/>
                    </a:lnTo>
                    <a:lnTo>
                      <a:pt x="164" y="11"/>
                    </a:lnTo>
                    <a:lnTo>
                      <a:pt x="158" y="13"/>
                    </a:lnTo>
                    <a:lnTo>
                      <a:pt x="151" y="14"/>
                    </a:lnTo>
                    <a:lnTo>
                      <a:pt x="144" y="13"/>
                    </a:lnTo>
                    <a:lnTo>
                      <a:pt x="133" y="8"/>
                    </a:lnTo>
                    <a:lnTo>
                      <a:pt x="121" y="0"/>
                    </a:lnTo>
                    <a:lnTo>
                      <a:pt x="118" y="0"/>
                    </a:lnTo>
                    <a:lnTo>
                      <a:pt x="118" y="1"/>
                    </a:lnTo>
                    <a:lnTo>
                      <a:pt x="118" y="2"/>
                    </a:lnTo>
                    <a:lnTo>
                      <a:pt x="117" y="4"/>
                    </a:lnTo>
                    <a:lnTo>
                      <a:pt x="117" y="6"/>
                    </a:lnTo>
                    <a:lnTo>
                      <a:pt x="115" y="8"/>
                    </a:lnTo>
                    <a:lnTo>
                      <a:pt x="112" y="11"/>
                    </a:lnTo>
                    <a:lnTo>
                      <a:pt x="107" y="12"/>
                    </a:lnTo>
                    <a:lnTo>
                      <a:pt x="101" y="12"/>
                    </a:lnTo>
                    <a:lnTo>
                      <a:pt x="94" y="12"/>
                    </a:lnTo>
                    <a:lnTo>
                      <a:pt x="87" y="12"/>
                    </a:lnTo>
                    <a:lnTo>
                      <a:pt x="82" y="11"/>
                    </a:lnTo>
                    <a:lnTo>
                      <a:pt x="77" y="9"/>
                    </a:lnTo>
                    <a:lnTo>
                      <a:pt x="72" y="7"/>
                    </a:lnTo>
                    <a:lnTo>
                      <a:pt x="68" y="6"/>
                    </a:lnTo>
                    <a:lnTo>
                      <a:pt x="64" y="4"/>
                    </a:lnTo>
                    <a:lnTo>
                      <a:pt x="62" y="3"/>
                    </a:lnTo>
                    <a:lnTo>
                      <a:pt x="61" y="2"/>
                    </a:lnTo>
                    <a:lnTo>
                      <a:pt x="60" y="1"/>
                    </a:lnTo>
                    <a:lnTo>
                      <a:pt x="59" y="2"/>
                    </a:lnTo>
                    <a:lnTo>
                      <a:pt x="59" y="3"/>
                    </a:lnTo>
                    <a:lnTo>
                      <a:pt x="59" y="7"/>
                    </a:lnTo>
                    <a:lnTo>
                      <a:pt x="58" y="10"/>
                    </a:lnTo>
                    <a:lnTo>
                      <a:pt x="57" y="13"/>
                    </a:lnTo>
                    <a:lnTo>
                      <a:pt x="55" y="18"/>
                    </a:lnTo>
                    <a:lnTo>
                      <a:pt x="53" y="22"/>
                    </a:lnTo>
                    <a:lnTo>
                      <a:pt x="50" y="25"/>
                    </a:lnTo>
                    <a:lnTo>
                      <a:pt x="45" y="29"/>
                    </a:lnTo>
                    <a:lnTo>
                      <a:pt x="41" y="31"/>
                    </a:lnTo>
                    <a:lnTo>
                      <a:pt x="36" y="33"/>
                    </a:lnTo>
                    <a:lnTo>
                      <a:pt x="31" y="34"/>
                    </a:lnTo>
                    <a:lnTo>
                      <a:pt x="27" y="34"/>
                    </a:lnTo>
                    <a:lnTo>
                      <a:pt x="23" y="35"/>
                    </a:lnTo>
                    <a:lnTo>
                      <a:pt x="19" y="34"/>
                    </a:lnTo>
                    <a:lnTo>
                      <a:pt x="16" y="34"/>
                    </a:lnTo>
                    <a:lnTo>
                      <a:pt x="13" y="33"/>
                    </a:lnTo>
                    <a:lnTo>
                      <a:pt x="11" y="33"/>
                    </a:lnTo>
                    <a:lnTo>
                      <a:pt x="11" y="32"/>
                    </a:lnTo>
                    <a:lnTo>
                      <a:pt x="10" y="32"/>
                    </a:lnTo>
                    <a:lnTo>
                      <a:pt x="11" y="33"/>
                    </a:lnTo>
                    <a:lnTo>
                      <a:pt x="12" y="37"/>
                    </a:lnTo>
                    <a:lnTo>
                      <a:pt x="15" y="42"/>
                    </a:lnTo>
                    <a:lnTo>
                      <a:pt x="16" y="49"/>
                    </a:lnTo>
                    <a:lnTo>
                      <a:pt x="17" y="59"/>
                    </a:lnTo>
                    <a:lnTo>
                      <a:pt x="18" y="71"/>
                    </a:lnTo>
                    <a:lnTo>
                      <a:pt x="17" y="83"/>
                    </a:lnTo>
                    <a:lnTo>
                      <a:pt x="13" y="98"/>
                    </a:lnTo>
                    <a:lnTo>
                      <a:pt x="8" y="113"/>
                    </a:lnTo>
                    <a:lnTo>
                      <a:pt x="0" y="131"/>
                    </a:lnTo>
                    <a:lnTo>
                      <a:pt x="1" y="134"/>
                    </a:lnTo>
                    <a:lnTo>
                      <a:pt x="2" y="138"/>
                    </a:lnTo>
                    <a:lnTo>
                      <a:pt x="4" y="144"/>
                    </a:lnTo>
                    <a:lnTo>
                      <a:pt x="8" y="149"/>
                    </a:lnTo>
                    <a:lnTo>
                      <a:pt x="12" y="156"/>
                    </a:lnTo>
                    <a:lnTo>
                      <a:pt x="16" y="162"/>
                    </a:lnTo>
                    <a:lnTo>
                      <a:pt x="20" y="170"/>
                    </a:lnTo>
                    <a:lnTo>
                      <a:pt x="24" y="178"/>
                    </a:lnTo>
                    <a:lnTo>
                      <a:pt x="28" y="187"/>
                    </a:lnTo>
                    <a:lnTo>
                      <a:pt x="30" y="196"/>
                    </a:lnTo>
                    <a:lnTo>
                      <a:pt x="31" y="205"/>
                    </a:lnTo>
                    <a:lnTo>
                      <a:pt x="31" y="211"/>
                    </a:lnTo>
                    <a:lnTo>
                      <a:pt x="30" y="217"/>
                    </a:lnTo>
                    <a:lnTo>
                      <a:pt x="29" y="222"/>
                    </a:lnTo>
                    <a:lnTo>
                      <a:pt x="28" y="227"/>
                    </a:lnTo>
                    <a:lnTo>
                      <a:pt x="26" y="230"/>
                    </a:lnTo>
                    <a:lnTo>
                      <a:pt x="24" y="233"/>
                    </a:lnTo>
                    <a:lnTo>
                      <a:pt x="22" y="234"/>
                    </a:lnTo>
                    <a:lnTo>
                      <a:pt x="22" y="235"/>
                    </a:lnTo>
                    <a:lnTo>
                      <a:pt x="22" y="236"/>
                    </a:lnTo>
                    <a:lnTo>
                      <a:pt x="22" y="239"/>
                    </a:lnTo>
                    <a:lnTo>
                      <a:pt x="23" y="243"/>
                    </a:lnTo>
                    <a:lnTo>
                      <a:pt x="26" y="249"/>
                    </a:lnTo>
                    <a:lnTo>
                      <a:pt x="27" y="255"/>
                    </a:lnTo>
                    <a:lnTo>
                      <a:pt x="29" y="262"/>
                    </a:lnTo>
                    <a:lnTo>
                      <a:pt x="30" y="269"/>
                    </a:lnTo>
                    <a:lnTo>
                      <a:pt x="33" y="277"/>
                    </a:lnTo>
                    <a:lnTo>
                      <a:pt x="34" y="285"/>
                    </a:lnTo>
                    <a:lnTo>
                      <a:pt x="35" y="294"/>
                    </a:lnTo>
                    <a:lnTo>
                      <a:pt x="34" y="301"/>
                    </a:lnTo>
                    <a:lnTo>
                      <a:pt x="34" y="309"/>
                    </a:lnTo>
                    <a:lnTo>
                      <a:pt x="33" y="315"/>
                    </a:lnTo>
                    <a:lnTo>
                      <a:pt x="31" y="323"/>
                    </a:lnTo>
                    <a:lnTo>
                      <a:pt x="29" y="329"/>
                    </a:lnTo>
                    <a:lnTo>
                      <a:pt x="27" y="336"/>
                    </a:lnTo>
                    <a:lnTo>
                      <a:pt x="25" y="340"/>
                    </a:lnTo>
                    <a:lnTo>
                      <a:pt x="24" y="344"/>
                    </a:lnTo>
                    <a:lnTo>
                      <a:pt x="23" y="346"/>
                    </a:lnTo>
                    <a:lnTo>
                      <a:pt x="22" y="347"/>
                    </a:lnTo>
                    <a:lnTo>
                      <a:pt x="24" y="351"/>
                    </a:lnTo>
                    <a:lnTo>
                      <a:pt x="27" y="355"/>
                    </a:lnTo>
                    <a:lnTo>
                      <a:pt x="30" y="362"/>
                    </a:lnTo>
                    <a:lnTo>
                      <a:pt x="34" y="368"/>
                    </a:lnTo>
                    <a:lnTo>
                      <a:pt x="36" y="376"/>
                    </a:lnTo>
                    <a:lnTo>
                      <a:pt x="39" y="384"/>
                    </a:lnTo>
                    <a:lnTo>
                      <a:pt x="40" y="392"/>
                    </a:lnTo>
                    <a:lnTo>
                      <a:pt x="40" y="401"/>
                    </a:lnTo>
                    <a:lnTo>
                      <a:pt x="39" y="410"/>
                    </a:lnTo>
                    <a:lnTo>
                      <a:pt x="38" y="418"/>
                    </a:lnTo>
                    <a:lnTo>
                      <a:pt x="35" y="424"/>
                    </a:lnTo>
                    <a:lnTo>
                      <a:pt x="34" y="429"/>
                    </a:lnTo>
                    <a:lnTo>
                      <a:pt x="34" y="433"/>
                    </a:lnTo>
                    <a:lnTo>
                      <a:pt x="33" y="435"/>
                    </a:lnTo>
                    <a:lnTo>
                      <a:pt x="32" y="437"/>
                    </a:lnTo>
                    <a:lnTo>
                      <a:pt x="33" y="438"/>
                    </a:lnTo>
                    <a:lnTo>
                      <a:pt x="32" y="439"/>
                    </a:lnTo>
                    <a:lnTo>
                      <a:pt x="33" y="439"/>
                    </a:lnTo>
                    <a:lnTo>
                      <a:pt x="34" y="439"/>
                    </a:lnTo>
                    <a:lnTo>
                      <a:pt x="36" y="440"/>
                    </a:lnTo>
                    <a:lnTo>
                      <a:pt x="39" y="442"/>
                    </a:lnTo>
                    <a:lnTo>
                      <a:pt x="41" y="444"/>
                    </a:lnTo>
                    <a:lnTo>
                      <a:pt x="45" y="446"/>
                    </a:lnTo>
                    <a:lnTo>
                      <a:pt x="48" y="450"/>
                    </a:lnTo>
                    <a:lnTo>
                      <a:pt x="50" y="455"/>
                    </a:lnTo>
                    <a:lnTo>
                      <a:pt x="53" y="459"/>
                    </a:lnTo>
                    <a:lnTo>
                      <a:pt x="54" y="466"/>
                    </a:lnTo>
                    <a:lnTo>
                      <a:pt x="55" y="473"/>
                    </a:lnTo>
                    <a:lnTo>
                      <a:pt x="55" y="482"/>
                    </a:lnTo>
                    <a:lnTo>
                      <a:pt x="56" y="490"/>
                    </a:lnTo>
                    <a:lnTo>
                      <a:pt x="57" y="499"/>
                    </a:lnTo>
                    <a:lnTo>
                      <a:pt x="56" y="505"/>
                    </a:lnTo>
                    <a:lnTo>
                      <a:pt x="57" y="513"/>
                    </a:lnTo>
                    <a:lnTo>
                      <a:pt x="57" y="520"/>
                    </a:lnTo>
                    <a:lnTo>
                      <a:pt x="57" y="524"/>
                    </a:lnTo>
                    <a:lnTo>
                      <a:pt x="56" y="527"/>
                    </a:lnTo>
                    <a:lnTo>
                      <a:pt x="56" y="529"/>
                    </a:lnTo>
                    <a:lnTo>
                      <a:pt x="56" y="530"/>
                    </a:lnTo>
                    <a:lnTo>
                      <a:pt x="58" y="532"/>
                    </a:lnTo>
                    <a:lnTo>
                      <a:pt x="59" y="536"/>
                    </a:lnTo>
                    <a:lnTo>
                      <a:pt x="61" y="541"/>
                    </a:lnTo>
                    <a:lnTo>
                      <a:pt x="63" y="547"/>
                    </a:lnTo>
                    <a:lnTo>
                      <a:pt x="64" y="554"/>
                    </a:lnTo>
                    <a:lnTo>
                      <a:pt x="64" y="561"/>
                    </a:lnTo>
                    <a:lnTo>
                      <a:pt x="65" y="566"/>
                    </a:lnTo>
                    <a:lnTo>
                      <a:pt x="64" y="573"/>
                    </a:lnTo>
                    <a:lnTo>
                      <a:pt x="62" y="578"/>
                    </a:lnTo>
                    <a:lnTo>
                      <a:pt x="60" y="582"/>
                    </a:lnTo>
                    <a:lnTo>
                      <a:pt x="59" y="584"/>
                    </a:lnTo>
                    <a:lnTo>
                      <a:pt x="59" y="585"/>
                    </a:lnTo>
                    <a:lnTo>
                      <a:pt x="61" y="587"/>
                    </a:lnTo>
                    <a:lnTo>
                      <a:pt x="63" y="587"/>
                    </a:lnTo>
                    <a:lnTo>
                      <a:pt x="65" y="588"/>
                    </a:lnTo>
                    <a:lnTo>
                      <a:pt x="68" y="590"/>
                    </a:lnTo>
                    <a:lnTo>
                      <a:pt x="71" y="593"/>
                    </a:lnTo>
                    <a:lnTo>
                      <a:pt x="73" y="597"/>
                    </a:lnTo>
                    <a:lnTo>
                      <a:pt x="76" y="603"/>
                    </a:lnTo>
                    <a:lnTo>
                      <a:pt x="79" y="612"/>
                    </a:lnTo>
                    <a:lnTo>
                      <a:pt x="80" y="621"/>
                    </a:lnTo>
                    <a:lnTo>
                      <a:pt x="81" y="629"/>
                    </a:lnTo>
                    <a:lnTo>
                      <a:pt x="82" y="635"/>
                    </a:lnTo>
                    <a:lnTo>
                      <a:pt x="81" y="641"/>
                    </a:lnTo>
                    <a:lnTo>
                      <a:pt x="80" y="645"/>
                    </a:lnTo>
                    <a:lnTo>
                      <a:pt x="79" y="648"/>
                    </a:lnTo>
                    <a:lnTo>
                      <a:pt x="78" y="651"/>
                    </a:lnTo>
                    <a:lnTo>
                      <a:pt x="77" y="652"/>
                    </a:lnTo>
                    <a:lnTo>
                      <a:pt x="77" y="653"/>
                    </a:lnTo>
                    <a:lnTo>
                      <a:pt x="77" y="656"/>
                    </a:lnTo>
                    <a:lnTo>
                      <a:pt x="77" y="661"/>
                    </a:lnTo>
                    <a:lnTo>
                      <a:pt x="78" y="664"/>
                    </a:lnTo>
                    <a:lnTo>
                      <a:pt x="78" y="670"/>
                    </a:lnTo>
                    <a:lnTo>
                      <a:pt x="80" y="675"/>
                    </a:lnTo>
                    <a:lnTo>
                      <a:pt x="82" y="680"/>
                    </a:lnTo>
                    <a:lnTo>
                      <a:pt x="85" y="685"/>
                    </a:lnTo>
                    <a:lnTo>
                      <a:pt x="89" y="691"/>
                    </a:lnTo>
                    <a:lnTo>
                      <a:pt x="93" y="695"/>
                    </a:lnTo>
                    <a:lnTo>
                      <a:pt x="100" y="700"/>
                    </a:lnTo>
                    <a:lnTo>
                      <a:pt x="104" y="710"/>
                    </a:lnTo>
                    <a:lnTo>
                      <a:pt x="106" y="721"/>
                    </a:lnTo>
                    <a:lnTo>
                      <a:pt x="105" y="731"/>
                    </a:lnTo>
                    <a:lnTo>
                      <a:pt x="105" y="742"/>
                    </a:lnTo>
                    <a:lnTo>
                      <a:pt x="103" y="752"/>
                    </a:lnTo>
                    <a:lnTo>
                      <a:pt x="101" y="761"/>
                    </a:lnTo>
                    <a:lnTo>
                      <a:pt x="99" y="769"/>
                    </a:lnTo>
                    <a:lnTo>
                      <a:pt x="97" y="775"/>
                    </a:lnTo>
                    <a:lnTo>
                      <a:pt x="96" y="777"/>
                    </a:lnTo>
                    <a:lnTo>
                      <a:pt x="96" y="776"/>
                    </a:lnTo>
                    <a:lnTo>
                      <a:pt x="96" y="775"/>
                    </a:lnTo>
                    <a:lnTo>
                      <a:pt x="95" y="775"/>
                    </a:lnTo>
                    <a:lnTo>
                      <a:pt x="96" y="774"/>
                    </a:lnTo>
                    <a:lnTo>
                      <a:pt x="97" y="775"/>
                    </a:lnTo>
                    <a:lnTo>
                      <a:pt x="99" y="775"/>
                    </a:lnTo>
                    <a:lnTo>
                      <a:pt x="102" y="776"/>
                    </a:lnTo>
                    <a:lnTo>
                      <a:pt x="106" y="778"/>
                    </a:lnTo>
                    <a:lnTo>
                      <a:pt x="109" y="780"/>
                    </a:lnTo>
                    <a:lnTo>
                      <a:pt x="110" y="782"/>
                    </a:lnTo>
                    <a:lnTo>
                      <a:pt x="112" y="783"/>
                    </a:lnTo>
                    <a:lnTo>
                      <a:pt x="114" y="785"/>
                    </a:lnTo>
                    <a:lnTo>
                      <a:pt x="115" y="787"/>
                    </a:lnTo>
                    <a:lnTo>
                      <a:pt x="117" y="788"/>
                    </a:lnTo>
                    <a:lnTo>
                      <a:pt x="119" y="790"/>
                    </a:lnTo>
                    <a:lnTo>
                      <a:pt x="120" y="790"/>
                    </a:lnTo>
                    <a:lnTo>
                      <a:pt x="122" y="789"/>
                    </a:lnTo>
                    <a:lnTo>
                      <a:pt x="123" y="788"/>
                    </a:lnTo>
                    <a:lnTo>
                      <a:pt x="130" y="782"/>
                    </a:lnTo>
                    <a:lnTo>
                      <a:pt x="138" y="777"/>
                    </a:lnTo>
                    <a:lnTo>
                      <a:pt x="147" y="773"/>
                    </a:lnTo>
                    <a:lnTo>
                      <a:pt x="158" y="770"/>
                    </a:lnTo>
                    <a:lnTo>
                      <a:pt x="167" y="768"/>
                    </a:lnTo>
                    <a:lnTo>
                      <a:pt x="176" y="766"/>
                    </a:lnTo>
                    <a:lnTo>
                      <a:pt x="184" y="765"/>
                    </a:lnTo>
                    <a:lnTo>
                      <a:pt x="190" y="764"/>
                    </a:lnTo>
                    <a:lnTo>
                      <a:pt x="195" y="764"/>
                    </a:lnTo>
                    <a:lnTo>
                      <a:pt x="196" y="764"/>
                    </a:lnTo>
                    <a:lnTo>
                      <a:pt x="197" y="763"/>
                    </a:lnTo>
                    <a:lnTo>
                      <a:pt x="197" y="759"/>
                    </a:lnTo>
                    <a:lnTo>
                      <a:pt x="199" y="754"/>
                    </a:lnTo>
                    <a:lnTo>
                      <a:pt x="201" y="746"/>
                    </a:lnTo>
                    <a:lnTo>
                      <a:pt x="203" y="738"/>
                    </a:lnTo>
                    <a:lnTo>
                      <a:pt x="206" y="729"/>
                    </a:lnTo>
                    <a:lnTo>
                      <a:pt x="209" y="721"/>
                    </a:lnTo>
                    <a:lnTo>
                      <a:pt x="211" y="712"/>
                    </a:lnTo>
                    <a:lnTo>
                      <a:pt x="215" y="705"/>
                    </a:lnTo>
                    <a:lnTo>
                      <a:pt x="218" y="698"/>
                    </a:lnTo>
                    <a:lnTo>
                      <a:pt x="222" y="692"/>
                    </a:lnTo>
                    <a:lnTo>
                      <a:pt x="227" y="688"/>
                    </a:lnTo>
                    <a:lnTo>
                      <a:pt x="233" y="684"/>
                    </a:lnTo>
                    <a:lnTo>
                      <a:pt x="240" y="682"/>
                    </a:lnTo>
                    <a:lnTo>
                      <a:pt x="247" y="681"/>
                    </a:lnTo>
                    <a:lnTo>
                      <a:pt x="254" y="680"/>
                    </a:lnTo>
                    <a:lnTo>
                      <a:pt x="261" y="681"/>
                    </a:lnTo>
                    <a:lnTo>
                      <a:pt x="266" y="681"/>
                    </a:lnTo>
                    <a:lnTo>
                      <a:pt x="270" y="681"/>
                    </a:lnTo>
                    <a:lnTo>
                      <a:pt x="271" y="681"/>
                    </a:lnTo>
                    <a:lnTo>
                      <a:pt x="270" y="679"/>
                    </a:lnTo>
                    <a:lnTo>
                      <a:pt x="270" y="676"/>
                    </a:lnTo>
                    <a:lnTo>
                      <a:pt x="270" y="672"/>
                    </a:lnTo>
                    <a:lnTo>
                      <a:pt x="271" y="667"/>
                    </a:lnTo>
                    <a:lnTo>
                      <a:pt x="274" y="663"/>
                    </a:lnTo>
                    <a:lnTo>
                      <a:pt x="278" y="658"/>
                    </a:lnTo>
                    <a:lnTo>
                      <a:pt x="284" y="653"/>
                    </a:lnTo>
                    <a:lnTo>
                      <a:pt x="293" y="649"/>
                    </a:lnTo>
                    <a:lnTo>
                      <a:pt x="305" y="645"/>
                    </a:lnTo>
                    <a:lnTo>
                      <a:pt x="308" y="644"/>
                    </a:lnTo>
                    <a:lnTo>
                      <a:pt x="313" y="643"/>
                    </a:lnTo>
                    <a:lnTo>
                      <a:pt x="318" y="644"/>
                    </a:lnTo>
                    <a:lnTo>
                      <a:pt x="323" y="643"/>
                    </a:lnTo>
                    <a:lnTo>
                      <a:pt x="329" y="643"/>
                    </a:lnTo>
                    <a:lnTo>
                      <a:pt x="334" y="643"/>
                    </a:lnTo>
                    <a:lnTo>
                      <a:pt x="338" y="644"/>
                    </a:lnTo>
                    <a:lnTo>
                      <a:pt x="341" y="643"/>
                    </a:lnTo>
                    <a:lnTo>
                      <a:pt x="344" y="643"/>
                    </a:lnTo>
                    <a:lnTo>
                      <a:pt x="345" y="644"/>
                    </a:lnTo>
                    <a:lnTo>
                      <a:pt x="345" y="642"/>
                    </a:lnTo>
                    <a:lnTo>
                      <a:pt x="346" y="640"/>
                    </a:lnTo>
                    <a:lnTo>
                      <a:pt x="350" y="636"/>
                    </a:lnTo>
                    <a:lnTo>
                      <a:pt x="355" y="632"/>
                    </a:lnTo>
                    <a:lnTo>
                      <a:pt x="360" y="627"/>
                    </a:lnTo>
                    <a:lnTo>
                      <a:pt x="367" y="622"/>
                    </a:lnTo>
                    <a:lnTo>
                      <a:pt x="376" y="617"/>
                    </a:lnTo>
                    <a:lnTo>
                      <a:pt x="385" y="614"/>
                    </a:lnTo>
                    <a:lnTo>
                      <a:pt x="396" y="612"/>
                    </a:lnTo>
                    <a:lnTo>
                      <a:pt x="406" y="612"/>
                    </a:lnTo>
                    <a:lnTo>
                      <a:pt x="414" y="612"/>
                    </a:lnTo>
                    <a:lnTo>
                      <a:pt x="419" y="613"/>
                    </a:lnTo>
                    <a:lnTo>
                      <a:pt x="424" y="614"/>
                    </a:lnTo>
                    <a:lnTo>
                      <a:pt x="429" y="615"/>
                    </a:lnTo>
                    <a:lnTo>
                      <a:pt x="433" y="616"/>
                    </a:lnTo>
                    <a:lnTo>
                      <a:pt x="437" y="619"/>
                    </a:lnTo>
                    <a:lnTo>
                      <a:pt x="440" y="619"/>
                    </a:lnTo>
                    <a:lnTo>
                      <a:pt x="442" y="620"/>
                    </a:lnTo>
                    <a:lnTo>
                      <a:pt x="443" y="621"/>
                    </a:lnTo>
                    <a:lnTo>
                      <a:pt x="445" y="620"/>
                    </a:lnTo>
                    <a:lnTo>
                      <a:pt x="449" y="617"/>
                    </a:lnTo>
                    <a:lnTo>
                      <a:pt x="455" y="611"/>
                    </a:lnTo>
                    <a:lnTo>
                      <a:pt x="462" y="604"/>
                    </a:lnTo>
                    <a:lnTo>
                      <a:pt x="471" y="596"/>
                    </a:lnTo>
                    <a:lnTo>
                      <a:pt x="479" y="588"/>
                    </a:lnTo>
                    <a:lnTo>
                      <a:pt x="487" y="580"/>
                    </a:lnTo>
                    <a:lnTo>
                      <a:pt x="494" y="571"/>
                    </a:lnTo>
                    <a:lnTo>
                      <a:pt x="500" y="565"/>
                    </a:lnTo>
                    <a:lnTo>
                      <a:pt x="503" y="559"/>
                    </a:lnTo>
                    <a:lnTo>
                      <a:pt x="507" y="547"/>
                    </a:lnTo>
                    <a:lnTo>
                      <a:pt x="513" y="537"/>
                    </a:lnTo>
                    <a:lnTo>
                      <a:pt x="519" y="529"/>
                    </a:lnTo>
                    <a:lnTo>
                      <a:pt x="526" y="524"/>
                    </a:lnTo>
                    <a:lnTo>
                      <a:pt x="533" y="521"/>
                    </a:lnTo>
                    <a:lnTo>
                      <a:pt x="539" y="519"/>
                    </a:lnTo>
                    <a:lnTo>
                      <a:pt x="545" y="518"/>
                    </a:lnTo>
                    <a:lnTo>
                      <a:pt x="550" y="517"/>
                    </a:lnTo>
                    <a:lnTo>
                      <a:pt x="552" y="519"/>
                    </a:lnTo>
                    <a:lnTo>
                      <a:pt x="553" y="519"/>
                    </a:lnTo>
                    <a:lnTo>
                      <a:pt x="553" y="518"/>
                    </a:lnTo>
                    <a:lnTo>
                      <a:pt x="553" y="517"/>
                    </a:lnTo>
                    <a:lnTo>
                      <a:pt x="553" y="514"/>
                    </a:lnTo>
                    <a:lnTo>
                      <a:pt x="552" y="510"/>
                    </a:lnTo>
                    <a:lnTo>
                      <a:pt x="553" y="505"/>
                    </a:lnTo>
                    <a:lnTo>
                      <a:pt x="556" y="499"/>
                    </a:lnTo>
                    <a:lnTo>
                      <a:pt x="557" y="493"/>
                    </a:lnTo>
                    <a:lnTo>
                      <a:pt x="562" y="486"/>
                    </a:lnTo>
                    <a:lnTo>
                      <a:pt x="568" y="478"/>
                    </a:lnTo>
                    <a:lnTo>
                      <a:pt x="576" y="469"/>
                    </a:lnTo>
                    <a:lnTo>
                      <a:pt x="585" y="461"/>
                    </a:lnTo>
                    <a:lnTo>
                      <a:pt x="591" y="456"/>
                    </a:lnTo>
                    <a:lnTo>
                      <a:pt x="598" y="452"/>
                    </a:lnTo>
                    <a:lnTo>
                      <a:pt x="602" y="450"/>
                    </a:lnTo>
                    <a:lnTo>
                      <a:pt x="607" y="451"/>
                    </a:lnTo>
                    <a:lnTo>
                      <a:pt x="609" y="452"/>
                    </a:lnTo>
                    <a:lnTo>
                      <a:pt x="610" y="453"/>
                    </a:lnTo>
                    <a:lnTo>
                      <a:pt x="613" y="455"/>
                    </a:lnTo>
                    <a:lnTo>
                      <a:pt x="613" y="456"/>
                    </a:lnTo>
                    <a:lnTo>
                      <a:pt x="613" y="457"/>
                    </a:lnTo>
                    <a:lnTo>
                      <a:pt x="616" y="456"/>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803" name="Freeform 105"/>
              <p:cNvSpPr>
                <a:spLocks/>
              </p:cNvSpPr>
              <p:nvPr/>
            </p:nvSpPr>
            <p:spPr bwMode="auto">
              <a:xfrm>
                <a:off x="822" y="2351"/>
                <a:ext cx="17" cy="17"/>
              </a:xfrm>
              <a:custGeom>
                <a:avLst/>
                <a:gdLst>
                  <a:gd name="T0" fmla="*/ 3 w 17"/>
                  <a:gd name="T1" fmla="*/ 1 h 17"/>
                  <a:gd name="T2" fmla="*/ 4 w 17"/>
                  <a:gd name="T3" fmla="*/ 1 h 17"/>
                  <a:gd name="T4" fmla="*/ 5 w 17"/>
                  <a:gd name="T5" fmla="*/ 1 h 17"/>
                  <a:gd name="T6" fmla="*/ 8 w 17"/>
                  <a:gd name="T7" fmla="*/ 1 h 17"/>
                  <a:gd name="T8" fmla="*/ 9 w 17"/>
                  <a:gd name="T9" fmla="*/ 3 h 17"/>
                  <a:gd name="T10" fmla="*/ 10 w 17"/>
                  <a:gd name="T11" fmla="*/ 5 h 17"/>
                  <a:gd name="T12" fmla="*/ 11 w 17"/>
                  <a:gd name="T13" fmla="*/ 7 h 17"/>
                  <a:gd name="T14" fmla="*/ 12 w 17"/>
                  <a:gd name="T15" fmla="*/ 7 h 17"/>
                  <a:gd name="T16" fmla="*/ 13 w 17"/>
                  <a:gd name="T17" fmla="*/ 7 h 17"/>
                  <a:gd name="T18" fmla="*/ 13 w 17"/>
                  <a:gd name="T19" fmla="*/ 8 h 17"/>
                  <a:gd name="T20" fmla="*/ 14 w 17"/>
                  <a:gd name="T21" fmla="*/ 8 h 17"/>
                  <a:gd name="T22" fmla="*/ 14 w 17"/>
                  <a:gd name="T23" fmla="*/ 10 h 17"/>
                  <a:gd name="T24" fmla="*/ 14 w 17"/>
                  <a:gd name="T25" fmla="*/ 12 h 17"/>
                  <a:gd name="T26" fmla="*/ 16 w 17"/>
                  <a:gd name="T27" fmla="*/ 14 h 17"/>
                  <a:gd name="T28" fmla="*/ 14 w 17"/>
                  <a:gd name="T29" fmla="*/ 14 h 17"/>
                  <a:gd name="T30" fmla="*/ 13 w 17"/>
                  <a:gd name="T31" fmla="*/ 16 h 17"/>
                  <a:gd name="T32" fmla="*/ 12 w 17"/>
                  <a:gd name="T33" fmla="*/ 16 h 17"/>
                  <a:gd name="T34" fmla="*/ 11 w 17"/>
                  <a:gd name="T35" fmla="*/ 16 h 17"/>
                  <a:gd name="T36" fmla="*/ 10 w 17"/>
                  <a:gd name="T37" fmla="*/ 14 h 17"/>
                  <a:gd name="T38" fmla="*/ 9 w 17"/>
                  <a:gd name="T39" fmla="*/ 14 h 17"/>
                  <a:gd name="T40" fmla="*/ 8 w 17"/>
                  <a:gd name="T41" fmla="*/ 14 h 17"/>
                  <a:gd name="T42" fmla="*/ 6 w 17"/>
                  <a:gd name="T43" fmla="*/ 12 h 17"/>
                  <a:gd name="T44" fmla="*/ 5 w 17"/>
                  <a:gd name="T45" fmla="*/ 10 h 17"/>
                  <a:gd name="T46" fmla="*/ 4 w 17"/>
                  <a:gd name="T47" fmla="*/ 10 h 17"/>
                  <a:gd name="T48" fmla="*/ 3 w 17"/>
                  <a:gd name="T49" fmla="*/ 8 h 17"/>
                  <a:gd name="T50" fmla="*/ 3 w 17"/>
                  <a:gd name="T51" fmla="*/ 10 h 17"/>
                  <a:gd name="T52" fmla="*/ 2 w 17"/>
                  <a:gd name="T53" fmla="*/ 10 h 17"/>
                  <a:gd name="T54" fmla="*/ 1 w 17"/>
                  <a:gd name="T55" fmla="*/ 8 h 17"/>
                  <a:gd name="T56" fmla="*/ 0 w 17"/>
                  <a:gd name="T57" fmla="*/ 7 h 17"/>
                  <a:gd name="T58" fmla="*/ 0 w 17"/>
                  <a:gd name="T59" fmla="*/ 5 h 17"/>
                  <a:gd name="T60" fmla="*/ 0 w 17"/>
                  <a:gd name="T61" fmla="*/ 3 h 17"/>
                  <a:gd name="T62" fmla="*/ 0 w 17"/>
                  <a:gd name="T63" fmla="*/ 1 h 17"/>
                  <a:gd name="T64" fmla="*/ 1 w 17"/>
                  <a:gd name="T65" fmla="*/ 1 h 17"/>
                  <a:gd name="T66" fmla="*/ 2 w 17"/>
                  <a:gd name="T67" fmla="*/ 1 h 17"/>
                  <a:gd name="T68" fmla="*/ 2 w 17"/>
                  <a:gd name="T69" fmla="*/ 0 h 17"/>
                  <a:gd name="T70" fmla="*/ 3 w 17"/>
                  <a:gd name="T71" fmla="*/ 0 h 17"/>
                  <a:gd name="T72" fmla="*/ 3 w 17"/>
                  <a:gd name="T73" fmla="*/ 1 h 1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7"/>
                  <a:gd name="T112" fmla="*/ 0 h 17"/>
                  <a:gd name="T113" fmla="*/ 17 w 17"/>
                  <a:gd name="T114" fmla="*/ 17 h 1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7" h="17">
                    <a:moveTo>
                      <a:pt x="3" y="1"/>
                    </a:moveTo>
                    <a:lnTo>
                      <a:pt x="4" y="1"/>
                    </a:lnTo>
                    <a:lnTo>
                      <a:pt x="5" y="1"/>
                    </a:lnTo>
                    <a:lnTo>
                      <a:pt x="8" y="1"/>
                    </a:lnTo>
                    <a:lnTo>
                      <a:pt x="9" y="3"/>
                    </a:lnTo>
                    <a:lnTo>
                      <a:pt x="10" y="5"/>
                    </a:lnTo>
                    <a:lnTo>
                      <a:pt x="11" y="7"/>
                    </a:lnTo>
                    <a:lnTo>
                      <a:pt x="12" y="7"/>
                    </a:lnTo>
                    <a:lnTo>
                      <a:pt x="13" y="7"/>
                    </a:lnTo>
                    <a:lnTo>
                      <a:pt x="13" y="8"/>
                    </a:lnTo>
                    <a:lnTo>
                      <a:pt x="14" y="8"/>
                    </a:lnTo>
                    <a:lnTo>
                      <a:pt x="14" y="10"/>
                    </a:lnTo>
                    <a:lnTo>
                      <a:pt x="14" y="12"/>
                    </a:lnTo>
                    <a:lnTo>
                      <a:pt x="16" y="14"/>
                    </a:lnTo>
                    <a:lnTo>
                      <a:pt x="14" y="14"/>
                    </a:lnTo>
                    <a:lnTo>
                      <a:pt x="13" y="16"/>
                    </a:lnTo>
                    <a:lnTo>
                      <a:pt x="12" y="16"/>
                    </a:lnTo>
                    <a:lnTo>
                      <a:pt x="11" y="16"/>
                    </a:lnTo>
                    <a:lnTo>
                      <a:pt x="10" y="14"/>
                    </a:lnTo>
                    <a:lnTo>
                      <a:pt x="9" y="14"/>
                    </a:lnTo>
                    <a:lnTo>
                      <a:pt x="8" y="14"/>
                    </a:lnTo>
                    <a:lnTo>
                      <a:pt x="6" y="12"/>
                    </a:lnTo>
                    <a:lnTo>
                      <a:pt x="5" y="10"/>
                    </a:lnTo>
                    <a:lnTo>
                      <a:pt x="4" y="10"/>
                    </a:lnTo>
                    <a:lnTo>
                      <a:pt x="3" y="8"/>
                    </a:lnTo>
                    <a:lnTo>
                      <a:pt x="3" y="10"/>
                    </a:lnTo>
                    <a:lnTo>
                      <a:pt x="2" y="10"/>
                    </a:lnTo>
                    <a:lnTo>
                      <a:pt x="1" y="8"/>
                    </a:lnTo>
                    <a:lnTo>
                      <a:pt x="0" y="7"/>
                    </a:lnTo>
                    <a:lnTo>
                      <a:pt x="0" y="5"/>
                    </a:lnTo>
                    <a:lnTo>
                      <a:pt x="0" y="3"/>
                    </a:lnTo>
                    <a:lnTo>
                      <a:pt x="0" y="1"/>
                    </a:lnTo>
                    <a:lnTo>
                      <a:pt x="1" y="1"/>
                    </a:lnTo>
                    <a:lnTo>
                      <a:pt x="2" y="1"/>
                    </a:lnTo>
                    <a:lnTo>
                      <a:pt x="2" y="0"/>
                    </a:lnTo>
                    <a:lnTo>
                      <a:pt x="3" y="0"/>
                    </a:lnTo>
                    <a:lnTo>
                      <a:pt x="3" y="1"/>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04" name="Freeform 106"/>
              <p:cNvSpPr>
                <a:spLocks/>
              </p:cNvSpPr>
              <p:nvPr/>
            </p:nvSpPr>
            <p:spPr bwMode="auto">
              <a:xfrm>
                <a:off x="829" y="2451"/>
                <a:ext cx="37" cy="75"/>
              </a:xfrm>
              <a:custGeom>
                <a:avLst/>
                <a:gdLst>
                  <a:gd name="T0" fmla="*/ 29 w 37"/>
                  <a:gd name="T1" fmla="*/ 3 h 75"/>
                  <a:gd name="T2" fmla="*/ 31 w 37"/>
                  <a:gd name="T3" fmla="*/ 7 h 75"/>
                  <a:gd name="T4" fmla="*/ 33 w 37"/>
                  <a:gd name="T5" fmla="*/ 13 h 75"/>
                  <a:gd name="T6" fmla="*/ 35 w 37"/>
                  <a:gd name="T7" fmla="*/ 19 h 75"/>
                  <a:gd name="T8" fmla="*/ 35 w 37"/>
                  <a:gd name="T9" fmla="*/ 24 h 75"/>
                  <a:gd name="T10" fmla="*/ 36 w 37"/>
                  <a:gd name="T11" fmla="*/ 30 h 75"/>
                  <a:gd name="T12" fmla="*/ 35 w 37"/>
                  <a:gd name="T13" fmla="*/ 35 h 75"/>
                  <a:gd name="T14" fmla="*/ 35 w 37"/>
                  <a:gd name="T15" fmla="*/ 40 h 75"/>
                  <a:gd name="T16" fmla="*/ 34 w 37"/>
                  <a:gd name="T17" fmla="*/ 45 h 75"/>
                  <a:gd name="T18" fmla="*/ 31 w 37"/>
                  <a:gd name="T19" fmla="*/ 50 h 75"/>
                  <a:gd name="T20" fmla="*/ 29 w 37"/>
                  <a:gd name="T21" fmla="*/ 56 h 75"/>
                  <a:gd name="T22" fmla="*/ 28 w 37"/>
                  <a:gd name="T23" fmla="*/ 59 h 75"/>
                  <a:gd name="T24" fmla="*/ 27 w 37"/>
                  <a:gd name="T25" fmla="*/ 61 h 75"/>
                  <a:gd name="T26" fmla="*/ 24 w 37"/>
                  <a:gd name="T27" fmla="*/ 63 h 75"/>
                  <a:gd name="T28" fmla="*/ 22 w 37"/>
                  <a:gd name="T29" fmla="*/ 66 h 75"/>
                  <a:gd name="T30" fmla="*/ 19 w 37"/>
                  <a:gd name="T31" fmla="*/ 68 h 75"/>
                  <a:gd name="T32" fmla="*/ 16 w 37"/>
                  <a:gd name="T33" fmla="*/ 70 h 75"/>
                  <a:gd name="T34" fmla="*/ 13 w 37"/>
                  <a:gd name="T35" fmla="*/ 72 h 75"/>
                  <a:gd name="T36" fmla="*/ 10 w 37"/>
                  <a:gd name="T37" fmla="*/ 73 h 75"/>
                  <a:gd name="T38" fmla="*/ 7 w 37"/>
                  <a:gd name="T39" fmla="*/ 74 h 75"/>
                  <a:gd name="T40" fmla="*/ 4 w 37"/>
                  <a:gd name="T41" fmla="*/ 73 h 75"/>
                  <a:gd name="T42" fmla="*/ 3 w 37"/>
                  <a:gd name="T43" fmla="*/ 74 h 75"/>
                  <a:gd name="T44" fmla="*/ 2 w 37"/>
                  <a:gd name="T45" fmla="*/ 74 h 75"/>
                  <a:gd name="T46" fmla="*/ 2 w 37"/>
                  <a:gd name="T47" fmla="*/ 73 h 75"/>
                  <a:gd name="T48" fmla="*/ 1 w 37"/>
                  <a:gd name="T49" fmla="*/ 72 h 75"/>
                  <a:gd name="T50" fmla="*/ 0 w 37"/>
                  <a:gd name="T51" fmla="*/ 71 h 75"/>
                  <a:gd name="T52" fmla="*/ 0 w 37"/>
                  <a:gd name="T53" fmla="*/ 70 h 75"/>
                  <a:gd name="T54" fmla="*/ 1 w 37"/>
                  <a:gd name="T55" fmla="*/ 70 h 75"/>
                  <a:gd name="T56" fmla="*/ 1 w 37"/>
                  <a:gd name="T57" fmla="*/ 69 h 75"/>
                  <a:gd name="T58" fmla="*/ 2 w 37"/>
                  <a:gd name="T59" fmla="*/ 68 h 75"/>
                  <a:gd name="T60" fmla="*/ 2 w 37"/>
                  <a:gd name="T61" fmla="*/ 67 h 75"/>
                  <a:gd name="T62" fmla="*/ 3 w 37"/>
                  <a:gd name="T63" fmla="*/ 67 h 75"/>
                  <a:gd name="T64" fmla="*/ 6 w 37"/>
                  <a:gd name="T65" fmla="*/ 67 h 75"/>
                  <a:gd name="T66" fmla="*/ 8 w 37"/>
                  <a:gd name="T67" fmla="*/ 66 h 75"/>
                  <a:gd name="T68" fmla="*/ 11 w 37"/>
                  <a:gd name="T69" fmla="*/ 65 h 75"/>
                  <a:gd name="T70" fmla="*/ 13 w 37"/>
                  <a:gd name="T71" fmla="*/ 64 h 75"/>
                  <a:gd name="T72" fmla="*/ 16 w 37"/>
                  <a:gd name="T73" fmla="*/ 62 h 75"/>
                  <a:gd name="T74" fmla="*/ 18 w 37"/>
                  <a:gd name="T75" fmla="*/ 61 h 75"/>
                  <a:gd name="T76" fmla="*/ 20 w 37"/>
                  <a:gd name="T77" fmla="*/ 58 h 75"/>
                  <a:gd name="T78" fmla="*/ 21 w 37"/>
                  <a:gd name="T79" fmla="*/ 56 h 75"/>
                  <a:gd name="T80" fmla="*/ 23 w 37"/>
                  <a:gd name="T81" fmla="*/ 53 h 75"/>
                  <a:gd name="T82" fmla="*/ 24 w 37"/>
                  <a:gd name="T83" fmla="*/ 51 h 75"/>
                  <a:gd name="T84" fmla="*/ 26 w 37"/>
                  <a:gd name="T85" fmla="*/ 47 h 75"/>
                  <a:gd name="T86" fmla="*/ 27 w 37"/>
                  <a:gd name="T87" fmla="*/ 42 h 75"/>
                  <a:gd name="T88" fmla="*/ 28 w 37"/>
                  <a:gd name="T89" fmla="*/ 37 h 75"/>
                  <a:gd name="T90" fmla="*/ 29 w 37"/>
                  <a:gd name="T91" fmla="*/ 33 h 75"/>
                  <a:gd name="T92" fmla="*/ 29 w 37"/>
                  <a:gd name="T93" fmla="*/ 27 h 75"/>
                  <a:gd name="T94" fmla="*/ 28 w 37"/>
                  <a:gd name="T95" fmla="*/ 22 h 75"/>
                  <a:gd name="T96" fmla="*/ 28 w 37"/>
                  <a:gd name="T97" fmla="*/ 17 h 75"/>
                  <a:gd name="T98" fmla="*/ 27 w 37"/>
                  <a:gd name="T99" fmla="*/ 13 h 75"/>
                  <a:gd name="T100" fmla="*/ 24 w 37"/>
                  <a:gd name="T101" fmla="*/ 8 h 75"/>
                  <a:gd name="T102" fmla="*/ 22 w 37"/>
                  <a:gd name="T103" fmla="*/ 4 h 75"/>
                  <a:gd name="T104" fmla="*/ 23 w 37"/>
                  <a:gd name="T105" fmla="*/ 3 h 75"/>
                  <a:gd name="T106" fmla="*/ 22 w 37"/>
                  <a:gd name="T107" fmla="*/ 3 h 75"/>
                  <a:gd name="T108" fmla="*/ 22 w 37"/>
                  <a:gd name="T109" fmla="*/ 2 h 75"/>
                  <a:gd name="T110" fmla="*/ 23 w 37"/>
                  <a:gd name="T111" fmla="*/ 1 h 75"/>
                  <a:gd name="T112" fmla="*/ 24 w 37"/>
                  <a:gd name="T113" fmla="*/ 1 h 75"/>
                  <a:gd name="T114" fmla="*/ 25 w 37"/>
                  <a:gd name="T115" fmla="*/ 1 h 75"/>
                  <a:gd name="T116" fmla="*/ 26 w 37"/>
                  <a:gd name="T117" fmla="*/ 0 h 75"/>
                  <a:gd name="T118" fmla="*/ 26 w 37"/>
                  <a:gd name="T119" fmla="*/ 1 h 75"/>
                  <a:gd name="T120" fmla="*/ 27 w 37"/>
                  <a:gd name="T121" fmla="*/ 1 h 75"/>
                  <a:gd name="T122" fmla="*/ 28 w 37"/>
                  <a:gd name="T123" fmla="*/ 2 h 75"/>
                  <a:gd name="T124" fmla="*/ 29 w 37"/>
                  <a:gd name="T125" fmla="*/ 3 h 7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7"/>
                  <a:gd name="T190" fmla="*/ 0 h 75"/>
                  <a:gd name="T191" fmla="*/ 37 w 37"/>
                  <a:gd name="T192" fmla="*/ 75 h 7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7" h="75">
                    <a:moveTo>
                      <a:pt x="29" y="3"/>
                    </a:moveTo>
                    <a:lnTo>
                      <a:pt x="31" y="7"/>
                    </a:lnTo>
                    <a:lnTo>
                      <a:pt x="33" y="13"/>
                    </a:lnTo>
                    <a:lnTo>
                      <a:pt x="35" y="19"/>
                    </a:lnTo>
                    <a:lnTo>
                      <a:pt x="35" y="24"/>
                    </a:lnTo>
                    <a:lnTo>
                      <a:pt x="36" y="30"/>
                    </a:lnTo>
                    <a:lnTo>
                      <a:pt x="35" y="35"/>
                    </a:lnTo>
                    <a:lnTo>
                      <a:pt x="35" y="40"/>
                    </a:lnTo>
                    <a:lnTo>
                      <a:pt x="34" y="45"/>
                    </a:lnTo>
                    <a:lnTo>
                      <a:pt x="31" y="50"/>
                    </a:lnTo>
                    <a:lnTo>
                      <a:pt x="29" y="56"/>
                    </a:lnTo>
                    <a:lnTo>
                      <a:pt x="28" y="59"/>
                    </a:lnTo>
                    <a:lnTo>
                      <a:pt x="27" y="61"/>
                    </a:lnTo>
                    <a:lnTo>
                      <a:pt x="24" y="63"/>
                    </a:lnTo>
                    <a:lnTo>
                      <a:pt x="22" y="66"/>
                    </a:lnTo>
                    <a:lnTo>
                      <a:pt x="19" y="68"/>
                    </a:lnTo>
                    <a:lnTo>
                      <a:pt x="16" y="70"/>
                    </a:lnTo>
                    <a:lnTo>
                      <a:pt x="13" y="72"/>
                    </a:lnTo>
                    <a:lnTo>
                      <a:pt x="10" y="73"/>
                    </a:lnTo>
                    <a:lnTo>
                      <a:pt x="7" y="74"/>
                    </a:lnTo>
                    <a:lnTo>
                      <a:pt x="4" y="73"/>
                    </a:lnTo>
                    <a:lnTo>
                      <a:pt x="3" y="74"/>
                    </a:lnTo>
                    <a:lnTo>
                      <a:pt x="2" y="74"/>
                    </a:lnTo>
                    <a:lnTo>
                      <a:pt x="2" y="73"/>
                    </a:lnTo>
                    <a:lnTo>
                      <a:pt x="1" y="72"/>
                    </a:lnTo>
                    <a:lnTo>
                      <a:pt x="0" y="71"/>
                    </a:lnTo>
                    <a:lnTo>
                      <a:pt x="0" y="70"/>
                    </a:lnTo>
                    <a:lnTo>
                      <a:pt x="1" y="70"/>
                    </a:lnTo>
                    <a:lnTo>
                      <a:pt x="1" y="69"/>
                    </a:lnTo>
                    <a:lnTo>
                      <a:pt x="2" y="68"/>
                    </a:lnTo>
                    <a:lnTo>
                      <a:pt x="2" y="67"/>
                    </a:lnTo>
                    <a:lnTo>
                      <a:pt x="3" y="67"/>
                    </a:lnTo>
                    <a:lnTo>
                      <a:pt x="6" y="67"/>
                    </a:lnTo>
                    <a:lnTo>
                      <a:pt x="8" y="66"/>
                    </a:lnTo>
                    <a:lnTo>
                      <a:pt x="11" y="65"/>
                    </a:lnTo>
                    <a:lnTo>
                      <a:pt x="13" y="64"/>
                    </a:lnTo>
                    <a:lnTo>
                      <a:pt x="16" y="62"/>
                    </a:lnTo>
                    <a:lnTo>
                      <a:pt x="18" y="61"/>
                    </a:lnTo>
                    <a:lnTo>
                      <a:pt x="20" y="58"/>
                    </a:lnTo>
                    <a:lnTo>
                      <a:pt x="21" y="56"/>
                    </a:lnTo>
                    <a:lnTo>
                      <a:pt x="23" y="53"/>
                    </a:lnTo>
                    <a:lnTo>
                      <a:pt x="24" y="51"/>
                    </a:lnTo>
                    <a:lnTo>
                      <a:pt x="26" y="47"/>
                    </a:lnTo>
                    <a:lnTo>
                      <a:pt x="27" y="42"/>
                    </a:lnTo>
                    <a:lnTo>
                      <a:pt x="28" y="37"/>
                    </a:lnTo>
                    <a:lnTo>
                      <a:pt x="29" y="33"/>
                    </a:lnTo>
                    <a:lnTo>
                      <a:pt x="29" y="27"/>
                    </a:lnTo>
                    <a:lnTo>
                      <a:pt x="28" y="22"/>
                    </a:lnTo>
                    <a:lnTo>
                      <a:pt x="28" y="17"/>
                    </a:lnTo>
                    <a:lnTo>
                      <a:pt x="27" y="13"/>
                    </a:lnTo>
                    <a:lnTo>
                      <a:pt x="24" y="8"/>
                    </a:lnTo>
                    <a:lnTo>
                      <a:pt x="22" y="4"/>
                    </a:lnTo>
                    <a:lnTo>
                      <a:pt x="23" y="3"/>
                    </a:lnTo>
                    <a:lnTo>
                      <a:pt x="22" y="3"/>
                    </a:lnTo>
                    <a:lnTo>
                      <a:pt x="22" y="2"/>
                    </a:lnTo>
                    <a:lnTo>
                      <a:pt x="23" y="1"/>
                    </a:lnTo>
                    <a:lnTo>
                      <a:pt x="24" y="1"/>
                    </a:lnTo>
                    <a:lnTo>
                      <a:pt x="25" y="1"/>
                    </a:lnTo>
                    <a:lnTo>
                      <a:pt x="26" y="0"/>
                    </a:lnTo>
                    <a:lnTo>
                      <a:pt x="26" y="1"/>
                    </a:lnTo>
                    <a:lnTo>
                      <a:pt x="27" y="1"/>
                    </a:lnTo>
                    <a:lnTo>
                      <a:pt x="28" y="2"/>
                    </a:lnTo>
                    <a:lnTo>
                      <a:pt x="29" y="3"/>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05" name="Freeform 107"/>
              <p:cNvSpPr>
                <a:spLocks/>
              </p:cNvSpPr>
              <p:nvPr/>
            </p:nvSpPr>
            <p:spPr bwMode="auto">
              <a:xfrm>
                <a:off x="908" y="2612"/>
                <a:ext cx="53" cy="84"/>
              </a:xfrm>
              <a:custGeom>
                <a:avLst/>
                <a:gdLst>
                  <a:gd name="T0" fmla="*/ 51 w 53"/>
                  <a:gd name="T1" fmla="*/ 2 h 84"/>
                  <a:gd name="T2" fmla="*/ 52 w 53"/>
                  <a:gd name="T3" fmla="*/ 13 h 84"/>
                  <a:gd name="T4" fmla="*/ 52 w 53"/>
                  <a:gd name="T5" fmla="*/ 23 h 84"/>
                  <a:gd name="T6" fmla="*/ 50 w 53"/>
                  <a:gd name="T7" fmla="*/ 31 h 84"/>
                  <a:gd name="T8" fmla="*/ 46 w 53"/>
                  <a:gd name="T9" fmla="*/ 41 h 84"/>
                  <a:gd name="T10" fmla="*/ 42 w 53"/>
                  <a:gd name="T11" fmla="*/ 50 h 84"/>
                  <a:gd name="T12" fmla="*/ 36 w 53"/>
                  <a:gd name="T13" fmla="*/ 58 h 84"/>
                  <a:gd name="T14" fmla="*/ 30 w 53"/>
                  <a:gd name="T15" fmla="*/ 66 h 84"/>
                  <a:gd name="T16" fmla="*/ 22 w 53"/>
                  <a:gd name="T17" fmla="*/ 72 h 84"/>
                  <a:gd name="T18" fmla="*/ 15 w 53"/>
                  <a:gd name="T19" fmla="*/ 77 h 84"/>
                  <a:gd name="T20" fmla="*/ 6 w 53"/>
                  <a:gd name="T21" fmla="*/ 82 h 84"/>
                  <a:gd name="T22" fmla="*/ 4 w 53"/>
                  <a:gd name="T23" fmla="*/ 83 h 84"/>
                  <a:gd name="T24" fmla="*/ 3 w 53"/>
                  <a:gd name="T25" fmla="*/ 83 h 84"/>
                  <a:gd name="T26" fmla="*/ 2 w 53"/>
                  <a:gd name="T27" fmla="*/ 82 h 84"/>
                  <a:gd name="T28" fmla="*/ 1 w 53"/>
                  <a:gd name="T29" fmla="*/ 82 h 84"/>
                  <a:gd name="T30" fmla="*/ 1 w 53"/>
                  <a:gd name="T31" fmla="*/ 81 h 84"/>
                  <a:gd name="T32" fmla="*/ 1 w 53"/>
                  <a:gd name="T33" fmla="*/ 80 h 84"/>
                  <a:gd name="T34" fmla="*/ 0 w 53"/>
                  <a:gd name="T35" fmla="*/ 79 h 84"/>
                  <a:gd name="T36" fmla="*/ 1 w 53"/>
                  <a:gd name="T37" fmla="*/ 79 h 84"/>
                  <a:gd name="T38" fmla="*/ 1 w 53"/>
                  <a:gd name="T39" fmla="*/ 78 h 84"/>
                  <a:gd name="T40" fmla="*/ 1 w 53"/>
                  <a:gd name="T41" fmla="*/ 77 h 84"/>
                  <a:gd name="T42" fmla="*/ 10 w 53"/>
                  <a:gd name="T43" fmla="*/ 73 h 84"/>
                  <a:gd name="T44" fmla="*/ 17 w 53"/>
                  <a:gd name="T45" fmla="*/ 68 h 84"/>
                  <a:gd name="T46" fmla="*/ 24 w 53"/>
                  <a:gd name="T47" fmla="*/ 61 h 84"/>
                  <a:gd name="T48" fmla="*/ 30 w 53"/>
                  <a:gd name="T49" fmla="*/ 54 h 84"/>
                  <a:gd name="T50" fmla="*/ 36 w 53"/>
                  <a:gd name="T51" fmla="*/ 48 h 84"/>
                  <a:gd name="T52" fmla="*/ 40 w 53"/>
                  <a:gd name="T53" fmla="*/ 39 h 84"/>
                  <a:gd name="T54" fmla="*/ 43 w 53"/>
                  <a:gd name="T55" fmla="*/ 30 h 84"/>
                  <a:gd name="T56" fmla="*/ 45 w 53"/>
                  <a:gd name="T57" fmla="*/ 23 h 84"/>
                  <a:gd name="T58" fmla="*/ 46 w 53"/>
                  <a:gd name="T59" fmla="*/ 13 h 84"/>
                  <a:gd name="T60" fmla="*/ 45 w 53"/>
                  <a:gd name="T61" fmla="*/ 4 h 84"/>
                  <a:gd name="T62" fmla="*/ 45 w 53"/>
                  <a:gd name="T63" fmla="*/ 3 h 84"/>
                  <a:gd name="T64" fmla="*/ 45 w 53"/>
                  <a:gd name="T65" fmla="*/ 2 h 84"/>
                  <a:gd name="T66" fmla="*/ 45 w 53"/>
                  <a:gd name="T67" fmla="*/ 1 h 84"/>
                  <a:gd name="T68" fmla="*/ 46 w 53"/>
                  <a:gd name="T69" fmla="*/ 1 h 84"/>
                  <a:gd name="T70" fmla="*/ 47 w 53"/>
                  <a:gd name="T71" fmla="*/ 0 h 84"/>
                  <a:gd name="T72" fmla="*/ 48 w 53"/>
                  <a:gd name="T73" fmla="*/ 0 h 84"/>
                  <a:gd name="T74" fmla="*/ 49 w 53"/>
                  <a:gd name="T75" fmla="*/ 1 h 84"/>
                  <a:gd name="T76" fmla="*/ 49 w 53"/>
                  <a:gd name="T77" fmla="*/ 0 h 84"/>
                  <a:gd name="T78" fmla="*/ 49 w 53"/>
                  <a:gd name="T79" fmla="*/ 1 h 84"/>
                  <a:gd name="T80" fmla="*/ 50 w 53"/>
                  <a:gd name="T81" fmla="*/ 1 h 84"/>
                  <a:gd name="T82" fmla="*/ 50 w 53"/>
                  <a:gd name="T83" fmla="*/ 2 h 84"/>
                  <a:gd name="T84" fmla="*/ 51 w 53"/>
                  <a:gd name="T85" fmla="*/ 2 h 84"/>
                  <a:gd name="T86" fmla="*/ 51 w 53"/>
                  <a:gd name="T87" fmla="*/ 2 h 8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3"/>
                  <a:gd name="T133" fmla="*/ 0 h 84"/>
                  <a:gd name="T134" fmla="*/ 53 w 53"/>
                  <a:gd name="T135" fmla="*/ 84 h 8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3" h="84">
                    <a:moveTo>
                      <a:pt x="51" y="2"/>
                    </a:moveTo>
                    <a:lnTo>
                      <a:pt x="52" y="13"/>
                    </a:lnTo>
                    <a:lnTo>
                      <a:pt x="52" y="23"/>
                    </a:lnTo>
                    <a:lnTo>
                      <a:pt x="50" y="31"/>
                    </a:lnTo>
                    <a:lnTo>
                      <a:pt x="46" y="41"/>
                    </a:lnTo>
                    <a:lnTo>
                      <a:pt x="42" y="50"/>
                    </a:lnTo>
                    <a:lnTo>
                      <a:pt x="36" y="58"/>
                    </a:lnTo>
                    <a:lnTo>
                      <a:pt x="30" y="66"/>
                    </a:lnTo>
                    <a:lnTo>
                      <a:pt x="22" y="72"/>
                    </a:lnTo>
                    <a:lnTo>
                      <a:pt x="15" y="77"/>
                    </a:lnTo>
                    <a:lnTo>
                      <a:pt x="6" y="82"/>
                    </a:lnTo>
                    <a:lnTo>
                      <a:pt x="4" y="83"/>
                    </a:lnTo>
                    <a:lnTo>
                      <a:pt x="3" y="83"/>
                    </a:lnTo>
                    <a:lnTo>
                      <a:pt x="2" y="82"/>
                    </a:lnTo>
                    <a:lnTo>
                      <a:pt x="1" y="82"/>
                    </a:lnTo>
                    <a:lnTo>
                      <a:pt x="1" y="81"/>
                    </a:lnTo>
                    <a:lnTo>
                      <a:pt x="1" y="80"/>
                    </a:lnTo>
                    <a:lnTo>
                      <a:pt x="0" y="79"/>
                    </a:lnTo>
                    <a:lnTo>
                      <a:pt x="1" y="79"/>
                    </a:lnTo>
                    <a:lnTo>
                      <a:pt x="1" y="78"/>
                    </a:lnTo>
                    <a:lnTo>
                      <a:pt x="1" y="77"/>
                    </a:lnTo>
                    <a:lnTo>
                      <a:pt x="10" y="73"/>
                    </a:lnTo>
                    <a:lnTo>
                      <a:pt x="17" y="68"/>
                    </a:lnTo>
                    <a:lnTo>
                      <a:pt x="24" y="61"/>
                    </a:lnTo>
                    <a:lnTo>
                      <a:pt x="30" y="54"/>
                    </a:lnTo>
                    <a:lnTo>
                      <a:pt x="36" y="48"/>
                    </a:lnTo>
                    <a:lnTo>
                      <a:pt x="40" y="39"/>
                    </a:lnTo>
                    <a:lnTo>
                      <a:pt x="43" y="30"/>
                    </a:lnTo>
                    <a:lnTo>
                      <a:pt x="45" y="23"/>
                    </a:lnTo>
                    <a:lnTo>
                      <a:pt x="46" y="13"/>
                    </a:lnTo>
                    <a:lnTo>
                      <a:pt x="45" y="4"/>
                    </a:lnTo>
                    <a:lnTo>
                      <a:pt x="45" y="3"/>
                    </a:lnTo>
                    <a:lnTo>
                      <a:pt x="45" y="2"/>
                    </a:lnTo>
                    <a:lnTo>
                      <a:pt x="45" y="1"/>
                    </a:lnTo>
                    <a:lnTo>
                      <a:pt x="46" y="1"/>
                    </a:lnTo>
                    <a:lnTo>
                      <a:pt x="47" y="0"/>
                    </a:lnTo>
                    <a:lnTo>
                      <a:pt x="48" y="0"/>
                    </a:lnTo>
                    <a:lnTo>
                      <a:pt x="49" y="1"/>
                    </a:lnTo>
                    <a:lnTo>
                      <a:pt x="49" y="0"/>
                    </a:lnTo>
                    <a:lnTo>
                      <a:pt x="49" y="1"/>
                    </a:lnTo>
                    <a:lnTo>
                      <a:pt x="50" y="1"/>
                    </a:lnTo>
                    <a:lnTo>
                      <a:pt x="50" y="2"/>
                    </a:lnTo>
                    <a:lnTo>
                      <a:pt x="51" y="2"/>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06" name="Freeform 108"/>
              <p:cNvSpPr>
                <a:spLocks/>
              </p:cNvSpPr>
              <p:nvPr/>
            </p:nvSpPr>
            <p:spPr bwMode="auto">
              <a:xfrm>
                <a:off x="825" y="2605"/>
                <a:ext cx="54" cy="69"/>
              </a:xfrm>
              <a:custGeom>
                <a:avLst/>
                <a:gdLst>
                  <a:gd name="T0" fmla="*/ 7 w 54"/>
                  <a:gd name="T1" fmla="*/ 3 h 69"/>
                  <a:gd name="T2" fmla="*/ 8 w 54"/>
                  <a:gd name="T3" fmla="*/ 12 h 69"/>
                  <a:gd name="T4" fmla="*/ 9 w 54"/>
                  <a:gd name="T5" fmla="*/ 20 h 69"/>
                  <a:gd name="T6" fmla="*/ 12 w 54"/>
                  <a:gd name="T7" fmla="*/ 28 h 69"/>
                  <a:gd name="T8" fmla="*/ 16 w 54"/>
                  <a:gd name="T9" fmla="*/ 34 h 69"/>
                  <a:gd name="T10" fmla="*/ 19 w 54"/>
                  <a:gd name="T11" fmla="*/ 42 h 69"/>
                  <a:gd name="T12" fmla="*/ 25 w 54"/>
                  <a:gd name="T13" fmla="*/ 47 h 69"/>
                  <a:gd name="T14" fmla="*/ 30 w 54"/>
                  <a:gd name="T15" fmla="*/ 52 h 69"/>
                  <a:gd name="T16" fmla="*/ 36 w 54"/>
                  <a:gd name="T17" fmla="*/ 56 h 69"/>
                  <a:gd name="T18" fmla="*/ 44 w 54"/>
                  <a:gd name="T19" fmla="*/ 59 h 69"/>
                  <a:gd name="T20" fmla="*/ 50 w 54"/>
                  <a:gd name="T21" fmla="*/ 61 h 69"/>
                  <a:gd name="T22" fmla="*/ 51 w 54"/>
                  <a:gd name="T23" fmla="*/ 61 h 69"/>
                  <a:gd name="T24" fmla="*/ 52 w 54"/>
                  <a:gd name="T25" fmla="*/ 61 h 69"/>
                  <a:gd name="T26" fmla="*/ 52 w 54"/>
                  <a:gd name="T27" fmla="*/ 62 h 69"/>
                  <a:gd name="T28" fmla="*/ 53 w 54"/>
                  <a:gd name="T29" fmla="*/ 64 h 69"/>
                  <a:gd name="T30" fmla="*/ 53 w 54"/>
                  <a:gd name="T31" fmla="*/ 65 h 69"/>
                  <a:gd name="T32" fmla="*/ 52 w 54"/>
                  <a:gd name="T33" fmla="*/ 65 h 69"/>
                  <a:gd name="T34" fmla="*/ 53 w 54"/>
                  <a:gd name="T35" fmla="*/ 65 h 69"/>
                  <a:gd name="T36" fmla="*/ 53 w 54"/>
                  <a:gd name="T37" fmla="*/ 66 h 69"/>
                  <a:gd name="T38" fmla="*/ 52 w 54"/>
                  <a:gd name="T39" fmla="*/ 66 h 69"/>
                  <a:gd name="T40" fmla="*/ 52 w 54"/>
                  <a:gd name="T41" fmla="*/ 67 h 69"/>
                  <a:gd name="T42" fmla="*/ 51 w 54"/>
                  <a:gd name="T43" fmla="*/ 68 h 69"/>
                  <a:gd name="T44" fmla="*/ 50 w 54"/>
                  <a:gd name="T45" fmla="*/ 68 h 69"/>
                  <a:gd name="T46" fmla="*/ 49 w 54"/>
                  <a:gd name="T47" fmla="*/ 68 h 69"/>
                  <a:gd name="T48" fmla="*/ 41 w 54"/>
                  <a:gd name="T49" fmla="*/ 66 h 69"/>
                  <a:gd name="T50" fmla="*/ 33 w 54"/>
                  <a:gd name="T51" fmla="*/ 61 h 69"/>
                  <a:gd name="T52" fmla="*/ 27 w 54"/>
                  <a:gd name="T53" fmla="*/ 56 h 69"/>
                  <a:gd name="T54" fmla="*/ 21 w 54"/>
                  <a:gd name="T55" fmla="*/ 52 h 69"/>
                  <a:gd name="T56" fmla="*/ 14 w 54"/>
                  <a:gd name="T57" fmla="*/ 45 h 69"/>
                  <a:gd name="T58" fmla="*/ 10 w 54"/>
                  <a:gd name="T59" fmla="*/ 37 h 69"/>
                  <a:gd name="T60" fmla="*/ 6 w 54"/>
                  <a:gd name="T61" fmla="*/ 29 h 69"/>
                  <a:gd name="T62" fmla="*/ 3 w 54"/>
                  <a:gd name="T63" fmla="*/ 21 h 69"/>
                  <a:gd name="T64" fmla="*/ 1 w 54"/>
                  <a:gd name="T65" fmla="*/ 12 h 69"/>
                  <a:gd name="T66" fmla="*/ 0 w 54"/>
                  <a:gd name="T67" fmla="*/ 3 h 69"/>
                  <a:gd name="T68" fmla="*/ 1 w 54"/>
                  <a:gd name="T69" fmla="*/ 2 h 69"/>
                  <a:gd name="T70" fmla="*/ 1 w 54"/>
                  <a:gd name="T71" fmla="*/ 1 h 69"/>
                  <a:gd name="T72" fmla="*/ 2 w 54"/>
                  <a:gd name="T73" fmla="*/ 1 h 69"/>
                  <a:gd name="T74" fmla="*/ 3 w 54"/>
                  <a:gd name="T75" fmla="*/ 0 h 69"/>
                  <a:gd name="T76" fmla="*/ 4 w 54"/>
                  <a:gd name="T77" fmla="*/ 0 h 69"/>
                  <a:gd name="T78" fmla="*/ 5 w 54"/>
                  <a:gd name="T79" fmla="*/ 1 h 69"/>
                  <a:gd name="T80" fmla="*/ 6 w 54"/>
                  <a:gd name="T81" fmla="*/ 1 h 69"/>
                  <a:gd name="T82" fmla="*/ 6 w 54"/>
                  <a:gd name="T83" fmla="*/ 2 h 69"/>
                  <a:gd name="T84" fmla="*/ 7 w 54"/>
                  <a:gd name="T85" fmla="*/ 2 h 69"/>
                  <a:gd name="T86" fmla="*/ 7 w 54"/>
                  <a:gd name="T87" fmla="*/ 3 h 69"/>
                  <a:gd name="T88" fmla="*/ 7 w 54"/>
                  <a:gd name="T89" fmla="*/ 3 h 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4"/>
                  <a:gd name="T136" fmla="*/ 0 h 69"/>
                  <a:gd name="T137" fmla="*/ 54 w 54"/>
                  <a:gd name="T138" fmla="*/ 69 h 6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4" h="69">
                    <a:moveTo>
                      <a:pt x="7" y="3"/>
                    </a:moveTo>
                    <a:lnTo>
                      <a:pt x="8" y="12"/>
                    </a:lnTo>
                    <a:lnTo>
                      <a:pt x="9" y="20"/>
                    </a:lnTo>
                    <a:lnTo>
                      <a:pt x="12" y="28"/>
                    </a:lnTo>
                    <a:lnTo>
                      <a:pt x="16" y="34"/>
                    </a:lnTo>
                    <a:lnTo>
                      <a:pt x="19" y="42"/>
                    </a:lnTo>
                    <a:lnTo>
                      <a:pt x="25" y="47"/>
                    </a:lnTo>
                    <a:lnTo>
                      <a:pt x="30" y="52"/>
                    </a:lnTo>
                    <a:lnTo>
                      <a:pt x="36" y="56"/>
                    </a:lnTo>
                    <a:lnTo>
                      <a:pt x="44" y="59"/>
                    </a:lnTo>
                    <a:lnTo>
                      <a:pt x="50" y="61"/>
                    </a:lnTo>
                    <a:lnTo>
                      <a:pt x="51" y="61"/>
                    </a:lnTo>
                    <a:lnTo>
                      <a:pt x="52" y="61"/>
                    </a:lnTo>
                    <a:lnTo>
                      <a:pt x="52" y="62"/>
                    </a:lnTo>
                    <a:lnTo>
                      <a:pt x="53" y="64"/>
                    </a:lnTo>
                    <a:lnTo>
                      <a:pt x="53" y="65"/>
                    </a:lnTo>
                    <a:lnTo>
                      <a:pt x="52" y="65"/>
                    </a:lnTo>
                    <a:lnTo>
                      <a:pt x="53" y="65"/>
                    </a:lnTo>
                    <a:lnTo>
                      <a:pt x="53" y="66"/>
                    </a:lnTo>
                    <a:lnTo>
                      <a:pt x="52" y="66"/>
                    </a:lnTo>
                    <a:lnTo>
                      <a:pt x="52" y="67"/>
                    </a:lnTo>
                    <a:lnTo>
                      <a:pt x="51" y="68"/>
                    </a:lnTo>
                    <a:lnTo>
                      <a:pt x="50" y="68"/>
                    </a:lnTo>
                    <a:lnTo>
                      <a:pt x="49" y="68"/>
                    </a:lnTo>
                    <a:lnTo>
                      <a:pt x="41" y="66"/>
                    </a:lnTo>
                    <a:lnTo>
                      <a:pt x="33" y="61"/>
                    </a:lnTo>
                    <a:lnTo>
                      <a:pt x="27" y="56"/>
                    </a:lnTo>
                    <a:lnTo>
                      <a:pt x="21" y="52"/>
                    </a:lnTo>
                    <a:lnTo>
                      <a:pt x="14" y="45"/>
                    </a:lnTo>
                    <a:lnTo>
                      <a:pt x="10" y="37"/>
                    </a:lnTo>
                    <a:lnTo>
                      <a:pt x="6" y="29"/>
                    </a:lnTo>
                    <a:lnTo>
                      <a:pt x="3" y="21"/>
                    </a:lnTo>
                    <a:lnTo>
                      <a:pt x="1" y="12"/>
                    </a:lnTo>
                    <a:lnTo>
                      <a:pt x="0" y="3"/>
                    </a:lnTo>
                    <a:lnTo>
                      <a:pt x="1" y="2"/>
                    </a:lnTo>
                    <a:lnTo>
                      <a:pt x="1" y="1"/>
                    </a:lnTo>
                    <a:lnTo>
                      <a:pt x="2" y="1"/>
                    </a:lnTo>
                    <a:lnTo>
                      <a:pt x="3" y="0"/>
                    </a:lnTo>
                    <a:lnTo>
                      <a:pt x="4" y="0"/>
                    </a:lnTo>
                    <a:lnTo>
                      <a:pt x="5" y="1"/>
                    </a:lnTo>
                    <a:lnTo>
                      <a:pt x="6" y="1"/>
                    </a:lnTo>
                    <a:lnTo>
                      <a:pt x="6" y="2"/>
                    </a:lnTo>
                    <a:lnTo>
                      <a:pt x="7" y="2"/>
                    </a:lnTo>
                    <a:lnTo>
                      <a:pt x="7" y="3"/>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07" name="Freeform 109"/>
              <p:cNvSpPr>
                <a:spLocks/>
              </p:cNvSpPr>
              <p:nvPr/>
            </p:nvSpPr>
            <p:spPr bwMode="auto">
              <a:xfrm>
                <a:off x="505" y="1185"/>
                <a:ext cx="366" cy="1890"/>
              </a:xfrm>
              <a:custGeom>
                <a:avLst/>
                <a:gdLst>
                  <a:gd name="T0" fmla="*/ 128 w 366"/>
                  <a:gd name="T1" fmla="*/ 355 h 1890"/>
                  <a:gd name="T2" fmla="*/ 122 w 366"/>
                  <a:gd name="T3" fmla="*/ 367 h 1890"/>
                  <a:gd name="T4" fmla="*/ 125 w 366"/>
                  <a:gd name="T5" fmla="*/ 399 h 1890"/>
                  <a:gd name="T6" fmla="*/ 142 w 366"/>
                  <a:gd name="T7" fmla="*/ 422 h 1890"/>
                  <a:gd name="T8" fmla="*/ 149 w 366"/>
                  <a:gd name="T9" fmla="*/ 425 h 1890"/>
                  <a:gd name="T10" fmla="*/ 149 w 366"/>
                  <a:gd name="T11" fmla="*/ 438 h 1890"/>
                  <a:gd name="T12" fmla="*/ 154 w 366"/>
                  <a:gd name="T13" fmla="*/ 469 h 1890"/>
                  <a:gd name="T14" fmla="*/ 167 w 366"/>
                  <a:gd name="T15" fmla="*/ 500 h 1890"/>
                  <a:gd name="T16" fmla="*/ 172 w 366"/>
                  <a:gd name="T17" fmla="*/ 514 h 1890"/>
                  <a:gd name="T18" fmla="*/ 171 w 366"/>
                  <a:gd name="T19" fmla="*/ 544 h 1890"/>
                  <a:gd name="T20" fmla="*/ 184 w 366"/>
                  <a:gd name="T21" fmla="*/ 597 h 1890"/>
                  <a:gd name="T22" fmla="*/ 208 w 366"/>
                  <a:gd name="T23" fmla="*/ 623 h 1890"/>
                  <a:gd name="T24" fmla="*/ 204 w 366"/>
                  <a:gd name="T25" fmla="*/ 630 h 1890"/>
                  <a:gd name="T26" fmla="*/ 189 w 366"/>
                  <a:gd name="T27" fmla="*/ 658 h 1890"/>
                  <a:gd name="T28" fmla="*/ 203 w 366"/>
                  <a:gd name="T29" fmla="*/ 707 h 1890"/>
                  <a:gd name="T30" fmla="*/ 219 w 366"/>
                  <a:gd name="T31" fmla="*/ 751 h 1890"/>
                  <a:gd name="T32" fmla="*/ 221 w 366"/>
                  <a:gd name="T33" fmla="*/ 764 h 1890"/>
                  <a:gd name="T34" fmla="*/ 222 w 366"/>
                  <a:gd name="T35" fmla="*/ 797 h 1890"/>
                  <a:gd name="T36" fmla="*/ 232 w 366"/>
                  <a:gd name="T37" fmla="*/ 832 h 1890"/>
                  <a:gd name="T38" fmla="*/ 245 w 366"/>
                  <a:gd name="T39" fmla="*/ 861 h 1890"/>
                  <a:gd name="T40" fmla="*/ 246 w 366"/>
                  <a:gd name="T41" fmla="*/ 869 h 1890"/>
                  <a:gd name="T42" fmla="*/ 245 w 366"/>
                  <a:gd name="T43" fmla="*/ 891 h 1890"/>
                  <a:gd name="T44" fmla="*/ 252 w 366"/>
                  <a:gd name="T45" fmla="*/ 915 h 1890"/>
                  <a:gd name="T46" fmla="*/ 262 w 366"/>
                  <a:gd name="T47" fmla="*/ 925 h 1890"/>
                  <a:gd name="T48" fmla="*/ 254 w 366"/>
                  <a:gd name="T49" fmla="*/ 940 h 1890"/>
                  <a:gd name="T50" fmla="*/ 248 w 366"/>
                  <a:gd name="T51" fmla="*/ 978 h 1890"/>
                  <a:gd name="T52" fmla="*/ 259 w 366"/>
                  <a:gd name="T53" fmla="*/ 1013 h 1890"/>
                  <a:gd name="T54" fmla="*/ 264 w 366"/>
                  <a:gd name="T55" fmla="*/ 1043 h 1890"/>
                  <a:gd name="T56" fmla="*/ 272 w 366"/>
                  <a:gd name="T57" fmla="*/ 1076 h 1890"/>
                  <a:gd name="T58" fmla="*/ 279 w 366"/>
                  <a:gd name="T59" fmla="*/ 1109 h 1890"/>
                  <a:gd name="T60" fmla="*/ 288 w 366"/>
                  <a:gd name="T61" fmla="*/ 1143 h 1890"/>
                  <a:gd name="T62" fmla="*/ 293 w 366"/>
                  <a:gd name="T63" fmla="*/ 1156 h 1890"/>
                  <a:gd name="T64" fmla="*/ 289 w 366"/>
                  <a:gd name="T65" fmla="*/ 1170 h 1890"/>
                  <a:gd name="T66" fmla="*/ 292 w 366"/>
                  <a:gd name="T67" fmla="*/ 1203 h 1890"/>
                  <a:gd name="T68" fmla="*/ 307 w 366"/>
                  <a:gd name="T69" fmla="*/ 1220 h 1890"/>
                  <a:gd name="T70" fmla="*/ 310 w 366"/>
                  <a:gd name="T71" fmla="*/ 1239 h 1890"/>
                  <a:gd name="T72" fmla="*/ 297 w 366"/>
                  <a:gd name="T73" fmla="*/ 1255 h 1890"/>
                  <a:gd name="T74" fmla="*/ 307 w 366"/>
                  <a:gd name="T75" fmla="*/ 1308 h 1890"/>
                  <a:gd name="T76" fmla="*/ 310 w 366"/>
                  <a:gd name="T77" fmla="*/ 1341 h 1890"/>
                  <a:gd name="T78" fmla="*/ 328 w 366"/>
                  <a:gd name="T79" fmla="*/ 1355 h 1890"/>
                  <a:gd name="T80" fmla="*/ 330 w 366"/>
                  <a:gd name="T81" fmla="*/ 1376 h 1890"/>
                  <a:gd name="T82" fmla="*/ 323 w 366"/>
                  <a:gd name="T83" fmla="*/ 1416 h 1890"/>
                  <a:gd name="T84" fmla="*/ 332 w 366"/>
                  <a:gd name="T85" fmla="*/ 1463 h 1890"/>
                  <a:gd name="T86" fmla="*/ 340 w 366"/>
                  <a:gd name="T87" fmla="*/ 1482 h 1890"/>
                  <a:gd name="T88" fmla="*/ 331 w 366"/>
                  <a:gd name="T89" fmla="*/ 1555 h 1890"/>
                  <a:gd name="T90" fmla="*/ 337 w 366"/>
                  <a:gd name="T91" fmla="*/ 1622 h 1890"/>
                  <a:gd name="T92" fmla="*/ 355 w 366"/>
                  <a:gd name="T93" fmla="*/ 1654 h 1890"/>
                  <a:gd name="T94" fmla="*/ 358 w 366"/>
                  <a:gd name="T95" fmla="*/ 1666 h 1890"/>
                  <a:gd name="T96" fmla="*/ 347 w 366"/>
                  <a:gd name="T97" fmla="*/ 1686 h 1890"/>
                  <a:gd name="T98" fmla="*/ 358 w 366"/>
                  <a:gd name="T99" fmla="*/ 1725 h 1890"/>
                  <a:gd name="T100" fmla="*/ 349 w 366"/>
                  <a:gd name="T101" fmla="*/ 1757 h 1890"/>
                  <a:gd name="T102" fmla="*/ 362 w 366"/>
                  <a:gd name="T103" fmla="*/ 1889 h 1890"/>
                  <a:gd name="T104" fmla="*/ 340 w 366"/>
                  <a:gd name="T105" fmla="*/ 1807 h 1890"/>
                  <a:gd name="T106" fmla="*/ 316 w 366"/>
                  <a:gd name="T107" fmla="*/ 1738 h 1890"/>
                  <a:gd name="T108" fmla="*/ 302 w 366"/>
                  <a:gd name="T109" fmla="*/ 1629 h 1890"/>
                  <a:gd name="T110" fmla="*/ 292 w 366"/>
                  <a:gd name="T111" fmla="*/ 1511 h 1890"/>
                  <a:gd name="T112" fmla="*/ 90 w 366"/>
                  <a:gd name="T113" fmla="*/ 351 h 1890"/>
                  <a:gd name="T114" fmla="*/ 0 w 366"/>
                  <a:gd name="T115" fmla="*/ 0 h 189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66"/>
                  <a:gd name="T175" fmla="*/ 0 h 1890"/>
                  <a:gd name="T176" fmla="*/ 366 w 366"/>
                  <a:gd name="T177" fmla="*/ 1890 h 189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66" h="1890">
                    <a:moveTo>
                      <a:pt x="29" y="45"/>
                    </a:moveTo>
                    <a:lnTo>
                      <a:pt x="41" y="71"/>
                    </a:lnTo>
                    <a:lnTo>
                      <a:pt x="73" y="164"/>
                    </a:lnTo>
                    <a:lnTo>
                      <a:pt x="107" y="267"/>
                    </a:lnTo>
                    <a:lnTo>
                      <a:pt x="128" y="355"/>
                    </a:lnTo>
                    <a:lnTo>
                      <a:pt x="127" y="356"/>
                    </a:lnTo>
                    <a:lnTo>
                      <a:pt x="126" y="357"/>
                    </a:lnTo>
                    <a:lnTo>
                      <a:pt x="125" y="360"/>
                    </a:lnTo>
                    <a:lnTo>
                      <a:pt x="123" y="363"/>
                    </a:lnTo>
                    <a:lnTo>
                      <a:pt x="122" y="367"/>
                    </a:lnTo>
                    <a:lnTo>
                      <a:pt x="121" y="373"/>
                    </a:lnTo>
                    <a:lnTo>
                      <a:pt x="120" y="378"/>
                    </a:lnTo>
                    <a:lnTo>
                      <a:pt x="121" y="384"/>
                    </a:lnTo>
                    <a:lnTo>
                      <a:pt x="122" y="391"/>
                    </a:lnTo>
                    <a:lnTo>
                      <a:pt x="125" y="399"/>
                    </a:lnTo>
                    <a:lnTo>
                      <a:pt x="129" y="406"/>
                    </a:lnTo>
                    <a:lnTo>
                      <a:pt x="133" y="412"/>
                    </a:lnTo>
                    <a:lnTo>
                      <a:pt x="137" y="417"/>
                    </a:lnTo>
                    <a:lnTo>
                      <a:pt x="139" y="420"/>
                    </a:lnTo>
                    <a:lnTo>
                      <a:pt x="142" y="422"/>
                    </a:lnTo>
                    <a:lnTo>
                      <a:pt x="145" y="424"/>
                    </a:lnTo>
                    <a:lnTo>
                      <a:pt x="147" y="425"/>
                    </a:lnTo>
                    <a:lnTo>
                      <a:pt x="148" y="426"/>
                    </a:lnTo>
                    <a:lnTo>
                      <a:pt x="149" y="426"/>
                    </a:lnTo>
                    <a:lnTo>
                      <a:pt x="149" y="425"/>
                    </a:lnTo>
                    <a:lnTo>
                      <a:pt x="149" y="427"/>
                    </a:lnTo>
                    <a:lnTo>
                      <a:pt x="149" y="429"/>
                    </a:lnTo>
                    <a:lnTo>
                      <a:pt x="149" y="431"/>
                    </a:lnTo>
                    <a:lnTo>
                      <a:pt x="149" y="435"/>
                    </a:lnTo>
                    <a:lnTo>
                      <a:pt x="149" y="438"/>
                    </a:lnTo>
                    <a:lnTo>
                      <a:pt x="149" y="443"/>
                    </a:lnTo>
                    <a:lnTo>
                      <a:pt x="150" y="449"/>
                    </a:lnTo>
                    <a:lnTo>
                      <a:pt x="151" y="455"/>
                    </a:lnTo>
                    <a:lnTo>
                      <a:pt x="152" y="461"/>
                    </a:lnTo>
                    <a:lnTo>
                      <a:pt x="154" y="469"/>
                    </a:lnTo>
                    <a:lnTo>
                      <a:pt x="156" y="477"/>
                    </a:lnTo>
                    <a:lnTo>
                      <a:pt x="159" y="483"/>
                    </a:lnTo>
                    <a:lnTo>
                      <a:pt x="161" y="490"/>
                    </a:lnTo>
                    <a:lnTo>
                      <a:pt x="164" y="495"/>
                    </a:lnTo>
                    <a:lnTo>
                      <a:pt x="167" y="500"/>
                    </a:lnTo>
                    <a:lnTo>
                      <a:pt x="169" y="504"/>
                    </a:lnTo>
                    <a:lnTo>
                      <a:pt x="170" y="507"/>
                    </a:lnTo>
                    <a:lnTo>
                      <a:pt x="172" y="509"/>
                    </a:lnTo>
                    <a:lnTo>
                      <a:pt x="171" y="511"/>
                    </a:lnTo>
                    <a:lnTo>
                      <a:pt x="172" y="514"/>
                    </a:lnTo>
                    <a:lnTo>
                      <a:pt x="170" y="517"/>
                    </a:lnTo>
                    <a:lnTo>
                      <a:pt x="171" y="522"/>
                    </a:lnTo>
                    <a:lnTo>
                      <a:pt x="170" y="528"/>
                    </a:lnTo>
                    <a:lnTo>
                      <a:pt x="170" y="535"/>
                    </a:lnTo>
                    <a:lnTo>
                      <a:pt x="171" y="544"/>
                    </a:lnTo>
                    <a:lnTo>
                      <a:pt x="172" y="555"/>
                    </a:lnTo>
                    <a:lnTo>
                      <a:pt x="174" y="567"/>
                    </a:lnTo>
                    <a:lnTo>
                      <a:pt x="176" y="578"/>
                    </a:lnTo>
                    <a:lnTo>
                      <a:pt x="179" y="589"/>
                    </a:lnTo>
                    <a:lnTo>
                      <a:pt x="184" y="597"/>
                    </a:lnTo>
                    <a:lnTo>
                      <a:pt x="189" y="605"/>
                    </a:lnTo>
                    <a:lnTo>
                      <a:pt x="194" y="612"/>
                    </a:lnTo>
                    <a:lnTo>
                      <a:pt x="199" y="617"/>
                    </a:lnTo>
                    <a:lnTo>
                      <a:pt x="204" y="621"/>
                    </a:lnTo>
                    <a:lnTo>
                      <a:pt x="208" y="623"/>
                    </a:lnTo>
                    <a:lnTo>
                      <a:pt x="209" y="625"/>
                    </a:lnTo>
                    <a:lnTo>
                      <a:pt x="210" y="625"/>
                    </a:lnTo>
                    <a:lnTo>
                      <a:pt x="210" y="626"/>
                    </a:lnTo>
                    <a:lnTo>
                      <a:pt x="208" y="627"/>
                    </a:lnTo>
                    <a:lnTo>
                      <a:pt x="204" y="630"/>
                    </a:lnTo>
                    <a:lnTo>
                      <a:pt x="200" y="634"/>
                    </a:lnTo>
                    <a:lnTo>
                      <a:pt x="196" y="638"/>
                    </a:lnTo>
                    <a:lnTo>
                      <a:pt x="193" y="644"/>
                    </a:lnTo>
                    <a:lnTo>
                      <a:pt x="191" y="650"/>
                    </a:lnTo>
                    <a:lnTo>
                      <a:pt x="189" y="658"/>
                    </a:lnTo>
                    <a:lnTo>
                      <a:pt x="190" y="667"/>
                    </a:lnTo>
                    <a:lnTo>
                      <a:pt x="192" y="676"/>
                    </a:lnTo>
                    <a:lnTo>
                      <a:pt x="195" y="685"/>
                    </a:lnTo>
                    <a:lnTo>
                      <a:pt x="199" y="696"/>
                    </a:lnTo>
                    <a:lnTo>
                      <a:pt x="203" y="707"/>
                    </a:lnTo>
                    <a:lnTo>
                      <a:pt x="208" y="718"/>
                    </a:lnTo>
                    <a:lnTo>
                      <a:pt x="211" y="729"/>
                    </a:lnTo>
                    <a:lnTo>
                      <a:pt x="214" y="737"/>
                    </a:lnTo>
                    <a:lnTo>
                      <a:pt x="217" y="745"/>
                    </a:lnTo>
                    <a:lnTo>
                      <a:pt x="219" y="751"/>
                    </a:lnTo>
                    <a:lnTo>
                      <a:pt x="221" y="755"/>
                    </a:lnTo>
                    <a:lnTo>
                      <a:pt x="221" y="756"/>
                    </a:lnTo>
                    <a:lnTo>
                      <a:pt x="221" y="757"/>
                    </a:lnTo>
                    <a:lnTo>
                      <a:pt x="221" y="760"/>
                    </a:lnTo>
                    <a:lnTo>
                      <a:pt x="221" y="764"/>
                    </a:lnTo>
                    <a:lnTo>
                      <a:pt x="220" y="769"/>
                    </a:lnTo>
                    <a:lnTo>
                      <a:pt x="221" y="775"/>
                    </a:lnTo>
                    <a:lnTo>
                      <a:pt x="221" y="783"/>
                    </a:lnTo>
                    <a:lnTo>
                      <a:pt x="221" y="790"/>
                    </a:lnTo>
                    <a:lnTo>
                      <a:pt x="222" y="797"/>
                    </a:lnTo>
                    <a:lnTo>
                      <a:pt x="223" y="804"/>
                    </a:lnTo>
                    <a:lnTo>
                      <a:pt x="224" y="811"/>
                    </a:lnTo>
                    <a:lnTo>
                      <a:pt x="226" y="817"/>
                    </a:lnTo>
                    <a:lnTo>
                      <a:pt x="229" y="825"/>
                    </a:lnTo>
                    <a:lnTo>
                      <a:pt x="232" y="832"/>
                    </a:lnTo>
                    <a:lnTo>
                      <a:pt x="235" y="840"/>
                    </a:lnTo>
                    <a:lnTo>
                      <a:pt x="238" y="846"/>
                    </a:lnTo>
                    <a:lnTo>
                      <a:pt x="240" y="852"/>
                    </a:lnTo>
                    <a:lnTo>
                      <a:pt x="243" y="857"/>
                    </a:lnTo>
                    <a:lnTo>
                      <a:pt x="245" y="861"/>
                    </a:lnTo>
                    <a:lnTo>
                      <a:pt x="246" y="864"/>
                    </a:lnTo>
                    <a:lnTo>
                      <a:pt x="246" y="865"/>
                    </a:lnTo>
                    <a:lnTo>
                      <a:pt x="246" y="866"/>
                    </a:lnTo>
                    <a:lnTo>
                      <a:pt x="246" y="868"/>
                    </a:lnTo>
                    <a:lnTo>
                      <a:pt x="246" y="869"/>
                    </a:lnTo>
                    <a:lnTo>
                      <a:pt x="246" y="873"/>
                    </a:lnTo>
                    <a:lnTo>
                      <a:pt x="245" y="877"/>
                    </a:lnTo>
                    <a:lnTo>
                      <a:pt x="246" y="881"/>
                    </a:lnTo>
                    <a:lnTo>
                      <a:pt x="245" y="886"/>
                    </a:lnTo>
                    <a:lnTo>
                      <a:pt x="245" y="891"/>
                    </a:lnTo>
                    <a:lnTo>
                      <a:pt x="246" y="897"/>
                    </a:lnTo>
                    <a:lnTo>
                      <a:pt x="247" y="904"/>
                    </a:lnTo>
                    <a:lnTo>
                      <a:pt x="248" y="908"/>
                    </a:lnTo>
                    <a:lnTo>
                      <a:pt x="250" y="913"/>
                    </a:lnTo>
                    <a:lnTo>
                      <a:pt x="252" y="915"/>
                    </a:lnTo>
                    <a:lnTo>
                      <a:pt x="255" y="919"/>
                    </a:lnTo>
                    <a:lnTo>
                      <a:pt x="257" y="922"/>
                    </a:lnTo>
                    <a:lnTo>
                      <a:pt x="259" y="923"/>
                    </a:lnTo>
                    <a:lnTo>
                      <a:pt x="261" y="924"/>
                    </a:lnTo>
                    <a:lnTo>
                      <a:pt x="262" y="925"/>
                    </a:lnTo>
                    <a:lnTo>
                      <a:pt x="261" y="927"/>
                    </a:lnTo>
                    <a:lnTo>
                      <a:pt x="260" y="929"/>
                    </a:lnTo>
                    <a:lnTo>
                      <a:pt x="258" y="932"/>
                    </a:lnTo>
                    <a:lnTo>
                      <a:pt x="255" y="935"/>
                    </a:lnTo>
                    <a:lnTo>
                      <a:pt x="254" y="940"/>
                    </a:lnTo>
                    <a:lnTo>
                      <a:pt x="252" y="946"/>
                    </a:lnTo>
                    <a:lnTo>
                      <a:pt x="250" y="952"/>
                    </a:lnTo>
                    <a:lnTo>
                      <a:pt x="249" y="961"/>
                    </a:lnTo>
                    <a:lnTo>
                      <a:pt x="248" y="968"/>
                    </a:lnTo>
                    <a:lnTo>
                      <a:pt x="248" y="978"/>
                    </a:lnTo>
                    <a:lnTo>
                      <a:pt x="250" y="987"/>
                    </a:lnTo>
                    <a:lnTo>
                      <a:pt x="251" y="994"/>
                    </a:lnTo>
                    <a:lnTo>
                      <a:pt x="253" y="1001"/>
                    </a:lnTo>
                    <a:lnTo>
                      <a:pt x="256" y="1008"/>
                    </a:lnTo>
                    <a:lnTo>
                      <a:pt x="259" y="1013"/>
                    </a:lnTo>
                    <a:lnTo>
                      <a:pt x="261" y="1020"/>
                    </a:lnTo>
                    <a:lnTo>
                      <a:pt x="263" y="1025"/>
                    </a:lnTo>
                    <a:lnTo>
                      <a:pt x="264" y="1031"/>
                    </a:lnTo>
                    <a:lnTo>
                      <a:pt x="265" y="1037"/>
                    </a:lnTo>
                    <a:lnTo>
                      <a:pt x="264" y="1043"/>
                    </a:lnTo>
                    <a:lnTo>
                      <a:pt x="265" y="1050"/>
                    </a:lnTo>
                    <a:lnTo>
                      <a:pt x="266" y="1057"/>
                    </a:lnTo>
                    <a:lnTo>
                      <a:pt x="268" y="1063"/>
                    </a:lnTo>
                    <a:lnTo>
                      <a:pt x="270" y="1069"/>
                    </a:lnTo>
                    <a:lnTo>
                      <a:pt x="272" y="1076"/>
                    </a:lnTo>
                    <a:lnTo>
                      <a:pt x="274" y="1082"/>
                    </a:lnTo>
                    <a:lnTo>
                      <a:pt x="275" y="1088"/>
                    </a:lnTo>
                    <a:lnTo>
                      <a:pt x="277" y="1094"/>
                    </a:lnTo>
                    <a:lnTo>
                      <a:pt x="278" y="1102"/>
                    </a:lnTo>
                    <a:lnTo>
                      <a:pt x="279" y="1109"/>
                    </a:lnTo>
                    <a:lnTo>
                      <a:pt x="281" y="1116"/>
                    </a:lnTo>
                    <a:lnTo>
                      <a:pt x="282" y="1123"/>
                    </a:lnTo>
                    <a:lnTo>
                      <a:pt x="284" y="1130"/>
                    </a:lnTo>
                    <a:lnTo>
                      <a:pt x="286" y="1137"/>
                    </a:lnTo>
                    <a:lnTo>
                      <a:pt x="288" y="1143"/>
                    </a:lnTo>
                    <a:lnTo>
                      <a:pt x="291" y="1148"/>
                    </a:lnTo>
                    <a:lnTo>
                      <a:pt x="292" y="1152"/>
                    </a:lnTo>
                    <a:lnTo>
                      <a:pt x="292" y="1155"/>
                    </a:lnTo>
                    <a:lnTo>
                      <a:pt x="292" y="1156"/>
                    </a:lnTo>
                    <a:lnTo>
                      <a:pt x="293" y="1156"/>
                    </a:lnTo>
                    <a:lnTo>
                      <a:pt x="292" y="1157"/>
                    </a:lnTo>
                    <a:lnTo>
                      <a:pt x="291" y="1159"/>
                    </a:lnTo>
                    <a:lnTo>
                      <a:pt x="291" y="1162"/>
                    </a:lnTo>
                    <a:lnTo>
                      <a:pt x="290" y="1166"/>
                    </a:lnTo>
                    <a:lnTo>
                      <a:pt x="289" y="1170"/>
                    </a:lnTo>
                    <a:lnTo>
                      <a:pt x="288" y="1175"/>
                    </a:lnTo>
                    <a:lnTo>
                      <a:pt x="289" y="1181"/>
                    </a:lnTo>
                    <a:lnTo>
                      <a:pt x="289" y="1188"/>
                    </a:lnTo>
                    <a:lnTo>
                      <a:pt x="290" y="1194"/>
                    </a:lnTo>
                    <a:lnTo>
                      <a:pt x="292" y="1203"/>
                    </a:lnTo>
                    <a:lnTo>
                      <a:pt x="295" y="1209"/>
                    </a:lnTo>
                    <a:lnTo>
                      <a:pt x="298" y="1214"/>
                    </a:lnTo>
                    <a:lnTo>
                      <a:pt x="302" y="1217"/>
                    </a:lnTo>
                    <a:lnTo>
                      <a:pt x="305" y="1220"/>
                    </a:lnTo>
                    <a:lnTo>
                      <a:pt x="307" y="1220"/>
                    </a:lnTo>
                    <a:lnTo>
                      <a:pt x="310" y="1222"/>
                    </a:lnTo>
                    <a:lnTo>
                      <a:pt x="312" y="1223"/>
                    </a:lnTo>
                    <a:lnTo>
                      <a:pt x="313" y="1226"/>
                    </a:lnTo>
                    <a:lnTo>
                      <a:pt x="312" y="1231"/>
                    </a:lnTo>
                    <a:lnTo>
                      <a:pt x="310" y="1239"/>
                    </a:lnTo>
                    <a:lnTo>
                      <a:pt x="307" y="1245"/>
                    </a:lnTo>
                    <a:lnTo>
                      <a:pt x="305" y="1248"/>
                    </a:lnTo>
                    <a:lnTo>
                      <a:pt x="301" y="1250"/>
                    </a:lnTo>
                    <a:lnTo>
                      <a:pt x="298" y="1253"/>
                    </a:lnTo>
                    <a:lnTo>
                      <a:pt x="297" y="1255"/>
                    </a:lnTo>
                    <a:lnTo>
                      <a:pt x="296" y="1260"/>
                    </a:lnTo>
                    <a:lnTo>
                      <a:pt x="296" y="1267"/>
                    </a:lnTo>
                    <a:lnTo>
                      <a:pt x="298" y="1277"/>
                    </a:lnTo>
                    <a:lnTo>
                      <a:pt x="302" y="1292"/>
                    </a:lnTo>
                    <a:lnTo>
                      <a:pt x="307" y="1308"/>
                    </a:lnTo>
                    <a:lnTo>
                      <a:pt x="308" y="1319"/>
                    </a:lnTo>
                    <a:lnTo>
                      <a:pt x="310" y="1328"/>
                    </a:lnTo>
                    <a:lnTo>
                      <a:pt x="310" y="1334"/>
                    </a:lnTo>
                    <a:lnTo>
                      <a:pt x="310" y="1338"/>
                    </a:lnTo>
                    <a:lnTo>
                      <a:pt x="310" y="1341"/>
                    </a:lnTo>
                    <a:lnTo>
                      <a:pt x="311" y="1343"/>
                    </a:lnTo>
                    <a:lnTo>
                      <a:pt x="313" y="1346"/>
                    </a:lnTo>
                    <a:lnTo>
                      <a:pt x="319" y="1348"/>
                    </a:lnTo>
                    <a:lnTo>
                      <a:pt x="325" y="1353"/>
                    </a:lnTo>
                    <a:lnTo>
                      <a:pt x="328" y="1355"/>
                    </a:lnTo>
                    <a:lnTo>
                      <a:pt x="330" y="1358"/>
                    </a:lnTo>
                    <a:lnTo>
                      <a:pt x="331" y="1361"/>
                    </a:lnTo>
                    <a:lnTo>
                      <a:pt x="331" y="1365"/>
                    </a:lnTo>
                    <a:lnTo>
                      <a:pt x="331" y="1371"/>
                    </a:lnTo>
                    <a:lnTo>
                      <a:pt x="330" y="1376"/>
                    </a:lnTo>
                    <a:lnTo>
                      <a:pt x="329" y="1384"/>
                    </a:lnTo>
                    <a:lnTo>
                      <a:pt x="328" y="1390"/>
                    </a:lnTo>
                    <a:lnTo>
                      <a:pt x="326" y="1399"/>
                    </a:lnTo>
                    <a:lnTo>
                      <a:pt x="324" y="1407"/>
                    </a:lnTo>
                    <a:lnTo>
                      <a:pt x="323" y="1416"/>
                    </a:lnTo>
                    <a:lnTo>
                      <a:pt x="323" y="1426"/>
                    </a:lnTo>
                    <a:lnTo>
                      <a:pt x="325" y="1436"/>
                    </a:lnTo>
                    <a:lnTo>
                      <a:pt x="326" y="1445"/>
                    </a:lnTo>
                    <a:lnTo>
                      <a:pt x="330" y="1455"/>
                    </a:lnTo>
                    <a:lnTo>
                      <a:pt x="332" y="1463"/>
                    </a:lnTo>
                    <a:lnTo>
                      <a:pt x="335" y="1469"/>
                    </a:lnTo>
                    <a:lnTo>
                      <a:pt x="338" y="1475"/>
                    </a:lnTo>
                    <a:lnTo>
                      <a:pt x="340" y="1477"/>
                    </a:lnTo>
                    <a:lnTo>
                      <a:pt x="340" y="1478"/>
                    </a:lnTo>
                    <a:lnTo>
                      <a:pt x="340" y="1482"/>
                    </a:lnTo>
                    <a:lnTo>
                      <a:pt x="338" y="1490"/>
                    </a:lnTo>
                    <a:lnTo>
                      <a:pt x="336" y="1503"/>
                    </a:lnTo>
                    <a:lnTo>
                      <a:pt x="334" y="1519"/>
                    </a:lnTo>
                    <a:lnTo>
                      <a:pt x="333" y="1537"/>
                    </a:lnTo>
                    <a:lnTo>
                      <a:pt x="331" y="1555"/>
                    </a:lnTo>
                    <a:lnTo>
                      <a:pt x="330" y="1574"/>
                    </a:lnTo>
                    <a:lnTo>
                      <a:pt x="329" y="1590"/>
                    </a:lnTo>
                    <a:lnTo>
                      <a:pt x="330" y="1604"/>
                    </a:lnTo>
                    <a:lnTo>
                      <a:pt x="333" y="1615"/>
                    </a:lnTo>
                    <a:lnTo>
                      <a:pt x="337" y="1622"/>
                    </a:lnTo>
                    <a:lnTo>
                      <a:pt x="341" y="1630"/>
                    </a:lnTo>
                    <a:lnTo>
                      <a:pt x="345" y="1637"/>
                    </a:lnTo>
                    <a:lnTo>
                      <a:pt x="348" y="1643"/>
                    </a:lnTo>
                    <a:lnTo>
                      <a:pt x="352" y="1649"/>
                    </a:lnTo>
                    <a:lnTo>
                      <a:pt x="355" y="1654"/>
                    </a:lnTo>
                    <a:lnTo>
                      <a:pt x="358" y="1658"/>
                    </a:lnTo>
                    <a:lnTo>
                      <a:pt x="359" y="1662"/>
                    </a:lnTo>
                    <a:lnTo>
                      <a:pt x="361" y="1664"/>
                    </a:lnTo>
                    <a:lnTo>
                      <a:pt x="360" y="1665"/>
                    </a:lnTo>
                    <a:lnTo>
                      <a:pt x="358" y="1666"/>
                    </a:lnTo>
                    <a:lnTo>
                      <a:pt x="356" y="1667"/>
                    </a:lnTo>
                    <a:lnTo>
                      <a:pt x="352" y="1670"/>
                    </a:lnTo>
                    <a:lnTo>
                      <a:pt x="349" y="1674"/>
                    </a:lnTo>
                    <a:lnTo>
                      <a:pt x="348" y="1679"/>
                    </a:lnTo>
                    <a:lnTo>
                      <a:pt x="347" y="1686"/>
                    </a:lnTo>
                    <a:lnTo>
                      <a:pt x="348" y="1695"/>
                    </a:lnTo>
                    <a:lnTo>
                      <a:pt x="352" y="1705"/>
                    </a:lnTo>
                    <a:lnTo>
                      <a:pt x="358" y="1716"/>
                    </a:lnTo>
                    <a:lnTo>
                      <a:pt x="359" y="1720"/>
                    </a:lnTo>
                    <a:lnTo>
                      <a:pt x="358" y="1725"/>
                    </a:lnTo>
                    <a:lnTo>
                      <a:pt x="357" y="1731"/>
                    </a:lnTo>
                    <a:lnTo>
                      <a:pt x="355" y="1738"/>
                    </a:lnTo>
                    <a:lnTo>
                      <a:pt x="354" y="1745"/>
                    </a:lnTo>
                    <a:lnTo>
                      <a:pt x="351" y="1752"/>
                    </a:lnTo>
                    <a:lnTo>
                      <a:pt x="349" y="1757"/>
                    </a:lnTo>
                    <a:lnTo>
                      <a:pt x="347" y="1762"/>
                    </a:lnTo>
                    <a:lnTo>
                      <a:pt x="345" y="1765"/>
                    </a:lnTo>
                    <a:lnTo>
                      <a:pt x="346" y="1766"/>
                    </a:lnTo>
                    <a:lnTo>
                      <a:pt x="365" y="1879"/>
                    </a:lnTo>
                    <a:lnTo>
                      <a:pt x="362" y="1889"/>
                    </a:lnTo>
                    <a:lnTo>
                      <a:pt x="359" y="1869"/>
                    </a:lnTo>
                    <a:lnTo>
                      <a:pt x="355" y="1851"/>
                    </a:lnTo>
                    <a:lnTo>
                      <a:pt x="351" y="1835"/>
                    </a:lnTo>
                    <a:lnTo>
                      <a:pt x="345" y="1821"/>
                    </a:lnTo>
                    <a:lnTo>
                      <a:pt x="340" y="1807"/>
                    </a:lnTo>
                    <a:lnTo>
                      <a:pt x="335" y="1794"/>
                    </a:lnTo>
                    <a:lnTo>
                      <a:pt x="330" y="1781"/>
                    </a:lnTo>
                    <a:lnTo>
                      <a:pt x="324" y="1768"/>
                    </a:lnTo>
                    <a:lnTo>
                      <a:pt x="320" y="1755"/>
                    </a:lnTo>
                    <a:lnTo>
                      <a:pt x="316" y="1738"/>
                    </a:lnTo>
                    <a:lnTo>
                      <a:pt x="312" y="1719"/>
                    </a:lnTo>
                    <a:lnTo>
                      <a:pt x="309" y="1699"/>
                    </a:lnTo>
                    <a:lnTo>
                      <a:pt x="307" y="1676"/>
                    </a:lnTo>
                    <a:lnTo>
                      <a:pt x="305" y="1653"/>
                    </a:lnTo>
                    <a:lnTo>
                      <a:pt x="302" y="1629"/>
                    </a:lnTo>
                    <a:lnTo>
                      <a:pt x="300" y="1604"/>
                    </a:lnTo>
                    <a:lnTo>
                      <a:pt x="298" y="1581"/>
                    </a:lnTo>
                    <a:lnTo>
                      <a:pt x="297" y="1557"/>
                    </a:lnTo>
                    <a:lnTo>
                      <a:pt x="295" y="1534"/>
                    </a:lnTo>
                    <a:lnTo>
                      <a:pt x="292" y="1511"/>
                    </a:lnTo>
                    <a:lnTo>
                      <a:pt x="248" y="1207"/>
                    </a:lnTo>
                    <a:lnTo>
                      <a:pt x="205" y="941"/>
                    </a:lnTo>
                    <a:lnTo>
                      <a:pt x="164" y="710"/>
                    </a:lnTo>
                    <a:lnTo>
                      <a:pt x="125" y="514"/>
                    </a:lnTo>
                    <a:lnTo>
                      <a:pt x="90" y="351"/>
                    </a:lnTo>
                    <a:lnTo>
                      <a:pt x="59" y="222"/>
                    </a:lnTo>
                    <a:lnTo>
                      <a:pt x="36" y="122"/>
                    </a:lnTo>
                    <a:lnTo>
                      <a:pt x="16" y="54"/>
                    </a:lnTo>
                    <a:lnTo>
                      <a:pt x="4" y="12"/>
                    </a:lnTo>
                    <a:lnTo>
                      <a:pt x="0" y="0"/>
                    </a:lnTo>
                    <a:lnTo>
                      <a:pt x="29" y="45"/>
                    </a:lnTo>
                  </a:path>
                </a:pathLst>
              </a:custGeom>
              <a:solidFill>
                <a:srgbClr val="FF5CA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08" name="Freeform 110"/>
              <p:cNvSpPr>
                <a:spLocks/>
              </p:cNvSpPr>
              <p:nvPr/>
            </p:nvSpPr>
            <p:spPr bwMode="auto">
              <a:xfrm>
                <a:off x="504" y="1185"/>
                <a:ext cx="364" cy="1894"/>
              </a:xfrm>
              <a:custGeom>
                <a:avLst/>
                <a:gdLst>
                  <a:gd name="T0" fmla="*/ 128 w 364"/>
                  <a:gd name="T1" fmla="*/ 356 h 1894"/>
                  <a:gd name="T2" fmla="*/ 121 w 364"/>
                  <a:gd name="T3" fmla="*/ 373 h 1894"/>
                  <a:gd name="T4" fmla="*/ 129 w 364"/>
                  <a:gd name="T5" fmla="*/ 407 h 1894"/>
                  <a:gd name="T6" fmla="*/ 146 w 364"/>
                  <a:gd name="T7" fmla="*/ 425 h 1894"/>
                  <a:gd name="T8" fmla="*/ 150 w 364"/>
                  <a:gd name="T9" fmla="*/ 429 h 1894"/>
                  <a:gd name="T10" fmla="*/ 150 w 364"/>
                  <a:gd name="T11" fmla="*/ 449 h 1894"/>
                  <a:gd name="T12" fmla="*/ 159 w 364"/>
                  <a:gd name="T13" fmla="*/ 484 h 1894"/>
                  <a:gd name="T14" fmla="*/ 171 w 364"/>
                  <a:gd name="T15" fmla="*/ 508 h 1894"/>
                  <a:gd name="T16" fmla="*/ 171 w 364"/>
                  <a:gd name="T17" fmla="*/ 523 h 1894"/>
                  <a:gd name="T18" fmla="*/ 173 w 364"/>
                  <a:gd name="T19" fmla="*/ 568 h 1894"/>
                  <a:gd name="T20" fmla="*/ 195 w 364"/>
                  <a:gd name="T21" fmla="*/ 613 h 1894"/>
                  <a:gd name="T22" fmla="*/ 212 w 364"/>
                  <a:gd name="T23" fmla="*/ 626 h 1894"/>
                  <a:gd name="T24" fmla="*/ 197 w 364"/>
                  <a:gd name="T25" fmla="*/ 639 h 1894"/>
                  <a:gd name="T26" fmla="*/ 192 w 364"/>
                  <a:gd name="T27" fmla="*/ 677 h 1894"/>
                  <a:gd name="T28" fmla="*/ 211 w 364"/>
                  <a:gd name="T29" fmla="*/ 730 h 1894"/>
                  <a:gd name="T30" fmla="*/ 221 w 364"/>
                  <a:gd name="T31" fmla="*/ 757 h 1894"/>
                  <a:gd name="T32" fmla="*/ 221 w 364"/>
                  <a:gd name="T33" fmla="*/ 776 h 1894"/>
                  <a:gd name="T34" fmla="*/ 225 w 364"/>
                  <a:gd name="T35" fmla="*/ 813 h 1894"/>
                  <a:gd name="T36" fmla="*/ 238 w 364"/>
                  <a:gd name="T37" fmla="*/ 848 h 1894"/>
                  <a:gd name="T38" fmla="*/ 246 w 364"/>
                  <a:gd name="T39" fmla="*/ 866 h 1894"/>
                  <a:gd name="T40" fmla="*/ 246 w 364"/>
                  <a:gd name="T41" fmla="*/ 879 h 1894"/>
                  <a:gd name="T42" fmla="*/ 247 w 364"/>
                  <a:gd name="T43" fmla="*/ 905 h 1894"/>
                  <a:gd name="T44" fmla="*/ 257 w 364"/>
                  <a:gd name="T45" fmla="*/ 923 h 1894"/>
                  <a:gd name="T46" fmla="*/ 260 w 364"/>
                  <a:gd name="T47" fmla="*/ 930 h 1894"/>
                  <a:gd name="T48" fmla="*/ 250 w 364"/>
                  <a:gd name="T49" fmla="*/ 953 h 1894"/>
                  <a:gd name="T50" fmla="*/ 251 w 364"/>
                  <a:gd name="T51" fmla="*/ 996 h 1894"/>
                  <a:gd name="T52" fmla="*/ 263 w 364"/>
                  <a:gd name="T53" fmla="*/ 1027 h 1894"/>
                  <a:gd name="T54" fmla="*/ 266 w 364"/>
                  <a:gd name="T55" fmla="*/ 1058 h 1894"/>
                  <a:gd name="T56" fmla="*/ 276 w 364"/>
                  <a:gd name="T57" fmla="*/ 1090 h 1894"/>
                  <a:gd name="T58" fmla="*/ 282 w 364"/>
                  <a:gd name="T59" fmla="*/ 1125 h 1894"/>
                  <a:gd name="T60" fmla="*/ 291 w 364"/>
                  <a:gd name="T61" fmla="*/ 1154 h 1894"/>
                  <a:gd name="T62" fmla="*/ 290 w 364"/>
                  <a:gd name="T63" fmla="*/ 1165 h 1894"/>
                  <a:gd name="T64" fmla="*/ 289 w 364"/>
                  <a:gd name="T65" fmla="*/ 1189 h 1894"/>
                  <a:gd name="T66" fmla="*/ 301 w 364"/>
                  <a:gd name="T67" fmla="*/ 1219 h 1894"/>
                  <a:gd name="T68" fmla="*/ 313 w 364"/>
                  <a:gd name="T69" fmla="*/ 1228 h 1894"/>
                  <a:gd name="T70" fmla="*/ 301 w 364"/>
                  <a:gd name="T71" fmla="*/ 1252 h 1894"/>
                  <a:gd name="T72" fmla="*/ 298 w 364"/>
                  <a:gd name="T73" fmla="*/ 1280 h 1894"/>
                  <a:gd name="T74" fmla="*/ 309 w 364"/>
                  <a:gd name="T75" fmla="*/ 1336 h 1894"/>
                  <a:gd name="T76" fmla="*/ 318 w 364"/>
                  <a:gd name="T77" fmla="*/ 1350 h 1894"/>
                  <a:gd name="T78" fmla="*/ 331 w 364"/>
                  <a:gd name="T79" fmla="*/ 1368 h 1894"/>
                  <a:gd name="T80" fmla="*/ 325 w 364"/>
                  <a:gd name="T81" fmla="*/ 1402 h 1894"/>
                  <a:gd name="T82" fmla="*/ 326 w 364"/>
                  <a:gd name="T83" fmla="*/ 1448 h 1894"/>
                  <a:gd name="T84" fmla="*/ 338 w 364"/>
                  <a:gd name="T85" fmla="*/ 1480 h 1894"/>
                  <a:gd name="T86" fmla="*/ 333 w 364"/>
                  <a:gd name="T87" fmla="*/ 1523 h 1894"/>
                  <a:gd name="T88" fmla="*/ 329 w 364"/>
                  <a:gd name="T89" fmla="*/ 1606 h 1894"/>
                  <a:gd name="T90" fmla="*/ 347 w 364"/>
                  <a:gd name="T91" fmla="*/ 1646 h 1894"/>
                  <a:gd name="T92" fmla="*/ 360 w 364"/>
                  <a:gd name="T93" fmla="*/ 1667 h 1894"/>
                  <a:gd name="T94" fmla="*/ 348 w 364"/>
                  <a:gd name="T95" fmla="*/ 1677 h 1894"/>
                  <a:gd name="T96" fmla="*/ 356 w 364"/>
                  <a:gd name="T97" fmla="*/ 1719 h 1894"/>
                  <a:gd name="T98" fmla="*/ 353 w 364"/>
                  <a:gd name="T99" fmla="*/ 1748 h 1894"/>
                  <a:gd name="T100" fmla="*/ 345 w 364"/>
                  <a:gd name="T101" fmla="*/ 1769 h 1894"/>
                  <a:gd name="T102" fmla="*/ 348 w 364"/>
                  <a:gd name="T103" fmla="*/ 1839 h 1894"/>
                  <a:gd name="T104" fmla="*/ 322 w 364"/>
                  <a:gd name="T105" fmla="*/ 1772 h 1894"/>
                  <a:gd name="T106" fmla="*/ 304 w 364"/>
                  <a:gd name="T107" fmla="*/ 1679 h 1894"/>
                  <a:gd name="T108" fmla="*/ 295 w 364"/>
                  <a:gd name="T109" fmla="*/ 1560 h 1894"/>
                  <a:gd name="T110" fmla="*/ 163 w 364"/>
                  <a:gd name="T111" fmla="*/ 711 h 1894"/>
                  <a:gd name="T112" fmla="*/ 16 w 364"/>
                  <a:gd name="T113" fmla="*/ 54 h 189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64"/>
                  <a:gd name="T172" fmla="*/ 0 h 1894"/>
                  <a:gd name="T173" fmla="*/ 364 w 364"/>
                  <a:gd name="T174" fmla="*/ 1894 h 189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64" h="1894">
                    <a:moveTo>
                      <a:pt x="29" y="46"/>
                    </a:moveTo>
                    <a:lnTo>
                      <a:pt x="41" y="72"/>
                    </a:lnTo>
                    <a:lnTo>
                      <a:pt x="73" y="164"/>
                    </a:lnTo>
                    <a:lnTo>
                      <a:pt x="108" y="267"/>
                    </a:lnTo>
                    <a:lnTo>
                      <a:pt x="128" y="356"/>
                    </a:lnTo>
                    <a:lnTo>
                      <a:pt x="127" y="358"/>
                    </a:lnTo>
                    <a:lnTo>
                      <a:pt x="125" y="360"/>
                    </a:lnTo>
                    <a:lnTo>
                      <a:pt x="123" y="363"/>
                    </a:lnTo>
                    <a:lnTo>
                      <a:pt x="122" y="368"/>
                    </a:lnTo>
                    <a:lnTo>
                      <a:pt x="121" y="373"/>
                    </a:lnTo>
                    <a:lnTo>
                      <a:pt x="120" y="378"/>
                    </a:lnTo>
                    <a:lnTo>
                      <a:pt x="121" y="384"/>
                    </a:lnTo>
                    <a:lnTo>
                      <a:pt x="122" y="391"/>
                    </a:lnTo>
                    <a:lnTo>
                      <a:pt x="125" y="400"/>
                    </a:lnTo>
                    <a:lnTo>
                      <a:pt x="129" y="407"/>
                    </a:lnTo>
                    <a:lnTo>
                      <a:pt x="133" y="413"/>
                    </a:lnTo>
                    <a:lnTo>
                      <a:pt x="137" y="418"/>
                    </a:lnTo>
                    <a:lnTo>
                      <a:pt x="140" y="421"/>
                    </a:lnTo>
                    <a:lnTo>
                      <a:pt x="143" y="423"/>
                    </a:lnTo>
                    <a:lnTo>
                      <a:pt x="146" y="425"/>
                    </a:lnTo>
                    <a:lnTo>
                      <a:pt x="147" y="425"/>
                    </a:lnTo>
                    <a:lnTo>
                      <a:pt x="149" y="426"/>
                    </a:lnTo>
                    <a:lnTo>
                      <a:pt x="150" y="426"/>
                    </a:lnTo>
                    <a:lnTo>
                      <a:pt x="150" y="427"/>
                    </a:lnTo>
                    <a:lnTo>
                      <a:pt x="150" y="429"/>
                    </a:lnTo>
                    <a:lnTo>
                      <a:pt x="150" y="432"/>
                    </a:lnTo>
                    <a:lnTo>
                      <a:pt x="149" y="435"/>
                    </a:lnTo>
                    <a:lnTo>
                      <a:pt x="150" y="439"/>
                    </a:lnTo>
                    <a:lnTo>
                      <a:pt x="150" y="444"/>
                    </a:lnTo>
                    <a:lnTo>
                      <a:pt x="150" y="449"/>
                    </a:lnTo>
                    <a:lnTo>
                      <a:pt x="152" y="455"/>
                    </a:lnTo>
                    <a:lnTo>
                      <a:pt x="153" y="462"/>
                    </a:lnTo>
                    <a:lnTo>
                      <a:pt x="154" y="470"/>
                    </a:lnTo>
                    <a:lnTo>
                      <a:pt x="157" y="478"/>
                    </a:lnTo>
                    <a:lnTo>
                      <a:pt x="159" y="484"/>
                    </a:lnTo>
                    <a:lnTo>
                      <a:pt x="162" y="491"/>
                    </a:lnTo>
                    <a:lnTo>
                      <a:pt x="165" y="496"/>
                    </a:lnTo>
                    <a:lnTo>
                      <a:pt x="167" y="501"/>
                    </a:lnTo>
                    <a:lnTo>
                      <a:pt x="169" y="505"/>
                    </a:lnTo>
                    <a:lnTo>
                      <a:pt x="171" y="508"/>
                    </a:lnTo>
                    <a:lnTo>
                      <a:pt x="173" y="510"/>
                    </a:lnTo>
                    <a:lnTo>
                      <a:pt x="172" y="512"/>
                    </a:lnTo>
                    <a:lnTo>
                      <a:pt x="172" y="515"/>
                    </a:lnTo>
                    <a:lnTo>
                      <a:pt x="172" y="518"/>
                    </a:lnTo>
                    <a:lnTo>
                      <a:pt x="171" y="523"/>
                    </a:lnTo>
                    <a:lnTo>
                      <a:pt x="171" y="529"/>
                    </a:lnTo>
                    <a:lnTo>
                      <a:pt x="171" y="536"/>
                    </a:lnTo>
                    <a:lnTo>
                      <a:pt x="171" y="545"/>
                    </a:lnTo>
                    <a:lnTo>
                      <a:pt x="172" y="556"/>
                    </a:lnTo>
                    <a:lnTo>
                      <a:pt x="173" y="568"/>
                    </a:lnTo>
                    <a:lnTo>
                      <a:pt x="176" y="580"/>
                    </a:lnTo>
                    <a:lnTo>
                      <a:pt x="180" y="590"/>
                    </a:lnTo>
                    <a:lnTo>
                      <a:pt x="184" y="598"/>
                    </a:lnTo>
                    <a:lnTo>
                      <a:pt x="189" y="606"/>
                    </a:lnTo>
                    <a:lnTo>
                      <a:pt x="195" y="613"/>
                    </a:lnTo>
                    <a:lnTo>
                      <a:pt x="200" y="618"/>
                    </a:lnTo>
                    <a:lnTo>
                      <a:pt x="204" y="622"/>
                    </a:lnTo>
                    <a:lnTo>
                      <a:pt x="208" y="624"/>
                    </a:lnTo>
                    <a:lnTo>
                      <a:pt x="210" y="626"/>
                    </a:lnTo>
                    <a:lnTo>
                      <a:pt x="212" y="626"/>
                    </a:lnTo>
                    <a:lnTo>
                      <a:pt x="211" y="627"/>
                    </a:lnTo>
                    <a:lnTo>
                      <a:pt x="208" y="628"/>
                    </a:lnTo>
                    <a:lnTo>
                      <a:pt x="205" y="631"/>
                    </a:lnTo>
                    <a:lnTo>
                      <a:pt x="201" y="635"/>
                    </a:lnTo>
                    <a:lnTo>
                      <a:pt x="197" y="639"/>
                    </a:lnTo>
                    <a:lnTo>
                      <a:pt x="194" y="645"/>
                    </a:lnTo>
                    <a:lnTo>
                      <a:pt x="191" y="651"/>
                    </a:lnTo>
                    <a:lnTo>
                      <a:pt x="189" y="659"/>
                    </a:lnTo>
                    <a:lnTo>
                      <a:pt x="190" y="668"/>
                    </a:lnTo>
                    <a:lnTo>
                      <a:pt x="192" y="677"/>
                    </a:lnTo>
                    <a:lnTo>
                      <a:pt x="196" y="687"/>
                    </a:lnTo>
                    <a:lnTo>
                      <a:pt x="200" y="697"/>
                    </a:lnTo>
                    <a:lnTo>
                      <a:pt x="204" y="708"/>
                    </a:lnTo>
                    <a:lnTo>
                      <a:pt x="208" y="720"/>
                    </a:lnTo>
                    <a:lnTo>
                      <a:pt x="211" y="730"/>
                    </a:lnTo>
                    <a:lnTo>
                      <a:pt x="214" y="739"/>
                    </a:lnTo>
                    <a:lnTo>
                      <a:pt x="216" y="745"/>
                    </a:lnTo>
                    <a:lnTo>
                      <a:pt x="219" y="752"/>
                    </a:lnTo>
                    <a:lnTo>
                      <a:pt x="221" y="756"/>
                    </a:lnTo>
                    <a:lnTo>
                      <a:pt x="221" y="757"/>
                    </a:lnTo>
                    <a:lnTo>
                      <a:pt x="221" y="758"/>
                    </a:lnTo>
                    <a:lnTo>
                      <a:pt x="221" y="761"/>
                    </a:lnTo>
                    <a:lnTo>
                      <a:pt x="220" y="765"/>
                    </a:lnTo>
                    <a:lnTo>
                      <a:pt x="221" y="771"/>
                    </a:lnTo>
                    <a:lnTo>
                      <a:pt x="221" y="776"/>
                    </a:lnTo>
                    <a:lnTo>
                      <a:pt x="221" y="784"/>
                    </a:lnTo>
                    <a:lnTo>
                      <a:pt x="221" y="791"/>
                    </a:lnTo>
                    <a:lnTo>
                      <a:pt x="221" y="798"/>
                    </a:lnTo>
                    <a:lnTo>
                      <a:pt x="223" y="805"/>
                    </a:lnTo>
                    <a:lnTo>
                      <a:pt x="225" y="813"/>
                    </a:lnTo>
                    <a:lnTo>
                      <a:pt x="227" y="820"/>
                    </a:lnTo>
                    <a:lnTo>
                      <a:pt x="229" y="826"/>
                    </a:lnTo>
                    <a:lnTo>
                      <a:pt x="232" y="834"/>
                    </a:lnTo>
                    <a:lnTo>
                      <a:pt x="234" y="841"/>
                    </a:lnTo>
                    <a:lnTo>
                      <a:pt x="238" y="848"/>
                    </a:lnTo>
                    <a:lnTo>
                      <a:pt x="241" y="854"/>
                    </a:lnTo>
                    <a:lnTo>
                      <a:pt x="243" y="859"/>
                    </a:lnTo>
                    <a:lnTo>
                      <a:pt x="245" y="862"/>
                    </a:lnTo>
                    <a:lnTo>
                      <a:pt x="246" y="865"/>
                    </a:lnTo>
                    <a:lnTo>
                      <a:pt x="246" y="866"/>
                    </a:lnTo>
                    <a:lnTo>
                      <a:pt x="246" y="868"/>
                    </a:lnTo>
                    <a:lnTo>
                      <a:pt x="247" y="869"/>
                    </a:lnTo>
                    <a:lnTo>
                      <a:pt x="246" y="871"/>
                    </a:lnTo>
                    <a:lnTo>
                      <a:pt x="246" y="875"/>
                    </a:lnTo>
                    <a:lnTo>
                      <a:pt x="246" y="879"/>
                    </a:lnTo>
                    <a:lnTo>
                      <a:pt x="246" y="883"/>
                    </a:lnTo>
                    <a:lnTo>
                      <a:pt x="245" y="887"/>
                    </a:lnTo>
                    <a:lnTo>
                      <a:pt x="246" y="893"/>
                    </a:lnTo>
                    <a:lnTo>
                      <a:pt x="246" y="898"/>
                    </a:lnTo>
                    <a:lnTo>
                      <a:pt x="247" y="905"/>
                    </a:lnTo>
                    <a:lnTo>
                      <a:pt x="248" y="910"/>
                    </a:lnTo>
                    <a:lnTo>
                      <a:pt x="251" y="914"/>
                    </a:lnTo>
                    <a:lnTo>
                      <a:pt x="253" y="917"/>
                    </a:lnTo>
                    <a:lnTo>
                      <a:pt x="256" y="921"/>
                    </a:lnTo>
                    <a:lnTo>
                      <a:pt x="257" y="923"/>
                    </a:lnTo>
                    <a:lnTo>
                      <a:pt x="260" y="925"/>
                    </a:lnTo>
                    <a:lnTo>
                      <a:pt x="262" y="926"/>
                    </a:lnTo>
                    <a:lnTo>
                      <a:pt x="262" y="927"/>
                    </a:lnTo>
                    <a:lnTo>
                      <a:pt x="262" y="929"/>
                    </a:lnTo>
                    <a:lnTo>
                      <a:pt x="260" y="930"/>
                    </a:lnTo>
                    <a:lnTo>
                      <a:pt x="258" y="933"/>
                    </a:lnTo>
                    <a:lnTo>
                      <a:pt x="256" y="936"/>
                    </a:lnTo>
                    <a:lnTo>
                      <a:pt x="254" y="941"/>
                    </a:lnTo>
                    <a:lnTo>
                      <a:pt x="252" y="948"/>
                    </a:lnTo>
                    <a:lnTo>
                      <a:pt x="250" y="953"/>
                    </a:lnTo>
                    <a:lnTo>
                      <a:pt x="249" y="962"/>
                    </a:lnTo>
                    <a:lnTo>
                      <a:pt x="248" y="971"/>
                    </a:lnTo>
                    <a:lnTo>
                      <a:pt x="248" y="980"/>
                    </a:lnTo>
                    <a:lnTo>
                      <a:pt x="249" y="988"/>
                    </a:lnTo>
                    <a:lnTo>
                      <a:pt x="251" y="996"/>
                    </a:lnTo>
                    <a:lnTo>
                      <a:pt x="253" y="1003"/>
                    </a:lnTo>
                    <a:lnTo>
                      <a:pt x="256" y="1009"/>
                    </a:lnTo>
                    <a:lnTo>
                      <a:pt x="258" y="1015"/>
                    </a:lnTo>
                    <a:lnTo>
                      <a:pt x="260" y="1021"/>
                    </a:lnTo>
                    <a:lnTo>
                      <a:pt x="263" y="1027"/>
                    </a:lnTo>
                    <a:lnTo>
                      <a:pt x="263" y="1033"/>
                    </a:lnTo>
                    <a:lnTo>
                      <a:pt x="264" y="1039"/>
                    </a:lnTo>
                    <a:lnTo>
                      <a:pt x="264" y="1045"/>
                    </a:lnTo>
                    <a:lnTo>
                      <a:pt x="265" y="1052"/>
                    </a:lnTo>
                    <a:lnTo>
                      <a:pt x="266" y="1058"/>
                    </a:lnTo>
                    <a:lnTo>
                      <a:pt x="267" y="1065"/>
                    </a:lnTo>
                    <a:lnTo>
                      <a:pt x="269" y="1071"/>
                    </a:lnTo>
                    <a:lnTo>
                      <a:pt x="272" y="1077"/>
                    </a:lnTo>
                    <a:lnTo>
                      <a:pt x="274" y="1084"/>
                    </a:lnTo>
                    <a:lnTo>
                      <a:pt x="276" y="1090"/>
                    </a:lnTo>
                    <a:lnTo>
                      <a:pt x="277" y="1097"/>
                    </a:lnTo>
                    <a:lnTo>
                      <a:pt x="277" y="1104"/>
                    </a:lnTo>
                    <a:lnTo>
                      <a:pt x="279" y="1111"/>
                    </a:lnTo>
                    <a:lnTo>
                      <a:pt x="280" y="1118"/>
                    </a:lnTo>
                    <a:lnTo>
                      <a:pt x="282" y="1125"/>
                    </a:lnTo>
                    <a:lnTo>
                      <a:pt x="284" y="1132"/>
                    </a:lnTo>
                    <a:lnTo>
                      <a:pt x="286" y="1139"/>
                    </a:lnTo>
                    <a:lnTo>
                      <a:pt x="288" y="1145"/>
                    </a:lnTo>
                    <a:lnTo>
                      <a:pt x="290" y="1150"/>
                    </a:lnTo>
                    <a:lnTo>
                      <a:pt x="291" y="1154"/>
                    </a:lnTo>
                    <a:lnTo>
                      <a:pt x="292" y="1157"/>
                    </a:lnTo>
                    <a:lnTo>
                      <a:pt x="292" y="1158"/>
                    </a:lnTo>
                    <a:lnTo>
                      <a:pt x="292" y="1159"/>
                    </a:lnTo>
                    <a:lnTo>
                      <a:pt x="291" y="1161"/>
                    </a:lnTo>
                    <a:lnTo>
                      <a:pt x="290" y="1165"/>
                    </a:lnTo>
                    <a:lnTo>
                      <a:pt x="290" y="1168"/>
                    </a:lnTo>
                    <a:lnTo>
                      <a:pt x="289" y="1172"/>
                    </a:lnTo>
                    <a:lnTo>
                      <a:pt x="289" y="1178"/>
                    </a:lnTo>
                    <a:lnTo>
                      <a:pt x="289" y="1183"/>
                    </a:lnTo>
                    <a:lnTo>
                      <a:pt x="289" y="1189"/>
                    </a:lnTo>
                    <a:lnTo>
                      <a:pt x="290" y="1196"/>
                    </a:lnTo>
                    <a:lnTo>
                      <a:pt x="292" y="1206"/>
                    </a:lnTo>
                    <a:lnTo>
                      <a:pt x="295" y="1211"/>
                    </a:lnTo>
                    <a:lnTo>
                      <a:pt x="298" y="1216"/>
                    </a:lnTo>
                    <a:lnTo>
                      <a:pt x="301" y="1219"/>
                    </a:lnTo>
                    <a:lnTo>
                      <a:pt x="304" y="1221"/>
                    </a:lnTo>
                    <a:lnTo>
                      <a:pt x="307" y="1223"/>
                    </a:lnTo>
                    <a:lnTo>
                      <a:pt x="310" y="1224"/>
                    </a:lnTo>
                    <a:lnTo>
                      <a:pt x="312" y="1226"/>
                    </a:lnTo>
                    <a:lnTo>
                      <a:pt x="313" y="1228"/>
                    </a:lnTo>
                    <a:lnTo>
                      <a:pt x="312" y="1233"/>
                    </a:lnTo>
                    <a:lnTo>
                      <a:pt x="309" y="1242"/>
                    </a:lnTo>
                    <a:lnTo>
                      <a:pt x="307" y="1246"/>
                    </a:lnTo>
                    <a:lnTo>
                      <a:pt x="304" y="1250"/>
                    </a:lnTo>
                    <a:lnTo>
                      <a:pt x="301" y="1252"/>
                    </a:lnTo>
                    <a:lnTo>
                      <a:pt x="298" y="1255"/>
                    </a:lnTo>
                    <a:lnTo>
                      <a:pt x="296" y="1258"/>
                    </a:lnTo>
                    <a:lnTo>
                      <a:pt x="295" y="1262"/>
                    </a:lnTo>
                    <a:lnTo>
                      <a:pt x="296" y="1269"/>
                    </a:lnTo>
                    <a:lnTo>
                      <a:pt x="298" y="1280"/>
                    </a:lnTo>
                    <a:lnTo>
                      <a:pt x="301" y="1294"/>
                    </a:lnTo>
                    <a:lnTo>
                      <a:pt x="306" y="1310"/>
                    </a:lnTo>
                    <a:lnTo>
                      <a:pt x="308" y="1322"/>
                    </a:lnTo>
                    <a:lnTo>
                      <a:pt x="309" y="1330"/>
                    </a:lnTo>
                    <a:lnTo>
                      <a:pt x="309" y="1336"/>
                    </a:lnTo>
                    <a:lnTo>
                      <a:pt x="309" y="1340"/>
                    </a:lnTo>
                    <a:lnTo>
                      <a:pt x="309" y="1343"/>
                    </a:lnTo>
                    <a:lnTo>
                      <a:pt x="310" y="1345"/>
                    </a:lnTo>
                    <a:lnTo>
                      <a:pt x="313" y="1348"/>
                    </a:lnTo>
                    <a:lnTo>
                      <a:pt x="318" y="1350"/>
                    </a:lnTo>
                    <a:lnTo>
                      <a:pt x="325" y="1355"/>
                    </a:lnTo>
                    <a:lnTo>
                      <a:pt x="328" y="1357"/>
                    </a:lnTo>
                    <a:lnTo>
                      <a:pt x="330" y="1360"/>
                    </a:lnTo>
                    <a:lnTo>
                      <a:pt x="331" y="1363"/>
                    </a:lnTo>
                    <a:lnTo>
                      <a:pt x="331" y="1368"/>
                    </a:lnTo>
                    <a:lnTo>
                      <a:pt x="330" y="1373"/>
                    </a:lnTo>
                    <a:lnTo>
                      <a:pt x="330" y="1378"/>
                    </a:lnTo>
                    <a:lnTo>
                      <a:pt x="329" y="1386"/>
                    </a:lnTo>
                    <a:lnTo>
                      <a:pt x="327" y="1393"/>
                    </a:lnTo>
                    <a:lnTo>
                      <a:pt x="325" y="1402"/>
                    </a:lnTo>
                    <a:lnTo>
                      <a:pt x="323" y="1410"/>
                    </a:lnTo>
                    <a:lnTo>
                      <a:pt x="322" y="1419"/>
                    </a:lnTo>
                    <a:lnTo>
                      <a:pt x="323" y="1429"/>
                    </a:lnTo>
                    <a:lnTo>
                      <a:pt x="324" y="1439"/>
                    </a:lnTo>
                    <a:lnTo>
                      <a:pt x="326" y="1448"/>
                    </a:lnTo>
                    <a:lnTo>
                      <a:pt x="329" y="1457"/>
                    </a:lnTo>
                    <a:lnTo>
                      <a:pt x="332" y="1466"/>
                    </a:lnTo>
                    <a:lnTo>
                      <a:pt x="334" y="1473"/>
                    </a:lnTo>
                    <a:lnTo>
                      <a:pt x="337" y="1477"/>
                    </a:lnTo>
                    <a:lnTo>
                      <a:pt x="338" y="1480"/>
                    </a:lnTo>
                    <a:lnTo>
                      <a:pt x="339" y="1481"/>
                    </a:lnTo>
                    <a:lnTo>
                      <a:pt x="338" y="1484"/>
                    </a:lnTo>
                    <a:lnTo>
                      <a:pt x="337" y="1493"/>
                    </a:lnTo>
                    <a:lnTo>
                      <a:pt x="335" y="1505"/>
                    </a:lnTo>
                    <a:lnTo>
                      <a:pt x="333" y="1523"/>
                    </a:lnTo>
                    <a:lnTo>
                      <a:pt x="331" y="1540"/>
                    </a:lnTo>
                    <a:lnTo>
                      <a:pt x="329" y="1559"/>
                    </a:lnTo>
                    <a:lnTo>
                      <a:pt x="328" y="1577"/>
                    </a:lnTo>
                    <a:lnTo>
                      <a:pt x="328" y="1593"/>
                    </a:lnTo>
                    <a:lnTo>
                      <a:pt x="329" y="1606"/>
                    </a:lnTo>
                    <a:lnTo>
                      <a:pt x="332" y="1617"/>
                    </a:lnTo>
                    <a:lnTo>
                      <a:pt x="336" y="1625"/>
                    </a:lnTo>
                    <a:lnTo>
                      <a:pt x="340" y="1633"/>
                    </a:lnTo>
                    <a:lnTo>
                      <a:pt x="343" y="1639"/>
                    </a:lnTo>
                    <a:lnTo>
                      <a:pt x="347" y="1646"/>
                    </a:lnTo>
                    <a:lnTo>
                      <a:pt x="351" y="1652"/>
                    </a:lnTo>
                    <a:lnTo>
                      <a:pt x="353" y="1657"/>
                    </a:lnTo>
                    <a:lnTo>
                      <a:pt x="356" y="1662"/>
                    </a:lnTo>
                    <a:lnTo>
                      <a:pt x="358" y="1664"/>
                    </a:lnTo>
                    <a:lnTo>
                      <a:pt x="360" y="1667"/>
                    </a:lnTo>
                    <a:lnTo>
                      <a:pt x="359" y="1668"/>
                    </a:lnTo>
                    <a:lnTo>
                      <a:pt x="357" y="1669"/>
                    </a:lnTo>
                    <a:lnTo>
                      <a:pt x="355" y="1670"/>
                    </a:lnTo>
                    <a:lnTo>
                      <a:pt x="351" y="1673"/>
                    </a:lnTo>
                    <a:lnTo>
                      <a:pt x="348" y="1677"/>
                    </a:lnTo>
                    <a:lnTo>
                      <a:pt x="346" y="1682"/>
                    </a:lnTo>
                    <a:lnTo>
                      <a:pt x="346" y="1689"/>
                    </a:lnTo>
                    <a:lnTo>
                      <a:pt x="346" y="1698"/>
                    </a:lnTo>
                    <a:lnTo>
                      <a:pt x="350" y="1708"/>
                    </a:lnTo>
                    <a:lnTo>
                      <a:pt x="356" y="1719"/>
                    </a:lnTo>
                    <a:lnTo>
                      <a:pt x="358" y="1723"/>
                    </a:lnTo>
                    <a:lnTo>
                      <a:pt x="357" y="1728"/>
                    </a:lnTo>
                    <a:lnTo>
                      <a:pt x="356" y="1735"/>
                    </a:lnTo>
                    <a:lnTo>
                      <a:pt x="354" y="1742"/>
                    </a:lnTo>
                    <a:lnTo>
                      <a:pt x="353" y="1748"/>
                    </a:lnTo>
                    <a:lnTo>
                      <a:pt x="350" y="1755"/>
                    </a:lnTo>
                    <a:lnTo>
                      <a:pt x="348" y="1761"/>
                    </a:lnTo>
                    <a:lnTo>
                      <a:pt x="346" y="1765"/>
                    </a:lnTo>
                    <a:lnTo>
                      <a:pt x="343" y="1768"/>
                    </a:lnTo>
                    <a:lnTo>
                      <a:pt x="345" y="1769"/>
                    </a:lnTo>
                    <a:lnTo>
                      <a:pt x="363" y="1883"/>
                    </a:lnTo>
                    <a:lnTo>
                      <a:pt x="360" y="1893"/>
                    </a:lnTo>
                    <a:lnTo>
                      <a:pt x="357" y="1873"/>
                    </a:lnTo>
                    <a:lnTo>
                      <a:pt x="353" y="1855"/>
                    </a:lnTo>
                    <a:lnTo>
                      <a:pt x="348" y="1839"/>
                    </a:lnTo>
                    <a:lnTo>
                      <a:pt x="343" y="1824"/>
                    </a:lnTo>
                    <a:lnTo>
                      <a:pt x="338" y="1811"/>
                    </a:lnTo>
                    <a:lnTo>
                      <a:pt x="333" y="1798"/>
                    </a:lnTo>
                    <a:lnTo>
                      <a:pt x="328" y="1785"/>
                    </a:lnTo>
                    <a:lnTo>
                      <a:pt x="322" y="1772"/>
                    </a:lnTo>
                    <a:lnTo>
                      <a:pt x="318" y="1758"/>
                    </a:lnTo>
                    <a:lnTo>
                      <a:pt x="314" y="1742"/>
                    </a:lnTo>
                    <a:lnTo>
                      <a:pt x="310" y="1723"/>
                    </a:lnTo>
                    <a:lnTo>
                      <a:pt x="307" y="1701"/>
                    </a:lnTo>
                    <a:lnTo>
                      <a:pt x="304" y="1679"/>
                    </a:lnTo>
                    <a:lnTo>
                      <a:pt x="302" y="1656"/>
                    </a:lnTo>
                    <a:lnTo>
                      <a:pt x="300" y="1632"/>
                    </a:lnTo>
                    <a:lnTo>
                      <a:pt x="299" y="1608"/>
                    </a:lnTo>
                    <a:lnTo>
                      <a:pt x="297" y="1584"/>
                    </a:lnTo>
                    <a:lnTo>
                      <a:pt x="295" y="1560"/>
                    </a:lnTo>
                    <a:lnTo>
                      <a:pt x="294" y="1537"/>
                    </a:lnTo>
                    <a:lnTo>
                      <a:pt x="290" y="1514"/>
                    </a:lnTo>
                    <a:lnTo>
                      <a:pt x="247" y="1209"/>
                    </a:lnTo>
                    <a:lnTo>
                      <a:pt x="204" y="942"/>
                    </a:lnTo>
                    <a:lnTo>
                      <a:pt x="163" y="711"/>
                    </a:lnTo>
                    <a:lnTo>
                      <a:pt x="125" y="515"/>
                    </a:lnTo>
                    <a:lnTo>
                      <a:pt x="90" y="352"/>
                    </a:lnTo>
                    <a:lnTo>
                      <a:pt x="60" y="222"/>
                    </a:lnTo>
                    <a:lnTo>
                      <a:pt x="36" y="123"/>
                    </a:lnTo>
                    <a:lnTo>
                      <a:pt x="16" y="54"/>
                    </a:lnTo>
                    <a:lnTo>
                      <a:pt x="4" y="12"/>
                    </a:lnTo>
                    <a:lnTo>
                      <a:pt x="0" y="0"/>
                    </a:lnTo>
                    <a:lnTo>
                      <a:pt x="29" y="46"/>
                    </a:lnTo>
                  </a:path>
                </a:pathLst>
              </a:custGeom>
              <a:noFill/>
              <a:ln w="12700" cap="rnd">
                <a:solidFill>
                  <a:srgbClr val="FF5CA2"/>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809" name="Freeform 111"/>
              <p:cNvSpPr>
                <a:spLocks/>
              </p:cNvSpPr>
              <p:nvPr/>
            </p:nvSpPr>
            <p:spPr bwMode="auto">
              <a:xfrm>
                <a:off x="505" y="1185"/>
                <a:ext cx="366" cy="1890"/>
              </a:xfrm>
              <a:custGeom>
                <a:avLst/>
                <a:gdLst>
                  <a:gd name="T0" fmla="*/ 355 w 366"/>
                  <a:gd name="T1" fmla="*/ 1738 h 1890"/>
                  <a:gd name="T2" fmla="*/ 350 w 366"/>
                  <a:gd name="T3" fmla="*/ 1674 h 1890"/>
                  <a:gd name="T4" fmla="*/ 352 w 366"/>
                  <a:gd name="T5" fmla="*/ 1649 h 1890"/>
                  <a:gd name="T6" fmla="*/ 331 w 366"/>
                  <a:gd name="T7" fmla="*/ 1555 h 1890"/>
                  <a:gd name="T8" fmla="*/ 335 w 366"/>
                  <a:gd name="T9" fmla="*/ 1469 h 1890"/>
                  <a:gd name="T10" fmla="*/ 328 w 366"/>
                  <a:gd name="T11" fmla="*/ 1390 h 1890"/>
                  <a:gd name="T12" fmla="*/ 319 w 366"/>
                  <a:gd name="T13" fmla="*/ 1348 h 1890"/>
                  <a:gd name="T14" fmla="*/ 302 w 366"/>
                  <a:gd name="T15" fmla="*/ 1292 h 1890"/>
                  <a:gd name="T16" fmla="*/ 310 w 366"/>
                  <a:gd name="T17" fmla="*/ 1239 h 1890"/>
                  <a:gd name="T18" fmla="*/ 295 w 366"/>
                  <a:gd name="T19" fmla="*/ 1209 h 1890"/>
                  <a:gd name="T20" fmla="*/ 291 w 366"/>
                  <a:gd name="T21" fmla="*/ 1159 h 1890"/>
                  <a:gd name="T22" fmla="*/ 284 w 366"/>
                  <a:gd name="T23" fmla="*/ 1130 h 1890"/>
                  <a:gd name="T24" fmla="*/ 270 w 366"/>
                  <a:gd name="T25" fmla="*/ 1069 h 1890"/>
                  <a:gd name="T26" fmla="*/ 259 w 366"/>
                  <a:gd name="T27" fmla="*/ 1013 h 1890"/>
                  <a:gd name="T28" fmla="*/ 252 w 366"/>
                  <a:gd name="T29" fmla="*/ 946 h 1890"/>
                  <a:gd name="T30" fmla="*/ 257 w 366"/>
                  <a:gd name="T31" fmla="*/ 922 h 1890"/>
                  <a:gd name="T32" fmla="*/ 246 w 366"/>
                  <a:gd name="T33" fmla="*/ 881 h 1890"/>
                  <a:gd name="T34" fmla="*/ 243 w 366"/>
                  <a:gd name="T35" fmla="*/ 857 h 1890"/>
                  <a:gd name="T36" fmla="*/ 222 w 366"/>
                  <a:gd name="T37" fmla="*/ 797 h 1890"/>
                  <a:gd name="T38" fmla="*/ 221 w 366"/>
                  <a:gd name="T39" fmla="*/ 755 h 1890"/>
                  <a:gd name="T40" fmla="*/ 192 w 366"/>
                  <a:gd name="T41" fmla="*/ 676 h 1890"/>
                  <a:gd name="T42" fmla="*/ 210 w 366"/>
                  <a:gd name="T43" fmla="*/ 626 h 1890"/>
                  <a:gd name="T44" fmla="*/ 179 w 366"/>
                  <a:gd name="T45" fmla="*/ 589 h 1890"/>
                  <a:gd name="T46" fmla="*/ 172 w 366"/>
                  <a:gd name="T47" fmla="*/ 514 h 1890"/>
                  <a:gd name="T48" fmla="*/ 156 w 366"/>
                  <a:gd name="T49" fmla="*/ 477 h 1890"/>
                  <a:gd name="T50" fmla="*/ 149 w 366"/>
                  <a:gd name="T51" fmla="*/ 429 h 1890"/>
                  <a:gd name="T52" fmla="*/ 137 w 366"/>
                  <a:gd name="T53" fmla="*/ 417 h 1890"/>
                  <a:gd name="T54" fmla="*/ 123 w 366"/>
                  <a:gd name="T55" fmla="*/ 363 h 1890"/>
                  <a:gd name="T56" fmla="*/ 0 w 366"/>
                  <a:gd name="T57" fmla="*/ 0 h 1890"/>
                  <a:gd name="T58" fmla="*/ 114 w 366"/>
                  <a:gd name="T59" fmla="*/ 360 h 1890"/>
                  <a:gd name="T60" fmla="*/ 122 w 366"/>
                  <a:gd name="T61" fmla="*/ 413 h 1890"/>
                  <a:gd name="T62" fmla="*/ 140 w 366"/>
                  <a:gd name="T63" fmla="*/ 428 h 1890"/>
                  <a:gd name="T64" fmla="*/ 144 w 366"/>
                  <a:gd name="T65" fmla="*/ 470 h 1890"/>
                  <a:gd name="T66" fmla="*/ 162 w 366"/>
                  <a:gd name="T67" fmla="*/ 510 h 1890"/>
                  <a:gd name="T68" fmla="*/ 162 w 366"/>
                  <a:gd name="T69" fmla="*/ 556 h 1890"/>
                  <a:gd name="T70" fmla="*/ 196 w 366"/>
                  <a:gd name="T71" fmla="*/ 624 h 1890"/>
                  <a:gd name="T72" fmla="*/ 180 w 366"/>
                  <a:gd name="T73" fmla="*/ 651 h 1890"/>
                  <a:gd name="T74" fmla="*/ 204 w 366"/>
                  <a:gd name="T75" fmla="*/ 738 h 1890"/>
                  <a:gd name="T76" fmla="*/ 210 w 366"/>
                  <a:gd name="T77" fmla="*/ 776 h 1890"/>
                  <a:gd name="T78" fmla="*/ 224 w 366"/>
                  <a:gd name="T79" fmla="*/ 840 h 1890"/>
                  <a:gd name="T80" fmla="*/ 235 w 366"/>
                  <a:gd name="T81" fmla="*/ 872 h 1890"/>
                  <a:gd name="T82" fmla="*/ 241 w 366"/>
                  <a:gd name="T83" fmla="*/ 913 h 1890"/>
                  <a:gd name="T84" fmla="*/ 250 w 366"/>
                  <a:gd name="T85" fmla="*/ 928 h 1890"/>
                  <a:gd name="T86" fmla="*/ 237 w 366"/>
                  <a:gd name="T87" fmla="*/ 979 h 1890"/>
                  <a:gd name="T88" fmla="*/ 254 w 366"/>
                  <a:gd name="T89" fmla="*/ 1038 h 1890"/>
                  <a:gd name="T90" fmla="*/ 266 w 366"/>
                  <a:gd name="T91" fmla="*/ 1096 h 1890"/>
                  <a:gd name="T92" fmla="*/ 280 w 366"/>
                  <a:gd name="T93" fmla="*/ 1153 h 1890"/>
                  <a:gd name="T94" fmla="*/ 279 w 366"/>
                  <a:gd name="T95" fmla="*/ 1182 h 1890"/>
                  <a:gd name="T96" fmla="*/ 300 w 366"/>
                  <a:gd name="T97" fmla="*/ 1223 h 1890"/>
                  <a:gd name="T98" fmla="*/ 286 w 366"/>
                  <a:gd name="T99" fmla="*/ 1257 h 1890"/>
                  <a:gd name="T100" fmla="*/ 298 w 366"/>
                  <a:gd name="T101" fmla="*/ 1340 h 1890"/>
                  <a:gd name="T102" fmla="*/ 321 w 366"/>
                  <a:gd name="T103" fmla="*/ 1366 h 1890"/>
                  <a:gd name="T104" fmla="*/ 317 w 366"/>
                  <a:gd name="T105" fmla="*/ 1436 h 1890"/>
                  <a:gd name="T106" fmla="*/ 338 w 366"/>
                  <a:gd name="T107" fmla="*/ 1487 h 1890"/>
                  <a:gd name="T108" fmla="*/ 325 w 366"/>
                  <a:gd name="T109" fmla="*/ 1624 h 1890"/>
                  <a:gd name="T110" fmla="*/ 351 w 366"/>
                  <a:gd name="T111" fmla="*/ 1665 h 1890"/>
                  <a:gd name="T112" fmla="*/ 341 w 366"/>
                  <a:gd name="T113" fmla="*/ 1706 h 1890"/>
                  <a:gd name="T114" fmla="*/ 338 w 366"/>
                  <a:gd name="T115" fmla="*/ 1763 h 189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66"/>
                  <a:gd name="T175" fmla="*/ 0 h 1890"/>
                  <a:gd name="T176" fmla="*/ 366 w 366"/>
                  <a:gd name="T177" fmla="*/ 1890 h 189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66" h="1890">
                    <a:moveTo>
                      <a:pt x="362" y="1889"/>
                    </a:moveTo>
                    <a:lnTo>
                      <a:pt x="365" y="1879"/>
                    </a:lnTo>
                    <a:lnTo>
                      <a:pt x="346" y="1766"/>
                    </a:lnTo>
                    <a:lnTo>
                      <a:pt x="345" y="1765"/>
                    </a:lnTo>
                    <a:lnTo>
                      <a:pt x="347" y="1762"/>
                    </a:lnTo>
                    <a:lnTo>
                      <a:pt x="349" y="1757"/>
                    </a:lnTo>
                    <a:lnTo>
                      <a:pt x="351" y="1752"/>
                    </a:lnTo>
                    <a:lnTo>
                      <a:pt x="354" y="1745"/>
                    </a:lnTo>
                    <a:lnTo>
                      <a:pt x="355" y="1738"/>
                    </a:lnTo>
                    <a:lnTo>
                      <a:pt x="357" y="1731"/>
                    </a:lnTo>
                    <a:lnTo>
                      <a:pt x="358" y="1725"/>
                    </a:lnTo>
                    <a:lnTo>
                      <a:pt x="359" y="1720"/>
                    </a:lnTo>
                    <a:lnTo>
                      <a:pt x="358" y="1716"/>
                    </a:lnTo>
                    <a:lnTo>
                      <a:pt x="352" y="1705"/>
                    </a:lnTo>
                    <a:lnTo>
                      <a:pt x="348" y="1695"/>
                    </a:lnTo>
                    <a:lnTo>
                      <a:pt x="347" y="1686"/>
                    </a:lnTo>
                    <a:lnTo>
                      <a:pt x="348" y="1679"/>
                    </a:lnTo>
                    <a:lnTo>
                      <a:pt x="350" y="1674"/>
                    </a:lnTo>
                    <a:lnTo>
                      <a:pt x="352" y="1670"/>
                    </a:lnTo>
                    <a:lnTo>
                      <a:pt x="356" y="1667"/>
                    </a:lnTo>
                    <a:lnTo>
                      <a:pt x="358" y="1666"/>
                    </a:lnTo>
                    <a:lnTo>
                      <a:pt x="360" y="1665"/>
                    </a:lnTo>
                    <a:lnTo>
                      <a:pt x="361" y="1664"/>
                    </a:lnTo>
                    <a:lnTo>
                      <a:pt x="359" y="1662"/>
                    </a:lnTo>
                    <a:lnTo>
                      <a:pt x="358" y="1658"/>
                    </a:lnTo>
                    <a:lnTo>
                      <a:pt x="355" y="1654"/>
                    </a:lnTo>
                    <a:lnTo>
                      <a:pt x="352" y="1649"/>
                    </a:lnTo>
                    <a:lnTo>
                      <a:pt x="348" y="1643"/>
                    </a:lnTo>
                    <a:lnTo>
                      <a:pt x="345" y="1637"/>
                    </a:lnTo>
                    <a:lnTo>
                      <a:pt x="341" y="1630"/>
                    </a:lnTo>
                    <a:lnTo>
                      <a:pt x="338" y="1622"/>
                    </a:lnTo>
                    <a:lnTo>
                      <a:pt x="334" y="1615"/>
                    </a:lnTo>
                    <a:lnTo>
                      <a:pt x="331" y="1604"/>
                    </a:lnTo>
                    <a:lnTo>
                      <a:pt x="329" y="1590"/>
                    </a:lnTo>
                    <a:lnTo>
                      <a:pt x="330" y="1574"/>
                    </a:lnTo>
                    <a:lnTo>
                      <a:pt x="331" y="1555"/>
                    </a:lnTo>
                    <a:lnTo>
                      <a:pt x="333" y="1537"/>
                    </a:lnTo>
                    <a:lnTo>
                      <a:pt x="334" y="1519"/>
                    </a:lnTo>
                    <a:lnTo>
                      <a:pt x="336" y="1503"/>
                    </a:lnTo>
                    <a:lnTo>
                      <a:pt x="338" y="1490"/>
                    </a:lnTo>
                    <a:lnTo>
                      <a:pt x="340" y="1482"/>
                    </a:lnTo>
                    <a:lnTo>
                      <a:pt x="340" y="1478"/>
                    </a:lnTo>
                    <a:lnTo>
                      <a:pt x="340" y="1477"/>
                    </a:lnTo>
                    <a:lnTo>
                      <a:pt x="338" y="1475"/>
                    </a:lnTo>
                    <a:lnTo>
                      <a:pt x="335" y="1469"/>
                    </a:lnTo>
                    <a:lnTo>
                      <a:pt x="332" y="1463"/>
                    </a:lnTo>
                    <a:lnTo>
                      <a:pt x="330" y="1455"/>
                    </a:lnTo>
                    <a:lnTo>
                      <a:pt x="326" y="1445"/>
                    </a:lnTo>
                    <a:lnTo>
                      <a:pt x="325" y="1436"/>
                    </a:lnTo>
                    <a:lnTo>
                      <a:pt x="323" y="1426"/>
                    </a:lnTo>
                    <a:lnTo>
                      <a:pt x="323" y="1416"/>
                    </a:lnTo>
                    <a:lnTo>
                      <a:pt x="324" y="1407"/>
                    </a:lnTo>
                    <a:lnTo>
                      <a:pt x="326" y="1399"/>
                    </a:lnTo>
                    <a:lnTo>
                      <a:pt x="328" y="1390"/>
                    </a:lnTo>
                    <a:lnTo>
                      <a:pt x="329" y="1384"/>
                    </a:lnTo>
                    <a:lnTo>
                      <a:pt x="330" y="1376"/>
                    </a:lnTo>
                    <a:lnTo>
                      <a:pt x="331" y="1371"/>
                    </a:lnTo>
                    <a:lnTo>
                      <a:pt x="331" y="1365"/>
                    </a:lnTo>
                    <a:lnTo>
                      <a:pt x="331" y="1361"/>
                    </a:lnTo>
                    <a:lnTo>
                      <a:pt x="330" y="1358"/>
                    </a:lnTo>
                    <a:lnTo>
                      <a:pt x="328" y="1355"/>
                    </a:lnTo>
                    <a:lnTo>
                      <a:pt x="326" y="1353"/>
                    </a:lnTo>
                    <a:lnTo>
                      <a:pt x="319" y="1348"/>
                    </a:lnTo>
                    <a:lnTo>
                      <a:pt x="313" y="1346"/>
                    </a:lnTo>
                    <a:lnTo>
                      <a:pt x="311" y="1343"/>
                    </a:lnTo>
                    <a:lnTo>
                      <a:pt x="310" y="1341"/>
                    </a:lnTo>
                    <a:lnTo>
                      <a:pt x="310" y="1338"/>
                    </a:lnTo>
                    <a:lnTo>
                      <a:pt x="310" y="1334"/>
                    </a:lnTo>
                    <a:lnTo>
                      <a:pt x="310" y="1328"/>
                    </a:lnTo>
                    <a:lnTo>
                      <a:pt x="308" y="1319"/>
                    </a:lnTo>
                    <a:lnTo>
                      <a:pt x="307" y="1308"/>
                    </a:lnTo>
                    <a:lnTo>
                      <a:pt x="302" y="1292"/>
                    </a:lnTo>
                    <a:lnTo>
                      <a:pt x="298" y="1277"/>
                    </a:lnTo>
                    <a:lnTo>
                      <a:pt x="296" y="1267"/>
                    </a:lnTo>
                    <a:lnTo>
                      <a:pt x="296" y="1260"/>
                    </a:lnTo>
                    <a:lnTo>
                      <a:pt x="297" y="1255"/>
                    </a:lnTo>
                    <a:lnTo>
                      <a:pt x="299" y="1253"/>
                    </a:lnTo>
                    <a:lnTo>
                      <a:pt x="301" y="1250"/>
                    </a:lnTo>
                    <a:lnTo>
                      <a:pt x="305" y="1248"/>
                    </a:lnTo>
                    <a:lnTo>
                      <a:pt x="307" y="1245"/>
                    </a:lnTo>
                    <a:lnTo>
                      <a:pt x="310" y="1239"/>
                    </a:lnTo>
                    <a:lnTo>
                      <a:pt x="312" y="1231"/>
                    </a:lnTo>
                    <a:lnTo>
                      <a:pt x="313" y="1226"/>
                    </a:lnTo>
                    <a:lnTo>
                      <a:pt x="312" y="1223"/>
                    </a:lnTo>
                    <a:lnTo>
                      <a:pt x="310" y="1222"/>
                    </a:lnTo>
                    <a:lnTo>
                      <a:pt x="307" y="1220"/>
                    </a:lnTo>
                    <a:lnTo>
                      <a:pt x="305" y="1220"/>
                    </a:lnTo>
                    <a:lnTo>
                      <a:pt x="302" y="1217"/>
                    </a:lnTo>
                    <a:lnTo>
                      <a:pt x="298" y="1214"/>
                    </a:lnTo>
                    <a:lnTo>
                      <a:pt x="295" y="1209"/>
                    </a:lnTo>
                    <a:lnTo>
                      <a:pt x="292" y="1203"/>
                    </a:lnTo>
                    <a:lnTo>
                      <a:pt x="290" y="1194"/>
                    </a:lnTo>
                    <a:lnTo>
                      <a:pt x="289" y="1188"/>
                    </a:lnTo>
                    <a:lnTo>
                      <a:pt x="289" y="1181"/>
                    </a:lnTo>
                    <a:lnTo>
                      <a:pt x="288" y="1175"/>
                    </a:lnTo>
                    <a:lnTo>
                      <a:pt x="289" y="1170"/>
                    </a:lnTo>
                    <a:lnTo>
                      <a:pt x="290" y="1166"/>
                    </a:lnTo>
                    <a:lnTo>
                      <a:pt x="291" y="1162"/>
                    </a:lnTo>
                    <a:lnTo>
                      <a:pt x="291" y="1159"/>
                    </a:lnTo>
                    <a:lnTo>
                      <a:pt x="292" y="1157"/>
                    </a:lnTo>
                    <a:lnTo>
                      <a:pt x="293" y="1156"/>
                    </a:lnTo>
                    <a:lnTo>
                      <a:pt x="292" y="1156"/>
                    </a:lnTo>
                    <a:lnTo>
                      <a:pt x="292" y="1155"/>
                    </a:lnTo>
                    <a:lnTo>
                      <a:pt x="292" y="1152"/>
                    </a:lnTo>
                    <a:lnTo>
                      <a:pt x="291" y="1148"/>
                    </a:lnTo>
                    <a:lnTo>
                      <a:pt x="288" y="1143"/>
                    </a:lnTo>
                    <a:lnTo>
                      <a:pt x="286" y="1137"/>
                    </a:lnTo>
                    <a:lnTo>
                      <a:pt x="284" y="1130"/>
                    </a:lnTo>
                    <a:lnTo>
                      <a:pt x="282" y="1123"/>
                    </a:lnTo>
                    <a:lnTo>
                      <a:pt x="281" y="1116"/>
                    </a:lnTo>
                    <a:lnTo>
                      <a:pt x="279" y="1109"/>
                    </a:lnTo>
                    <a:lnTo>
                      <a:pt x="278" y="1102"/>
                    </a:lnTo>
                    <a:lnTo>
                      <a:pt x="277" y="1094"/>
                    </a:lnTo>
                    <a:lnTo>
                      <a:pt x="275" y="1088"/>
                    </a:lnTo>
                    <a:lnTo>
                      <a:pt x="274" y="1082"/>
                    </a:lnTo>
                    <a:lnTo>
                      <a:pt x="272" y="1076"/>
                    </a:lnTo>
                    <a:lnTo>
                      <a:pt x="270" y="1069"/>
                    </a:lnTo>
                    <a:lnTo>
                      <a:pt x="268" y="1063"/>
                    </a:lnTo>
                    <a:lnTo>
                      <a:pt x="266" y="1057"/>
                    </a:lnTo>
                    <a:lnTo>
                      <a:pt x="265" y="1050"/>
                    </a:lnTo>
                    <a:lnTo>
                      <a:pt x="264" y="1043"/>
                    </a:lnTo>
                    <a:lnTo>
                      <a:pt x="265" y="1037"/>
                    </a:lnTo>
                    <a:lnTo>
                      <a:pt x="264" y="1031"/>
                    </a:lnTo>
                    <a:lnTo>
                      <a:pt x="263" y="1025"/>
                    </a:lnTo>
                    <a:lnTo>
                      <a:pt x="261" y="1020"/>
                    </a:lnTo>
                    <a:lnTo>
                      <a:pt x="259" y="1013"/>
                    </a:lnTo>
                    <a:lnTo>
                      <a:pt x="256" y="1008"/>
                    </a:lnTo>
                    <a:lnTo>
                      <a:pt x="253" y="1001"/>
                    </a:lnTo>
                    <a:lnTo>
                      <a:pt x="251" y="994"/>
                    </a:lnTo>
                    <a:lnTo>
                      <a:pt x="250" y="987"/>
                    </a:lnTo>
                    <a:lnTo>
                      <a:pt x="248" y="978"/>
                    </a:lnTo>
                    <a:lnTo>
                      <a:pt x="248" y="968"/>
                    </a:lnTo>
                    <a:lnTo>
                      <a:pt x="249" y="961"/>
                    </a:lnTo>
                    <a:lnTo>
                      <a:pt x="250" y="952"/>
                    </a:lnTo>
                    <a:lnTo>
                      <a:pt x="252" y="946"/>
                    </a:lnTo>
                    <a:lnTo>
                      <a:pt x="254" y="940"/>
                    </a:lnTo>
                    <a:lnTo>
                      <a:pt x="255" y="935"/>
                    </a:lnTo>
                    <a:lnTo>
                      <a:pt x="258" y="932"/>
                    </a:lnTo>
                    <a:lnTo>
                      <a:pt x="260" y="929"/>
                    </a:lnTo>
                    <a:lnTo>
                      <a:pt x="261" y="927"/>
                    </a:lnTo>
                    <a:lnTo>
                      <a:pt x="262" y="925"/>
                    </a:lnTo>
                    <a:lnTo>
                      <a:pt x="261" y="924"/>
                    </a:lnTo>
                    <a:lnTo>
                      <a:pt x="259" y="923"/>
                    </a:lnTo>
                    <a:lnTo>
                      <a:pt x="257" y="922"/>
                    </a:lnTo>
                    <a:lnTo>
                      <a:pt x="255" y="919"/>
                    </a:lnTo>
                    <a:lnTo>
                      <a:pt x="252" y="915"/>
                    </a:lnTo>
                    <a:lnTo>
                      <a:pt x="250" y="913"/>
                    </a:lnTo>
                    <a:lnTo>
                      <a:pt x="248" y="908"/>
                    </a:lnTo>
                    <a:lnTo>
                      <a:pt x="247" y="904"/>
                    </a:lnTo>
                    <a:lnTo>
                      <a:pt x="246" y="897"/>
                    </a:lnTo>
                    <a:lnTo>
                      <a:pt x="245" y="891"/>
                    </a:lnTo>
                    <a:lnTo>
                      <a:pt x="245" y="886"/>
                    </a:lnTo>
                    <a:lnTo>
                      <a:pt x="246" y="881"/>
                    </a:lnTo>
                    <a:lnTo>
                      <a:pt x="245" y="877"/>
                    </a:lnTo>
                    <a:lnTo>
                      <a:pt x="246" y="873"/>
                    </a:lnTo>
                    <a:lnTo>
                      <a:pt x="246" y="869"/>
                    </a:lnTo>
                    <a:lnTo>
                      <a:pt x="246" y="868"/>
                    </a:lnTo>
                    <a:lnTo>
                      <a:pt x="246" y="866"/>
                    </a:lnTo>
                    <a:lnTo>
                      <a:pt x="246" y="865"/>
                    </a:lnTo>
                    <a:lnTo>
                      <a:pt x="246" y="864"/>
                    </a:lnTo>
                    <a:lnTo>
                      <a:pt x="245" y="861"/>
                    </a:lnTo>
                    <a:lnTo>
                      <a:pt x="243" y="857"/>
                    </a:lnTo>
                    <a:lnTo>
                      <a:pt x="240" y="852"/>
                    </a:lnTo>
                    <a:lnTo>
                      <a:pt x="238" y="846"/>
                    </a:lnTo>
                    <a:lnTo>
                      <a:pt x="235" y="840"/>
                    </a:lnTo>
                    <a:lnTo>
                      <a:pt x="232" y="832"/>
                    </a:lnTo>
                    <a:lnTo>
                      <a:pt x="229" y="825"/>
                    </a:lnTo>
                    <a:lnTo>
                      <a:pt x="226" y="817"/>
                    </a:lnTo>
                    <a:lnTo>
                      <a:pt x="224" y="811"/>
                    </a:lnTo>
                    <a:lnTo>
                      <a:pt x="223" y="804"/>
                    </a:lnTo>
                    <a:lnTo>
                      <a:pt x="222" y="797"/>
                    </a:lnTo>
                    <a:lnTo>
                      <a:pt x="221" y="790"/>
                    </a:lnTo>
                    <a:lnTo>
                      <a:pt x="221" y="783"/>
                    </a:lnTo>
                    <a:lnTo>
                      <a:pt x="221" y="775"/>
                    </a:lnTo>
                    <a:lnTo>
                      <a:pt x="220" y="769"/>
                    </a:lnTo>
                    <a:lnTo>
                      <a:pt x="221" y="764"/>
                    </a:lnTo>
                    <a:lnTo>
                      <a:pt x="221" y="760"/>
                    </a:lnTo>
                    <a:lnTo>
                      <a:pt x="221" y="757"/>
                    </a:lnTo>
                    <a:lnTo>
                      <a:pt x="221" y="756"/>
                    </a:lnTo>
                    <a:lnTo>
                      <a:pt x="221" y="755"/>
                    </a:lnTo>
                    <a:lnTo>
                      <a:pt x="219" y="751"/>
                    </a:lnTo>
                    <a:lnTo>
                      <a:pt x="217" y="745"/>
                    </a:lnTo>
                    <a:lnTo>
                      <a:pt x="214" y="737"/>
                    </a:lnTo>
                    <a:lnTo>
                      <a:pt x="211" y="729"/>
                    </a:lnTo>
                    <a:lnTo>
                      <a:pt x="208" y="718"/>
                    </a:lnTo>
                    <a:lnTo>
                      <a:pt x="203" y="707"/>
                    </a:lnTo>
                    <a:lnTo>
                      <a:pt x="199" y="696"/>
                    </a:lnTo>
                    <a:lnTo>
                      <a:pt x="195" y="685"/>
                    </a:lnTo>
                    <a:lnTo>
                      <a:pt x="192" y="676"/>
                    </a:lnTo>
                    <a:lnTo>
                      <a:pt x="190" y="667"/>
                    </a:lnTo>
                    <a:lnTo>
                      <a:pt x="189" y="658"/>
                    </a:lnTo>
                    <a:lnTo>
                      <a:pt x="191" y="650"/>
                    </a:lnTo>
                    <a:lnTo>
                      <a:pt x="193" y="644"/>
                    </a:lnTo>
                    <a:lnTo>
                      <a:pt x="196" y="638"/>
                    </a:lnTo>
                    <a:lnTo>
                      <a:pt x="200" y="634"/>
                    </a:lnTo>
                    <a:lnTo>
                      <a:pt x="204" y="630"/>
                    </a:lnTo>
                    <a:lnTo>
                      <a:pt x="208" y="627"/>
                    </a:lnTo>
                    <a:lnTo>
                      <a:pt x="210" y="626"/>
                    </a:lnTo>
                    <a:lnTo>
                      <a:pt x="210" y="625"/>
                    </a:lnTo>
                    <a:lnTo>
                      <a:pt x="209" y="625"/>
                    </a:lnTo>
                    <a:lnTo>
                      <a:pt x="208" y="623"/>
                    </a:lnTo>
                    <a:lnTo>
                      <a:pt x="204" y="621"/>
                    </a:lnTo>
                    <a:lnTo>
                      <a:pt x="199" y="617"/>
                    </a:lnTo>
                    <a:lnTo>
                      <a:pt x="194" y="612"/>
                    </a:lnTo>
                    <a:lnTo>
                      <a:pt x="189" y="605"/>
                    </a:lnTo>
                    <a:lnTo>
                      <a:pt x="184" y="597"/>
                    </a:lnTo>
                    <a:lnTo>
                      <a:pt x="179" y="589"/>
                    </a:lnTo>
                    <a:lnTo>
                      <a:pt x="176" y="578"/>
                    </a:lnTo>
                    <a:lnTo>
                      <a:pt x="174" y="567"/>
                    </a:lnTo>
                    <a:lnTo>
                      <a:pt x="172" y="555"/>
                    </a:lnTo>
                    <a:lnTo>
                      <a:pt x="171" y="544"/>
                    </a:lnTo>
                    <a:lnTo>
                      <a:pt x="171" y="535"/>
                    </a:lnTo>
                    <a:lnTo>
                      <a:pt x="170" y="528"/>
                    </a:lnTo>
                    <a:lnTo>
                      <a:pt x="171" y="522"/>
                    </a:lnTo>
                    <a:lnTo>
                      <a:pt x="170" y="517"/>
                    </a:lnTo>
                    <a:lnTo>
                      <a:pt x="172" y="514"/>
                    </a:lnTo>
                    <a:lnTo>
                      <a:pt x="171" y="511"/>
                    </a:lnTo>
                    <a:lnTo>
                      <a:pt x="172" y="509"/>
                    </a:lnTo>
                    <a:lnTo>
                      <a:pt x="170" y="507"/>
                    </a:lnTo>
                    <a:lnTo>
                      <a:pt x="169" y="504"/>
                    </a:lnTo>
                    <a:lnTo>
                      <a:pt x="167" y="500"/>
                    </a:lnTo>
                    <a:lnTo>
                      <a:pt x="164" y="495"/>
                    </a:lnTo>
                    <a:lnTo>
                      <a:pt x="161" y="490"/>
                    </a:lnTo>
                    <a:lnTo>
                      <a:pt x="159" y="483"/>
                    </a:lnTo>
                    <a:lnTo>
                      <a:pt x="156" y="477"/>
                    </a:lnTo>
                    <a:lnTo>
                      <a:pt x="154" y="469"/>
                    </a:lnTo>
                    <a:lnTo>
                      <a:pt x="152" y="461"/>
                    </a:lnTo>
                    <a:lnTo>
                      <a:pt x="151" y="455"/>
                    </a:lnTo>
                    <a:lnTo>
                      <a:pt x="150" y="449"/>
                    </a:lnTo>
                    <a:lnTo>
                      <a:pt x="149" y="443"/>
                    </a:lnTo>
                    <a:lnTo>
                      <a:pt x="149" y="438"/>
                    </a:lnTo>
                    <a:lnTo>
                      <a:pt x="149" y="435"/>
                    </a:lnTo>
                    <a:lnTo>
                      <a:pt x="149" y="431"/>
                    </a:lnTo>
                    <a:lnTo>
                      <a:pt x="149" y="429"/>
                    </a:lnTo>
                    <a:lnTo>
                      <a:pt x="149" y="427"/>
                    </a:lnTo>
                    <a:lnTo>
                      <a:pt x="149" y="425"/>
                    </a:lnTo>
                    <a:lnTo>
                      <a:pt x="149" y="426"/>
                    </a:lnTo>
                    <a:lnTo>
                      <a:pt x="148" y="426"/>
                    </a:lnTo>
                    <a:lnTo>
                      <a:pt x="147" y="425"/>
                    </a:lnTo>
                    <a:lnTo>
                      <a:pt x="145" y="424"/>
                    </a:lnTo>
                    <a:lnTo>
                      <a:pt x="142" y="422"/>
                    </a:lnTo>
                    <a:lnTo>
                      <a:pt x="139" y="420"/>
                    </a:lnTo>
                    <a:lnTo>
                      <a:pt x="137" y="417"/>
                    </a:lnTo>
                    <a:lnTo>
                      <a:pt x="133" y="412"/>
                    </a:lnTo>
                    <a:lnTo>
                      <a:pt x="129" y="406"/>
                    </a:lnTo>
                    <a:lnTo>
                      <a:pt x="125" y="399"/>
                    </a:lnTo>
                    <a:lnTo>
                      <a:pt x="122" y="391"/>
                    </a:lnTo>
                    <a:lnTo>
                      <a:pt x="121" y="384"/>
                    </a:lnTo>
                    <a:lnTo>
                      <a:pt x="120" y="378"/>
                    </a:lnTo>
                    <a:lnTo>
                      <a:pt x="121" y="373"/>
                    </a:lnTo>
                    <a:lnTo>
                      <a:pt x="122" y="367"/>
                    </a:lnTo>
                    <a:lnTo>
                      <a:pt x="123" y="363"/>
                    </a:lnTo>
                    <a:lnTo>
                      <a:pt x="125" y="360"/>
                    </a:lnTo>
                    <a:lnTo>
                      <a:pt x="126" y="357"/>
                    </a:lnTo>
                    <a:lnTo>
                      <a:pt x="127" y="356"/>
                    </a:lnTo>
                    <a:lnTo>
                      <a:pt x="128" y="355"/>
                    </a:lnTo>
                    <a:lnTo>
                      <a:pt x="107" y="267"/>
                    </a:lnTo>
                    <a:lnTo>
                      <a:pt x="73" y="164"/>
                    </a:lnTo>
                    <a:lnTo>
                      <a:pt x="41" y="71"/>
                    </a:lnTo>
                    <a:lnTo>
                      <a:pt x="29" y="45"/>
                    </a:lnTo>
                    <a:lnTo>
                      <a:pt x="0" y="0"/>
                    </a:lnTo>
                    <a:lnTo>
                      <a:pt x="12" y="26"/>
                    </a:lnTo>
                    <a:lnTo>
                      <a:pt x="18" y="47"/>
                    </a:lnTo>
                    <a:lnTo>
                      <a:pt x="31" y="73"/>
                    </a:lnTo>
                    <a:lnTo>
                      <a:pt x="62" y="165"/>
                    </a:lnTo>
                    <a:lnTo>
                      <a:pt x="97" y="268"/>
                    </a:lnTo>
                    <a:lnTo>
                      <a:pt x="118" y="356"/>
                    </a:lnTo>
                    <a:lnTo>
                      <a:pt x="117" y="357"/>
                    </a:lnTo>
                    <a:lnTo>
                      <a:pt x="116" y="358"/>
                    </a:lnTo>
                    <a:lnTo>
                      <a:pt x="114" y="360"/>
                    </a:lnTo>
                    <a:lnTo>
                      <a:pt x="113" y="364"/>
                    </a:lnTo>
                    <a:lnTo>
                      <a:pt x="111" y="368"/>
                    </a:lnTo>
                    <a:lnTo>
                      <a:pt x="110" y="374"/>
                    </a:lnTo>
                    <a:lnTo>
                      <a:pt x="109" y="379"/>
                    </a:lnTo>
                    <a:lnTo>
                      <a:pt x="110" y="384"/>
                    </a:lnTo>
                    <a:lnTo>
                      <a:pt x="112" y="393"/>
                    </a:lnTo>
                    <a:lnTo>
                      <a:pt x="114" y="399"/>
                    </a:lnTo>
                    <a:lnTo>
                      <a:pt x="119" y="408"/>
                    </a:lnTo>
                    <a:lnTo>
                      <a:pt x="122" y="413"/>
                    </a:lnTo>
                    <a:lnTo>
                      <a:pt x="125" y="417"/>
                    </a:lnTo>
                    <a:lnTo>
                      <a:pt x="129" y="421"/>
                    </a:lnTo>
                    <a:lnTo>
                      <a:pt x="133" y="423"/>
                    </a:lnTo>
                    <a:lnTo>
                      <a:pt x="135" y="425"/>
                    </a:lnTo>
                    <a:lnTo>
                      <a:pt x="137" y="426"/>
                    </a:lnTo>
                    <a:lnTo>
                      <a:pt x="138" y="426"/>
                    </a:lnTo>
                    <a:lnTo>
                      <a:pt x="139" y="426"/>
                    </a:lnTo>
                    <a:lnTo>
                      <a:pt x="141" y="426"/>
                    </a:lnTo>
                    <a:lnTo>
                      <a:pt x="140" y="428"/>
                    </a:lnTo>
                    <a:lnTo>
                      <a:pt x="139" y="429"/>
                    </a:lnTo>
                    <a:lnTo>
                      <a:pt x="139" y="432"/>
                    </a:lnTo>
                    <a:lnTo>
                      <a:pt x="139" y="435"/>
                    </a:lnTo>
                    <a:lnTo>
                      <a:pt x="139" y="440"/>
                    </a:lnTo>
                    <a:lnTo>
                      <a:pt x="139" y="445"/>
                    </a:lnTo>
                    <a:lnTo>
                      <a:pt x="141" y="450"/>
                    </a:lnTo>
                    <a:lnTo>
                      <a:pt x="141" y="456"/>
                    </a:lnTo>
                    <a:lnTo>
                      <a:pt x="142" y="462"/>
                    </a:lnTo>
                    <a:lnTo>
                      <a:pt x="144" y="470"/>
                    </a:lnTo>
                    <a:lnTo>
                      <a:pt x="147" y="477"/>
                    </a:lnTo>
                    <a:lnTo>
                      <a:pt x="149" y="485"/>
                    </a:lnTo>
                    <a:lnTo>
                      <a:pt x="152" y="491"/>
                    </a:lnTo>
                    <a:lnTo>
                      <a:pt x="155" y="496"/>
                    </a:lnTo>
                    <a:lnTo>
                      <a:pt x="157" y="501"/>
                    </a:lnTo>
                    <a:lnTo>
                      <a:pt x="158" y="505"/>
                    </a:lnTo>
                    <a:lnTo>
                      <a:pt x="161" y="508"/>
                    </a:lnTo>
                    <a:lnTo>
                      <a:pt x="161" y="510"/>
                    </a:lnTo>
                    <a:lnTo>
                      <a:pt x="162" y="510"/>
                    </a:lnTo>
                    <a:lnTo>
                      <a:pt x="162" y="511"/>
                    </a:lnTo>
                    <a:lnTo>
                      <a:pt x="162" y="512"/>
                    </a:lnTo>
                    <a:lnTo>
                      <a:pt x="161" y="514"/>
                    </a:lnTo>
                    <a:lnTo>
                      <a:pt x="160" y="518"/>
                    </a:lnTo>
                    <a:lnTo>
                      <a:pt x="161" y="523"/>
                    </a:lnTo>
                    <a:lnTo>
                      <a:pt x="161" y="529"/>
                    </a:lnTo>
                    <a:lnTo>
                      <a:pt x="161" y="536"/>
                    </a:lnTo>
                    <a:lnTo>
                      <a:pt x="161" y="545"/>
                    </a:lnTo>
                    <a:lnTo>
                      <a:pt x="162" y="556"/>
                    </a:lnTo>
                    <a:lnTo>
                      <a:pt x="163" y="567"/>
                    </a:lnTo>
                    <a:lnTo>
                      <a:pt x="166" y="579"/>
                    </a:lnTo>
                    <a:lnTo>
                      <a:pt x="169" y="590"/>
                    </a:lnTo>
                    <a:lnTo>
                      <a:pt x="174" y="599"/>
                    </a:lnTo>
                    <a:lnTo>
                      <a:pt x="179" y="606"/>
                    </a:lnTo>
                    <a:lnTo>
                      <a:pt x="184" y="613"/>
                    </a:lnTo>
                    <a:lnTo>
                      <a:pt x="189" y="618"/>
                    </a:lnTo>
                    <a:lnTo>
                      <a:pt x="194" y="622"/>
                    </a:lnTo>
                    <a:lnTo>
                      <a:pt x="196" y="624"/>
                    </a:lnTo>
                    <a:lnTo>
                      <a:pt x="199" y="625"/>
                    </a:lnTo>
                    <a:lnTo>
                      <a:pt x="200" y="626"/>
                    </a:lnTo>
                    <a:lnTo>
                      <a:pt x="199" y="627"/>
                    </a:lnTo>
                    <a:lnTo>
                      <a:pt x="196" y="628"/>
                    </a:lnTo>
                    <a:lnTo>
                      <a:pt x="194" y="631"/>
                    </a:lnTo>
                    <a:lnTo>
                      <a:pt x="190" y="634"/>
                    </a:lnTo>
                    <a:lnTo>
                      <a:pt x="186" y="639"/>
                    </a:lnTo>
                    <a:lnTo>
                      <a:pt x="183" y="645"/>
                    </a:lnTo>
                    <a:lnTo>
                      <a:pt x="180" y="651"/>
                    </a:lnTo>
                    <a:lnTo>
                      <a:pt x="179" y="658"/>
                    </a:lnTo>
                    <a:lnTo>
                      <a:pt x="180" y="668"/>
                    </a:lnTo>
                    <a:lnTo>
                      <a:pt x="181" y="676"/>
                    </a:lnTo>
                    <a:lnTo>
                      <a:pt x="185" y="686"/>
                    </a:lnTo>
                    <a:lnTo>
                      <a:pt x="189" y="697"/>
                    </a:lnTo>
                    <a:lnTo>
                      <a:pt x="193" y="709"/>
                    </a:lnTo>
                    <a:lnTo>
                      <a:pt x="196" y="719"/>
                    </a:lnTo>
                    <a:lnTo>
                      <a:pt x="200" y="730"/>
                    </a:lnTo>
                    <a:lnTo>
                      <a:pt x="204" y="738"/>
                    </a:lnTo>
                    <a:lnTo>
                      <a:pt x="207" y="746"/>
                    </a:lnTo>
                    <a:lnTo>
                      <a:pt x="208" y="751"/>
                    </a:lnTo>
                    <a:lnTo>
                      <a:pt x="209" y="756"/>
                    </a:lnTo>
                    <a:lnTo>
                      <a:pt x="210" y="757"/>
                    </a:lnTo>
                    <a:lnTo>
                      <a:pt x="210" y="758"/>
                    </a:lnTo>
                    <a:lnTo>
                      <a:pt x="210" y="761"/>
                    </a:lnTo>
                    <a:lnTo>
                      <a:pt x="210" y="765"/>
                    </a:lnTo>
                    <a:lnTo>
                      <a:pt x="210" y="770"/>
                    </a:lnTo>
                    <a:lnTo>
                      <a:pt x="210" y="776"/>
                    </a:lnTo>
                    <a:lnTo>
                      <a:pt x="210" y="783"/>
                    </a:lnTo>
                    <a:lnTo>
                      <a:pt x="211" y="790"/>
                    </a:lnTo>
                    <a:lnTo>
                      <a:pt x="212" y="797"/>
                    </a:lnTo>
                    <a:lnTo>
                      <a:pt x="213" y="805"/>
                    </a:lnTo>
                    <a:lnTo>
                      <a:pt x="215" y="812"/>
                    </a:lnTo>
                    <a:lnTo>
                      <a:pt x="217" y="820"/>
                    </a:lnTo>
                    <a:lnTo>
                      <a:pt x="219" y="826"/>
                    </a:lnTo>
                    <a:lnTo>
                      <a:pt x="222" y="833"/>
                    </a:lnTo>
                    <a:lnTo>
                      <a:pt x="224" y="840"/>
                    </a:lnTo>
                    <a:lnTo>
                      <a:pt x="227" y="847"/>
                    </a:lnTo>
                    <a:lnTo>
                      <a:pt x="230" y="853"/>
                    </a:lnTo>
                    <a:lnTo>
                      <a:pt x="232" y="858"/>
                    </a:lnTo>
                    <a:lnTo>
                      <a:pt x="233" y="862"/>
                    </a:lnTo>
                    <a:lnTo>
                      <a:pt x="235" y="865"/>
                    </a:lnTo>
                    <a:lnTo>
                      <a:pt x="235" y="866"/>
                    </a:lnTo>
                    <a:lnTo>
                      <a:pt x="236" y="867"/>
                    </a:lnTo>
                    <a:lnTo>
                      <a:pt x="235" y="869"/>
                    </a:lnTo>
                    <a:lnTo>
                      <a:pt x="235" y="872"/>
                    </a:lnTo>
                    <a:lnTo>
                      <a:pt x="235" y="874"/>
                    </a:lnTo>
                    <a:lnTo>
                      <a:pt x="235" y="878"/>
                    </a:lnTo>
                    <a:lnTo>
                      <a:pt x="235" y="882"/>
                    </a:lnTo>
                    <a:lnTo>
                      <a:pt x="236" y="887"/>
                    </a:lnTo>
                    <a:lnTo>
                      <a:pt x="236" y="892"/>
                    </a:lnTo>
                    <a:lnTo>
                      <a:pt x="236" y="899"/>
                    </a:lnTo>
                    <a:lnTo>
                      <a:pt x="237" y="904"/>
                    </a:lnTo>
                    <a:lnTo>
                      <a:pt x="239" y="909"/>
                    </a:lnTo>
                    <a:lnTo>
                      <a:pt x="241" y="913"/>
                    </a:lnTo>
                    <a:lnTo>
                      <a:pt x="242" y="917"/>
                    </a:lnTo>
                    <a:lnTo>
                      <a:pt x="245" y="920"/>
                    </a:lnTo>
                    <a:lnTo>
                      <a:pt x="247" y="922"/>
                    </a:lnTo>
                    <a:lnTo>
                      <a:pt x="248" y="924"/>
                    </a:lnTo>
                    <a:lnTo>
                      <a:pt x="251" y="925"/>
                    </a:lnTo>
                    <a:lnTo>
                      <a:pt x="251" y="926"/>
                    </a:lnTo>
                    <a:lnTo>
                      <a:pt x="252" y="927"/>
                    </a:lnTo>
                    <a:lnTo>
                      <a:pt x="251" y="927"/>
                    </a:lnTo>
                    <a:lnTo>
                      <a:pt x="250" y="928"/>
                    </a:lnTo>
                    <a:lnTo>
                      <a:pt x="250" y="930"/>
                    </a:lnTo>
                    <a:lnTo>
                      <a:pt x="247" y="933"/>
                    </a:lnTo>
                    <a:lnTo>
                      <a:pt x="246" y="936"/>
                    </a:lnTo>
                    <a:lnTo>
                      <a:pt x="244" y="941"/>
                    </a:lnTo>
                    <a:lnTo>
                      <a:pt x="242" y="946"/>
                    </a:lnTo>
                    <a:lnTo>
                      <a:pt x="240" y="953"/>
                    </a:lnTo>
                    <a:lnTo>
                      <a:pt x="238" y="961"/>
                    </a:lnTo>
                    <a:lnTo>
                      <a:pt x="237" y="970"/>
                    </a:lnTo>
                    <a:lnTo>
                      <a:pt x="237" y="979"/>
                    </a:lnTo>
                    <a:lnTo>
                      <a:pt x="238" y="988"/>
                    </a:lnTo>
                    <a:lnTo>
                      <a:pt x="240" y="995"/>
                    </a:lnTo>
                    <a:lnTo>
                      <a:pt x="242" y="1002"/>
                    </a:lnTo>
                    <a:lnTo>
                      <a:pt x="246" y="1008"/>
                    </a:lnTo>
                    <a:lnTo>
                      <a:pt x="247" y="1015"/>
                    </a:lnTo>
                    <a:lnTo>
                      <a:pt x="251" y="1020"/>
                    </a:lnTo>
                    <a:lnTo>
                      <a:pt x="252" y="1026"/>
                    </a:lnTo>
                    <a:lnTo>
                      <a:pt x="254" y="1032"/>
                    </a:lnTo>
                    <a:lnTo>
                      <a:pt x="254" y="1038"/>
                    </a:lnTo>
                    <a:lnTo>
                      <a:pt x="254" y="1045"/>
                    </a:lnTo>
                    <a:lnTo>
                      <a:pt x="255" y="1051"/>
                    </a:lnTo>
                    <a:lnTo>
                      <a:pt x="256" y="1057"/>
                    </a:lnTo>
                    <a:lnTo>
                      <a:pt x="257" y="1064"/>
                    </a:lnTo>
                    <a:lnTo>
                      <a:pt x="260" y="1071"/>
                    </a:lnTo>
                    <a:lnTo>
                      <a:pt x="261" y="1077"/>
                    </a:lnTo>
                    <a:lnTo>
                      <a:pt x="264" y="1083"/>
                    </a:lnTo>
                    <a:lnTo>
                      <a:pt x="265" y="1089"/>
                    </a:lnTo>
                    <a:lnTo>
                      <a:pt x="266" y="1096"/>
                    </a:lnTo>
                    <a:lnTo>
                      <a:pt x="268" y="1103"/>
                    </a:lnTo>
                    <a:lnTo>
                      <a:pt x="268" y="1110"/>
                    </a:lnTo>
                    <a:lnTo>
                      <a:pt x="270" y="1117"/>
                    </a:lnTo>
                    <a:lnTo>
                      <a:pt x="272" y="1124"/>
                    </a:lnTo>
                    <a:lnTo>
                      <a:pt x="274" y="1132"/>
                    </a:lnTo>
                    <a:lnTo>
                      <a:pt x="276" y="1138"/>
                    </a:lnTo>
                    <a:lnTo>
                      <a:pt x="277" y="1144"/>
                    </a:lnTo>
                    <a:lnTo>
                      <a:pt x="279" y="1150"/>
                    </a:lnTo>
                    <a:lnTo>
                      <a:pt x="280" y="1153"/>
                    </a:lnTo>
                    <a:lnTo>
                      <a:pt x="282" y="1156"/>
                    </a:lnTo>
                    <a:lnTo>
                      <a:pt x="282" y="1157"/>
                    </a:lnTo>
                    <a:lnTo>
                      <a:pt x="281" y="1158"/>
                    </a:lnTo>
                    <a:lnTo>
                      <a:pt x="280" y="1160"/>
                    </a:lnTo>
                    <a:lnTo>
                      <a:pt x="280" y="1164"/>
                    </a:lnTo>
                    <a:lnTo>
                      <a:pt x="279" y="1167"/>
                    </a:lnTo>
                    <a:lnTo>
                      <a:pt x="279" y="1171"/>
                    </a:lnTo>
                    <a:lnTo>
                      <a:pt x="279" y="1176"/>
                    </a:lnTo>
                    <a:lnTo>
                      <a:pt x="279" y="1182"/>
                    </a:lnTo>
                    <a:lnTo>
                      <a:pt x="279" y="1188"/>
                    </a:lnTo>
                    <a:lnTo>
                      <a:pt x="280" y="1194"/>
                    </a:lnTo>
                    <a:lnTo>
                      <a:pt x="282" y="1204"/>
                    </a:lnTo>
                    <a:lnTo>
                      <a:pt x="285" y="1211"/>
                    </a:lnTo>
                    <a:lnTo>
                      <a:pt x="288" y="1215"/>
                    </a:lnTo>
                    <a:lnTo>
                      <a:pt x="291" y="1218"/>
                    </a:lnTo>
                    <a:lnTo>
                      <a:pt x="294" y="1220"/>
                    </a:lnTo>
                    <a:lnTo>
                      <a:pt x="297" y="1221"/>
                    </a:lnTo>
                    <a:lnTo>
                      <a:pt x="300" y="1223"/>
                    </a:lnTo>
                    <a:lnTo>
                      <a:pt x="301" y="1225"/>
                    </a:lnTo>
                    <a:lnTo>
                      <a:pt x="302" y="1227"/>
                    </a:lnTo>
                    <a:lnTo>
                      <a:pt x="302" y="1231"/>
                    </a:lnTo>
                    <a:lnTo>
                      <a:pt x="300" y="1240"/>
                    </a:lnTo>
                    <a:lnTo>
                      <a:pt x="297" y="1246"/>
                    </a:lnTo>
                    <a:lnTo>
                      <a:pt x="294" y="1249"/>
                    </a:lnTo>
                    <a:lnTo>
                      <a:pt x="291" y="1251"/>
                    </a:lnTo>
                    <a:lnTo>
                      <a:pt x="288" y="1254"/>
                    </a:lnTo>
                    <a:lnTo>
                      <a:pt x="286" y="1257"/>
                    </a:lnTo>
                    <a:lnTo>
                      <a:pt x="285" y="1260"/>
                    </a:lnTo>
                    <a:lnTo>
                      <a:pt x="286" y="1267"/>
                    </a:lnTo>
                    <a:lnTo>
                      <a:pt x="288" y="1278"/>
                    </a:lnTo>
                    <a:lnTo>
                      <a:pt x="291" y="1293"/>
                    </a:lnTo>
                    <a:lnTo>
                      <a:pt x="296" y="1308"/>
                    </a:lnTo>
                    <a:lnTo>
                      <a:pt x="298" y="1321"/>
                    </a:lnTo>
                    <a:lnTo>
                      <a:pt x="299" y="1329"/>
                    </a:lnTo>
                    <a:lnTo>
                      <a:pt x="298" y="1335"/>
                    </a:lnTo>
                    <a:lnTo>
                      <a:pt x="298" y="1340"/>
                    </a:lnTo>
                    <a:lnTo>
                      <a:pt x="299" y="1342"/>
                    </a:lnTo>
                    <a:lnTo>
                      <a:pt x="300" y="1344"/>
                    </a:lnTo>
                    <a:lnTo>
                      <a:pt x="303" y="1347"/>
                    </a:lnTo>
                    <a:lnTo>
                      <a:pt x="307" y="1350"/>
                    </a:lnTo>
                    <a:lnTo>
                      <a:pt x="315" y="1354"/>
                    </a:lnTo>
                    <a:lnTo>
                      <a:pt x="318" y="1356"/>
                    </a:lnTo>
                    <a:lnTo>
                      <a:pt x="320" y="1359"/>
                    </a:lnTo>
                    <a:lnTo>
                      <a:pt x="320" y="1362"/>
                    </a:lnTo>
                    <a:lnTo>
                      <a:pt x="321" y="1366"/>
                    </a:lnTo>
                    <a:lnTo>
                      <a:pt x="320" y="1371"/>
                    </a:lnTo>
                    <a:lnTo>
                      <a:pt x="320" y="1378"/>
                    </a:lnTo>
                    <a:lnTo>
                      <a:pt x="319" y="1384"/>
                    </a:lnTo>
                    <a:lnTo>
                      <a:pt x="317" y="1392"/>
                    </a:lnTo>
                    <a:lnTo>
                      <a:pt x="315" y="1400"/>
                    </a:lnTo>
                    <a:lnTo>
                      <a:pt x="314" y="1408"/>
                    </a:lnTo>
                    <a:lnTo>
                      <a:pt x="313" y="1417"/>
                    </a:lnTo>
                    <a:lnTo>
                      <a:pt x="315" y="1427"/>
                    </a:lnTo>
                    <a:lnTo>
                      <a:pt x="317" y="1436"/>
                    </a:lnTo>
                    <a:lnTo>
                      <a:pt x="320" y="1446"/>
                    </a:lnTo>
                    <a:lnTo>
                      <a:pt x="324" y="1455"/>
                    </a:lnTo>
                    <a:lnTo>
                      <a:pt x="328" y="1463"/>
                    </a:lnTo>
                    <a:lnTo>
                      <a:pt x="333" y="1470"/>
                    </a:lnTo>
                    <a:lnTo>
                      <a:pt x="336" y="1475"/>
                    </a:lnTo>
                    <a:lnTo>
                      <a:pt x="339" y="1477"/>
                    </a:lnTo>
                    <a:lnTo>
                      <a:pt x="340" y="1478"/>
                    </a:lnTo>
                    <a:lnTo>
                      <a:pt x="339" y="1481"/>
                    </a:lnTo>
                    <a:lnTo>
                      <a:pt x="338" y="1487"/>
                    </a:lnTo>
                    <a:lnTo>
                      <a:pt x="335" y="1497"/>
                    </a:lnTo>
                    <a:lnTo>
                      <a:pt x="331" y="1510"/>
                    </a:lnTo>
                    <a:lnTo>
                      <a:pt x="328" y="1525"/>
                    </a:lnTo>
                    <a:lnTo>
                      <a:pt x="325" y="1542"/>
                    </a:lnTo>
                    <a:lnTo>
                      <a:pt x="322" y="1560"/>
                    </a:lnTo>
                    <a:lnTo>
                      <a:pt x="321" y="1578"/>
                    </a:lnTo>
                    <a:lnTo>
                      <a:pt x="321" y="1597"/>
                    </a:lnTo>
                    <a:lnTo>
                      <a:pt x="324" y="1615"/>
                    </a:lnTo>
                    <a:lnTo>
                      <a:pt x="325" y="1624"/>
                    </a:lnTo>
                    <a:lnTo>
                      <a:pt x="327" y="1632"/>
                    </a:lnTo>
                    <a:lnTo>
                      <a:pt x="331" y="1639"/>
                    </a:lnTo>
                    <a:lnTo>
                      <a:pt x="335" y="1645"/>
                    </a:lnTo>
                    <a:lnTo>
                      <a:pt x="339" y="1650"/>
                    </a:lnTo>
                    <a:lnTo>
                      <a:pt x="343" y="1656"/>
                    </a:lnTo>
                    <a:lnTo>
                      <a:pt x="347" y="1660"/>
                    </a:lnTo>
                    <a:lnTo>
                      <a:pt x="348" y="1663"/>
                    </a:lnTo>
                    <a:lnTo>
                      <a:pt x="350" y="1665"/>
                    </a:lnTo>
                    <a:lnTo>
                      <a:pt x="351" y="1665"/>
                    </a:lnTo>
                    <a:lnTo>
                      <a:pt x="350" y="1665"/>
                    </a:lnTo>
                    <a:lnTo>
                      <a:pt x="348" y="1667"/>
                    </a:lnTo>
                    <a:lnTo>
                      <a:pt x="345" y="1668"/>
                    </a:lnTo>
                    <a:lnTo>
                      <a:pt x="342" y="1671"/>
                    </a:lnTo>
                    <a:lnTo>
                      <a:pt x="339" y="1675"/>
                    </a:lnTo>
                    <a:lnTo>
                      <a:pt x="336" y="1681"/>
                    </a:lnTo>
                    <a:lnTo>
                      <a:pt x="336" y="1687"/>
                    </a:lnTo>
                    <a:lnTo>
                      <a:pt x="337" y="1695"/>
                    </a:lnTo>
                    <a:lnTo>
                      <a:pt x="341" y="1706"/>
                    </a:lnTo>
                    <a:lnTo>
                      <a:pt x="347" y="1718"/>
                    </a:lnTo>
                    <a:lnTo>
                      <a:pt x="348" y="1721"/>
                    </a:lnTo>
                    <a:lnTo>
                      <a:pt x="348" y="1727"/>
                    </a:lnTo>
                    <a:lnTo>
                      <a:pt x="347" y="1732"/>
                    </a:lnTo>
                    <a:lnTo>
                      <a:pt x="345" y="1739"/>
                    </a:lnTo>
                    <a:lnTo>
                      <a:pt x="343" y="1746"/>
                    </a:lnTo>
                    <a:lnTo>
                      <a:pt x="341" y="1752"/>
                    </a:lnTo>
                    <a:lnTo>
                      <a:pt x="339" y="1758"/>
                    </a:lnTo>
                    <a:lnTo>
                      <a:pt x="338" y="1763"/>
                    </a:lnTo>
                    <a:lnTo>
                      <a:pt x="335" y="1766"/>
                    </a:lnTo>
                    <a:lnTo>
                      <a:pt x="334" y="1766"/>
                    </a:lnTo>
                    <a:lnTo>
                      <a:pt x="358" y="1876"/>
                    </a:lnTo>
                    <a:lnTo>
                      <a:pt x="362" y="1889"/>
                    </a:lnTo>
                  </a:path>
                </a:pathLst>
              </a:custGeom>
              <a:solidFill>
                <a:srgbClr val="CB1965"/>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10" name="Freeform 112"/>
              <p:cNvSpPr>
                <a:spLocks/>
              </p:cNvSpPr>
              <p:nvPr/>
            </p:nvSpPr>
            <p:spPr bwMode="auto">
              <a:xfrm>
                <a:off x="504" y="1185"/>
                <a:ext cx="364" cy="1894"/>
              </a:xfrm>
              <a:custGeom>
                <a:avLst/>
                <a:gdLst>
                  <a:gd name="T0" fmla="*/ 108 w 364"/>
                  <a:gd name="T1" fmla="*/ 267 h 1894"/>
                  <a:gd name="T2" fmla="*/ 122 w 364"/>
                  <a:gd name="T3" fmla="*/ 368 h 1894"/>
                  <a:gd name="T4" fmla="*/ 125 w 364"/>
                  <a:gd name="T5" fmla="*/ 400 h 1894"/>
                  <a:gd name="T6" fmla="*/ 143 w 364"/>
                  <a:gd name="T7" fmla="*/ 423 h 1894"/>
                  <a:gd name="T8" fmla="*/ 150 w 364"/>
                  <a:gd name="T9" fmla="*/ 427 h 1894"/>
                  <a:gd name="T10" fmla="*/ 150 w 364"/>
                  <a:gd name="T11" fmla="*/ 444 h 1894"/>
                  <a:gd name="T12" fmla="*/ 157 w 364"/>
                  <a:gd name="T13" fmla="*/ 478 h 1894"/>
                  <a:gd name="T14" fmla="*/ 169 w 364"/>
                  <a:gd name="T15" fmla="*/ 505 h 1894"/>
                  <a:gd name="T16" fmla="*/ 172 w 364"/>
                  <a:gd name="T17" fmla="*/ 518 h 1894"/>
                  <a:gd name="T18" fmla="*/ 172 w 364"/>
                  <a:gd name="T19" fmla="*/ 556 h 1894"/>
                  <a:gd name="T20" fmla="*/ 189 w 364"/>
                  <a:gd name="T21" fmla="*/ 606 h 1894"/>
                  <a:gd name="T22" fmla="*/ 210 w 364"/>
                  <a:gd name="T23" fmla="*/ 626 h 1894"/>
                  <a:gd name="T24" fmla="*/ 201 w 364"/>
                  <a:gd name="T25" fmla="*/ 635 h 1894"/>
                  <a:gd name="T26" fmla="*/ 190 w 364"/>
                  <a:gd name="T27" fmla="*/ 668 h 1894"/>
                  <a:gd name="T28" fmla="*/ 208 w 364"/>
                  <a:gd name="T29" fmla="*/ 720 h 1894"/>
                  <a:gd name="T30" fmla="*/ 221 w 364"/>
                  <a:gd name="T31" fmla="*/ 756 h 1894"/>
                  <a:gd name="T32" fmla="*/ 221 w 364"/>
                  <a:gd name="T33" fmla="*/ 771 h 1894"/>
                  <a:gd name="T34" fmla="*/ 223 w 364"/>
                  <a:gd name="T35" fmla="*/ 805 h 1894"/>
                  <a:gd name="T36" fmla="*/ 234 w 364"/>
                  <a:gd name="T37" fmla="*/ 841 h 1894"/>
                  <a:gd name="T38" fmla="*/ 246 w 364"/>
                  <a:gd name="T39" fmla="*/ 865 h 1894"/>
                  <a:gd name="T40" fmla="*/ 246 w 364"/>
                  <a:gd name="T41" fmla="*/ 875 h 1894"/>
                  <a:gd name="T42" fmla="*/ 246 w 364"/>
                  <a:gd name="T43" fmla="*/ 898 h 1894"/>
                  <a:gd name="T44" fmla="*/ 256 w 364"/>
                  <a:gd name="T45" fmla="*/ 921 h 1894"/>
                  <a:gd name="T46" fmla="*/ 262 w 364"/>
                  <a:gd name="T47" fmla="*/ 929 h 1894"/>
                  <a:gd name="T48" fmla="*/ 252 w 364"/>
                  <a:gd name="T49" fmla="*/ 948 h 1894"/>
                  <a:gd name="T50" fmla="*/ 249 w 364"/>
                  <a:gd name="T51" fmla="*/ 988 h 1894"/>
                  <a:gd name="T52" fmla="*/ 260 w 364"/>
                  <a:gd name="T53" fmla="*/ 1021 h 1894"/>
                  <a:gd name="T54" fmla="*/ 265 w 364"/>
                  <a:gd name="T55" fmla="*/ 1052 h 1894"/>
                  <a:gd name="T56" fmla="*/ 274 w 364"/>
                  <a:gd name="T57" fmla="*/ 1084 h 1894"/>
                  <a:gd name="T58" fmla="*/ 280 w 364"/>
                  <a:gd name="T59" fmla="*/ 1118 h 1894"/>
                  <a:gd name="T60" fmla="*/ 290 w 364"/>
                  <a:gd name="T61" fmla="*/ 1150 h 1894"/>
                  <a:gd name="T62" fmla="*/ 291 w 364"/>
                  <a:gd name="T63" fmla="*/ 1161 h 1894"/>
                  <a:gd name="T64" fmla="*/ 289 w 364"/>
                  <a:gd name="T65" fmla="*/ 1183 h 1894"/>
                  <a:gd name="T66" fmla="*/ 298 w 364"/>
                  <a:gd name="T67" fmla="*/ 1216 h 1894"/>
                  <a:gd name="T68" fmla="*/ 312 w 364"/>
                  <a:gd name="T69" fmla="*/ 1226 h 1894"/>
                  <a:gd name="T70" fmla="*/ 304 w 364"/>
                  <a:gd name="T71" fmla="*/ 1250 h 1894"/>
                  <a:gd name="T72" fmla="*/ 296 w 364"/>
                  <a:gd name="T73" fmla="*/ 1269 h 1894"/>
                  <a:gd name="T74" fmla="*/ 309 w 364"/>
                  <a:gd name="T75" fmla="*/ 1330 h 1894"/>
                  <a:gd name="T76" fmla="*/ 313 w 364"/>
                  <a:gd name="T77" fmla="*/ 1348 h 1894"/>
                  <a:gd name="T78" fmla="*/ 331 w 364"/>
                  <a:gd name="T79" fmla="*/ 1363 h 1894"/>
                  <a:gd name="T80" fmla="*/ 327 w 364"/>
                  <a:gd name="T81" fmla="*/ 1393 h 1894"/>
                  <a:gd name="T82" fmla="*/ 324 w 364"/>
                  <a:gd name="T83" fmla="*/ 1439 h 1894"/>
                  <a:gd name="T84" fmla="*/ 337 w 364"/>
                  <a:gd name="T85" fmla="*/ 1477 h 1894"/>
                  <a:gd name="T86" fmla="*/ 335 w 364"/>
                  <a:gd name="T87" fmla="*/ 1505 h 1894"/>
                  <a:gd name="T88" fmla="*/ 328 w 364"/>
                  <a:gd name="T89" fmla="*/ 1593 h 1894"/>
                  <a:gd name="T90" fmla="*/ 343 w 364"/>
                  <a:gd name="T91" fmla="*/ 1639 h 1894"/>
                  <a:gd name="T92" fmla="*/ 358 w 364"/>
                  <a:gd name="T93" fmla="*/ 1664 h 1894"/>
                  <a:gd name="T94" fmla="*/ 351 w 364"/>
                  <a:gd name="T95" fmla="*/ 1673 h 1894"/>
                  <a:gd name="T96" fmla="*/ 350 w 364"/>
                  <a:gd name="T97" fmla="*/ 1708 h 1894"/>
                  <a:gd name="T98" fmla="*/ 354 w 364"/>
                  <a:gd name="T99" fmla="*/ 1742 h 1894"/>
                  <a:gd name="T100" fmla="*/ 343 w 364"/>
                  <a:gd name="T101" fmla="*/ 1768 h 18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64"/>
                  <a:gd name="T154" fmla="*/ 0 h 1894"/>
                  <a:gd name="T155" fmla="*/ 364 w 364"/>
                  <a:gd name="T156" fmla="*/ 1894 h 189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64" h="1894">
                    <a:moveTo>
                      <a:pt x="0" y="0"/>
                    </a:moveTo>
                    <a:lnTo>
                      <a:pt x="29" y="46"/>
                    </a:lnTo>
                    <a:lnTo>
                      <a:pt x="41" y="72"/>
                    </a:lnTo>
                    <a:lnTo>
                      <a:pt x="73" y="164"/>
                    </a:lnTo>
                    <a:lnTo>
                      <a:pt x="108" y="267"/>
                    </a:lnTo>
                    <a:lnTo>
                      <a:pt x="128" y="356"/>
                    </a:lnTo>
                    <a:lnTo>
                      <a:pt x="127" y="358"/>
                    </a:lnTo>
                    <a:lnTo>
                      <a:pt x="125" y="360"/>
                    </a:lnTo>
                    <a:lnTo>
                      <a:pt x="123" y="363"/>
                    </a:lnTo>
                    <a:lnTo>
                      <a:pt x="122" y="368"/>
                    </a:lnTo>
                    <a:lnTo>
                      <a:pt x="121" y="373"/>
                    </a:lnTo>
                    <a:lnTo>
                      <a:pt x="120" y="378"/>
                    </a:lnTo>
                    <a:lnTo>
                      <a:pt x="121" y="384"/>
                    </a:lnTo>
                    <a:lnTo>
                      <a:pt x="122" y="391"/>
                    </a:lnTo>
                    <a:lnTo>
                      <a:pt x="125" y="400"/>
                    </a:lnTo>
                    <a:lnTo>
                      <a:pt x="129" y="407"/>
                    </a:lnTo>
                    <a:lnTo>
                      <a:pt x="133" y="413"/>
                    </a:lnTo>
                    <a:lnTo>
                      <a:pt x="137" y="418"/>
                    </a:lnTo>
                    <a:lnTo>
                      <a:pt x="140" y="421"/>
                    </a:lnTo>
                    <a:lnTo>
                      <a:pt x="143" y="423"/>
                    </a:lnTo>
                    <a:lnTo>
                      <a:pt x="146" y="425"/>
                    </a:lnTo>
                    <a:lnTo>
                      <a:pt x="147" y="425"/>
                    </a:lnTo>
                    <a:lnTo>
                      <a:pt x="149" y="426"/>
                    </a:lnTo>
                    <a:lnTo>
                      <a:pt x="150" y="426"/>
                    </a:lnTo>
                    <a:lnTo>
                      <a:pt x="150" y="427"/>
                    </a:lnTo>
                    <a:lnTo>
                      <a:pt x="150" y="429"/>
                    </a:lnTo>
                    <a:lnTo>
                      <a:pt x="150" y="432"/>
                    </a:lnTo>
                    <a:lnTo>
                      <a:pt x="149" y="435"/>
                    </a:lnTo>
                    <a:lnTo>
                      <a:pt x="150" y="439"/>
                    </a:lnTo>
                    <a:lnTo>
                      <a:pt x="150" y="444"/>
                    </a:lnTo>
                    <a:lnTo>
                      <a:pt x="150" y="449"/>
                    </a:lnTo>
                    <a:lnTo>
                      <a:pt x="152" y="455"/>
                    </a:lnTo>
                    <a:lnTo>
                      <a:pt x="153" y="462"/>
                    </a:lnTo>
                    <a:lnTo>
                      <a:pt x="154" y="470"/>
                    </a:lnTo>
                    <a:lnTo>
                      <a:pt x="157" y="478"/>
                    </a:lnTo>
                    <a:lnTo>
                      <a:pt x="159" y="484"/>
                    </a:lnTo>
                    <a:lnTo>
                      <a:pt x="162" y="491"/>
                    </a:lnTo>
                    <a:lnTo>
                      <a:pt x="165" y="496"/>
                    </a:lnTo>
                    <a:lnTo>
                      <a:pt x="167" y="501"/>
                    </a:lnTo>
                    <a:lnTo>
                      <a:pt x="169" y="505"/>
                    </a:lnTo>
                    <a:lnTo>
                      <a:pt x="171" y="508"/>
                    </a:lnTo>
                    <a:lnTo>
                      <a:pt x="173" y="510"/>
                    </a:lnTo>
                    <a:lnTo>
                      <a:pt x="172" y="512"/>
                    </a:lnTo>
                    <a:lnTo>
                      <a:pt x="172" y="515"/>
                    </a:lnTo>
                    <a:lnTo>
                      <a:pt x="172" y="518"/>
                    </a:lnTo>
                    <a:lnTo>
                      <a:pt x="171" y="523"/>
                    </a:lnTo>
                    <a:lnTo>
                      <a:pt x="171" y="529"/>
                    </a:lnTo>
                    <a:lnTo>
                      <a:pt x="171" y="536"/>
                    </a:lnTo>
                    <a:lnTo>
                      <a:pt x="171" y="545"/>
                    </a:lnTo>
                    <a:lnTo>
                      <a:pt x="172" y="556"/>
                    </a:lnTo>
                    <a:lnTo>
                      <a:pt x="173" y="568"/>
                    </a:lnTo>
                    <a:lnTo>
                      <a:pt x="176" y="580"/>
                    </a:lnTo>
                    <a:lnTo>
                      <a:pt x="180" y="590"/>
                    </a:lnTo>
                    <a:lnTo>
                      <a:pt x="184" y="598"/>
                    </a:lnTo>
                    <a:lnTo>
                      <a:pt x="189" y="606"/>
                    </a:lnTo>
                    <a:lnTo>
                      <a:pt x="195" y="613"/>
                    </a:lnTo>
                    <a:lnTo>
                      <a:pt x="200" y="618"/>
                    </a:lnTo>
                    <a:lnTo>
                      <a:pt x="204" y="622"/>
                    </a:lnTo>
                    <a:lnTo>
                      <a:pt x="208" y="624"/>
                    </a:lnTo>
                    <a:lnTo>
                      <a:pt x="210" y="626"/>
                    </a:lnTo>
                    <a:lnTo>
                      <a:pt x="212" y="626"/>
                    </a:lnTo>
                    <a:lnTo>
                      <a:pt x="211" y="627"/>
                    </a:lnTo>
                    <a:lnTo>
                      <a:pt x="208" y="628"/>
                    </a:lnTo>
                    <a:lnTo>
                      <a:pt x="205" y="631"/>
                    </a:lnTo>
                    <a:lnTo>
                      <a:pt x="201" y="635"/>
                    </a:lnTo>
                    <a:lnTo>
                      <a:pt x="197" y="639"/>
                    </a:lnTo>
                    <a:lnTo>
                      <a:pt x="194" y="645"/>
                    </a:lnTo>
                    <a:lnTo>
                      <a:pt x="191" y="651"/>
                    </a:lnTo>
                    <a:lnTo>
                      <a:pt x="189" y="659"/>
                    </a:lnTo>
                    <a:lnTo>
                      <a:pt x="190" y="668"/>
                    </a:lnTo>
                    <a:lnTo>
                      <a:pt x="192" y="677"/>
                    </a:lnTo>
                    <a:lnTo>
                      <a:pt x="196" y="687"/>
                    </a:lnTo>
                    <a:lnTo>
                      <a:pt x="200" y="697"/>
                    </a:lnTo>
                    <a:lnTo>
                      <a:pt x="204" y="708"/>
                    </a:lnTo>
                    <a:lnTo>
                      <a:pt x="208" y="720"/>
                    </a:lnTo>
                    <a:lnTo>
                      <a:pt x="211" y="730"/>
                    </a:lnTo>
                    <a:lnTo>
                      <a:pt x="214" y="739"/>
                    </a:lnTo>
                    <a:lnTo>
                      <a:pt x="216" y="745"/>
                    </a:lnTo>
                    <a:lnTo>
                      <a:pt x="219" y="752"/>
                    </a:lnTo>
                    <a:lnTo>
                      <a:pt x="221" y="756"/>
                    </a:lnTo>
                    <a:lnTo>
                      <a:pt x="221" y="757"/>
                    </a:lnTo>
                    <a:lnTo>
                      <a:pt x="221" y="758"/>
                    </a:lnTo>
                    <a:lnTo>
                      <a:pt x="221" y="761"/>
                    </a:lnTo>
                    <a:lnTo>
                      <a:pt x="220" y="765"/>
                    </a:lnTo>
                    <a:lnTo>
                      <a:pt x="221" y="771"/>
                    </a:lnTo>
                    <a:lnTo>
                      <a:pt x="221" y="776"/>
                    </a:lnTo>
                    <a:lnTo>
                      <a:pt x="221" y="784"/>
                    </a:lnTo>
                    <a:lnTo>
                      <a:pt x="221" y="791"/>
                    </a:lnTo>
                    <a:lnTo>
                      <a:pt x="221" y="798"/>
                    </a:lnTo>
                    <a:lnTo>
                      <a:pt x="223" y="805"/>
                    </a:lnTo>
                    <a:lnTo>
                      <a:pt x="225" y="813"/>
                    </a:lnTo>
                    <a:lnTo>
                      <a:pt x="227" y="820"/>
                    </a:lnTo>
                    <a:lnTo>
                      <a:pt x="229" y="826"/>
                    </a:lnTo>
                    <a:lnTo>
                      <a:pt x="232" y="834"/>
                    </a:lnTo>
                    <a:lnTo>
                      <a:pt x="234" y="841"/>
                    </a:lnTo>
                    <a:lnTo>
                      <a:pt x="238" y="848"/>
                    </a:lnTo>
                    <a:lnTo>
                      <a:pt x="241" y="854"/>
                    </a:lnTo>
                    <a:lnTo>
                      <a:pt x="243" y="859"/>
                    </a:lnTo>
                    <a:lnTo>
                      <a:pt x="245" y="862"/>
                    </a:lnTo>
                    <a:lnTo>
                      <a:pt x="246" y="865"/>
                    </a:lnTo>
                    <a:lnTo>
                      <a:pt x="246" y="866"/>
                    </a:lnTo>
                    <a:lnTo>
                      <a:pt x="246" y="868"/>
                    </a:lnTo>
                    <a:lnTo>
                      <a:pt x="247" y="869"/>
                    </a:lnTo>
                    <a:lnTo>
                      <a:pt x="246" y="871"/>
                    </a:lnTo>
                    <a:lnTo>
                      <a:pt x="246" y="875"/>
                    </a:lnTo>
                    <a:lnTo>
                      <a:pt x="246" y="879"/>
                    </a:lnTo>
                    <a:lnTo>
                      <a:pt x="246" y="883"/>
                    </a:lnTo>
                    <a:lnTo>
                      <a:pt x="245" y="887"/>
                    </a:lnTo>
                    <a:lnTo>
                      <a:pt x="246" y="893"/>
                    </a:lnTo>
                    <a:lnTo>
                      <a:pt x="246" y="898"/>
                    </a:lnTo>
                    <a:lnTo>
                      <a:pt x="247" y="905"/>
                    </a:lnTo>
                    <a:lnTo>
                      <a:pt x="248" y="910"/>
                    </a:lnTo>
                    <a:lnTo>
                      <a:pt x="251" y="914"/>
                    </a:lnTo>
                    <a:lnTo>
                      <a:pt x="253" y="917"/>
                    </a:lnTo>
                    <a:lnTo>
                      <a:pt x="256" y="921"/>
                    </a:lnTo>
                    <a:lnTo>
                      <a:pt x="257" y="923"/>
                    </a:lnTo>
                    <a:lnTo>
                      <a:pt x="260" y="925"/>
                    </a:lnTo>
                    <a:lnTo>
                      <a:pt x="262" y="926"/>
                    </a:lnTo>
                    <a:lnTo>
                      <a:pt x="262" y="927"/>
                    </a:lnTo>
                    <a:lnTo>
                      <a:pt x="262" y="929"/>
                    </a:lnTo>
                    <a:lnTo>
                      <a:pt x="260" y="930"/>
                    </a:lnTo>
                    <a:lnTo>
                      <a:pt x="258" y="933"/>
                    </a:lnTo>
                    <a:lnTo>
                      <a:pt x="256" y="936"/>
                    </a:lnTo>
                    <a:lnTo>
                      <a:pt x="254" y="941"/>
                    </a:lnTo>
                    <a:lnTo>
                      <a:pt x="252" y="948"/>
                    </a:lnTo>
                    <a:lnTo>
                      <a:pt x="250" y="953"/>
                    </a:lnTo>
                    <a:lnTo>
                      <a:pt x="249" y="962"/>
                    </a:lnTo>
                    <a:lnTo>
                      <a:pt x="248" y="971"/>
                    </a:lnTo>
                    <a:lnTo>
                      <a:pt x="248" y="980"/>
                    </a:lnTo>
                    <a:lnTo>
                      <a:pt x="249" y="988"/>
                    </a:lnTo>
                    <a:lnTo>
                      <a:pt x="251" y="996"/>
                    </a:lnTo>
                    <a:lnTo>
                      <a:pt x="253" y="1003"/>
                    </a:lnTo>
                    <a:lnTo>
                      <a:pt x="256" y="1009"/>
                    </a:lnTo>
                    <a:lnTo>
                      <a:pt x="258" y="1015"/>
                    </a:lnTo>
                    <a:lnTo>
                      <a:pt x="260" y="1021"/>
                    </a:lnTo>
                    <a:lnTo>
                      <a:pt x="263" y="1027"/>
                    </a:lnTo>
                    <a:lnTo>
                      <a:pt x="263" y="1033"/>
                    </a:lnTo>
                    <a:lnTo>
                      <a:pt x="264" y="1039"/>
                    </a:lnTo>
                    <a:lnTo>
                      <a:pt x="264" y="1045"/>
                    </a:lnTo>
                    <a:lnTo>
                      <a:pt x="265" y="1052"/>
                    </a:lnTo>
                    <a:lnTo>
                      <a:pt x="266" y="1058"/>
                    </a:lnTo>
                    <a:lnTo>
                      <a:pt x="267" y="1065"/>
                    </a:lnTo>
                    <a:lnTo>
                      <a:pt x="269" y="1071"/>
                    </a:lnTo>
                    <a:lnTo>
                      <a:pt x="272" y="1077"/>
                    </a:lnTo>
                    <a:lnTo>
                      <a:pt x="274" y="1084"/>
                    </a:lnTo>
                    <a:lnTo>
                      <a:pt x="276" y="1090"/>
                    </a:lnTo>
                    <a:lnTo>
                      <a:pt x="277" y="1097"/>
                    </a:lnTo>
                    <a:lnTo>
                      <a:pt x="277" y="1104"/>
                    </a:lnTo>
                    <a:lnTo>
                      <a:pt x="279" y="1111"/>
                    </a:lnTo>
                    <a:lnTo>
                      <a:pt x="280" y="1118"/>
                    </a:lnTo>
                    <a:lnTo>
                      <a:pt x="282" y="1125"/>
                    </a:lnTo>
                    <a:lnTo>
                      <a:pt x="284" y="1132"/>
                    </a:lnTo>
                    <a:lnTo>
                      <a:pt x="286" y="1139"/>
                    </a:lnTo>
                    <a:lnTo>
                      <a:pt x="288" y="1145"/>
                    </a:lnTo>
                    <a:lnTo>
                      <a:pt x="290" y="1150"/>
                    </a:lnTo>
                    <a:lnTo>
                      <a:pt x="291" y="1154"/>
                    </a:lnTo>
                    <a:lnTo>
                      <a:pt x="292" y="1157"/>
                    </a:lnTo>
                    <a:lnTo>
                      <a:pt x="292" y="1158"/>
                    </a:lnTo>
                    <a:lnTo>
                      <a:pt x="292" y="1159"/>
                    </a:lnTo>
                    <a:lnTo>
                      <a:pt x="291" y="1161"/>
                    </a:lnTo>
                    <a:lnTo>
                      <a:pt x="290" y="1165"/>
                    </a:lnTo>
                    <a:lnTo>
                      <a:pt x="290" y="1168"/>
                    </a:lnTo>
                    <a:lnTo>
                      <a:pt x="289" y="1172"/>
                    </a:lnTo>
                    <a:lnTo>
                      <a:pt x="289" y="1178"/>
                    </a:lnTo>
                    <a:lnTo>
                      <a:pt x="289" y="1183"/>
                    </a:lnTo>
                    <a:lnTo>
                      <a:pt x="289" y="1189"/>
                    </a:lnTo>
                    <a:lnTo>
                      <a:pt x="290" y="1196"/>
                    </a:lnTo>
                    <a:lnTo>
                      <a:pt x="292" y="1206"/>
                    </a:lnTo>
                    <a:lnTo>
                      <a:pt x="295" y="1211"/>
                    </a:lnTo>
                    <a:lnTo>
                      <a:pt x="298" y="1216"/>
                    </a:lnTo>
                    <a:lnTo>
                      <a:pt x="301" y="1219"/>
                    </a:lnTo>
                    <a:lnTo>
                      <a:pt x="304" y="1221"/>
                    </a:lnTo>
                    <a:lnTo>
                      <a:pt x="307" y="1223"/>
                    </a:lnTo>
                    <a:lnTo>
                      <a:pt x="310" y="1224"/>
                    </a:lnTo>
                    <a:lnTo>
                      <a:pt x="312" y="1226"/>
                    </a:lnTo>
                    <a:lnTo>
                      <a:pt x="313" y="1228"/>
                    </a:lnTo>
                    <a:lnTo>
                      <a:pt x="312" y="1233"/>
                    </a:lnTo>
                    <a:lnTo>
                      <a:pt x="309" y="1242"/>
                    </a:lnTo>
                    <a:lnTo>
                      <a:pt x="307" y="1246"/>
                    </a:lnTo>
                    <a:lnTo>
                      <a:pt x="304" y="1250"/>
                    </a:lnTo>
                    <a:lnTo>
                      <a:pt x="301" y="1252"/>
                    </a:lnTo>
                    <a:lnTo>
                      <a:pt x="298" y="1255"/>
                    </a:lnTo>
                    <a:lnTo>
                      <a:pt x="296" y="1258"/>
                    </a:lnTo>
                    <a:lnTo>
                      <a:pt x="295" y="1262"/>
                    </a:lnTo>
                    <a:lnTo>
                      <a:pt x="296" y="1269"/>
                    </a:lnTo>
                    <a:lnTo>
                      <a:pt x="298" y="1280"/>
                    </a:lnTo>
                    <a:lnTo>
                      <a:pt x="301" y="1294"/>
                    </a:lnTo>
                    <a:lnTo>
                      <a:pt x="306" y="1310"/>
                    </a:lnTo>
                    <a:lnTo>
                      <a:pt x="308" y="1322"/>
                    </a:lnTo>
                    <a:lnTo>
                      <a:pt x="309" y="1330"/>
                    </a:lnTo>
                    <a:lnTo>
                      <a:pt x="309" y="1336"/>
                    </a:lnTo>
                    <a:lnTo>
                      <a:pt x="309" y="1340"/>
                    </a:lnTo>
                    <a:lnTo>
                      <a:pt x="309" y="1343"/>
                    </a:lnTo>
                    <a:lnTo>
                      <a:pt x="310" y="1345"/>
                    </a:lnTo>
                    <a:lnTo>
                      <a:pt x="313" y="1348"/>
                    </a:lnTo>
                    <a:lnTo>
                      <a:pt x="318" y="1350"/>
                    </a:lnTo>
                    <a:lnTo>
                      <a:pt x="325" y="1355"/>
                    </a:lnTo>
                    <a:lnTo>
                      <a:pt x="328" y="1357"/>
                    </a:lnTo>
                    <a:lnTo>
                      <a:pt x="330" y="1360"/>
                    </a:lnTo>
                    <a:lnTo>
                      <a:pt x="331" y="1363"/>
                    </a:lnTo>
                    <a:lnTo>
                      <a:pt x="331" y="1368"/>
                    </a:lnTo>
                    <a:lnTo>
                      <a:pt x="330" y="1373"/>
                    </a:lnTo>
                    <a:lnTo>
                      <a:pt x="330" y="1378"/>
                    </a:lnTo>
                    <a:lnTo>
                      <a:pt x="329" y="1386"/>
                    </a:lnTo>
                    <a:lnTo>
                      <a:pt x="327" y="1393"/>
                    </a:lnTo>
                    <a:lnTo>
                      <a:pt x="325" y="1402"/>
                    </a:lnTo>
                    <a:lnTo>
                      <a:pt x="323" y="1410"/>
                    </a:lnTo>
                    <a:lnTo>
                      <a:pt x="322" y="1419"/>
                    </a:lnTo>
                    <a:lnTo>
                      <a:pt x="323" y="1429"/>
                    </a:lnTo>
                    <a:lnTo>
                      <a:pt x="324" y="1439"/>
                    </a:lnTo>
                    <a:lnTo>
                      <a:pt x="326" y="1448"/>
                    </a:lnTo>
                    <a:lnTo>
                      <a:pt x="329" y="1457"/>
                    </a:lnTo>
                    <a:lnTo>
                      <a:pt x="332" y="1466"/>
                    </a:lnTo>
                    <a:lnTo>
                      <a:pt x="334" y="1473"/>
                    </a:lnTo>
                    <a:lnTo>
                      <a:pt x="337" y="1477"/>
                    </a:lnTo>
                    <a:lnTo>
                      <a:pt x="338" y="1480"/>
                    </a:lnTo>
                    <a:lnTo>
                      <a:pt x="339" y="1481"/>
                    </a:lnTo>
                    <a:lnTo>
                      <a:pt x="338" y="1484"/>
                    </a:lnTo>
                    <a:lnTo>
                      <a:pt x="337" y="1493"/>
                    </a:lnTo>
                    <a:lnTo>
                      <a:pt x="335" y="1505"/>
                    </a:lnTo>
                    <a:lnTo>
                      <a:pt x="333" y="1523"/>
                    </a:lnTo>
                    <a:lnTo>
                      <a:pt x="331" y="1540"/>
                    </a:lnTo>
                    <a:lnTo>
                      <a:pt x="329" y="1559"/>
                    </a:lnTo>
                    <a:lnTo>
                      <a:pt x="328" y="1577"/>
                    </a:lnTo>
                    <a:lnTo>
                      <a:pt x="328" y="1593"/>
                    </a:lnTo>
                    <a:lnTo>
                      <a:pt x="329" y="1606"/>
                    </a:lnTo>
                    <a:lnTo>
                      <a:pt x="332" y="1617"/>
                    </a:lnTo>
                    <a:lnTo>
                      <a:pt x="336" y="1625"/>
                    </a:lnTo>
                    <a:lnTo>
                      <a:pt x="340" y="1633"/>
                    </a:lnTo>
                    <a:lnTo>
                      <a:pt x="343" y="1639"/>
                    </a:lnTo>
                    <a:lnTo>
                      <a:pt x="347" y="1646"/>
                    </a:lnTo>
                    <a:lnTo>
                      <a:pt x="351" y="1652"/>
                    </a:lnTo>
                    <a:lnTo>
                      <a:pt x="353" y="1657"/>
                    </a:lnTo>
                    <a:lnTo>
                      <a:pt x="356" y="1662"/>
                    </a:lnTo>
                    <a:lnTo>
                      <a:pt x="358" y="1664"/>
                    </a:lnTo>
                    <a:lnTo>
                      <a:pt x="360" y="1667"/>
                    </a:lnTo>
                    <a:lnTo>
                      <a:pt x="359" y="1668"/>
                    </a:lnTo>
                    <a:lnTo>
                      <a:pt x="357" y="1669"/>
                    </a:lnTo>
                    <a:lnTo>
                      <a:pt x="355" y="1670"/>
                    </a:lnTo>
                    <a:lnTo>
                      <a:pt x="351" y="1673"/>
                    </a:lnTo>
                    <a:lnTo>
                      <a:pt x="348" y="1677"/>
                    </a:lnTo>
                    <a:lnTo>
                      <a:pt x="346" y="1682"/>
                    </a:lnTo>
                    <a:lnTo>
                      <a:pt x="346" y="1689"/>
                    </a:lnTo>
                    <a:lnTo>
                      <a:pt x="346" y="1698"/>
                    </a:lnTo>
                    <a:lnTo>
                      <a:pt x="350" y="1708"/>
                    </a:lnTo>
                    <a:lnTo>
                      <a:pt x="356" y="1719"/>
                    </a:lnTo>
                    <a:lnTo>
                      <a:pt x="358" y="1723"/>
                    </a:lnTo>
                    <a:lnTo>
                      <a:pt x="357" y="1728"/>
                    </a:lnTo>
                    <a:lnTo>
                      <a:pt x="356" y="1735"/>
                    </a:lnTo>
                    <a:lnTo>
                      <a:pt x="354" y="1742"/>
                    </a:lnTo>
                    <a:lnTo>
                      <a:pt x="353" y="1748"/>
                    </a:lnTo>
                    <a:lnTo>
                      <a:pt x="350" y="1755"/>
                    </a:lnTo>
                    <a:lnTo>
                      <a:pt x="348" y="1761"/>
                    </a:lnTo>
                    <a:lnTo>
                      <a:pt x="346" y="1765"/>
                    </a:lnTo>
                    <a:lnTo>
                      <a:pt x="343" y="1768"/>
                    </a:lnTo>
                    <a:lnTo>
                      <a:pt x="345" y="1769"/>
                    </a:lnTo>
                    <a:lnTo>
                      <a:pt x="363" y="1883"/>
                    </a:lnTo>
                    <a:lnTo>
                      <a:pt x="360" y="1893"/>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811" name="Freeform 113"/>
              <p:cNvSpPr>
                <a:spLocks/>
              </p:cNvSpPr>
              <p:nvPr/>
            </p:nvSpPr>
            <p:spPr bwMode="auto">
              <a:xfrm>
                <a:off x="840" y="2660"/>
                <a:ext cx="60" cy="20"/>
              </a:xfrm>
              <a:custGeom>
                <a:avLst/>
                <a:gdLst>
                  <a:gd name="T0" fmla="*/ 0 w 60"/>
                  <a:gd name="T1" fmla="*/ 0 h 20"/>
                  <a:gd name="T2" fmla="*/ 1 w 60"/>
                  <a:gd name="T3" fmla="*/ 1 h 20"/>
                  <a:gd name="T4" fmla="*/ 4 w 60"/>
                  <a:gd name="T5" fmla="*/ 3 h 20"/>
                  <a:gd name="T6" fmla="*/ 8 w 60"/>
                  <a:gd name="T7" fmla="*/ 7 h 20"/>
                  <a:gd name="T8" fmla="*/ 14 w 60"/>
                  <a:gd name="T9" fmla="*/ 10 h 20"/>
                  <a:gd name="T10" fmla="*/ 21 w 60"/>
                  <a:gd name="T11" fmla="*/ 15 h 20"/>
                  <a:gd name="T12" fmla="*/ 29 w 60"/>
                  <a:gd name="T13" fmla="*/ 17 h 20"/>
                  <a:gd name="T14" fmla="*/ 37 w 60"/>
                  <a:gd name="T15" fmla="*/ 19 h 20"/>
                  <a:gd name="T16" fmla="*/ 45 w 60"/>
                  <a:gd name="T17" fmla="*/ 18 h 20"/>
                  <a:gd name="T18" fmla="*/ 52 w 60"/>
                  <a:gd name="T19" fmla="*/ 16 h 20"/>
                  <a:gd name="T20" fmla="*/ 59 w 60"/>
                  <a:gd name="T21" fmla="*/ 10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0"/>
                  <a:gd name="T34" fmla="*/ 0 h 20"/>
                  <a:gd name="T35" fmla="*/ 60 w 60"/>
                  <a:gd name="T36" fmla="*/ 20 h 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0" h="20">
                    <a:moveTo>
                      <a:pt x="0" y="0"/>
                    </a:moveTo>
                    <a:lnTo>
                      <a:pt x="1" y="1"/>
                    </a:lnTo>
                    <a:lnTo>
                      <a:pt x="4" y="3"/>
                    </a:lnTo>
                    <a:lnTo>
                      <a:pt x="8" y="7"/>
                    </a:lnTo>
                    <a:lnTo>
                      <a:pt x="14" y="10"/>
                    </a:lnTo>
                    <a:lnTo>
                      <a:pt x="21" y="15"/>
                    </a:lnTo>
                    <a:lnTo>
                      <a:pt x="29" y="17"/>
                    </a:lnTo>
                    <a:lnTo>
                      <a:pt x="37" y="19"/>
                    </a:lnTo>
                    <a:lnTo>
                      <a:pt x="45" y="18"/>
                    </a:lnTo>
                    <a:lnTo>
                      <a:pt x="52" y="16"/>
                    </a:lnTo>
                    <a:lnTo>
                      <a:pt x="59" y="1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812" name="Freeform 114"/>
              <p:cNvSpPr>
                <a:spLocks/>
              </p:cNvSpPr>
              <p:nvPr/>
            </p:nvSpPr>
            <p:spPr bwMode="auto">
              <a:xfrm>
                <a:off x="874" y="2544"/>
                <a:ext cx="17" cy="42"/>
              </a:xfrm>
              <a:custGeom>
                <a:avLst/>
                <a:gdLst>
                  <a:gd name="T0" fmla="*/ 16 w 17"/>
                  <a:gd name="T1" fmla="*/ 0 h 42"/>
                  <a:gd name="T2" fmla="*/ 13 w 17"/>
                  <a:gd name="T3" fmla="*/ 1 h 42"/>
                  <a:gd name="T4" fmla="*/ 11 w 17"/>
                  <a:gd name="T5" fmla="*/ 3 h 42"/>
                  <a:gd name="T6" fmla="*/ 9 w 17"/>
                  <a:gd name="T7" fmla="*/ 6 h 42"/>
                  <a:gd name="T8" fmla="*/ 6 w 17"/>
                  <a:gd name="T9" fmla="*/ 10 h 42"/>
                  <a:gd name="T10" fmla="*/ 2 w 17"/>
                  <a:gd name="T11" fmla="*/ 14 h 42"/>
                  <a:gd name="T12" fmla="*/ 0 w 17"/>
                  <a:gd name="T13" fmla="*/ 20 h 42"/>
                  <a:gd name="T14" fmla="*/ 2 w 17"/>
                  <a:gd name="T15" fmla="*/ 25 h 42"/>
                  <a:gd name="T16" fmla="*/ 2 w 17"/>
                  <a:gd name="T17" fmla="*/ 31 h 42"/>
                  <a:gd name="T18" fmla="*/ 4 w 17"/>
                  <a:gd name="T19" fmla="*/ 37 h 42"/>
                  <a:gd name="T20" fmla="*/ 11 w 17"/>
                  <a:gd name="T21" fmla="*/ 41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42"/>
                  <a:gd name="T35" fmla="*/ 17 w 17"/>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42">
                    <a:moveTo>
                      <a:pt x="16" y="0"/>
                    </a:moveTo>
                    <a:lnTo>
                      <a:pt x="13" y="1"/>
                    </a:lnTo>
                    <a:lnTo>
                      <a:pt x="11" y="3"/>
                    </a:lnTo>
                    <a:lnTo>
                      <a:pt x="9" y="6"/>
                    </a:lnTo>
                    <a:lnTo>
                      <a:pt x="6" y="10"/>
                    </a:lnTo>
                    <a:lnTo>
                      <a:pt x="2" y="14"/>
                    </a:lnTo>
                    <a:lnTo>
                      <a:pt x="0" y="20"/>
                    </a:lnTo>
                    <a:lnTo>
                      <a:pt x="2" y="25"/>
                    </a:lnTo>
                    <a:lnTo>
                      <a:pt x="2" y="31"/>
                    </a:lnTo>
                    <a:lnTo>
                      <a:pt x="4" y="37"/>
                    </a:lnTo>
                    <a:lnTo>
                      <a:pt x="11" y="41"/>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813" name="Freeform 115"/>
              <p:cNvSpPr>
                <a:spLocks/>
              </p:cNvSpPr>
              <p:nvPr/>
            </p:nvSpPr>
            <p:spPr bwMode="auto">
              <a:xfrm>
                <a:off x="883" y="2536"/>
                <a:ext cx="65" cy="33"/>
              </a:xfrm>
              <a:custGeom>
                <a:avLst/>
                <a:gdLst>
                  <a:gd name="T0" fmla="*/ 57 w 65"/>
                  <a:gd name="T1" fmla="*/ 15 h 33"/>
                  <a:gd name="T2" fmla="*/ 56 w 65"/>
                  <a:gd name="T3" fmla="*/ 13 h 33"/>
                  <a:gd name="T4" fmla="*/ 56 w 65"/>
                  <a:gd name="T5" fmla="*/ 11 h 33"/>
                  <a:gd name="T6" fmla="*/ 54 w 65"/>
                  <a:gd name="T7" fmla="*/ 4 h 33"/>
                  <a:gd name="T8" fmla="*/ 53 w 65"/>
                  <a:gd name="T9" fmla="*/ 7 h 33"/>
                  <a:gd name="T10" fmla="*/ 41 w 65"/>
                  <a:gd name="T11" fmla="*/ 8 h 33"/>
                  <a:gd name="T12" fmla="*/ 31 w 65"/>
                  <a:gd name="T13" fmla="*/ 10 h 33"/>
                  <a:gd name="T14" fmla="*/ 21 w 65"/>
                  <a:gd name="T15" fmla="*/ 16 h 33"/>
                  <a:gd name="T16" fmla="*/ 14 w 65"/>
                  <a:gd name="T17" fmla="*/ 22 h 33"/>
                  <a:gd name="T18" fmla="*/ 6 w 65"/>
                  <a:gd name="T19" fmla="*/ 30 h 33"/>
                  <a:gd name="T20" fmla="*/ 5 w 65"/>
                  <a:gd name="T21" fmla="*/ 31 h 33"/>
                  <a:gd name="T22" fmla="*/ 4 w 65"/>
                  <a:gd name="T23" fmla="*/ 32 h 33"/>
                  <a:gd name="T24" fmla="*/ 2 w 65"/>
                  <a:gd name="T25" fmla="*/ 32 h 33"/>
                  <a:gd name="T26" fmla="*/ 1 w 65"/>
                  <a:gd name="T27" fmla="*/ 31 h 33"/>
                  <a:gd name="T28" fmla="*/ 0 w 65"/>
                  <a:gd name="T29" fmla="*/ 30 h 33"/>
                  <a:gd name="T30" fmla="*/ 1 w 65"/>
                  <a:gd name="T31" fmla="*/ 28 h 33"/>
                  <a:gd name="T32" fmla="*/ 8 w 65"/>
                  <a:gd name="T33" fmla="*/ 19 h 33"/>
                  <a:gd name="T34" fmla="*/ 17 w 65"/>
                  <a:gd name="T35" fmla="*/ 12 h 33"/>
                  <a:gd name="T36" fmla="*/ 26 w 65"/>
                  <a:gd name="T37" fmla="*/ 6 h 33"/>
                  <a:gd name="T38" fmla="*/ 37 w 65"/>
                  <a:gd name="T39" fmla="*/ 3 h 33"/>
                  <a:gd name="T40" fmla="*/ 50 w 65"/>
                  <a:gd name="T41" fmla="*/ 0 h 33"/>
                  <a:gd name="T42" fmla="*/ 58 w 65"/>
                  <a:gd name="T43" fmla="*/ 1 h 33"/>
                  <a:gd name="T44" fmla="*/ 58 w 65"/>
                  <a:gd name="T45" fmla="*/ 1 h 33"/>
                  <a:gd name="T46" fmla="*/ 60 w 65"/>
                  <a:gd name="T47" fmla="*/ 1 h 33"/>
                  <a:gd name="T48" fmla="*/ 61 w 65"/>
                  <a:gd name="T49" fmla="*/ 3 h 33"/>
                  <a:gd name="T50" fmla="*/ 62 w 65"/>
                  <a:gd name="T51" fmla="*/ 8 h 33"/>
                  <a:gd name="T52" fmla="*/ 62 w 65"/>
                  <a:gd name="T53" fmla="*/ 10 h 33"/>
                  <a:gd name="T54" fmla="*/ 63 w 65"/>
                  <a:gd name="T55" fmla="*/ 12 h 33"/>
                  <a:gd name="T56" fmla="*/ 63 w 65"/>
                  <a:gd name="T57" fmla="*/ 14 h 33"/>
                  <a:gd name="T58" fmla="*/ 64 w 65"/>
                  <a:gd name="T59" fmla="*/ 15 h 33"/>
                  <a:gd name="T60" fmla="*/ 63 w 65"/>
                  <a:gd name="T61" fmla="*/ 16 h 33"/>
                  <a:gd name="T62" fmla="*/ 62 w 65"/>
                  <a:gd name="T63" fmla="*/ 18 h 33"/>
                  <a:gd name="T64" fmla="*/ 60 w 65"/>
                  <a:gd name="T65" fmla="*/ 18 h 33"/>
                  <a:gd name="T66" fmla="*/ 58 w 65"/>
                  <a:gd name="T67" fmla="*/ 18 h 33"/>
                  <a:gd name="T68" fmla="*/ 58 w 65"/>
                  <a:gd name="T69" fmla="*/ 16 h 3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5"/>
                  <a:gd name="T106" fmla="*/ 0 h 33"/>
                  <a:gd name="T107" fmla="*/ 65 w 65"/>
                  <a:gd name="T108" fmla="*/ 33 h 3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5" h="33">
                    <a:moveTo>
                      <a:pt x="57" y="16"/>
                    </a:moveTo>
                    <a:lnTo>
                      <a:pt x="57" y="15"/>
                    </a:lnTo>
                    <a:lnTo>
                      <a:pt x="56" y="14"/>
                    </a:lnTo>
                    <a:lnTo>
                      <a:pt x="56" y="13"/>
                    </a:lnTo>
                    <a:lnTo>
                      <a:pt x="56" y="12"/>
                    </a:lnTo>
                    <a:lnTo>
                      <a:pt x="56" y="11"/>
                    </a:lnTo>
                    <a:lnTo>
                      <a:pt x="56" y="10"/>
                    </a:lnTo>
                    <a:lnTo>
                      <a:pt x="54" y="4"/>
                    </a:lnTo>
                    <a:lnTo>
                      <a:pt x="57" y="7"/>
                    </a:lnTo>
                    <a:lnTo>
                      <a:pt x="53" y="7"/>
                    </a:lnTo>
                    <a:lnTo>
                      <a:pt x="47" y="7"/>
                    </a:lnTo>
                    <a:lnTo>
                      <a:pt x="41" y="8"/>
                    </a:lnTo>
                    <a:lnTo>
                      <a:pt x="36" y="9"/>
                    </a:lnTo>
                    <a:lnTo>
                      <a:pt x="31" y="10"/>
                    </a:lnTo>
                    <a:lnTo>
                      <a:pt x="26" y="13"/>
                    </a:lnTo>
                    <a:lnTo>
                      <a:pt x="21" y="16"/>
                    </a:lnTo>
                    <a:lnTo>
                      <a:pt x="17" y="19"/>
                    </a:lnTo>
                    <a:lnTo>
                      <a:pt x="14" y="22"/>
                    </a:lnTo>
                    <a:lnTo>
                      <a:pt x="9" y="26"/>
                    </a:lnTo>
                    <a:lnTo>
                      <a:pt x="6" y="30"/>
                    </a:lnTo>
                    <a:lnTo>
                      <a:pt x="6" y="31"/>
                    </a:lnTo>
                    <a:lnTo>
                      <a:pt x="5" y="31"/>
                    </a:lnTo>
                    <a:lnTo>
                      <a:pt x="4" y="31"/>
                    </a:lnTo>
                    <a:lnTo>
                      <a:pt x="4" y="32"/>
                    </a:lnTo>
                    <a:lnTo>
                      <a:pt x="3" y="32"/>
                    </a:lnTo>
                    <a:lnTo>
                      <a:pt x="2" y="32"/>
                    </a:lnTo>
                    <a:lnTo>
                      <a:pt x="2" y="31"/>
                    </a:lnTo>
                    <a:lnTo>
                      <a:pt x="1" y="31"/>
                    </a:lnTo>
                    <a:lnTo>
                      <a:pt x="1" y="30"/>
                    </a:lnTo>
                    <a:lnTo>
                      <a:pt x="0" y="30"/>
                    </a:lnTo>
                    <a:lnTo>
                      <a:pt x="0" y="29"/>
                    </a:lnTo>
                    <a:lnTo>
                      <a:pt x="1" y="28"/>
                    </a:lnTo>
                    <a:lnTo>
                      <a:pt x="5" y="23"/>
                    </a:lnTo>
                    <a:lnTo>
                      <a:pt x="8" y="19"/>
                    </a:lnTo>
                    <a:lnTo>
                      <a:pt x="13" y="15"/>
                    </a:lnTo>
                    <a:lnTo>
                      <a:pt x="17" y="12"/>
                    </a:lnTo>
                    <a:lnTo>
                      <a:pt x="22" y="8"/>
                    </a:lnTo>
                    <a:lnTo>
                      <a:pt x="26" y="6"/>
                    </a:lnTo>
                    <a:lnTo>
                      <a:pt x="32" y="4"/>
                    </a:lnTo>
                    <a:lnTo>
                      <a:pt x="37" y="3"/>
                    </a:lnTo>
                    <a:lnTo>
                      <a:pt x="43" y="2"/>
                    </a:lnTo>
                    <a:lnTo>
                      <a:pt x="50" y="0"/>
                    </a:lnTo>
                    <a:lnTo>
                      <a:pt x="57" y="1"/>
                    </a:lnTo>
                    <a:lnTo>
                      <a:pt x="58" y="1"/>
                    </a:lnTo>
                    <a:lnTo>
                      <a:pt x="58" y="0"/>
                    </a:lnTo>
                    <a:lnTo>
                      <a:pt x="58" y="1"/>
                    </a:lnTo>
                    <a:lnTo>
                      <a:pt x="59" y="1"/>
                    </a:lnTo>
                    <a:lnTo>
                      <a:pt x="60" y="1"/>
                    </a:lnTo>
                    <a:lnTo>
                      <a:pt x="60" y="2"/>
                    </a:lnTo>
                    <a:lnTo>
                      <a:pt x="61" y="3"/>
                    </a:lnTo>
                    <a:lnTo>
                      <a:pt x="62" y="7"/>
                    </a:lnTo>
                    <a:lnTo>
                      <a:pt x="62" y="8"/>
                    </a:lnTo>
                    <a:lnTo>
                      <a:pt x="62" y="9"/>
                    </a:lnTo>
                    <a:lnTo>
                      <a:pt x="62" y="10"/>
                    </a:lnTo>
                    <a:lnTo>
                      <a:pt x="63" y="11"/>
                    </a:lnTo>
                    <a:lnTo>
                      <a:pt x="63" y="12"/>
                    </a:lnTo>
                    <a:lnTo>
                      <a:pt x="63" y="13"/>
                    </a:lnTo>
                    <a:lnTo>
                      <a:pt x="63" y="14"/>
                    </a:lnTo>
                    <a:lnTo>
                      <a:pt x="64" y="14"/>
                    </a:lnTo>
                    <a:lnTo>
                      <a:pt x="64" y="15"/>
                    </a:lnTo>
                    <a:lnTo>
                      <a:pt x="63" y="15"/>
                    </a:lnTo>
                    <a:lnTo>
                      <a:pt x="63" y="16"/>
                    </a:lnTo>
                    <a:lnTo>
                      <a:pt x="62" y="17"/>
                    </a:lnTo>
                    <a:lnTo>
                      <a:pt x="62" y="18"/>
                    </a:lnTo>
                    <a:lnTo>
                      <a:pt x="61" y="18"/>
                    </a:lnTo>
                    <a:lnTo>
                      <a:pt x="60" y="18"/>
                    </a:lnTo>
                    <a:lnTo>
                      <a:pt x="59" y="18"/>
                    </a:lnTo>
                    <a:lnTo>
                      <a:pt x="58" y="18"/>
                    </a:lnTo>
                    <a:lnTo>
                      <a:pt x="58" y="17"/>
                    </a:lnTo>
                    <a:lnTo>
                      <a:pt x="58" y="16"/>
                    </a:lnTo>
                    <a:lnTo>
                      <a:pt x="57"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14" name="Freeform 116"/>
              <p:cNvSpPr>
                <a:spLocks/>
              </p:cNvSpPr>
              <p:nvPr/>
            </p:nvSpPr>
            <p:spPr bwMode="auto">
              <a:xfrm>
                <a:off x="862" y="2540"/>
                <a:ext cx="17" cy="17"/>
              </a:xfrm>
              <a:custGeom>
                <a:avLst/>
                <a:gdLst>
                  <a:gd name="T0" fmla="*/ 7 w 17"/>
                  <a:gd name="T1" fmla="*/ 1 h 17"/>
                  <a:gd name="T2" fmla="*/ 8 w 17"/>
                  <a:gd name="T3" fmla="*/ 1 h 17"/>
                  <a:gd name="T4" fmla="*/ 10 w 17"/>
                  <a:gd name="T5" fmla="*/ 1 h 17"/>
                  <a:gd name="T6" fmla="*/ 10 w 17"/>
                  <a:gd name="T7" fmla="*/ 2 h 17"/>
                  <a:gd name="T8" fmla="*/ 10 w 17"/>
                  <a:gd name="T9" fmla="*/ 3 h 17"/>
                  <a:gd name="T10" fmla="*/ 12 w 17"/>
                  <a:gd name="T11" fmla="*/ 4 h 17"/>
                  <a:gd name="T12" fmla="*/ 14 w 17"/>
                  <a:gd name="T13" fmla="*/ 5 h 17"/>
                  <a:gd name="T14" fmla="*/ 14 w 17"/>
                  <a:gd name="T15" fmla="*/ 8 h 17"/>
                  <a:gd name="T16" fmla="*/ 14 w 17"/>
                  <a:gd name="T17" fmla="*/ 9 h 17"/>
                  <a:gd name="T18" fmla="*/ 16 w 17"/>
                  <a:gd name="T19" fmla="*/ 11 h 17"/>
                  <a:gd name="T20" fmla="*/ 16 w 17"/>
                  <a:gd name="T21" fmla="*/ 12 h 17"/>
                  <a:gd name="T22" fmla="*/ 16 w 17"/>
                  <a:gd name="T23" fmla="*/ 13 h 17"/>
                  <a:gd name="T24" fmla="*/ 14 w 17"/>
                  <a:gd name="T25" fmla="*/ 13 h 17"/>
                  <a:gd name="T26" fmla="*/ 14 w 17"/>
                  <a:gd name="T27" fmla="*/ 14 h 17"/>
                  <a:gd name="T28" fmla="*/ 12 w 17"/>
                  <a:gd name="T29" fmla="*/ 16 h 17"/>
                  <a:gd name="T30" fmla="*/ 10 w 17"/>
                  <a:gd name="T31" fmla="*/ 16 h 17"/>
                  <a:gd name="T32" fmla="*/ 8 w 17"/>
                  <a:gd name="T33" fmla="*/ 14 h 17"/>
                  <a:gd name="T34" fmla="*/ 8 w 17"/>
                  <a:gd name="T35" fmla="*/ 13 h 17"/>
                  <a:gd name="T36" fmla="*/ 8 w 17"/>
                  <a:gd name="T37" fmla="*/ 12 h 17"/>
                  <a:gd name="T38" fmla="*/ 8 w 17"/>
                  <a:gd name="T39" fmla="*/ 10 h 17"/>
                  <a:gd name="T40" fmla="*/ 7 w 17"/>
                  <a:gd name="T41" fmla="*/ 10 h 17"/>
                  <a:gd name="T42" fmla="*/ 7 w 17"/>
                  <a:gd name="T43" fmla="*/ 9 h 17"/>
                  <a:gd name="T44" fmla="*/ 7 w 17"/>
                  <a:gd name="T45" fmla="*/ 8 h 17"/>
                  <a:gd name="T46" fmla="*/ 7 w 17"/>
                  <a:gd name="T47" fmla="*/ 6 h 17"/>
                  <a:gd name="T48" fmla="*/ 5 w 17"/>
                  <a:gd name="T49" fmla="*/ 5 h 17"/>
                  <a:gd name="T50" fmla="*/ 1 w 17"/>
                  <a:gd name="T51" fmla="*/ 5 h 17"/>
                  <a:gd name="T52" fmla="*/ 1 w 17"/>
                  <a:gd name="T53" fmla="*/ 4 h 17"/>
                  <a:gd name="T54" fmla="*/ 0 w 17"/>
                  <a:gd name="T55" fmla="*/ 4 h 17"/>
                  <a:gd name="T56" fmla="*/ 0 w 17"/>
                  <a:gd name="T57" fmla="*/ 3 h 17"/>
                  <a:gd name="T58" fmla="*/ 0 w 17"/>
                  <a:gd name="T59" fmla="*/ 2 h 17"/>
                  <a:gd name="T60" fmla="*/ 1 w 17"/>
                  <a:gd name="T61" fmla="*/ 2 h 17"/>
                  <a:gd name="T62" fmla="*/ 0 w 17"/>
                  <a:gd name="T63" fmla="*/ 1 h 17"/>
                  <a:gd name="T64" fmla="*/ 1 w 17"/>
                  <a:gd name="T65" fmla="*/ 1 h 17"/>
                  <a:gd name="T66" fmla="*/ 3 w 17"/>
                  <a:gd name="T67" fmla="*/ 0 h 17"/>
                  <a:gd name="T68" fmla="*/ 5 w 17"/>
                  <a:gd name="T69" fmla="*/ 0 h 17"/>
                  <a:gd name="T70" fmla="*/ 7 w 17"/>
                  <a:gd name="T71" fmla="*/ 1 h 1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
                  <a:gd name="T109" fmla="*/ 0 h 17"/>
                  <a:gd name="T110" fmla="*/ 17 w 17"/>
                  <a:gd name="T111" fmla="*/ 17 h 1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 h="17">
                    <a:moveTo>
                      <a:pt x="7" y="1"/>
                    </a:moveTo>
                    <a:lnTo>
                      <a:pt x="8" y="1"/>
                    </a:lnTo>
                    <a:lnTo>
                      <a:pt x="10" y="1"/>
                    </a:lnTo>
                    <a:lnTo>
                      <a:pt x="10" y="2"/>
                    </a:lnTo>
                    <a:lnTo>
                      <a:pt x="10" y="3"/>
                    </a:lnTo>
                    <a:lnTo>
                      <a:pt x="12" y="4"/>
                    </a:lnTo>
                    <a:lnTo>
                      <a:pt x="14" y="5"/>
                    </a:lnTo>
                    <a:lnTo>
                      <a:pt x="14" y="8"/>
                    </a:lnTo>
                    <a:lnTo>
                      <a:pt x="14" y="9"/>
                    </a:lnTo>
                    <a:lnTo>
                      <a:pt x="16" y="11"/>
                    </a:lnTo>
                    <a:lnTo>
                      <a:pt x="16" y="12"/>
                    </a:lnTo>
                    <a:lnTo>
                      <a:pt x="16" y="13"/>
                    </a:lnTo>
                    <a:lnTo>
                      <a:pt x="14" y="13"/>
                    </a:lnTo>
                    <a:lnTo>
                      <a:pt x="14" y="14"/>
                    </a:lnTo>
                    <a:lnTo>
                      <a:pt x="12" y="16"/>
                    </a:lnTo>
                    <a:lnTo>
                      <a:pt x="10" y="16"/>
                    </a:lnTo>
                    <a:lnTo>
                      <a:pt x="8" y="14"/>
                    </a:lnTo>
                    <a:lnTo>
                      <a:pt x="8" y="13"/>
                    </a:lnTo>
                    <a:lnTo>
                      <a:pt x="8" y="12"/>
                    </a:lnTo>
                    <a:lnTo>
                      <a:pt x="8" y="10"/>
                    </a:lnTo>
                    <a:lnTo>
                      <a:pt x="7" y="10"/>
                    </a:lnTo>
                    <a:lnTo>
                      <a:pt x="7" y="9"/>
                    </a:lnTo>
                    <a:lnTo>
                      <a:pt x="7" y="8"/>
                    </a:lnTo>
                    <a:lnTo>
                      <a:pt x="7" y="6"/>
                    </a:lnTo>
                    <a:lnTo>
                      <a:pt x="5" y="5"/>
                    </a:lnTo>
                    <a:lnTo>
                      <a:pt x="1" y="5"/>
                    </a:lnTo>
                    <a:lnTo>
                      <a:pt x="1" y="4"/>
                    </a:lnTo>
                    <a:lnTo>
                      <a:pt x="0" y="4"/>
                    </a:lnTo>
                    <a:lnTo>
                      <a:pt x="0" y="3"/>
                    </a:lnTo>
                    <a:lnTo>
                      <a:pt x="0" y="2"/>
                    </a:lnTo>
                    <a:lnTo>
                      <a:pt x="1" y="2"/>
                    </a:lnTo>
                    <a:lnTo>
                      <a:pt x="0" y="1"/>
                    </a:lnTo>
                    <a:lnTo>
                      <a:pt x="1" y="1"/>
                    </a:lnTo>
                    <a:lnTo>
                      <a:pt x="3" y="0"/>
                    </a:lnTo>
                    <a:lnTo>
                      <a:pt x="5" y="0"/>
                    </a:lnTo>
                    <a:lnTo>
                      <a:pt x="7" y="1"/>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15" name="Freeform 117"/>
              <p:cNvSpPr>
                <a:spLocks/>
              </p:cNvSpPr>
              <p:nvPr/>
            </p:nvSpPr>
            <p:spPr bwMode="auto">
              <a:xfrm>
                <a:off x="906" y="2578"/>
                <a:ext cx="43" cy="99"/>
              </a:xfrm>
              <a:custGeom>
                <a:avLst/>
                <a:gdLst>
                  <a:gd name="T0" fmla="*/ 37 w 43"/>
                  <a:gd name="T1" fmla="*/ 8 h 99"/>
                  <a:gd name="T2" fmla="*/ 38 w 43"/>
                  <a:gd name="T3" fmla="*/ 18 h 99"/>
                  <a:gd name="T4" fmla="*/ 39 w 43"/>
                  <a:gd name="T5" fmla="*/ 30 h 99"/>
                  <a:gd name="T6" fmla="*/ 39 w 43"/>
                  <a:gd name="T7" fmla="*/ 40 h 99"/>
                  <a:gd name="T8" fmla="*/ 40 w 43"/>
                  <a:gd name="T9" fmla="*/ 50 h 99"/>
                  <a:gd name="T10" fmla="*/ 41 w 43"/>
                  <a:gd name="T11" fmla="*/ 59 h 99"/>
                  <a:gd name="T12" fmla="*/ 42 w 43"/>
                  <a:gd name="T13" fmla="*/ 61 h 99"/>
                  <a:gd name="T14" fmla="*/ 41 w 43"/>
                  <a:gd name="T15" fmla="*/ 62 h 99"/>
                  <a:gd name="T16" fmla="*/ 37 w 43"/>
                  <a:gd name="T17" fmla="*/ 69 h 99"/>
                  <a:gd name="T18" fmla="*/ 32 w 43"/>
                  <a:gd name="T19" fmla="*/ 78 h 99"/>
                  <a:gd name="T20" fmla="*/ 25 w 43"/>
                  <a:gd name="T21" fmla="*/ 86 h 99"/>
                  <a:gd name="T22" fmla="*/ 17 w 43"/>
                  <a:gd name="T23" fmla="*/ 92 h 99"/>
                  <a:gd name="T24" fmla="*/ 9 w 43"/>
                  <a:gd name="T25" fmla="*/ 96 h 99"/>
                  <a:gd name="T26" fmla="*/ 3 w 43"/>
                  <a:gd name="T27" fmla="*/ 98 h 99"/>
                  <a:gd name="T28" fmla="*/ 1 w 43"/>
                  <a:gd name="T29" fmla="*/ 96 h 99"/>
                  <a:gd name="T30" fmla="*/ 0 w 43"/>
                  <a:gd name="T31" fmla="*/ 94 h 99"/>
                  <a:gd name="T32" fmla="*/ 1 w 43"/>
                  <a:gd name="T33" fmla="*/ 92 h 99"/>
                  <a:gd name="T34" fmla="*/ 2 w 43"/>
                  <a:gd name="T35" fmla="*/ 91 h 99"/>
                  <a:gd name="T36" fmla="*/ 10 w 43"/>
                  <a:gd name="T37" fmla="*/ 88 h 99"/>
                  <a:gd name="T38" fmla="*/ 16 w 43"/>
                  <a:gd name="T39" fmla="*/ 85 h 99"/>
                  <a:gd name="T40" fmla="*/ 22 w 43"/>
                  <a:gd name="T41" fmla="*/ 79 h 99"/>
                  <a:gd name="T42" fmla="*/ 28 w 43"/>
                  <a:gd name="T43" fmla="*/ 73 h 99"/>
                  <a:gd name="T44" fmla="*/ 32 w 43"/>
                  <a:gd name="T45" fmla="*/ 68 h 99"/>
                  <a:gd name="T46" fmla="*/ 35 w 43"/>
                  <a:gd name="T47" fmla="*/ 54 h 99"/>
                  <a:gd name="T48" fmla="*/ 33 w 43"/>
                  <a:gd name="T49" fmla="*/ 44 h 99"/>
                  <a:gd name="T50" fmla="*/ 31 w 43"/>
                  <a:gd name="T51" fmla="*/ 29 h 99"/>
                  <a:gd name="T52" fmla="*/ 30 w 43"/>
                  <a:gd name="T53" fmla="*/ 15 h 99"/>
                  <a:gd name="T54" fmla="*/ 31 w 43"/>
                  <a:gd name="T55" fmla="*/ 3 h 99"/>
                  <a:gd name="T56" fmla="*/ 32 w 43"/>
                  <a:gd name="T57" fmla="*/ 1 h 99"/>
                  <a:gd name="T58" fmla="*/ 32 w 43"/>
                  <a:gd name="T59" fmla="*/ 0 h 99"/>
                  <a:gd name="T60" fmla="*/ 34 w 43"/>
                  <a:gd name="T61" fmla="*/ 0 h 99"/>
                  <a:gd name="T62" fmla="*/ 36 w 43"/>
                  <a:gd name="T63" fmla="*/ 1 h 99"/>
                  <a:gd name="T64" fmla="*/ 37 w 43"/>
                  <a:gd name="T65" fmla="*/ 2 h 99"/>
                  <a:gd name="T66" fmla="*/ 37 w 43"/>
                  <a:gd name="T67" fmla="*/ 3 h 9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3"/>
                  <a:gd name="T103" fmla="*/ 0 h 99"/>
                  <a:gd name="T104" fmla="*/ 43 w 43"/>
                  <a:gd name="T105" fmla="*/ 99 h 9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3" h="99">
                    <a:moveTo>
                      <a:pt x="37" y="3"/>
                    </a:moveTo>
                    <a:lnTo>
                      <a:pt x="37" y="8"/>
                    </a:lnTo>
                    <a:lnTo>
                      <a:pt x="38" y="13"/>
                    </a:lnTo>
                    <a:lnTo>
                      <a:pt x="38" y="18"/>
                    </a:lnTo>
                    <a:lnTo>
                      <a:pt x="38" y="24"/>
                    </a:lnTo>
                    <a:lnTo>
                      <a:pt x="39" y="30"/>
                    </a:lnTo>
                    <a:lnTo>
                      <a:pt x="39" y="35"/>
                    </a:lnTo>
                    <a:lnTo>
                      <a:pt x="39" y="40"/>
                    </a:lnTo>
                    <a:lnTo>
                      <a:pt x="39" y="45"/>
                    </a:lnTo>
                    <a:lnTo>
                      <a:pt x="40" y="50"/>
                    </a:lnTo>
                    <a:lnTo>
                      <a:pt x="41" y="57"/>
                    </a:lnTo>
                    <a:lnTo>
                      <a:pt x="41" y="59"/>
                    </a:lnTo>
                    <a:lnTo>
                      <a:pt x="41" y="60"/>
                    </a:lnTo>
                    <a:lnTo>
                      <a:pt x="42" y="61"/>
                    </a:lnTo>
                    <a:lnTo>
                      <a:pt x="41" y="61"/>
                    </a:lnTo>
                    <a:lnTo>
                      <a:pt x="41" y="62"/>
                    </a:lnTo>
                    <a:lnTo>
                      <a:pt x="39" y="66"/>
                    </a:lnTo>
                    <a:lnTo>
                      <a:pt x="37" y="69"/>
                    </a:lnTo>
                    <a:lnTo>
                      <a:pt x="34" y="74"/>
                    </a:lnTo>
                    <a:lnTo>
                      <a:pt x="32" y="78"/>
                    </a:lnTo>
                    <a:lnTo>
                      <a:pt x="29" y="82"/>
                    </a:lnTo>
                    <a:lnTo>
                      <a:pt x="25" y="86"/>
                    </a:lnTo>
                    <a:lnTo>
                      <a:pt x="21" y="89"/>
                    </a:lnTo>
                    <a:lnTo>
                      <a:pt x="17" y="92"/>
                    </a:lnTo>
                    <a:lnTo>
                      <a:pt x="14" y="94"/>
                    </a:lnTo>
                    <a:lnTo>
                      <a:pt x="9" y="96"/>
                    </a:lnTo>
                    <a:lnTo>
                      <a:pt x="4" y="98"/>
                    </a:lnTo>
                    <a:lnTo>
                      <a:pt x="3" y="98"/>
                    </a:lnTo>
                    <a:lnTo>
                      <a:pt x="2" y="97"/>
                    </a:lnTo>
                    <a:lnTo>
                      <a:pt x="1" y="96"/>
                    </a:lnTo>
                    <a:lnTo>
                      <a:pt x="0" y="96"/>
                    </a:lnTo>
                    <a:lnTo>
                      <a:pt x="0" y="94"/>
                    </a:lnTo>
                    <a:lnTo>
                      <a:pt x="1" y="93"/>
                    </a:lnTo>
                    <a:lnTo>
                      <a:pt x="1" y="92"/>
                    </a:lnTo>
                    <a:lnTo>
                      <a:pt x="2" y="92"/>
                    </a:lnTo>
                    <a:lnTo>
                      <a:pt x="2" y="91"/>
                    </a:lnTo>
                    <a:lnTo>
                      <a:pt x="6" y="90"/>
                    </a:lnTo>
                    <a:lnTo>
                      <a:pt x="10" y="88"/>
                    </a:lnTo>
                    <a:lnTo>
                      <a:pt x="13" y="87"/>
                    </a:lnTo>
                    <a:lnTo>
                      <a:pt x="16" y="85"/>
                    </a:lnTo>
                    <a:lnTo>
                      <a:pt x="19" y="82"/>
                    </a:lnTo>
                    <a:lnTo>
                      <a:pt x="22" y="79"/>
                    </a:lnTo>
                    <a:lnTo>
                      <a:pt x="24" y="76"/>
                    </a:lnTo>
                    <a:lnTo>
                      <a:pt x="28" y="73"/>
                    </a:lnTo>
                    <a:lnTo>
                      <a:pt x="29" y="69"/>
                    </a:lnTo>
                    <a:lnTo>
                      <a:pt x="32" y="68"/>
                    </a:lnTo>
                    <a:lnTo>
                      <a:pt x="35" y="58"/>
                    </a:lnTo>
                    <a:lnTo>
                      <a:pt x="35" y="54"/>
                    </a:lnTo>
                    <a:lnTo>
                      <a:pt x="34" y="50"/>
                    </a:lnTo>
                    <a:lnTo>
                      <a:pt x="33" y="44"/>
                    </a:lnTo>
                    <a:lnTo>
                      <a:pt x="32" y="36"/>
                    </a:lnTo>
                    <a:lnTo>
                      <a:pt x="31" y="29"/>
                    </a:lnTo>
                    <a:lnTo>
                      <a:pt x="31" y="22"/>
                    </a:lnTo>
                    <a:lnTo>
                      <a:pt x="30" y="15"/>
                    </a:lnTo>
                    <a:lnTo>
                      <a:pt x="30" y="8"/>
                    </a:lnTo>
                    <a:lnTo>
                      <a:pt x="31" y="3"/>
                    </a:lnTo>
                    <a:lnTo>
                      <a:pt x="31" y="2"/>
                    </a:lnTo>
                    <a:lnTo>
                      <a:pt x="32" y="1"/>
                    </a:lnTo>
                    <a:lnTo>
                      <a:pt x="31" y="0"/>
                    </a:lnTo>
                    <a:lnTo>
                      <a:pt x="32" y="0"/>
                    </a:lnTo>
                    <a:lnTo>
                      <a:pt x="33" y="0"/>
                    </a:lnTo>
                    <a:lnTo>
                      <a:pt x="34" y="0"/>
                    </a:lnTo>
                    <a:lnTo>
                      <a:pt x="35" y="0"/>
                    </a:lnTo>
                    <a:lnTo>
                      <a:pt x="36" y="1"/>
                    </a:lnTo>
                    <a:lnTo>
                      <a:pt x="37" y="1"/>
                    </a:lnTo>
                    <a:lnTo>
                      <a:pt x="37" y="2"/>
                    </a:lnTo>
                    <a:lnTo>
                      <a:pt x="37" y="3"/>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16" name="Freeform 118"/>
              <p:cNvSpPr>
                <a:spLocks/>
              </p:cNvSpPr>
              <p:nvPr/>
            </p:nvSpPr>
            <p:spPr bwMode="auto">
              <a:xfrm>
                <a:off x="901" y="2687"/>
                <a:ext cx="55" cy="118"/>
              </a:xfrm>
              <a:custGeom>
                <a:avLst/>
                <a:gdLst>
                  <a:gd name="T0" fmla="*/ 53 w 55"/>
                  <a:gd name="T1" fmla="*/ 4 h 118"/>
                  <a:gd name="T2" fmla="*/ 52 w 55"/>
                  <a:gd name="T3" fmla="*/ 16 h 118"/>
                  <a:gd name="T4" fmla="*/ 50 w 55"/>
                  <a:gd name="T5" fmla="*/ 29 h 118"/>
                  <a:gd name="T6" fmla="*/ 49 w 55"/>
                  <a:gd name="T7" fmla="*/ 42 h 118"/>
                  <a:gd name="T8" fmla="*/ 47 w 55"/>
                  <a:gd name="T9" fmla="*/ 56 h 118"/>
                  <a:gd name="T10" fmla="*/ 43 w 55"/>
                  <a:gd name="T11" fmla="*/ 69 h 118"/>
                  <a:gd name="T12" fmla="*/ 39 w 55"/>
                  <a:gd name="T13" fmla="*/ 81 h 118"/>
                  <a:gd name="T14" fmla="*/ 33 w 55"/>
                  <a:gd name="T15" fmla="*/ 92 h 118"/>
                  <a:gd name="T16" fmla="*/ 27 w 55"/>
                  <a:gd name="T17" fmla="*/ 102 h 118"/>
                  <a:gd name="T18" fmla="*/ 17 w 55"/>
                  <a:gd name="T19" fmla="*/ 111 h 118"/>
                  <a:gd name="T20" fmla="*/ 5 w 55"/>
                  <a:gd name="T21" fmla="*/ 117 h 118"/>
                  <a:gd name="T22" fmla="*/ 4 w 55"/>
                  <a:gd name="T23" fmla="*/ 117 h 118"/>
                  <a:gd name="T24" fmla="*/ 3 w 55"/>
                  <a:gd name="T25" fmla="*/ 116 h 118"/>
                  <a:gd name="T26" fmla="*/ 2 w 55"/>
                  <a:gd name="T27" fmla="*/ 116 h 118"/>
                  <a:gd name="T28" fmla="*/ 1 w 55"/>
                  <a:gd name="T29" fmla="*/ 116 h 118"/>
                  <a:gd name="T30" fmla="*/ 1 w 55"/>
                  <a:gd name="T31" fmla="*/ 115 h 118"/>
                  <a:gd name="T32" fmla="*/ 1 w 55"/>
                  <a:gd name="T33" fmla="*/ 114 h 118"/>
                  <a:gd name="T34" fmla="*/ 0 w 55"/>
                  <a:gd name="T35" fmla="*/ 113 h 118"/>
                  <a:gd name="T36" fmla="*/ 1 w 55"/>
                  <a:gd name="T37" fmla="*/ 112 h 118"/>
                  <a:gd name="T38" fmla="*/ 1 w 55"/>
                  <a:gd name="T39" fmla="*/ 111 h 118"/>
                  <a:gd name="T40" fmla="*/ 2 w 55"/>
                  <a:gd name="T41" fmla="*/ 111 h 118"/>
                  <a:gd name="T42" fmla="*/ 2 w 55"/>
                  <a:gd name="T43" fmla="*/ 110 h 118"/>
                  <a:gd name="T44" fmla="*/ 3 w 55"/>
                  <a:gd name="T45" fmla="*/ 110 h 118"/>
                  <a:gd name="T46" fmla="*/ 14 w 55"/>
                  <a:gd name="T47" fmla="*/ 105 h 118"/>
                  <a:gd name="T48" fmla="*/ 23 w 55"/>
                  <a:gd name="T49" fmla="*/ 97 h 118"/>
                  <a:gd name="T50" fmla="*/ 29 w 55"/>
                  <a:gd name="T51" fmla="*/ 87 h 118"/>
                  <a:gd name="T52" fmla="*/ 35 w 55"/>
                  <a:gd name="T53" fmla="*/ 76 h 118"/>
                  <a:gd name="T54" fmla="*/ 38 w 55"/>
                  <a:gd name="T55" fmla="*/ 65 h 118"/>
                  <a:gd name="T56" fmla="*/ 42 w 55"/>
                  <a:gd name="T57" fmla="*/ 53 h 118"/>
                  <a:gd name="T58" fmla="*/ 43 w 55"/>
                  <a:gd name="T59" fmla="*/ 40 h 118"/>
                  <a:gd name="T60" fmla="*/ 44 w 55"/>
                  <a:gd name="T61" fmla="*/ 27 h 118"/>
                  <a:gd name="T62" fmla="*/ 46 w 55"/>
                  <a:gd name="T63" fmla="*/ 14 h 118"/>
                  <a:gd name="T64" fmla="*/ 47 w 55"/>
                  <a:gd name="T65" fmla="*/ 3 h 118"/>
                  <a:gd name="T66" fmla="*/ 47 w 55"/>
                  <a:gd name="T67" fmla="*/ 2 h 118"/>
                  <a:gd name="T68" fmla="*/ 48 w 55"/>
                  <a:gd name="T69" fmla="*/ 1 h 118"/>
                  <a:gd name="T70" fmla="*/ 49 w 55"/>
                  <a:gd name="T71" fmla="*/ 1 h 118"/>
                  <a:gd name="T72" fmla="*/ 50 w 55"/>
                  <a:gd name="T73" fmla="*/ 0 h 118"/>
                  <a:gd name="T74" fmla="*/ 50 w 55"/>
                  <a:gd name="T75" fmla="*/ 1 h 118"/>
                  <a:gd name="T76" fmla="*/ 51 w 55"/>
                  <a:gd name="T77" fmla="*/ 1 h 118"/>
                  <a:gd name="T78" fmla="*/ 52 w 55"/>
                  <a:gd name="T79" fmla="*/ 0 h 118"/>
                  <a:gd name="T80" fmla="*/ 52 w 55"/>
                  <a:gd name="T81" fmla="*/ 1 h 118"/>
                  <a:gd name="T82" fmla="*/ 53 w 55"/>
                  <a:gd name="T83" fmla="*/ 1 h 118"/>
                  <a:gd name="T84" fmla="*/ 53 w 55"/>
                  <a:gd name="T85" fmla="*/ 2 h 118"/>
                  <a:gd name="T86" fmla="*/ 54 w 55"/>
                  <a:gd name="T87" fmla="*/ 2 h 118"/>
                  <a:gd name="T88" fmla="*/ 54 w 55"/>
                  <a:gd name="T89" fmla="*/ 3 h 118"/>
                  <a:gd name="T90" fmla="*/ 53 w 55"/>
                  <a:gd name="T91" fmla="*/ 4 h 11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5"/>
                  <a:gd name="T139" fmla="*/ 0 h 118"/>
                  <a:gd name="T140" fmla="*/ 55 w 55"/>
                  <a:gd name="T141" fmla="*/ 118 h 11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5" h="118">
                    <a:moveTo>
                      <a:pt x="53" y="4"/>
                    </a:moveTo>
                    <a:lnTo>
                      <a:pt x="52" y="16"/>
                    </a:lnTo>
                    <a:lnTo>
                      <a:pt x="50" y="29"/>
                    </a:lnTo>
                    <a:lnTo>
                      <a:pt x="49" y="42"/>
                    </a:lnTo>
                    <a:lnTo>
                      <a:pt x="47" y="56"/>
                    </a:lnTo>
                    <a:lnTo>
                      <a:pt x="43" y="69"/>
                    </a:lnTo>
                    <a:lnTo>
                      <a:pt x="39" y="81"/>
                    </a:lnTo>
                    <a:lnTo>
                      <a:pt x="33" y="92"/>
                    </a:lnTo>
                    <a:lnTo>
                      <a:pt x="27" y="102"/>
                    </a:lnTo>
                    <a:lnTo>
                      <a:pt x="17" y="111"/>
                    </a:lnTo>
                    <a:lnTo>
                      <a:pt x="5" y="117"/>
                    </a:lnTo>
                    <a:lnTo>
                      <a:pt x="4" y="117"/>
                    </a:lnTo>
                    <a:lnTo>
                      <a:pt x="3" y="116"/>
                    </a:lnTo>
                    <a:lnTo>
                      <a:pt x="2" y="116"/>
                    </a:lnTo>
                    <a:lnTo>
                      <a:pt x="1" y="116"/>
                    </a:lnTo>
                    <a:lnTo>
                      <a:pt x="1" y="115"/>
                    </a:lnTo>
                    <a:lnTo>
                      <a:pt x="1" y="114"/>
                    </a:lnTo>
                    <a:lnTo>
                      <a:pt x="0" y="113"/>
                    </a:lnTo>
                    <a:lnTo>
                      <a:pt x="1" y="112"/>
                    </a:lnTo>
                    <a:lnTo>
                      <a:pt x="1" y="111"/>
                    </a:lnTo>
                    <a:lnTo>
                      <a:pt x="2" y="111"/>
                    </a:lnTo>
                    <a:lnTo>
                      <a:pt x="2" y="110"/>
                    </a:lnTo>
                    <a:lnTo>
                      <a:pt x="3" y="110"/>
                    </a:lnTo>
                    <a:lnTo>
                      <a:pt x="14" y="105"/>
                    </a:lnTo>
                    <a:lnTo>
                      <a:pt x="23" y="97"/>
                    </a:lnTo>
                    <a:lnTo>
                      <a:pt x="29" y="87"/>
                    </a:lnTo>
                    <a:lnTo>
                      <a:pt x="35" y="76"/>
                    </a:lnTo>
                    <a:lnTo>
                      <a:pt x="38" y="65"/>
                    </a:lnTo>
                    <a:lnTo>
                      <a:pt x="42" y="53"/>
                    </a:lnTo>
                    <a:lnTo>
                      <a:pt x="43" y="40"/>
                    </a:lnTo>
                    <a:lnTo>
                      <a:pt x="44" y="27"/>
                    </a:lnTo>
                    <a:lnTo>
                      <a:pt x="46" y="14"/>
                    </a:lnTo>
                    <a:lnTo>
                      <a:pt x="47" y="3"/>
                    </a:lnTo>
                    <a:lnTo>
                      <a:pt x="47" y="2"/>
                    </a:lnTo>
                    <a:lnTo>
                      <a:pt x="48" y="1"/>
                    </a:lnTo>
                    <a:lnTo>
                      <a:pt x="49" y="1"/>
                    </a:lnTo>
                    <a:lnTo>
                      <a:pt x="50" y="0"/>
                    </a:lnTo>
                    <a:lnTo>
                      <a:pt x="50" y="1"/>
                    </a:lnTo>
                    <a:lnTo>
                      <a:pt x="51" y="1"/>
                    </a:lnTo>
                    <a:lnTo>
                      <a:pt x="52" y="0"/>
                    </a:lnTo>
                    <a:lnTo>
                      <a:pt x="52" y="1"/>
                    </a:lnTo>
                    <a:lnTo>
                      <a:pt x="53" y="1"/>
                    </a:lnTo>
                    <a:lnTo>
                      <a:pt x="53" y="2"/>
                    </a:lnTo>
                    <a:lnTo>
                      <a:pt x="54" y="2"/>
                    </a:lnTo>
                    <a:lnTo>
                      <a:pt x="54" y="3"/>
                    </a:lnTo>
                    <a:lnTo>
                      <a:pt x="53" y="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17" name="Freeform 119"/>
              <p:cNvSpPr>
                <a:spLocks/>
              </p:cNvSpPr>
              <p:nvPr/>
            </p:nvSpPr>
            <p:spPr bwMode="auto">
              <a:xfrm>
                <a:off x="843" y="2679"/>
                <a:ext cx="27" cy="149"/>
              </a:xfrm>
              <a:custGeom>
                <a:avLst/>
                <a:gdLst>
                  <a:gd name="T0" fmla="*/ 23 w 27"/>
                  <a:gd name="T1" fmla="*/ 6 h 149"/>
                  <a:gd name="T2" fmla="*/ 18 w 27"/>
                  <a:gd name="T3" fmla="*/ 16 h 149"/>
                  <a:gd name="T4" fmla="*/ 13 w 27"/>
                  <a:gd name="T5" fmla="*/ 30 h 149"/>
                  <a:gd name="T6" fmla="*/ 10 w 27"/>
                  <a:gd name="T7" fmla="*/ 43 h 149"/>
                  <a:gd name="T8" fmla="*/ 8 w 27"/>
                  <a:gd name="T9" fmla="*/ 59 h 149"/>
                  <a:gd name="T10" fmla="*/ 6 w 27"/>
                  <a:gd name="T11" fmla="*/ 74 h 149"/>
                  <a:gd name="T12" fmla="*/ 8 w 27"/>
                  <a:gd name="T13" fmla="*/ 90 h 149"/>
                  <a:gd name="T14" fmla="*/ 9 w 27"/>
                  <a:gd name="T15" fmla="*/ 106 h 149"/>
                  <a:gd name="T16" fmla="*/ 13 w 27"/>
                  <a:gd name="T17" fmla="*/ 120 h 149"/>
                  <a:gd name="T18" fmla="*/ 18 w 27"/>
                  <a:gd name="T19" fmla="*/ 132 h 149"/>
                  <a:gd name="T20" fmla="*/ 25 w 27"/>
                  <a:gd name="T21" fmla="*/ 142 h 149"/>
                  <a:gd name="T22" fmla="*/ 26 w 27"/>
                  <a:gd name="T23" fmla="*/ 143 h 149"/>
                  <a:gd name="T24" fmla="*/ 26 w 27"/>
                  <a:gd name="T25" fmla="*/ 144 h 149"/>
                  <a:gd name="T26" fmla="*/ 26 w 27"/>
                  <a:gd name="T27" fmla="*/ 145 h 149"/>
                  <a:gd name="T28" fmla="*/ 25 w 27"/>
                  <a:gd name="T29" fmla="*/ 146 h 149"/>
                  <a:gd name="T30" fmla="*/ 26 w 27"/>
                  <a:gd name="T31" fmla="*/ 146 h 149"/>
                  <a:gd name="T32" fmla="*/ 26 w 27"/>
                  <a:gd name="T33" fmla="*/ 147 h 149"/>
                  <a:gd name="T34" fmla="*/ 25 w 27"/>
                  <a:gd name="T35" fmla="*/ 147 h 149"/>
                  <a:gd name="T36" fmla="*/ 24 w 27"/>
                  <a:gd name="T37" fmla="*/ 147 h 149"/>
                  <a:gd name="T38" fmla="*/ 24 w 27"/>
                  <a:gd name="T39" fmla="*/ 148 h 149"/>
                  <a:gd name="T40" fmla="*/ 23 w 27"/>
                  <a:gd name="T41" fmla="*/ 148 h 149"/>
                  <a:gd name="T42" fmla="*/ 23 w 27"/>
                  <a:gd name="T43" fmla="*/ 147 h 149"/>
                  <a:gd name="T44" fmla="*/ 22 w 27"/>
                  <a:gd name="T45" fmla="*/ 147 h 149"/>
                  <a:gd name="T46" fmla="*/ 21 w 27"/>
                  <a:gd name="T47" fmla="*/ 147 h 149"/>
                  <a:gd name="T48" fmla="*/ 14 w 27"/>
                  <a:gd name="T49" fmla="*/ 136 h 149"/>
                  <a:gd name="T50" fmla="*/ 8 w 27"/>
                  <a:gd name="T51" fmla="*/ 123 h 149"/>
                  <a:gd name="T52" fmla="*/ 3 w 27"/>
                  <a:gd name="T53" fmla="*/ 107 h 149"/>
                  <a:gd name="T54" fmla="*/ 1 w 27"/>
                  <a:gd name="T55" fmla="*/ 92 h 149"/>
                  <a:gd name="T56" fmla="*/ 0 w 27"/>
                  <a:gd name="T57" fmla="*/ 75 h 149"/>
                  <a:gd name="T58" fmla="*/ 1 w 27"/>
                  <a:gd name="T59" fmla="*/ 58 h 149"/>
                  <a:gd name="T60" fmla="*/ 3 w 27"/>
                  <a:gd name="T61" fmla="*/ 42 h 149"/>
                  <a:gd name="T62" fmla="*/ 6 w 27"/>
                  <a:gd name="T63" fmla="*/ 26 h 149"/>
                  <a:gd name="T64" fmla="*/ 12 w 27"/>
                  <a:gd name="T65" fmla="*/ 13 h 149"/>
                  <a:gd name="T66" fmla="*/ 18 w 27"/>
                  <a:gd name="T67" fmla="*/ 2 h 149"/>
                  <a:gd name="T68" fmla="*/ 18 w 27"/>
                  <a:gd name="T69" fmla="*/ 1 h 149"/>
                  <a:gd name="T70" fmla="*/ 19 w 27"/>
                  <a:gd name="T71" fmla="*/ 0 h 149"/>
                  <a:gd name="T72" fmla="*/ 20 w 27"/>
                  <a:gd name="T73" fmla="*/ 0 h 149"/>
                  <a:gd name="T74" fmla="*/ 21 w 27"/>
                  <a:gd name="T75" fmla="*/ 1 h 149"/>
                  <a:gd name="T76" fmla="*/ 22 w 27"/>
                  <a:gd name="T77" fmla="*/ 1 h 149"/>
                  <a:gd name="T78" fmla="*/ 23 w 27"/>
                  <a:gd name="T79" fmla="*/ 1 h 149"/>
                  <a:gd name="T80" fmla="*/ 23 w 27"/>
                  <a:gd name="T81" fmla="*/ 2 h 149"/>
                  <a:gd name="T82" fmla="*/ 23 w 27"/>
                  <a:gd name="T83" fmla="*/ 3 h 149"/>
                  <a:gd name="T84" fmla="*/ 23 w 27"/>
                  <a:gd name="T85" fmla="*/ 4 h 149"/>
                  <a:gd name="T86" fmla="*/ 24 w 27"/>
                  <a:gd name="T87" fmla="*/ 5 h 149"/>
                  <a:gd name="T88" fmla="*/ 23 w 27"/>
                  <a:gd name="T89" fmla="*/ 6 h 14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7"/>
                  <a:gd name="T136" fmla="*/ 0 h 149"/>
                  <a:gd name="T137" fmla="*/ 27 w 27"/>
                  <a:gd name="T138" fmla="*/ 149 h 14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7" h="149">
                    <a:moveTo>
                      <a:pt x="23" y="6"/>
                    </a:moveTo>
                    <a:lnTo>
                      <a:pt x="18" y="16"/>
                    </a:lnTo>
                    <a:lnTo>
                      <a:pt x="13" y="30"/>
                    </a:lnTo>
                    <a:lnTo>
                      <a:pt x="10" y="43"/>
                    </a:lnTo>
                    <a:lnTo>
                      <a:pt x="8" y="59"/>
                    </a:lnTo>
                    <a:lnTo>
                      <a:pt x="6" y="74"/>
                    </a:lnTo>
                    <a:lnTo>
                      <a:pt x="8" y="90"/>
                    </a:lnTo>
                    <a:lnTo>
                      <a:pt x="9" y="106"/>
                    </a:lnTo>
                    <a:lnTo>
                      <a:pt x="13" y="120"/>
                    </a:lnTo>
                    <a:lnTo>
                      <a:pt x="18" y="132"/>
                    </a:lnTo>
                    <a:lnTo>
                      <a:pt x="25" y="142"/>
                    </a:lnTo>
                    <a:lnTo>
                      <a:pt x="26" y="143"/>
                    </a:lnTo>
                    <a:lnTo>
                      <a:pt x="26" y="144"/>
                    </a:lnTo>
                    <a:lnTo>
                      <a:pt x="26" y="145"/>
                    </a:lnTo>
                    <a:lnTo>
                      <a:pt x="25" y="146"/>
                    </a:lnTo>
                    <a:lnTo>
                      <a:pt x="26" y="146"/>
                    </a:lnTo>
                    <a:lnTo>
                      <a:pt x="26" y="147"/>
                    </a:lnTo>
                    <a:lnTo>
                      <a:pt x="25" y="147"/>
                    </a:lnTo>
                    <a:lnTo>
                      <a:pt x="24" y="147"/>
                    </a:lnTo>
                    <a:lnTo>
                      <a:pt x="24" y="148"/>
                    </a:lnTo>
                    <a:lnTo>
                      <a:pt x="23" y="148"/>
                    </a:lnTo>
                    <a:lnTo>
                      <a:pt x="23" y="147"/>
                    </a:lnTo>
                    <a:lnTo>
                      <a:pt x="22" y="147"/>
                    </a:lnTo>
                    <a:lnTo>
                      <a:pt x="21" y="147"/>
                    </a:lnTo>
                    <a:lnTo>
                      <a:pt x="14" y="136"/>
                    </a:lnTo>
                    <a:lnTo>
                      <a:pt x="8" y="123"/>
                    </a:lnTo>
                    <a:lnTo>
                      <a:pt x="3" y="107"/>
                    </a:lnTo>
                    <a:lnTo>
                      <a:pt x="1" y="92"/>
                    </a:lnTo>
                    <a:lnTo>
                      <a:pt x="0" y="75"/>
                    </a:lnTo>
                    <a:lnTo>
                      <a:pt x="1" y="58"/>
                    </a:lnTo>
                    <a:lnTo>
                      <a:pt x="3" y="42"/>
                    </a:lnTo>
                    <a:lnTo>
                      <a:pt x="6" y="26"/>
                    </a:lnTo>
                    <a:lnTo>
                      <a:pt x="12" y="13"/>
                    </a:lnTo>
                    <a:lnTo>
                      <a:pt x="18" y="2"/>
                    </a:lnTo>
                    <a:lnTo>
                      <a:pt x="18" y="1"/>
                    </a:lnTo>
                    <a:lnTo>
                      <a:pt x="19" y="0"/>
                    </a:lnTo>
                    <a:lnTo>
                      <a:pt x="20" y="0"/>
                    </a:lnTo>
                    <a:lnTo>
                      <a:pt x="21" y="1"/>
                    </a:lnTo>
                    <a:lnTo>
                      <a:pt x="22" y="1"/>
                    </a:lnTo>
                    <a:lnTo>
                      <a:pt x="23" y="1"/>
                    </a:lnTo>
                    <a:lnTo>
                      <a:pt x="23" y="2"/>
                    </a:lnTo>
                    <a:lnTo>
                      <a:pt x="23" y="3"/>
                    </a:lnTo>
                    <a:lnTo>
                      <a:pt x="23" y="4"/>
                    </a:lnTo>
                    <a:lnTo>
                      <a:pt x="24" y="5"/>
                    </a:lnTo>
                    <a:lnTo>
                      <a:pt x="23" y="6"/>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18" name="Freeform 120"/>
              <p:cNvSpPr>
                <a:spLocks/>
              </p:cNvSpPr>
              <p:nvPr/>
            </p:nvSpPr>
            <p:spPr bwMode="auto">
              <a:xfrm>
                <a:off x="923" y="2802"/>
                <a:ext cx="23" cy="49"/>
              </a:xfrm>
              <a:custGeom>
                <a:avLst/>
                <a:gdLst>
                  <a:gd name="T0" fmla="*/ 3 w 23"/>
                  <a:gd name="T1" fmla="*/ 5 h 49"/>
                  <a:gd name="T2" fmla="*/ 6 w 23"/>
                  <a:gd name="T3" fmla="*/ 3 h 49"/>
                  <a:gd name="T4" fmla="*/ 8 w 23"/>
                  <a:gd name="T5" fmla="*/ 3 h 49"/>
                  <a:gd name="T6" fmla="*/ 10 w 23"/>
                  <a:gd name="T7" fmla="*/ 2 h 49"/>
                  <a:gd name="T8" fmla="*/ 13 w 23"/>
                  <a:gd name="T9" fmla="*/ 3 h 49"/>
                  <a:gd name="T10" fmla="*/ 13 w 23"/>
                  <a:gd name="T11" fmla="*/ 0 h 49"/>
                  <a:gd name="T12" fmla="*/ 14 w 23"/>
                  <a:gd name="T13" fmla="*/ 1 h 49"/>
                  <a:gd name="T14" fmla="*/ 15 w 23"/>
                  <a:gd name="T15" fmla="*/ 2 h 49"/>
                  <a:gd name="T16" fmla="*/ 19 w 23"/>
                  <a:gd name="T17" fmla="*/ 10 h 49"/>
                  <a:gd name="T18" fmla="*/ 21 w 23"/>
                  <a:gd name="T19" fmla="*/ 17 h 49"/>
                  <a:gd name="T20" fmla="*/ 21 w 23"/>
                  <a:gd name="T21" fmla="*/ 25 h 49"/>
                  <a:gd name="T22" fmla="*/ 21 w 23"/>
                  <a:gd name="T23" fmla="*/ 34 h 49"/>
                  <a:gd name="T24" fmla="*/ 21 w 23"/>
                  <a:gd name="T25" fmla="*/ 41 h 49"/>
                  <a:gd name="T26" fmla="*/ 20 w 23"/>
                  <a:gd name="T27" fmla="*/ 47 h 49"/>
                  <a:gd name="T28" fmla="*/ 19 w 23"/>
                  <a:gd name="T29" fmla="*/ 48 h 49"/>
                  <a:gd name="T30" fmla="*/ 17 w 23"/>
                  <a:gd name="T31" fmla="*/ 48 h 49"/>
                  <a:gd name="T32" fmla="*/ 16 w 23"/>
                  <a:gd name="T33" fmla="*/ 47 h 49"/>
                  <a:gd name="T34" fmla="*/ 15 w 23"/>
                  <a:gd name="T35" fmla="*/ 47 h 49"/>
                  <a:gd name="T36" fmla="*/ 14 w 23"/>
                  <a:gd name="T37" fmla="*/ 46 h 49"/>
                  <a:gd name="T38" fmla="*/ 15 w 23"/>
                  <a:gd name="T39" fmla="*/ 41 h 49"/>
                  <a:gd name="T40" fmla="*/ 16 w 23"/>
                  <a:gd name="T41" fmla="*/ 35 h 49"/>
                  <a:gd name="T42" fmla="*/ 15 w 23"/>
                  <a:gd name="T43" fmla="*/ 28 h 49"/>
                  <a:gd name="T44" fmla="*/ 14 w 23"/>
                  <a:gd name="T45" fmla="*/ 21 h 49"/>
                  <a:gd name="T46" fmla="*/ 14 w 23"/>
                  <a:gd name="T47" fmla="*/ 15 h 49"/>
                  <a:gd name="T48" fmla="*/ 10 w 23"/>
                  <a:gd name="T49" fmla="*/ 5 h 49"/>
                  <a:gd name="T50" fmla="*/ 9 w 23"/>
                  <a:gd name="T51" fmla="*/ 11 h 49"/>
                  <a:gd name="T52" fmla="*/ 8 w 23"/>
                  <a:gd name="T53" fmla="*/ 10 h 49"/>
                  <a:gd name="T54" fmla="*/ 7 w 23"/>
                  <a:gd name="T55" fmla="*/ 11 h 49"/>
                  <a:gd name="T56" fmla="*/ 6 w 23"/>
                  <a:gd name="T57" fmla="*/ 12 h 49"/>
                  <a:gd name="T58" fmla="*/ 4 w 23"/>
                  <a:gd name="T59" fmla="*/ 12 h 49"/>
                  <a:gd name="T60" fmla="*/ 2 w 23"/>
                  <a:gd name="T61" fmla="*/ 12 h 49"/>
                  <a:gd name="T62" fmla="*/ 1 w 23"/>
                  <a:gd name="T63" fmla="*/ 11 h 49"/>
                  <a:gd name="T64" fmla="*/ 0 w 23"/>
                  <a:gd name="T65" fmla="*/ 9 h 49"/>
                  <a:gd name="T66" fmla="*/ 0 w 23"/>
                  <a:gd name="T67" fmla="*/ 7 h 49"/>
                  <a:gd name="T68" fmla="*/ 1 w 23"/>
                  <a:gd name="T69" fmla="*/ 6 h 49"/>
                  <a:gd name="T70" fmla="*/ 2 w 23"/>
                  <a:gd name="T71" fmla="*/ 5 h 4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3"/>
                  <a:gd name="T109" fmla="*/ 0 h 49"/>
                  <a:gd name="T110" fmla="*/ 23 w 23"/>
                  <a:gd name="T111" fmla="*/ 49 h 4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3" h="49">
                    <a:moveTo>
                      <a:pt x="2" y="5"/>
                    </a:moveTo>
                    <a:lnTo>
                      <a:pt x="3" y="5"/>
                    </a:lnTo>
                    <a:lnTo>
                      <a:pt x="5" y="4"/>
                    </a:lnTo>
                    <a:lnTo>
                      <a:pt x="6" y="3"/>
                    </a:lnTo>
                    <a:lnTo>
                      <a:pt x="7" y="3"/>
                    </a:lnTo>
                    <a:lnTo>
                      <a:pt x="8" y="3"/>
                    </a:lnTo>
                    <a:lnTo>
                      <a:pt x="9" y="3"/>
                    </a:lnTo>
                    <a:lnTo>
                      <a:pt x="10" y="2"/>
                    </a:lnTo>
                    <a:lnTo>
                      <a:pt x="12" y="2"/>
                    </a:lnTo>
                    <a:lnTo>
                      <a:pt x="13" y="3"/>
                    </a:lnTo>
                    <a:lnTo>
                      <a:pt x="12" y="1"/>
                    </a:lnTo>
                    <a:lnTo>
                      <a:pt x="13" y="0"/>
                    </a:lnTo>
                    <a:lnTo>
                      <a:pt x="14" y="0"/>
                    </a:lnTo>
                    <a:lnTo>
                      <a:pt x="14" y="1"/>
                    </a:lnTo>
                    <a:lnTo>
                      <a:pt x="15" y="1"/>
                    </a:lnTo>
                    <a:lnTo>
                      <a:pt x="15" y="2"/>
                    </a:lnTo>
                    <a:lnTo>
                      <a:pt x="17" y="6"/>
                    </a:lnTo>
                    <a:lnTo>
                      <a:pt x="19" y="10"/>
                    </a:lnTo>
                    <a:lnTo>
                      <a:pt x="20" y="14"/>
                    </a:lnTo>
                    <a:lnTo>
                      <a:pt x="21" y="17"/>
                    </a:lnTo>
                    <a:lnTo>
                      <a:pt x="20" y="21"/>
                    </a:lnTo>
                    <a:lnTo>
                      <a:pt x="21" y="25"/>
                    </a:lnTo>
                    <a:lnTo>
                      <a:pt x="21" y="29"/>
                    </a:lnTo>
                    <a:lnTo>
                      <a:pt x="21" y="34"/>
                    </a:lnTo>
                    <a:lnTo>
                      <a:pt x="22" y="37"/>
                    </a:lnTo>
                    <a:lnTo>
                      <a:pt x="21" y="41"/>
                    </a:lnTo>
                    <a:lnTo>
                      <a:pt x="20" y="45"/>
                    </a:lnTo>
                    <a:lnTo>
                      <a:pt x="20" y="47"/>
                    </a:lnTo>
                    <a:lnTo>
                      <a:pt x="20" y="48"/>
                    </a:lnTo>
                    <a:lnTo>
                      <a:pt x="19" y="48"/>
                    </a:lnTo>
                    <a:lnTo>
                      <a:pt x="18" y="48"/>
                    </a:lnTo>
                    <a:lnTo>
                      <a:pt x="17" y="48"/>
                    </a:lnTo>
                    <a:lnTo>
                      <a:pt x="17" y="47"/>
                    </a:lnTo>
                    <a:lnTo>
                      <a:pt x="16" y="47"/>
                    </a:lnTo>
                    <a:lnTo>
                      <a:pt x="16" y="48"/>
                    </a:lnTo>
                    <a:lnTo>
                      <a:pt x="15" y="47"/>
                    </a:lnTo>
                    <a:lnTo>
                      <a:pt x="15" y="46"/>
                    </a:lnTo>
                    <a:lnTo>
                      <a:pt x="14" y="46"/>
                    </a:lnTo>
                    <a:lnTo>
                      <a:pt x="14" y="45"/>
                    </a:lnTo>
                    <a:lnTo>
                      <a:pt x="15" y="41"/>
                    </a:lnTo>
                    <a:lnTo>
                      <a:pt x="16" y="37"/>
                    </a:lnTo>
                    <a:lnTo>
                      <a:pt x="16" y="35"/>
                    </a:lnTo>
                    <a:lnTo>
                      <a:pt x="16" y="31"/>
                    </a:lnTo>
                    <a:lnTo>
                      <a:pt x="15" y="28"/>
                    </a:lnTo>
                    <a:lnTo>
                      <a:pt x="15" y="24"/>
                    </a:lnTo>
                    <a:lnTo>
                      <a:pt x="14" y="21"/>
                    </a:lnTo>
                    <a:lnTo>
                      <a:pt x="14" y="18"/>
                    </a:lnTo>
                    <a:lnTo>
                      <a:pt x="14" y="15"/>
                    </a:lnTo>
                    <a:lnTo>
                      <a:pt x="13" y="12"/>
                    </a:lnTo>
                    <a:lnTo>
                      <a:pt x="10" y="5"/>
                    </a:lnTo>
                    <a:lnTo>
                      <a:pt x="14" y="7"/>
                    </a:lnTo>
                    <a:lnTo>
                      <a:pt x="9" y="11"/>
                    </a:lnTo>
                    <a:lnTo>
                      <a:pt x="9" y="10"/>
                    </a:lnTo>
                    <a:lnTo>
                      <a:pt x="8" y="10"/>
                    </a:lnTo>
                    <a:lnTo>
                      <a:pt x="8" y="11"/>
                    </a:lnTo>
                    <a:lnTo>
                      <a:pt x="7" y="11"/>
                    </a:lnTo>
                    <a:lnTo>
                      <a:pt x="6" y="11"/>
                    </a:lnTo>
                    <a:lnTo>
                      <a:pt x="6" y="12"/>
                    </a:lnTo>
                    <a:lnTo>
                      <a:pt x="5" y="12"/>
                    </a:lnTo>
                    <a:lnTo>
                      <a:pt x="4" y="12"/>
                    </a:lnTo>
                    <a:lnTo>
                      <a:pt x="3" y="12"/>
                    </a:lnTo>
                    <a:lnTo>
                      <a:pt x="2" y="12"/>
                    </a:lnTo>
                    <a:lnTo>
                      <a:pt x="2" y="11"/>
                    </a:lnTo>
                    <a:lnTo>
                      <a:pt x="1" y="11"/>
                    </a:lnTo>
                    <a:lnTo>
                      <a:pt x="0" y="10"/>
                    </a:lnTo>
                    <a:lnTo>
                      <a:pt x="0" y="9"/>
                    </a:lnTo>
                    <a:lnTo>
                      <a:pt x="0" y="8"/>
                    </a:lnTo>
                    <a:lnTo>
                      <a:pt x="0" y="7"/>
                    </a:lnTo>
                    <a:lnTo>
                      <a:pt x="1" y="7"/>
                    </a:lnTo>
                    <a:lnTo>
                      <a:pt x="1" y="6"/>
                    </a:lnTo>
                    <a:lnTo>
                      <a:pt x="2" y="5"/>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19" name="Freeform 121"/>
              <p:cNvSpPr>
                <a:spLocks/>
              </p:cNvSpPr>
              <p:nvPr/>
            </p:nvSpPr>
            <p:spPr bwMode="auto">
              <a:xfrm>
                <a:off x="912" y="2779"/>
                <a:ext cx="40" cy="35"/>
              </a:xfrm>
              <a:custGeom>
                <a:avLst/>
                <a:gdLst>
                  <a:gd name="T0" fmla="*/ 39 w 40"/>
                  <a:gd name="T1" fmla="*/ 0 h 35"/>
                  <a:gd name="T2" fmla="*/ 38 w 40"/>
                  <a:gd name="T3" fmla="*/ 1 h 35"/>
                  <a:gd name="T4" fmla="*/ 37 w 40"/>
                  <a:gd name="T5" fmla="*/ 3 h 35"/>
                  <a:gd name="T6" fmla="*/ 35 w 40"/>
                  <a:gd name="T7" fmla="*/ 7 h 35"/>
                  <a:gd name="T8" fmla="*/ 32 w 40"/>
                  <a:gd name="T9" fmla="*/ 11 h 35"/>
                  <a:gd name="T10" fmla="*/ 28 w 40"/>
                  <a:gd name="T11" fmla="*/ 16 h 35"/>
                  <a:gd name="T12" fmla="*/ 25 w 40"/>
                  <a:gd name="T13" fmla="*/ 20 h 35"/>
                  <a:gd name="T14" fmla="*/ 20 w 40"/>
                  <a:gd name="T15" fmla="*/ 25 h 35"/>
                  <a:gd name="T16" fmla="*/ 14 w 40"/>
                  <a:gd name="T17" fmla="*/ 29 h 35"/>
                  <a:gd name="T18" fmla="*/ 7 w 40"/>
                  <a:gd name="T19" fmla="*/ 32 h 35"/>
                  <a:gd name="T20" fmla="*/ 0 w 40"/>
                  <a:gd name="T21" fmla="*/ 34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
                  <a:gd name="T34" fmla="*/ 0 h 35"/>
                  <a:gd name="T35" fmla="*/ 40 w 40"/>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 h="35">
                    <a:moveTo>
                      <a:pt x="39" y="0"/>
                    </a:moveTo>
                    <a:lnTo>
                      <a:pt x="38" y="1"/>
                    </a:lnTo>
                    <a:lnTo>
                      <a:pt x="37" y="3"/>
                    </a:lnTo>
                    <a:lnTo>
                      <a:pt x="35" y="7"/>
                    </a:lnTo>
                    <a:lnTo>
                      <a:pt x="32" y="11"/>
                    </a:lnTo>
                    <a:lnTo>
                      <a:pt x="28" y="16"/>
                    </a:lnTo>
                    <a:lnTo>
                      <a:pt x="25" y="20"/>
                    </a:lnTo>
                    <a:lnTo>
                      <a:pt x="20" y="25"/>
                    </a:lnTo>
                    <a:lnTo>
                      <a:pt x="14" y="29"/>
                    </a:lnTo>
                    <a:lnTo>
                      <a:pt x="7" y="32"/>
                    </a:lnTo>
                    <a:lnTo>
                      <a:pt x="0" y="34"/>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820" name="Freeform 122"/>
              <p:cNvSpPr>
                <a:spLocks/>
              </p:cNvSpPr>
              <p:nvPr/>
            </p:nvSpPr>
            <p:spPr bwMode="auto">
              <a:xfrm>
                <a:off x="933" y="2803"/>
                <a:ext cx="17" cy="17"/>
              </a:xfrm>
              <a:custGeom>
                <a:avLst/>
                <a:gdLst>
                  <a:gd name="T0" fmla="*/ 0 w 17"/>
                  <a:gd name="T1" fmla="*/ 0 h 17"/>
                  <a:gd name="T2" fmla="*/ 1 w 17"/>
                  <a:gd name="T3" fmla="*/ 1 h 17"/>
                  <a:gd name="T4" fmla="*/ 3 w 17"/>
                  <a:gd name="T5" fmla="*/ 1 h 17"/>
                  <a:gd name="T6" fmla="*/ 3 w 17"/>
                  <a:gd name="T7" fmla="*/ 3 h 17"/>
                  <a:gd name="T8" fmla="*/ 6 w 17"/>
                  <a:gd name="T9" fmla="*/ 4 h 17"/>
                  <a:gd name="T10" fmla="*/ 9 w 17"/>
                  <a:gd name="T11" fmla="*/ 5 h 17"/>
                  <a:gd name="T12" fmla="*/ 9 w 17"/>
                  <a:gd name="T13" fmla="*/ 7 h 17"/>
                  <a:gd name="T14" fmla="*/ 14 w 17"/>
                  <a:gd name="T15" fmla="*/ 9 h 17"/>
                  <a:gd name="T16" fmla="*/ 14 w 17"/>
                  <a:gd name="T17" fmla="*/ 11 h 17"/>
                  <a:gd name="T18" fmla="*/ 16 w 17"/>
                  <a:gd name="T19" fmla="*/ 13 h 17"/>
                  <a:gd name="T20" fmla="*/ 14 w 17"/>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0" y="0"/>
                    </a:moveTo>
                    <a:lnTo>
                      <a:pt x="1" y="1"/>
                    </a:lnTo>
                    <a:lnTo>
                      <a:pt x="3" y="1"/>
                    </a:lnTo>
                    <a:lnTo>
                      <a:pt x="3" y="3"/>
                    </a:lnTo>
                    <a:lnTo>
                      <a:pt x="6" y="4"/>
                    </a:lnTo>
                    <a:lnTo>
                      <a:pt x="9" y="5"/>
                    </a:lnTo>
                    <a:lnTo>
                      <a:pt x="9" y="7"/>
                    </a:lnTo>
                    <a:lnTo>
                      <a:pt x="14" y="9"/>
                    </a:lnTo>
                    <a:lnTo>
                      <a:pt x="14" y="11"/>
                    </a:lnTo>
                    <a:lnTo>
                      <a:pt x="16" y="13"/>
                    </a:lnTo>
                    <a:lnTo>
                      <a:pt x="14" y="16"/>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821" name="Freeform 123"/>
              <p:cNvSpPr>
                <a:spLocks/>
              </p:cNvSpPr>
              <p:nvPr/>
            </p:nvSpPr>
            <p:spPr bwMode="auto">
              <a:xfrm>
                <a:off x="918" y="2549"/>
                <a:ext cx="22" cy="17"/>
              </a:xfrm>
              <a:custGeom>
                <a:avLst/>
                <a:gdLst>
                  <a:gd name="T0" fmla="*/ 16 w 22"/>
                  <a:gd name="T1" fmla="*/ 14 h 17"/>
                  <a:gd name="T2" fmla="*/ 14 w 22"/>
                  <a:gd name="T3" fmla="*/ 16 h 17"/>
                  <a:gd name="T4" fmla="*/ 14 w 22"/>
                  <a:gd name="T5" fmla="*/ 14 h 17"/>
                  <a:gd name="T6" fmla="*/ 13 w 22"/>
                  <a:gd name="T7" fmla="*/ 12 h 17"/>
                  <a:gd name="T8" fmla="*/ 12 w 22"/>
                  <a:gd name="T9" fmla="*/ 10 h 17"/>
                  <a:gd name="T10" fmla="*/ 12 w 22"/>
                  <a:gd name="T11" fmla="*/ 8 h 17"/>
                  <a:gd name="T12" fmla="*/ 12 w 22"/>
                  <a:gd name="T13" fmla="*/ 7 h 17"/>
                  <a:gd name="T14" fmla="*/ 10 w 22"/>
                  <a:gd name="T15" fmla="*/ 7 h 17"/>
                  <a:gd name="T16" fmla="*/ 8 w 22"/>
                  <a:gd name="T17" fmla="*/ 5 h 17"/>
                  <a:gd name="T18" fmla="*/ 8 w 22"/>
                  <a:gd name="T19" fmla="*/ 8 h 17"/>
                  <a:gd name="T20" fmla="*/ 4 w 22"/>
                  <a:gd name="T21" fmla="*/ 12 h 17"/>
                  <a:gd name="T22" fmla="*/ 3 w 22"/>
                  <a:gd name="T23" fmla="*/ 12 h 17"/>
                  <a:gd name="T24" fmla="*/ 2 w 22"/>
                  <a:gd name="T25" fmla="*/ 12 h 17"/>
                  <a:gd name="T26" fmla="*/ 2 w 22"/>
                  <a:gd name="T27" fmla="*/ 10 h 17"/>
                  <a:gd name="T28" fmla="*/ 1 w 22"/>
                  <a:gd name="T29" fmla="*/ 10 h 17"/>
                  <a:gd name="T30" fmla="*/ 0 w 22"/>
                  <a:gd name="T31" fmla="*/ 8 h 17"/>
                  <a:gd name="T32" fmla="*/ 1 w 22"/>
                  <a:gd name="T33" fmla="*/ 7 h 17"/>
                  <a:gd name="T34" fmla="*/ 1 w 22"/>
                  <a:gd name="T35" fmla="*/ 5 h 17"/>
                  <a:gd name="T36" fmla="*/ 2 w 22"/>
                  <a:gd name="T37" fmla="*/ 5 h 17"/>
                  <a:gd name="T38" fmla="*/ 2 w 22"/>
                  <a:gd name="T39" fmla="*/ 3 h 17"/>
                  <a:gd name="T40" fmla="*/ 3 w 22"/>
                  <a:gd name="T41" fmla="*/ 3 h 17"/>
                  <a:gd name="T42" fmla="*/ 5 w 22"/>
                  <a:gd name="T43" fmla="*/ 1 h 17"/>
                  <a:gd name="T44" fmla="*/ 6 w 22"/>
                  <a:gd name="T45" fmla="*/ 1 h 17"/>
                  <a:gd name="T46" fmla="*/ 8 w 22"/>
                  <a:gd name="T47" fmla="*/ 1 h 17"/>
                  <a:gd name="T48" fmla="*/ 9 w 22"/>
                  <a:gd name="T49" fmla="*/ 0 h 17"/>
                  <a:gd name="T50" fmla="*/ 11 w 22"/>
                  <a:gd name="T51" fmla="*/ 1 h 17"/>
                  <a:gd name="T52" fmla="*/ 12 w 22"/>
                  <a:gd name="T53" fmla="*/ 1 h 17"/>
                  <a:gd name="T54" fmla="*/ 14 w 22"/>
                  <a:gd name="T55" fmla="*/ 1 h 17"/>
                  <a:gd name="T56" fmla="*/ 15 w 22"/>
                  <a:gd name="T57" fmla="*/ 3 h 17"/>
                  <a:gd name="T58" fmla="*/ 18 w 22"/>
                  <a:gd name="T59" fmla="*/ 5 h 17"/>
                  <a:gd name="T60" fmla="*/ 19 w 22"/>
                  <a:gd name="T61" fmla="*/ 7 h 17"/>
                  <a:gd name="T62" fmla="*/ 19 w 22"/>
                  <a:gd name="T63" fmla="*/ 8 h 17"/>
                  <a:gd name="T64" fmla="*/ 20 w 22"/>
                  <a:gd name="T65" fmla="*/ 8 h 17"/>
                  <a:gd name="T66" fmla="*/ 20 w 22"/>
                  <a:gd name="T67" fmla="*/ 10 h 17"/>
                  <a:gd name="T68" fmla="*/ 21 w 22"/>
                  <a:gd name="T69" fmla="*/ 10 h 17"/>
                  <a:gd name="T70" fmla="*/ 20 w 22"/>
                  <a:gd name="T71" fmla="*/ 12 h 17"/>
                  <a:gd name="T72" fmla="*/ 20 w 22"/>
                  <a:gd name="T73" fmla="*/ 14 h 17"/>
                  <a:gd name="T74" fmla="*/ 19 w 22"/>
                  <a:gd name="T75" fmla="*/ 14 h 17"/>
                  <a:gd name="T76" fmla="*/ 19 w 22"/>
                  <a:gd name="T77" fmla="*/ 16 h 17"/>
                  <a:gd name="T78" fmla="*/ 18 w 22"/>
                  <a:gd name="T79" fmla="*/ 16 h 17"/>
                  <a:gd name="T80" fmla="*/ 17 w 22"/>
                  <a:gd name="T81" fmla="*/ 16 h 17"/>
                  <a:gd name="T82" fmla="*/ 17 w 22"/>
                  <a:gd name="T83" fmla="*/ 14 h 17"/>
                  <a:gd name="T84" fmla="*/ 16 w 22"/>
                  <a:gd name="T85" fmla="*/ 14 h 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
                  <a:gd name="T130" fmla="*/ 0 h 17"/>
                  <a:gd name="T131" fmla="*/ 22 w 22"/>
                  <a:gd name="T132" fmla="*/ 17 h 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 h="17">
                    <a:moveTo>
                      <a:pt x="16" y="14"/>
                    </a:moveTo>
                    <a:lnTo>
                      <a:pt x="14" y="16"/>
                    </a:lnTo>
                    <a:lnTo>
                      <a:pt x="14" y="14"/>
                    </a:lnTo>
                    <a:lnTo>
                      <a:pt x="13" y="12"/>
                    </a:lnTo>
                    <a:lnTo>
                      <a:pt x="12" y="10"/>
                    </a:lnTo>
                    <a:lnTo>
                      <a:pt x="12" y="8"/>
                    </a:lnTo>
                    <a:lnTo>
                      <a:pt x="12" y="7"/>
                    </a:lnTo>
                    <a:lnTo>
                      <a:pt x="10" y="7"/>
                    </a:lnTo>
                    <a:lnTo>
                      <a:pt x="8" y="5"/>
                    </a:lnTo>
                    <a:lnTo>
                      <a:pt x="8" y="8"/>
                    </a:lnTo>
                    <a:lnTo>
                      <a:pt x="4" y="12"/>
                    </a:lnTo>
                    <a:lnTo>
                      <a:pt x="3" y="12"/>
                    </a:lnTo>
                    <a:lnTo>
                      <a:pt x="2" y="12"/>
                    </a:lnTo>
                    <a:lnTo>
                      <a:pt x="2" y="10"/>
                    </a:lnTo>
                    <a:lnTo>
                      <a:pt x="1" y="10"/>
                    </a:lnTo>
                    <a:lnTo>
                      <a:pt x="0" y="8"/>
                    </a:lnTo>
                    <a:lnTo>
                      <a:pt x="1" y="7"/>
                    </a:lnTo>
                    <a:lnTo>
                      <a:pt x="1" y="5"/>
                    </a:lnTo>
                    <a:lnTo>
                      <a:pt x="2" y="5"/>
                    </a:lnTo>
                    <a:lnTo>
                      <a:pt x="2" y="3"/>
                    </a:lnTo>
                    <a:lnTo>
                      <a:pt x="3" y="3"/>
                    </a:lnTo>
                    <a:lnTo>
                      <a:pt x="5" y="1"/>
                    </a:lnTo>
                    <a:lnTo>
                      <a:pt x="6" y="1"/>
                    </a:lnTo>
                    <a:lnTo>
                      <a:pt x="8" y="1"/>
                    </a:lnTo>
                    <a:lnTo>
                      <a:pt x="9" y="0"/>
                    </a:lnTo>
                    <a:lnTo>
                      <a:pt x="11" y="1"/>
                    </a:lnTo>
                    <a:lnTo>
                      <a:pt x="12" y="1"/>
                    </a:lnTo>
                    <a:lnTo>
                      <a:pt x="14" y="1"/>
                    </a:lnTo>
                    <a:lnTo>
                      <a:pt x="15" y="3"/>
                    </a:lnTo>
                    <a:lnTo>
                      <a:pt x="18" y="5"/>
                    </a:lnTo>
                    <a:lnTo>
                      <a:pt x="19" y="7"/>
                    </a:lnTo>
                    <a:lnTo>
                      <a:pt x="19" y="8"/>
                    </a:lnTo>
                    <a:lnTo>
                      <a:pt x="20" y="8"/>
                    </a:lnTo>
                    <a:lnTo>
                      <a:pt x="20" y="10"/>
                    </a:lnTo>
                    <a:lnTo>
                      <a:pt x="21" y="10"/>
                    </a:lnTo>
                    <a:lnTo>
                      <a:pt x="20" y="12"/>
                    </a:lnTo>
                    <a:lnTo>
                      <a:pt x="20" y="14"/>
                    </a:lnTo>
                    <a:lnTo>
                      <a:pt x="19" y="14"/>
                    </a:lnTo>
                    <a:lnTo>
                      <a:pt x="19" y="16"/>
                    </a:lnTo>
                    <a:lnTo>
                      <a:pt x="18" y="16"/>
                    </a:lnTo>
                    <a:lnTo>
                      <a:pt x="17" y="16"/>
                    </a:lnTo>
                    <a:lnTo>
                      <a:pt x="17" y="14"/>
                    </a:lnTo>
                    <a:lnTo>
                      <a:pt x="16" y="14"/>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22" name="Freeform 124"/>
              <p:cNvSpPr>
                <a:spLocks/>
              </p:cNvSpPr>
              <p:nvPr/>
            </p:nvSpPr>
            <p:spPr bwMode="auto">
              <a:xfrm>
                <a:off x="843" y="2547"/>
                <a:ext cx="22" cy="57"/>
              </a:xfrm>
              <a:custGeom>
                <a:avLst/>
                <a:gdLst>
                  <a:gd name="T0" fmla="*/ 13 w 22"/>
                  <a:gd name="T1" fmla="*/ 3 h 57"/>
                  <a:gd name="T2" fmla="*/ 16 w 22"/>
                  <a:gd name="T3" fmla="*/ 10 h 57"/>
                  <a:gd name="T4" fmla="*/ 19 w 22"/>
                  <a:gd name="T5" fmla="*/ 14 h 57"/>
                  <a:gd name="T6" fmla="*/ 20 w 22"/>
                  <a:gd name="T7" fmla="*/ 19 h 57"/>
                  <a:gd name="T8" fmla="*/ 20 w 22"/>
                  <a:gd name="T9" fmla="*/ 26 h 57"/>
                  <a:gd name="T10" fmla="*/ 20 w 22"/>
                  <a:gd name="T11" fmla="*/ 30 h 57"/>
                  <a:gd name="T12" fmla="*/ 21 w 22"/>
                  <a:gd name="T13" fmla="*/ 31 h 57"/>
                  <a:gd name="T14" fmla="*/ 19 w 22"/>
                  <a:gd name="T15" fmla="*/ 35 h 57"/>
                  <a:gd name="T16" fmla="*/ 17 w 22"/>
                  <a:gd name="T17" fmla="*/ 40 h 57"/>
                  <a:gd name="T18" fmla="*/ 14 w 22"/>
                  <a:gd name="T19" fmla="*/ 43 h 57"/>
                  <a:gd name="T20" fmla="*/ 11 w 22"/>
                  <a:gd name="T21" fmla="*/ 48 h 57"/>
                  <a:gd name="T22" fmla="*/ 8 w 22"/>
                  <a:gd name="T23" fmla="*/ 51 h 57"/>
                  <a:gd name="T24" fmla="*/ 4 w 22"/>
                  <a:gd name="T25" fmla="*/ 55 h 57"/>
                  <a:gd name="T26" fmla="*/ 3 w 22"/>
                  <a:gd name="T27" fmla="*/ 56 h 57"/>
                  <a:gd name="T28" fmla="*/ 1 w 22"/>
                  <a:gd name="T29" fmla="*/ 54 h 57"/>
                  <a:gd name="T30" fmla="*/ 1 w 22"/>
                  <a:gd name="T31" fmla="*/ 54 h 57"/>
                  <a:gd name="T32" fmla="*/ 0 w 22"/>
                  <a:gd name="T33" fmla="*/ 53 h 57"/>
                  <a:gd name="T34" fmla="*/ 1 w 22"/>
                  <a:gd name="T35" fmla="*/ 51 h 57"/>
                  <a:gd name="T36" fmla="*/ 2 w 22"/>
                  <a:gd name="T37" fmla="*/ 50 h 57"/>
                  <a:gd name="T38" fmla="*/ 4 w 22"/>
                  <a:gd name="T39" fmla="*/ 47 h 57"/>
                  <a:gd name="T40" fmla="*/ 6 w 22"/>
                  <a:gd name="T41" fmla="*/ 44 h 57"/>
                  <a:gd name="T42" fmla="*/ 9 w 22"/>
                  <a:gd name="T43" fmla="*/ 42 h 57"/>
                  <a:gd name="T44" fmla="*/ 10 w 22"/>
                  <a:gd name="T45" fmla="*/ 39 h 57"/>
                  <a:gd name="T46" fmla="*/ 15 w 22"/>
                  <a:gd name="T47" fmla="*/ 29 h 57"/>
                  <a:gd name="T48" fmla="*/ 14 w 22"/>
                  <a:gd name="T49" fmla="*/ 24 h 57"/>
                  <a:gd name="T50" fmla="*/ 14 w 22"/>
                  <a:gd name="T51" fmla="*/ 23 h 57"/>
                  <a:gd name="T52" fmla="*/ 13 w 22"/>
                  <a:gd name="T53" fmla="*/ 19 h 57"/>
                  <a:gd name="T54" fmla="*/ 12 w 22"/>
                  <a:gd name="T55" fmla="*/ 15 h 57"/>
                  <a:gd name="T56" fmla="*/ 9 w 22"/>
                  <a:gd name="T57" fmla="*/ 11 h 57"/>
                  <a:gd name="T58" fmla="*/ 7 w 22"/>
                  <a:gd name="T59" fmla="*/ 7 h 57"/>
                  <a:gd name="T60" fmla="*/ 6 w 22"/>
                  <a:gd name="T61" fmla="*/ 5 h 57"/>
                  <a:gd name="T62" fmla="*/ 5 w 22"/>
                  <a:gd name="T63" fmla="*/ 3 h 57"/>
                  <a:gd name="T64" fmla="*/ 6 w 22"/>
                  <a:gd name="T65" fmla="*/ 2 h 57"/>
                  <a:gd name="T66" fmla="*/ 7 w 22"/>
                  <a:gd name="T67" fmla="*/ 1 h 57"/>
                  <a:gd name="T68" fmla="*/ 9 w 22"/>
                  <a:gd name="T69" fmla="*/ 0 h 57"/>
                  <a:gd name="T70" fmla="*/ 10 w 22"/>
                  <a:gd name="T71" fmla="*/ 1 h 57"/>
                  <a:gd name="T72" fmla="*/ 11 w 22"/>
                  <a:gd name="T73" fmla="*/ 2 h 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2"/>
                  <a:gd name="T112" fmla="*/ 0 h 57"/>
                  <a:gd name="T113" fmla="*/ 22 w 22"/>
                  <a:gd name="T114" fmla="*/ 57 h 5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2" h="57">
                    <a:moveTo>
                      <a:pt x="11" y="2"/>
                    </a:moveTo>
                    <a:lnTo>
                      <a:pt x="13" y="3"/>
                    </a:lnTo>
                    <a:lnTo>
                      <a:pt x="14" y="7"/>
                    </a:lnTo>
                    <a:lnTo>
                      <a:pt x="16" y="10"/>
                    </a:lnTo>
                    <a:lnTo>
                      <a:pt x="18" y="11"/>
                    </a:lnTo>
                    <a:lnTo>
                      <a:pt x="19" y="14"/>
                    </a:lnTo>
                    <a:lnTo>
                      <a:pt x="19" y="16"/>
                    </a:lnTo>
                    <a:lnTo>
                      <a:pt x="20" y="19"/>
                    </a:lnTo>
                    <a:lnTo>
                      <a:pt x="20" y="22"/>
                    </a:lnTo>
                    <a:lnTo>
                      <a:pt x="20" y="26"/>
                    </a:lnTo>
                    <a:lnTo>
                      <a:pt x="20" y="29"/>
                    </a:lnTo>
                    <a:lnTo>
                      <a:pt x="20" y="30"/>
                    </a:lnTo>
                    <a:lnTo>
                      <a:pt x="20" y="31"/>
                    </a:lnTo>
                    <a:lnTo>
                      <a:pt x="21" y="31"/>
                    </a:lnTo>
                    <a:lnTo>
                      <a:pt x="21" y="32"/>
                    </a:lnTo>
                    <a:lnTo>
                      <a:pt x="19" y="35"/>
                    </a:lnTo>
                    <a:lnTo>
                      <a:pt x="18" y="37"/>
                    </a:lnTo>
                    <a:lnTo>
                      <a:pt x="17" y="40"/>
                    </a:lnTo>
                    <a:lnTo>
                      <a:pt x="15" y="41"/>
                    </a:lnTo>
                    <a:lnTo>
                      <a:pt x="14" y="43"/>
                    </a:lnTo>
                    <a:lnTo>
                      <a:pt x="13" y="46"/>
                    </a:lnTo>
                    <a:lnTo>
                      <a:pt x="11" y="48"/>
                    </a:lnTo>
                    <a:lnTo>
                      <a:pt x="11" y="50"/>
                    </a:lnTo>
                    <a:lnTo>
                      <a:pt x="8" y="51"/>
                    </a:lnTo>
                    <a:lnTo>
                      <a:pt x="6" y="54"/>
                    </a:lnTo>
                    <a:lnTo>
                      <a:pt x="4" y="55"/>
                    </a:lnTo>
                    <a:lnTo>
                      <a:pt x="4" y="56"/>
                    </a:lnTo>
                    <a:lnTo>
                      <a:pt x="3" y="56"/>
                    </a:lnTo>
                    <a:lnTo>
                      <a:pt x="2" y="55"/>
                    </a:lnTo>
                    <a:lnTo>
                      <a:pt x="1" y="54"/>
                    </a:lnTo>
                    <a:lnTo>
                      <a:pt x="1" y="55"/>
                    </a:lnTo>
                    <a:lnTo>
                      <a:pt x="1" y="54"/>
                    </a:lnTo>
                    <a:lnTo>
                      <a:pt x="0" y="54"/>
                    </a:lnTo>
                    <a:lnTo>
                      <a:pt x="0" y="53"/>
                    </a:lnTo>
                    <a:lnTo>
                      <a:pt x="0" y="51"/>
                    </a:lnTo>
                    <a:lnTo>
                      <a:pt x="1" y="51"/>
                    </a:lnTo>
                    <a:lnTo>
                      <a:pt x="2" y="51"/>
                    </a:lnTo>
                    <a:lnTo>
                      <a:pt x="2" y="50"/>
                    </a:lnTo>
                    <a:lnTo>
                      <a:pt x="3" y="48"/>
                    </a:lnTo>
                    <a:lnTo>
                      <a:pt x="4" y="47"/>
                    </a:lnTo>
                    <a:lnTo>
                      <a:pt x="4" y="45"/>
                    </a:lnTo>
                    <a:lnTo>
                      <a:pt x="6" y="44"/>
                    </a:lnTo>
                    <a:lnTo>
                      <a:pt x="7" y="42"/>
                    </a:lnTo>
                    <a:lnTo>
                      <a:pt x="9" y="42"/>
                    </a:lnTo>
                    <a:lnTo>
                      <a:pt x="9" y="41"/>
                    </a:lnTo>
                    <a:lnTo>
                      <a:pt x="10" y="39"/>
                    </a:lnTo>
                    <a:lnTo>
                      <a:pt x="11" y="37"/>
                    </a:lnTo>
                    <a:lnTo>
                      <a:pt x="15" y="29"/>
                    </a:lnTo>
                    <a:lnTo>
                      <a:pt x="14" y="31"/>
                    </a:lnTo>
                    <a:lnTo>
                      <a:pt x="14" y="24"/>
                    </a:lnTo>
                    <a:lnTo>
                      <a:pt x="14" y="25"/>
                    </a:lnTo>
                    <a:lnTo>
                      <a:pt x="14" y="23"/>
                    </a:lnTo>
                    <a:lnTo>
                      <a:pt x="14" y="21"/>
                    </a:lnTo>
                    <a:lnTo>
                      <a:pt x="13" y="19"/>
                    </a:lnTo>
                    <a:lnTo>
                      <a:pt x="13" y="17"/>
                    </a:lnTo>
                    <a:lnTo>
                      <a:pt x="12" y="15"/>
                    </a:lnTo>
                    <a:lnTo>
                      <a:pt x="11" y="13"/>
                    </a:lnTo>
                    <a:lnTo>
                      <a:pt x="9" y="11"/>
                    </a:lnTo>
                    <a:lnTo>
                      <a:pt x="9" y="9"/>
                    </a:lnTo>
                    <a:lnTo>
                      <a:pt x="7" y="7"/>
                    </a:lnTo>
                    <a:lnTo>
                      <a:pt x="6" y="6"/>
                    </a:lnTo>
                    <a:lnTo>
                      <a:pt x="6" y="5"/>
                    </a:lnTo>
                    <a:lnTo>
                      <a:pt x="6" y="4"/>
                    </a:lnTo>
                    <a:lnTo>
                      <a:pt x="5" y="3"/>
                    </a:lnTo>
                    <a:lnTo>
                      <a:pt x="6" y="3"/>
                    </a:lnTo>
                    <a:lnTo>
                      <a:pt x="6" y="2"/>
                    </a:lnTo>
                    <a:lnTo>
                      <a:pt x="6" y="1"/>
                    </a:lnTo>
                    <a:lnTo>
                      <a:pt x="7" y="1"/>
                    </a:lnTo>
                    <a:lnTo>
                      <a:pt x="8" y="1"/>
                    </a:lnTo>
                    <a:lnTo>
                      <a:pt x="9" y="0"/>
                    </a:lnTo>
                    <a:lnTo>
                      <a:pt x="9" y="1"/>
                    </a:lnTo>
                    <a:lnTo>
                      <a:pt x="10" y="1"/>
                    </a:lnTo>
                    <a:lnTo>
                      <a:pt x="11" y="1"/>
                    </a:lnTo>
                    <a:lnTo>
                      <a:pt x="11" y="2"/>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23" name="Freeform 125"/>
              <p:cNvSpPr>
                <a:spLocks/>
              </p:cNvSpPr>
              <p:nvPr/>
            </p:nvSpPr>
            <p:spPr bwMode="auto">
              <a:xfrm>
                <a:off x="946" y="2658"/>
                <a:ext cx="19" cy="17"/>
              </a:xfrm>
              <a:custGeom>
                <a:avLst/>
                <a:gdLst>
                  <a:gd name="T0" fmla="*/ 2 w 19"/>
                  <a:gd name="T1" fmla="*/ 2 h 17"/>
                  <a:gd name="T2" fmla="*/ 3 w 19"/>
                  <a:gd name="T3" fmla="*/ 1 h 17"/>
                  <a:gd name="T4" fmla="*/ 4 w 19"/>
                  <a:gd name="T5" fmla="*/ 1 h 17"/>
                  <a:gd name="T6" fmla="*/ 5 w 19"/>
                  <a:gd name="T7" fmla="*/ 1 h 17"/>
                  <a:gd name="T8" fmla="*/ 6 w 19"/>
                  <a:gd name="T9" fmla="*/ 1 h 17"/>
                  <a:gd name="T10" fmla="*/ 7 w 19"/>
                  <a:gd name="T11" fmla="*/ 2 h 17"/>
                  <a:gd name="T12" fmla="*/ 6 w 19"/>
                  <a:gd name="T13" fmla="*/ 1 h 17"/>
                  <a:gd name="T14" fmla="*/ 7 w 19"/>
                  <a:gd name="T15" fmla="*/ 0 h 17"/>
                  <a:gd name="T16" fmla="*/ 8 w 19"/>
                  <a:gd name="T17" fmla="*/ 0 h 17"/>
                  <a:gd name="T18" fmla="*/ 8 w 19"/>
                  <a:gd name="T19" fmla="*/ 1 h 17"/>
                  <a:gd name="T20" fmla="*/ 9 w 19"/>
                  <a:gd name="T21" fmla="*/ 1 h 17"/>
                  <a:gd name="T22" fmla="*/ 10 w 19"/>
                  <a:gd name="T23" fmla="*/ 1 h 17"/>
                  <a:gd name="T24" fmla="*/ 11 w 19"/>
                  <a:gd name="T25" fmla="*/ 3 h 17"/>
                  <a:gd name="T26" fmla="*/ 12 w 19"/>
                  <a:gd name="T27" fmla="*/ 3 h 17"/>
                  <a:gd name="T28" fmla="*/ 12 w 19"/>
                  <a:gd name="T29" fmla="*/ 4 h 17"/>
                  <a:gd name="T30" fmla="*/ 14 w 19"/>
                  <a:gd name="T31" fmla="*/ 4 h 17"/>
                  <a:gd name="T32" fmla="*/ 14 w 19"/>
                  <a:gd name="T33" fmla="*/ 6 h 17"/>
                  <a:gd name="T34" fmla="*/ 15 w 19"/>
                  <a:gd name="T35" fmla="*/ 6 h 17"/>
                  <a:gd name="T36" fmla="*/ 16 w 19"/>
                  <a:gd name="T37" fmla="*/ 7 h 17"/>
                  <a:gd name="T38" fmla="*/ 16 w 19"/>
                  <a:gd name="T39" fmla="*/ 8 h 17"/>
                  <a:gd name="T40" fmla="*/ 16 w 19"/>
                  <a:gd name="T41" fmla="*/ 9 h 17"/>
                  <a:gd name="T42" fmla="*/ 17 w 19"/>
                  <a:gd name="T43" fmla="*/ 9 h 17"/>
                  <a:gd name="T44" fmla="*/ 17 w 19"/>
                  <a:gd name="T45" fmla="*/ 11 h 17"/>
                  <a:gd name="T46" fmla="*/ 18 w 19"/>
                  <a:gd name="T47" fmla="*/ 11 h 17"/>
                  <a:gd name="T48" fmla="*/ 18 w 19"/>
                  <a:gd name="T49" fmla="*/ 12 h 17"/>
                  <a:gd name="T50" fmla="*/ 17 w 19"/>
                  <a:gd name="T51" fmla="*/ 12 h 17"/>
                  <a:gd name="T52" fmla="*/ 17 w 19"/>
                  <a:gd name="T53" fmla="*/ 13 h 17"/>
                  <a:gd name="T54" fmla="*/ 16 w 19"/>
                  <a:gd name="T55" fmla="*/ 16 h 17"/>
                  <a:gd name="T56" fmla="*/ 15 w 19"/>
                  <a:gd name="T57" fmla="*/ 16 h 17"/>
                  <a:gd name="T58" fmla="*/ 15 w 19"/>
                  <a:gd name="T59" fmla="*/ 14 h 17"/>
                  <a:gd name="T60" fmla="*/ 14 w 19"/>
                  <a:gd name="T61" fmla="*/ 14 h 17"/>
                  <a:gd name="T62" fmla="*/ 13 w 19"/>
                  <a:gd name="T63" fmla="*/ 14 h 17"/>
                  <a:gd name="T64" fmla="*/ 12 w 19"/>
                  <a:gd name="T65" fmla="*/ 14 h 17"/>
                  <a:gd name="T66" fmla="*/ 12 w 19"/>
                  <a:gd name="T67" fmla="*/ 13 h 17"/>
                  <a:gd name="T68" fmla="*/ 11 w 19"/>
                  <a:gd name="T69" fmla="*/ 14 h 17"/>
                  <a:gd name="T70" fmla="*/ 11 w 19"/>
                  <a:gd name="T71" fmla="*/ 13 h 17"/>
                  <a:gd name="T72" fmla="*/ 11 w 19"/>
                  <a:gd name="T73" fmla="*/ 12 h 17"/>
                  <a:gd name="T74" fmla="*/ 10 w 19"/>
                  <a:gd name="T75" fmla="*/ 11 h 17"/>
                  <a:gd name="T76" fmla="*/ 5 w 19"/>
                  <a:gd name="T77" fmla="*/ 4 h 17"/>
                  <a:gd name="T78" fmla="*/ 5 w 19"/>
                  <a:gd name="T79" fmla="*/ 6 h 17"/>
                  <a:gd name="T80" fmla="*/ 5 w 19"/>
                  <a:gd name="T81" fmla="*/ 7 h 17"/>
                  <a:gd name="T82" fmla="*/ 5 w 19"/>
                  <a:gd name="T83" fmla="*/ 8 h 17"/>
                  <a:gd name="T84" fmla="*/ 4 w 19"/>
                  <a:gd name="T85" fmla="*/ 8 h 17"/>
                  <a:gd name="T86" fmla="*/ 3 w 19"/>
                  <a:gd name="T87" fmla="*/ 8 h 17"/>
                  <a:gd name="T88" fmla="*/ 2 w 19"/>
                  <a:gd name="T89" fmla="*/ 8 h 17"/>
                  <a:gd name="T90" fmla="*/ 2 w 19"/>
                  <a:gd name="T91" fmla="*/ 7 h 17"/>
                  <a:gd name="T92" fmla="*/ 1 w 19"/>
                  <a:gd name="T93" fmla="*/ 6 h 17"/>
                  <a:gd name="T94" fmla="*/ 0 w 19"/>
                  <a:gd name="T95" fmla="*/ 6 h 17"/>
                  <a:gd name="T96" fmla="*/ 0 w 19"/>
                  <a:gd name="T97" fmla="*/ 4 h 17"/>
                  <a:gd name="T98" fmla="*/ 0 w 19"/>
                  <a:gd name="T99" fmla="*/ 3 h 17"/>
                  <a:gd name="T100" fmla="*/ 1 w 19"/>
                  <a:gd name="T101" fmla="*/ 3 h 17"/>
                  <a:gd name="T102" fmla="*/ 1 w 19"/>
                  <a:gd name="T103" fmla="*/ 2 h 17"/>
                  <a:gd name="T104" fmla="*/ 2 w 19"/>
                  <a:gd name="T105" fmla="*/ 2 h 17"/>
                  <a:gd name="T106" fmla="*/ 2 w 19"/>
                  <a:gd name="T107" fmla="*/ 2 h 1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9"/>
                  <a:gd name="T163" fmla="*/ 0 h 17"/>
                  <a:gd name="T164" fmla="*/ 19 w 19"/>
                  <a:gd name="T165" fmla="*/ 17 h 1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9" h="17">
                    <a:moveTo>
                      <a:pt x="2" y="2"/>
                    </a:moveTo>
                    <a:lnTo>
                      <a:pt x="3" y="1"/>
                    </a:lnTo>
                    <a:lnTo>
                      <a:pt x="4" y="1"/>
                    </a:lnTo>
                    <a:lnTo>
                      <a:pt x="5" y="1"/>
                    </a:lnTo>
                    <a:lnTo>
                      <a:pt x="6" y="1"/>
                    </a:lnTo>
                    <a:lnTo>
                      <a:pt x="7" y="2"/>
                    </a:lnTo>
                    <a:lnTo>
                      <a:pt x="6" y="1"/>
                    </a:lnTo>
                    <a:lnTo>
                      <a:pt x="7" y="0"/>
                    </a:lnTo>
                    <a:lnTo>
                      <a:pt x="8" y="0"/>
                    </a:lnTo>
                    <a:lnTo>
                      <a:pt x="8" y="1"/>
                    </a:lnTo>
                    <a:lnTo>
                      <a:pt x="9" y="1"/>
                    </a:lnTo>
                    <a:lnTo>
                      <a:pt x="10" y="1"/>
                    </a:lnTo>
                    <a:lnTo>
                      <a:pt x="11" y="3"/>
                    </a:lnTo>
                    <a:lnTo>
                      <a:pt x="12" y="3"/>
                    </a:lnTo>
                    <a:lnTo>
                      <a:pt x="12" y="4"/>
                    </a:lnTo>
                    <a:lnTo>
                      <a:pt x="14" y="4"/>
                    </a:lnTo>
                    <a:lnTo>
                      <a:pt x="14" y="6"/>
                    </a:lnTo>
                    <a:lnTo>
                      <a:pt x="15" y="6"/>
                    </a:lnTo>
                    <a:lnTo>
                      <a:pt x="16" y="7"/>
                    </a:lnTo>
                    <a:lnTo>
                      <a:pt x="16" y="8"/>
                    </a:lnTo>
                    <a:lnTo>
                      <a:pt x="16" y="9"/>
                    </a:lnTo>
                    <a:lnTo>
                      <a:pt x="17" y="9"/>
                    </a:lnTo>
                    <a:lnTo>
                      <a:pt x="17" y="11"/>
                    </a:lnTo>
                    <a:lnTo>
                      <a:pt x="18" y="11"/>
                    </a:lnTo>
                    <a:lnTo>
                      <a:pt x="18" y="12"/>
                    </a:lnTo>
                    <a:lnTo>
                      <a:pt x="17" y="12"/>
                    </a:lnTo>
                    <a:lnTo>
                      <a:pt x="17" y="13"/>
                    </a:lnTo>
                    <a:lnTo>
                      <a:pt x="16" y="16"/>
                    </a:lnTo>
                    <a:lnTo>
                      <a:pt x="15" y="16"/>
                    </a:lnTo>
                    <a:lnTo>
                      <a:pt x="15" y="14"/>
                    </a:lnTo>
                    <a:lnTo>
                      <a:pt x="14" y="14"/>
                    </a:lnTo>
                    <a:lnTo>
                      <a:pt x="13" y="14"/>
                    </a:lnTo>
                    <a:lnTo>
                      <a:pt x="12" y="14"/>
                    </a:lnTo>
                    <a:lnTo>
                      <a:pt x="12" y="13"/>
                    </a:lnTo>
                    <a:lnTo>
                      <a:pt x="11" y="14"/>
                    </a:lnTo>
                    <a:lnTo>
                      <a:pt x="11" y="13"/>
                    </a:lnTo>
                    <a:lnTo>
                      <a:pt x="11" y="12"/>
                    </a:lnTo>
                    <a:lnTo>
                      <a:pt x="10" y="11"/>
                    </a:lnTo>
                    <a:lnTo>
                      <a:pt x="5" y="4"/>
                    </a:lnTo>
                    <a:lnTo>
                      <a:pt x="5" y="6"/>
                    </a:lnTo>
                    <a:lnTo>
                      <a:pt x="5" y="7"/>
                    </a:lnTo>
                    <a:lnTo>
                      <a:pt x="5" y="8"/>
                    </a:lnTo>
                    <a:lnTo>
                      <a:pt x="4" y="8"/>
                    </a:lnTo>
                    <a:lnTo>
                      <a:pt x="3" y="8"/>
                    </a:lnTo>
                    <a:lnTo>
                      <a:pt x="2" y="8"/>
                    </a:lnTo>
                    <a:lnTo>
                      <a:pt x="2" y="7"/>
                    </a:lnTo>
                    <a:lnTo>
                      <a:pt x="1" y="6"/>
                    </a:lnTo>
                    <a:lnTo>
                      <a:pt x="0" y="6"/>
                    </a:lnTo>
                    <a:lnTo>
                      <a:pt x="0" y="4"/>
                    </a:lnTo>
                    <a:lnTo>
                      <a:pt x="0" y="3"/>
                    </a:lnTo>
                    <a:lnTo>
                      <a:pt x="1" y="3"/>
                    </a:lnTo>
                    <a:lnTo>
                      <a:pt x="1" y="2"/>
                    </a:lnTo>
                    <a:lnTo>
                      <a:pt x="2" y="2"/>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24" name="Freeform 126"/>
              <p:cNvSpPr>
                <a:spLocks/>
              </p:cNvSpPr>
              <p:nvPr/>
            </p:nvSpPr>
            <p:spPr bwMode="auto">
              <a:xfrm>
                <a:off x="860" y="2846"/>
                <a:ext cx="26" cy="44"/>
              </a:xfrm>
              <a:custGeom>
                <a:avLst/>
                <a:gdLst>
                  <a:gd name="T0" fmla="*/ 0 w 26"/>
                  <a:gd name="T1" fmla="*/ 0 h 44"/>
                  <a:gd name="T2" fmla="*/ 1 w 26"/>
                  <a:gd name="T3" fmla="*/ 1 h 44"/>
                  <a:gd name="T4" fmla="*/ 3 w 26"/>
                  <a:gd name="T5" fmla="*/ 2 h 44"/>
                  <a:gd name="T6" fmla="*/ 7 w 26"/>
                  <a:gd name="T7" fmla="*/ 5 h 44"/>
                  <a:gd name="T8" fmla="*/ 11 w 26"/>
                  <a:gd name="T9" fmla="*/ 8 h 44"/>
                  <a:gd name="T10" fmla="*/ 14 w 26"/>
                  <a:gd name="T11" fmla="*/ 14 h 44"/>
                  <a:gd name="T12" fmla="*/ 18 w 26"/>
                  <a:gd name="T13" fmla="*/ 19 h 44"/>
                  <a:gd name="T14" fmla="*/ 22 w 26"/>
                  <a:gd name="T15" fmla="*/ 25 h 44"/>
                  <a:gd name="T16" fmla="*/ 24 w 26"/>
                  <a:gd name="T17" fmla="*/ 31 h 44"/>
                  <a:gd name="T18" fmla="*/ 25 w 26"/>
                  <a:gd name="T19" fmla="*/ 37 h 44"/>
                  <a:gd name="T20" fmla="*/ 24 w 26"/>
                  <a:gd name="T21" fmla="*/ 43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
                  <a:gd name="T34" fmla="*/ 0 h 44"/>
                  <a:gd name="T35" fmla="*/ 26 w 26"/>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 h="44">
                    <a:moveTo>
                      <a:pt x="0" y="0"/>
                    </a:moveTo>
                    <a:lnTo>
                      <a:pt x="1" y="1"/>
                    </a:lnTo>
                    <a:lnTo>
                      <a:pt x="3" y="2"/>
                    </a:lnTo>
                    <a:lnTo>
                      <a:pt x="7" y="5"/>
                    </a:lnTo>
                    <a:lnTo>
                      <a:pt x="11" y="8"/>
                    </a:lnTo>
                    <a:lnTo>
                      <a:pt x="14" y="14"/>
                    </a:lnTo>
                    <a:lnTo>
                      <a:pt x="18" y="19"/>
                    </a:lnTo>
                    <a:lnTo>
                      <a:pt x="22" y="25"/>
                    </a:lnTo>
                    <a:lnTo>
                      <a:pt x="24" y="31"/>
                    </a:lnTo>
                    <a:lnTo>
                      <a:pt x="25" y="37"/>
                    </a:lnTo>
                    <a:lnTo>
                      <a:pt x="24" y="43"/>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825" name="Freeform 127"/>
              <p:cNvSpPr>
                <a:spLocks/>
              </p:cNvSpPr>
              <p:nvPr/>
            </p:nvSpPr>
            <p:spPr bwMode="auto">
              <a:xfrm>
                <a:off x="908" y="2816"/>
                <a:ext cx="23" cy="97"/>
              </a:xfrm>
              <a:custGeom>
                <a:avLst/>
                <a:gdLst>
                  <a:gd name="T0" fmla="*/ 16 w 23"/>
                  <a:gd name="T1" fmla="*/ 3 h 97"/>
                  <a:gd name="T2" fmla="*/ 17 w 23"/>
                  <a:gd name="T3" fmla="*/ 4 h 97"/>
                  <a:gd name="T4" fmla="*/ 18 w 23"/>
                  <a:gd name="T5" fmla="*/ 5 h 97"/>
                  <a:gd name="T6" fmla="*/ 19 w 23"/>
                  <a:gd name="T7" fmla="*/ 6 h 97"/>
                  <a:gd name="T8" fmla="*/ 19 w 23"/>
                  <a:gd name="T9" fmla="*/ 7 h 97"/>
                  <a:gd name="T10" fmla="*/ 22 w 23"/>
                  <a:gd name="T11" fmla="*/ 16 h 97"/>
                  <a:gd name="T12" fmla="*/ 22 w 23"/>
                  <a:gd name="T13" fmla="*/ 27 h 97"/>
                  <a:gd name="T14" fmla="*/ 19 w 23"/>
                  <a:gd name="T15" fmla="*/ 38 h 97"/>
                  <a:gd name="T16" fmla="*/ 17 w 23"/>
                  <a:gd name="T17" fmla="*/ 49 h 97"/>
                  <a:gd name="T18" fmla="*/ 14 w 23"/>
                  <a:gd name="T19" fmla="*/ 59 h 97"/>
                  <a:gd name="T20" fmla="*/ 12 w 23"/>
                  <a:gd name="T21" fmla="*/ 65 h 97"/>
                  <a:gd name="T22" fmla="*/ 12 w 23"/>
                  <a:gd name="T23" fmla="*/ 69 h 97"/>
                  <a:gd name="T24" fmla="*/ 12 w 23"/>
                  <a:gd name="T25" fmla="*/ 73 h 97"/>
                  <a:gd name="T26" fmla="*/ 11 w 23"/>
                  <a:gd name="T27" fmla="*/ 75 h 97"/>
                  <a:gd name="T28" fmla="*/ 11 w 23"/>
                  <a:gd name="T29" fmla="*/ 79 h 97"/>
                  <a:gd name="T30" fmla="*/ 10 w 23"/>
                  <a:gd name="T31" fmla="*/ 82 h 97"/>
                  <a:gd name="T32" fmla="*/ 10 w 23"/>
                  <a:gd name="T33" fmla="*/ 85 h 97"/>
                  <a:gd name="T34" fmla="*/ 10 w 23"/>
                  <a:gd name="T35" fmla="*/ 88 h 97"/>
                  <a:gd name="T36" fmla="*/ 9 w 23"/>
                  <a:gd name="T37" fmla="*/ 90 h 97"/>
                  <a:gd name="T38" fmla="*/ 8 w 23"/>
                  <a:gd name="T39" fmla="*/ 93 h 97"/>
                  <a:gd name="T40" fmla="*/ 6 w 23"/>
                  <a:gd name="T41" fmla="*/ 95 h 97"/>
                  <a:gd name="T42" fmla="*/ 4 w 23"/>
                  <a:gd name="T43" fmla="*/ 96 h 97"/>
                  <a:gd name="T44" fmla="*/ 2 w 23"/>
                  <a:gd name="T45" fmla="*/ 96 h 97"/>
                  <a:gd name="T46" fmla="*/ 1 w 23"/>
                  <a:gd name="T47" fmla="*/ 94 h 97"/>
                  <a:gd name="T48" fmla="*/ 0 w 23"/>
                  <a:gd name="T49" fmla="*/ 92 h 97"/>
                  <a:gd name="T50" fmla="*/ 2 w 23"/>
                  <a:gd name="T51" fmla="*/ 86 h 97"/>
                  <a:gd name="T52" fmla="*/ 5 w 23"/>
                  <a:gd name="T53" fmla="*/ 74 h 97"/>
                  <a:gd name="T54" fmla="*/ 7 w 23"/>
                  <a:gd name="T55" fmla="*/ 65 h 97"/>
                  <a:gd name="T56" fmla="*/ 8 w 23"/>
                  <a:gd name="T57" fmla="*/ 54 h 97"/>
                  <a:gd name="T58" fmla="*/ 10 w 23"/>
                  <a:gd name="T59" fmla="*/ 43 h 97"/>
                  <a:gd name="T60" fmla="*/ 14 w 23"/>
                  <a:gd name="T61" fmla="*/ 35 h 97"/>
                  <a:gd name="T62" fmla="*/ 15 w 23"/>
                  <a:gd name="T63" fmla="*/ 30 h 97"/>
                  <a:gd name="T64" fmla="*/ 15 w 23"/>
                  <a:gd name="T65" fmla="*/ 25 h 97"/>
                  <a:gd name="T66" fmla="*/ 16 w 23"/>
                  <a:gd name="T67" fmla="*/ 21 h 97"/>
                  <a:gd name="T68" fmla="*/ 16 w 23"/>
                  <a:gd name="T69" fmla="*/ 16 h 97"/>
                  <a:gd name="T70" fmla="*/ 15 w 23"/>
                  <a:gd name="T71" fmla="*/ 11 h 97"/>
                  <a:gd name="T72" fmla="*/ 14 w 23"/>
                  <a:gd name="T73" fmla="*/ 9 h 97"/>
                  <a:gd name="T74" fmla="*/ 11 w 23"/>
                  <a:gd name="T75" fmla="*/ 6 h 97"/>
                  <a:gd name="T76" fmla="*/ 10 w 23"/>
                  <a:gd name="T77" fmla="*/ 5 h 97"/>
                  <a:gd name="T78" fmla="*/ 10 w 23"/>
                  <a:gd name="T79" fmla="*/ 3 h 97"/>
                  <a:gd name="T80" fmla="*/ 11 w 23"/>
                  <a:gd name="T81" fmla="*/ 2 h 97"/>
                  <a:gd name="T82" fmla="*/ 12 w 23"/>
                  <a:gd name="T83" fmla="*/ 1 h 97"/>
                  <a:gd name="T84" fmla="*/ 12 w 23"/>
                  <a:gd name="T85" fmla="*/ 1 h 97"/>
                  <a:gd name="T86" fmla="*/ 15 w 23"/>
                  <a:gd name="T87" fmla="*/ 0 h 97"/>
                  <a:gd name="T88" fmla="*/ 16 w 23"/>
                  <a:gd name="T89" fmla="*/ 1 h 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3"/>
                  <a:gd name="T136" fmla="*/ 0 h 97"/>
                  <a:gd name="T137" fmla="*/ 23 w 23"/>
                  <a:gd name="T138" fmla="*/ 97 h 9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3" h="97">
                    <a:moveTo>
                      <a:pt x="16" y="2"/>
                    </a:moveTo>
                    <a:lnTo>
                      <a:pt x="16" y="3"/>
                    </a:lnTo>
                    <a:lnTo>
                      <a:pt x="17" y="3"/>
                    </a:lnTo>
                    <a:lnTo>
                      <a:pt x="17" y="4"/>
                    </a:lnTo>
                    <a:lnTo>
                      <a:pt x="18" y="4"/>
                    </a:lnTo>
                    <a:lnTo>
                      <a:pt x="18" y="5"/>
                    </a:lnTo>
                    <a:lnTo>
                      <a:pt x="19" y="5"/>
                    </a:lnTo>
                    <a:lnTo>
                      <a:pt x="19" y="6"/>
                    </a:lnTo>
                    <a:lnTo>
                      <a:pt x="20" y="7"/>
                    </a:lnTo>
                    <a:lnTo>
                      <a:pt x="19" y="7"/>
                    </a:lnTo>
                    <a:lnTo>
                      <a:pt x="21" y="11"/>
                    </a:lnTo>
                    <a:lnTo>
                      <a:pt x="22" y="16"/>
                    </a:lnTo>
                    <a:lnTo>
                      <a:pt x="21" y="22"/>
                    </a:lnTo>
                    <a:lnTo>
                      <a:pt x="22" y="27"/>
                    </a:lnTo>
                    <a:lnTo>
                      <a:pt x="20" y="33"/>
                    </a:lnTo>
                    <a:lnTo>
                      <a:pt x="19" y="38"/>
                    </a:lnTo>
                    <a:lnTo>
                      <a:pt x="19" y="43"/>
                    </a:lnTo>
                    <a:lnTo>
                      <a:pt x="17" y="49"/>
                    </a:lnTo>
                    <a:lnTo>
                      <a:pt x="15" y="54"/>
                    </a:lnTo>
                    <a:lnTo>
                      <a:pt x="14" y="59"/>
                    </a:lnTo>
                    <a:lnTo>
                      <a:pt x="13" y="64"/>
                    </a:lnTo>
                    <a:lnTo>
                      <a:pt x="12" y="65"/>
                    </a:lnTo>
                    <a:lnTo>
                      <a:pt x="12" y="66"/>
                    </a:lnTo>
                    <a:lnTo>
                      <a:pt x="12" y="69"/>
                    </a:lnTo>
                    <a:lnTo>
                      <a:pt x="12" y="71"/>
                    </a:lnTo>
                    <a:lnTo>
                      <a:pt x="12" y="73"/>
                    </a:lnTo>
                    <a:lnTo>
                      <a:pt x="12" y="74"/>
                    </a:lnTo>
                    <a:lnTo>
                      <a:pt x="11" y="75"/>
                    </a:lnTo>
                    <a:lnTo>
                      <a:pt x="11" y="77"/>
                    </a:lnTo>
                    <a:lnTo>
                      <a:pt x="11" y="79"/>
                    </a:lnTo>
                    <a:lnTo>
                      <a:pt x="10" y="81"/>
                    </a:lnTo>
                    <a:lnTo>
                      <a:pt x="10" y="82"/>
                    </a:lnTo>
                    <a:lnTo>
                      <a:pt x="10" y="84"/>
                    </a:lnTo>
                    <a:lnTo>
                      <a:pt x="10" y="85"/>
                    </a:lnTo>
                    <a:lnTo>
                      <a:pt x="10" y="87"/>
                    </a:lnTo>
                    <a:lnTo>
                      <a:pt x="10" y="88"/>
                    </a:lnTo>
                    <a:lnTo>
                      <a:pt x="10" y="89"/>
                    </a:lnTo>
                    <a:lnTo>
                      <a:pt x="9" y="90"/>
                    </a:lnTo>
                    <a:lnTo>
                      <a:pt x="9" y="92"/>
                    </a:lnTo>
                    <a:lnTo>
                      <a:pt x="8" y="93"/>
                    </a:lnTo>
                    <a:lnTo>
                      <a:pt x="6" y="94"/>
                    </a:lnTo>
                    <a:lnTo>
                      <a:pt x="6" y="95"/>
                    </a:lnTo>
                    <a:lnTo>
                      <a:pt x="5" y="95"/>
                    </a:lnTo>
                    <a:lnTo>
                      <a:pt x="4" y="96"/>
                    </a:lnTo>
                    <a:lnTo>
                      <a:pt x="3" y="96"/>
                    </a:lnTo>
                    <a:lnTo>
                      <a:pt x="2" y="96"/>
                    </a:lnTo>
                    <a:lnTo>
                      <a:pt x="2" y="95"/>
                    </a:lnTo>
                    <a:lnTo>
                      <a:pt x="1" y="94"/>
                    </a:lnTo>
                    <a:lnTo>
                      <a:pt x="1" y="93"/>
                    </a:lnTo>
                    <a:lnTo>
                      <a:pt x="0" y="92"/>
                    </a:lnTo>
                    <a:lnTo>
                      <a:pt x="1" y="91"/>
                    </a:lnTo>
                    <a:lnTo>
                      <a:pt x="2" y="86"/>
                    </a:lnTo>
                    <a:lnTo>
                      <a:pt x="4" y="81"/>
                    </a:lnTo>
                    <a:lnTo>
                      <a:pt x="5" y="74"/>
                    </a:lnTo>
                    <a:lnTo>
                      <a:pt x="6" y="70"/>
                    </a:lnTo>
                    <a:lnTo>
                      <a:pt x="7" y="65"/>
                    </a:lnTo>
                    <a:lnTo>
                      <a:pt x="8" y="60"/>
                    </a:lnTo>
                    <a:lnTo>
                      <a:pt x="8" y="54"/>
                    </a:lnTo>
                    <a:lnTo>
                      <a:pt x="10" y="49"/>
                    </a:lnTo>
                    <a:lnTo>
                      <a:pt x="10" y="43"/>
                    </a:lnTo>
                    <a:lnTo>
                      <a:pt x="12" y="38"/>
                    </a:lnTo>
                    <a:lnTo>
                      <a:pt x="14" y="35"/>
                    </a:lnTo>
                    <a:lnTo>
                      <a:pt x="14" y="33"/>
                    </a:lnTo>
                    <a:lnTo>
                      <a:pt x="15" y="30"/>
                    </a:lnTo>
                    <a:lnTo>
                      <a:pt x="15" y="27"/>
                    </a:lnTo>
                    <a:lnTo>
                      <a:pt x="15" y="25"/>
                    </a:lnTo>
                    <a:lnTo>
                      <a:pt x="15" y="23"/>
                    </a:lnTo>
                    <a:lnTo>
                      <a:pt x="16" y="21"/>
                    </a:lnTo>
                    <a:lnTo>
                      <a:pt x="15" y="18"/>
                    </a:lnTo>
                    <a:lnTo>
                      <a:pt x="16" y="16"/>
                    </a:lnTo>
                    <a:lnTo>
                      <a:pt x="15" y="13"/>
                    </a:lnTo>
                    <a:lnTo>
                      <a:pt x="15" y="11"/>
                    </a:lnTo>
                    <a:lnTo>
                      <a:pt x="15" y="10"/>
                    </a:lnTo>
                    <a:lnTo>
                      <a:pt x="14" y="9"/>
                    </a:lnTo>
                    <a:lnTo>
                      <a:pt x="12" y="7"/>
                    </a:lnTo>
                    <a:lnTo>
                      <a:pt x="11" y="6"/>
                    </a:lnTo>
                    <a:lnTo>
                      <a:pt x="10" y="6"/>
                    </a:lnTo>
                    <a:lnTo>
                      <a:pt x="10" y="5"/>
                    </a:lnTo>
                    <a:lnTo>
                      <a:pt x="10" y="4"/>
                    </a:lnTo>
                    <a:lnTo>
                      <a:pt x="10" y="3"/>
                    </a:lnTo>
                    <a:lnTo>
                      <a:pt x="10" y="2"/>
                    </a:lnTo>
                    <a:lnTo>
                      <a:pt x="11" y="2"/>
                    </a:lnTo>
                    <a:lnTo>
                      <a:pt x="11" y="1"/>
                    </a:lnTo>
                    <a:lnTo>
                      <a:pt x="12" y="1"/>
                    </a:lnTo>
                    <a:lnTo>
                      <a:pt x="11" y="1"/>
                    </a:lnTo>
                    <a:lnTo>
                      <a:pt x="12" y="1"/>
                    </a:lnTo>
                    <a:lnTo>
                      <a:pt x="14" y="0"/>
                    </a:lnTo>
                    <a:lnTo>
                      <a:pt x="15" y="0"/>
                    </a:lnTo>
                    <a:lnTo>
                      <a:pt x="15" y="1"/>
                    </a:lnTo>
                    <a:lnTo>
                      <a:pt x="16" y="1"/>
                    </a:lnTo>
                    <a:lnTo>
                      <a:pt x="16" y="2"/>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26" name="Freeform 128"/>
              <p:cNvSpPr>
                <a:spLocks/>
              </p:cNvSpPr>
              <p:nvPr/>
            </p:nvSpPr>
            <p:spPr bwMode="auto">
              <a:xfrm>
                <a:off x="1331" y="2218"/>
                <a:ext cx="45" cy="65"/>
              </a:xfrm>
              <a:custGeom>
                <a:avLst/>
                <a:gdLst>
                  <a:gd name="T0" fmla="*/ 42 w 45"/>
                  <a:gd name="T1" fmla="*/ 16 h 65"/>
                  <a:gd name="T2" fmla="*/ 39 w 45"/>
                  <a:gd name="T3" fmla="*/ 24 h 65"/>
                  <a:gd name="T4" fmla="*/ 37 w 45"/>
                  <a:gd name="T5" fmla="*/ 32 h 65"/>
                  <a:gd name="T6" fmla="*/ 35 w 45"/>
                  <a:gd name="T7" fmla="*/ 39 h 65"/>
                  <a:gd name="T8" fmla="*/ 32 w 45"/>
                  <a:gd name="T9" fmla="*/ 46 h 65"/>
                  <a:gd name="T10" fmla="*/ 30 w 45"/>
                  <a:gd name="T11" fmla="*/ 52 h 65"/>
                  <a:gd name="T12" fmla="*/ 27 w 45"/>
                  <a:gd name="T13" fmla="*/ 54 h 65"/>
                  <a:gd name="T14" fmla="*/ 25 w 45"/>
                  <a:gd name="T15" fmla="*/ 57 h 65"/>
                  <a:gd name="T16" fmla="*/ 23 w 45"/>
                  <a:gd name="T17" fmla="*/ 59 h 65"/>
                  <a:gd name="T18" fmla="*/ 21 w 45"/>
                  <a:gd name="T19" fmla="*/ 61 h 65"/>
                  <a:gd name="T20" fmla="*/ 16 w 45"/>
                  <a:gd name="T21" fmla="*/ 62 h 65"/>
                  <a:gd name="T22" fmla="*/ 13 w 45"/>
                  <a:gd name="T23" fmla="*/ 63 h 65"/>
                  <a:gd name="T24" fmla="*/ 9 w 45"/>
                  <a:gd name="T25" fmla="*/ 63 h 65"/>
                  <a:gd name="T26" fmla="*/ 6 w 45"/>
                  <a:gd name="T27" fmla="*/ 62 h 65"/>
                  <a:gd name="T28" fmla="*/ 2 w 45"/>
                  <a:gd name="T29" fmla="*/ 60 h 65"/>
                  <a:gd name="T30" fmla="*/ 0 w 45"/>
                  <a:gd name="T31" fmla="*/ 57 h 65"/>
                  <a:gd name="T32" fmla="*/ 1 w 45"/>
                  <a:gd name="T33" fmla="*/ 56 h 65"/>
                  <a:gd name="T34" fmla="*/ 0 w 45"/>
                  <a:gd name="T35" fmla="*/ 54 h 65"/>
                  <a:gd name="T36" fmla="*/ 2 w 45"/>
                  <a:gd name="T37" fmla="*/ 52 h 65"/>
                  <a:gd name="T38" fmla="*/ 4 w 45"/>
                  <a:gd name="T39" fmla="*/ 52 h 65"/>
                  <a:gd name="T40" fmla="*/ 5 w 45"/>
                  <a:gd name="T41" fmla="*/ 53 h 65"/>
                  <a:gd name="T42" fmla="*/ 7 w 45"/>
                  <a:gd name="T43" fmla="*/ 55 h 65"/>
                  <a:gd name="T44" fmla="*/ 9 w 45"/>
                  <a:gd name="T45" fmla="*/ 57 h 65"/>
                  <a:gd name="T46" fmla="*/ 14 w 45"/>
                  <a:gd name="T47" fmla="*/ 57 h 65"/>
                  <a:gd name="T48" fmla="*/ 16 w 45"/>
                  <a:gd name="T49" fmla="*/ 56 h 65"/>
                  <a:gd name="T50" fmla="*/ 19 w 45"/>
                  <a:gd name="T51" fmla="*/ 54 h 65"/>
                  <a:gd name="T52" fmla="*/ 23 w 45"/>
                  <a:gd name="T53" fmla="*/ 48 h 65"/>
                  <a:gd name="T54" fmla="*/ 29 w 45"/>
                  <a:gd name="T55" fmla="*/ 35 h 65"/>
                  <a:gd name="T56" fmla="*/ 34 w 45"/>
                  <a:gd name="T57" fmla="*/ 22 h 65"/>
                  <a:gd name="T58" fmla="*/ 39 w 45"/>
                  <a:gd name="T59" fmla="*/ 8 h 65"/>
                  <a:gd name="T60" fmla="*/ 42 w 45"/>
                  <a:gd name="T61" fmla="*/ 1 h 65"/>
                  <a:gd name="T62" fmla="*/ 43 w 45"/>
                  <a:gd name="T63" fmla="*/ 0 h 65"/>
                  <a:gd name="T64" fmla="*/ 43 w 45"/>
                  <a:gd name="T65" fmla="*/ 3 h 65"/>
                  <a:gd name="T66" fmla="*/ 44 w 45"/>
                  <a:gd name="T67" fmla="*/ 6 h 65"/>
                  <a:gd name="T68" fmla="*/ 43 w 45"/>
                  <a:gd name="T69" fmla="*/ 10 h 65"/>
                  <a:gd name="T70" fmla="*/ 43 w 45"/>
                  <a:gd name="T71" fmla="*/ 12 h 6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5"/>
                  <a:gd name="T109" fmla="*/ 0 h 65"/>
                  <a:gd name="T110" fmla="*/ 45 w 45"/>
                  <a:gd name="T111" fmla="*/ 65 h 6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5" h="65">
                    <a:moveTo>
                      <a:pt x="43" y="13"/>
                    </a:moveTo>
                    <a:lnTo>
                      <a:pt x="42" y="16"/>
                    </a:lnTo>
                    <a:lnTo>
                      <a:pt x="40" y="20"/>
                    </a:lnTo>
                    <a:lnTo>
                      <a:pt x="39" y="24"/>
                    </a:lnTo>
                    <a:lnTo>
                      <a:pt x="38" y="28"/>
                    </a:lnTo>
                    <a:lnTo>
                      <a:pt x="37" y="32"/>
                    </a:lnTo>
                    <a:lnTo>
                      <a:pt x="36" y="35"/>
                    </a:lnTo>
                    <a:lnTo>
                      <a:pt x="35" y="39"/>
                    </a:lnTo>
                    <a:lnTo>
                      <a:pt x="33" y="44"/>
                    </a:lnTo>
                    <a:lnTo>
                      <a:pt x="32" y="46"/>
                    </a:lnTo>
                    <a:lnTo>
                      <a:pt x="30" y="51"/>
                    </a:lnTo>
                    <a:lnTo>
                      <a:pt x="30" y="52"/>
                    </a:lnTo>
                    <a:lnTo>
                      <a:pt x="28" y="54"/>
                    </a:lnTo>
                    <a:lnTo>
                      <a:pt x="27" y="54"/>
                    </a:lnTo>
                    <a:lnTo>
                      <a:pt x="26" y="56"/>
                    </a:lnTo>
                    <a:lnTo>
                      <a:pt x="25" y="57"/>
                    </a:lnTo>
                    <a:lnTo>
                      <a:pt x="24" y="58"/>
                    </a:lnTo>
                    <a:lnTo>
                      <a:pt x="23" y="59"/>
                    </a:lnTo>
                    <a:lnTo>
                      <a:pt x="21" y="60"/>
                    </a:lnTo>
                    <a:lnTo>
                      <a:pt x="21" y="61"/>
                    </a:lnTo>
                    <a:lnTo>
                      <a:pt x="19" y="61"/>
                    </a:lnTo>
                    <a:lnTo>
                      <a:pt x="16" y="62"/>
                    </a:lnTo>
                    <a:lnTo>
                      <a:pt x="15" y="63"/>
                    </a:lnTo>
                    <a:lnTo>
                      <a:pt x="13" y="63"/>
                    </a:lnTo>
                    <a:lnTo>
                      <a:pt x="11" y="64"/>
                    </a:lnTo>
                    <a:lnTo>
                      <a:pt x="9" y="63"/>
                    </a:lnTo>
                    <a:lnTo>
                      <a:pt x="7" y="64"/>
                    </a:lnTo>
                    <a:lnTo>
                      <a:pt x="6" y="62"/>
                    </a:lnTo>
                    <a:lnTo>
                      <a:pt x="3" y="61"/>
                    </a:lnTo>
                    <a:lnTo>
                      <a:pt x="2" y="60"/>
                    </a:lnTo>
                    <a:lnTo>
                      <a:pt x="1" y="57"/>
                    </a:lnTo>
                    <a:lnTo>
                      <a:pt x="0" y="57"/>
                    </a:lnTo>
                    <a:lnTo>
                      <a:pt x="0" y="56"/>
                    </a:lnTo>
                    <a:lnTo>
                      <a:pt x="1" y="56"/>
                    </a:lnTo>
                    <a:lnTo>
                      <a:pt x="0" y="55"/>
                    </a:lnTo>
                    <a:lnTo>
                      <a:pt x="0" y="54"/>
                    </a:lnTo>
                    <a:lnTo>
                      <a:pt x="1" y="53"/>
                    </a:lnTo>
                    <a:lnTo>
                      <a:pt x="2" y="52"/>
                    </a:lnTo>
                    <a:lnTo>
                      <a:pt x="3" y="52"/>
                    </a:lnTo>
                    <a:lnTo>
                      <a:pt x="4" y="52"/>
                    </a:lnTo>
                    <a:lnTo>
                      <a:pt x="5" y="52"/>
                    </a:lnTo>
                    <a:lnTo>
                      <a:pt x="5" y="53"/>
                    </a:lnTo>
                    <a:lnTo>
                      <a:pt x="7" y="54"/>
                    </a:lnTo>
                    <a:lnTo>
                      <a:pt x="7" y="55"/>
                    </a:lnTo>
                    <a:lnTo>
                      <a:pt x="8" y="57"/>
                    </a:lnTo>
                    <a:lnTo>
                      <a:pt x="9" y="57"/>
                    </a:lnTo>
                    <a:lnTo>
                      <a:pt x="11" y="57"/>
                    </a:lnTo>
                    <a:lnTo>
                      <a:pt x="14" y="57"/>
                    </a:lnTo>
                    <a:lnTo>
                      <a:pt x="15" y="57"/>
                    </a:lnTo>
                    <a:lnTo>
                      <a:pt x="16" y="56"/>
                    </a:lnTo>
                    <a:lnTo>
                      <a:pt x="16" y="55"/>
                    </a:lnTo>
                    <a:lnTo>
                      <a:pt x="19" y="54"/>
                    </a:lnTo>
                    <a:lnTo>
                      <a:pt x="20" y="53"/>
                    </a:lnTo>
                    <a:lnTo>
                      <a:pt x="23" y="48"/>
                    </a:lnTo>
                    <a:lnTo>
                      <a:pt x="27" y="43"/>
                    </a:lnTo>
                    <a:lnTo>
                      <a:pt x="29" y="35"/>
                    </a:lnTo>
                    <a:lnTo>
                      <a:pt x="32" y="28"/>
                    </a:lnTo>
                    <a:lnTo>
                      <a:pt x="34" y="22"/>
                    </a:lnTo>
                    <a:lnTo>
                      <a:pt x="37" y="15"/>
                    </a:lnTo>
                    <a:lnTo>
                      <a:pt x="39" y="8"/>
                    </a:lnTo>
                    <a:lnTo>
                      <a:pt x="40" y="3"/>
                    </a:lnTo>
                    <a:lnTo>
                      <a:pt x="42" y="1"/>
                    </a:lnTo>
                    <a:lnTo>
                      <a:pt x="42" y="0"/>
                    </a:lnTo>
                    <a:lnTo>
                      <a:pt x="43" y="0"/>
                    </a:lnTo>
                    <a:lnTo>
                      <a:pt x="43" y="2"/>
                    </a:lnTo>
                    <a:lnTo>
                      <a:pt x="43" y="3"/>
                    </a:lnTo>
                    <a:lnTo>
                      <a:pt x="43" y="4"/>
                    </a:lnTo>
                    <a:lnTo>
                      <a:pt x="44" y="6"/>
                    </a:lnTo>
                    <a:lnTo>
                      <a:pt x="43" y="8"/>
                    </a:lnTo>
                    <a:lnTo>
                      <a:pt x="43" y="10"/>
                    </a:lnTo>
                    <a:lnTo>
                      <a:pt x="43" y="11"/>
                    </a:lnTo>
                    <a:lnTo>
                      <a:pt x="43" y="12"/>
                    </a:lnTo>
                    <a:lnTo>
                      <a:pt x="43" y="13"/>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27" name="Freeform 129"/>
              <p:cNvSpPr>
                <a:spLocks/>
              </p:cNvSpPr>
              <p:nvPr/>
            </p:nvSpPr>
            <p:spPr bwMode="auto">
              <a:xfrm>
                <a:off x="1344" y="2279"/>
                <a:ext cx="17" cy="21"/>
              </a:xfrm>
              <a:custGeom>
                <a:avLst/>
                <a:gdLst>
                  <a:gd name="T0" fmla="*/ 8 w 17"/>
                  <a:gd name="T1" fmla="*/ 1 h 21"/>
                  <a:gd name="T2" fmla="*/ 8 w 17"/>
                  <a:gd name="T3" fmla="*/ 2 h 21"/>
                  <a:gd name="T4" fmla="*/ 9 w 17"/>
                  <a:gd name="T5" fmla="*/ 4 h 21"/>
                  <a:gd name="T6" fmla="*/ 9 w 17"/>
                  <a:gd name="T7" fmla="*/ 5 h 21"/>
                  <a:gd name="T8" fmla="*/ 12 w 17"/>
                  <a:gd name="T9" fmla="*/ 7 h 21"/>
                  <a:gd name="T10" fmla="*/ 12 w 17"/>
                  <a:gd name="T11" fmla="*/ 8 h 21"/>
                  <a:gd name="T12" fmla="*/ 12 w 17"/>
                  <a:gd name="T13" fmla="*/ 11 h 21"/>
                  <a:gd name="T14" fmla="*/ 12 w 17"/>
                  <a:gd name="T15" fmla="*/ 12 h 21"/>
                  <a:gd name="T16" fmla="*/ 14 w 17"/>
                  <a:gd name="T17" fmla="*/ 14 h 21"/>
                  <a:gd name="T18" fmla="*/ 14 w 17"/>
                  <a:gd name="T19" fmla="*/ 15 h 21"/>
                  <a:gd name="T20" fmla="*/ 16 w 17"/>
                  <a:gd name="T21" fmla="*/ 17 h 21"/>
                  <a:gd name="T22" fmla="*/ 16 w 17"/>
                  <a:gd name="T23" fmla="*/ 18 h 21"/>
                  <a:gd name="T24" fmla="*/ 16 w 17"/>
                  <a:gd name="T25" fmla="*/ 19 h 21"/>
                  <a:gd name="T26" fmla="*/ 14 w 17"/>
                  <a:gd name="T27" fmla="*/ 19 h 21"/>
                  <a:gd name="T28" fmla="*/ 14 w 17"/>
                  <a:gd name="T29" fmla="*/ 20 h 21"/>
                  <a:gd name="T30" fmla="*/ 12 w 17"/>
                  <a:gd name="T31" fmla="*/ 20 h 21"/>
                  <a:gd name="T32" fmla="*/ 11 w 17"/>
                  <a:gd name="T33" fmla="*/ 20 h 21"/>
                  <a:gd name="T34" fmla="*/ 11 w 17"/>
                  <a:gd name="T35" fmla="*/ 19 h 21"/>
                  <a:gd name="T36" fmla="*/ 9 w 17"/>
                  <a:gd name="T37" fmla="*/ 18 h 21"/>
                  <a:gd name="T38" fmla="*/ 8 w 17"/>
                  <a:gd name="T39" fmla="*/ 17 h 21"/>
                  <a:gd name="T40" fmla="*/ 6 w 17"/>
                  <a:gd name="T41" fmla="*/ 16 h 21"/>
                  <a:gd name="T42" fmla="*/ 6 w 17"/>
                  <a:gd name="T43" fmla="*/ 14 h 21"/>
                  <a:gd name="T44" fmla="*/ 6 w 17"/>
                  <a:gd name="T45" fmla="*/ 13 h 21"/>
                  <a:gd name="T46" fmla="*/ 6 w 17"/>
                  <a:gd name="T47" fmla="*/ 12 h 21"/>
                  <a:gd name="T48" fmla="*/ 6 w 17"/>
                  <a:gd name="T49" fmla="*/ 9 h 21"/>
                  <a:gd name="T50" fmla="*/ 4 w 17"/>
                  <a:gd name="T51" fmla="*/ 8 h 21"/>
                  <a:gd name="T52" fmla="*/ 3 w 17"/>
                  <a:gd name="T53" fmla="*/ 7 h 21"/>
                  <a:gd name="T54" fmla="*/ 3 w 17"/>
                  <a:gd name="T55" fmla="*/ 6 h 21"/>
                  <a:gd name="T56" fmla="*/ 1 w 17"/>
                  <a:gd name="T57" fmla="*/ 4 h 21"/>
                  <a:gd name="T58" fmla="*/ 0 w 17"/>
                  <a:gd name="T59" fmla="*/ 3 h 21"/>
                  <a:gd name="T60" fmla="*/ 0 w 17"/>
                  <a:gd name="T61" fmla="*/ 2 h 21"/>
                  <a:gd name="T62" fmla="*/ 1 w 17"/>
                  <a:gd name="T63" fmla="*/ 1 h 21"/>
                  <a:gd name="T64" fmla="*/ 1 w 17"/>
                  <a:gd name="T65" fmla="*/ 0 h 21"/>
                  <a:gd name="T66" fmla="*/ 3 w 17"/>
                  <a:gd name="T67" fmla="*/ 0 h 21"/>
                  <a:gd name="T68" fmla="*/ 6 w 17"/>
                  <a:gd name="T69" fmla="*/ 0 h 21"/>
                  <a:gd name="T70" fmla="*/ 6 w 17"/>
                  <a:gd name="T71" fmla="*/ 1 h 21"/>
                  <a:gd name="T72" fmla="*/ 8 w 17"/>
                  <a:gd name="T73" fmla="*/ 1 h 2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7"/>
                  <a:gd name="T112" fmla="*/ 0 h 21"/>
                  <a:gd name="T113" fmla="*/ 17 w 17"/>
                  <a:gd name="T114" fmla="*/ 21 h 2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7" h="21">
                    <a:moveTo>
                      <a:pt x="8" y="1"/>
                    </a:moveTo>
                    <a:lnTo>
                      <a:pt x="8" y="2"/>
                    </a:lnTo>
                    <a:lnTo>
                      <a:pt x="9" y="4"/>
                    </a:lnTo>
                    <a:lnTo>
                      <a:pt x="9" y="5"/>
                    </a:lnTo>
                    <a:lnTo>
                      <a:pt x="12" y="7"/>
                    </a:lnTo>
                    <a:lnTo>
                      <a:pt x="12" y="8"/>
                    </a:lnTo>
                    <a:lnTo>
                      <a:pt x="12" y="11"/>
                    </a:lnTo>
                    <a:lnTo>
                      <a:pt x="12" y="12"/>
                    </a:lnTo>
                    <a:lnTo>
                      <a:pt x="14" y="14"/>
                    </a:lnTo>
                    <a:lnTo>
                      <a:pt x="14" y="15"/>
                    </a:lnTo>
                    <a:lnTo>
                      <a:pt x="16" y="17"/>
                    </a:lnTo>
                    <a:lnTo>
                      <a:pt x="16" y="18"/>
                    </a:lnTo>
                    <a:lnTo>
                      <a:pt x="16" y="19"/>
                    </a:lnTo>
                    <a:lnTo>
                      <a:pt x="14" y="19"/>
                    </a:lnTo>
                    <a:lnTo>
                      <a:pt x="14" y="20"/>
                    </a:lnTo>
                    <a:lnTo>
                      <a:pt x="12" y="20"/>
                    </a:lnTo>
                    <a:lnTo>
                      <a:pt x="11" y="20"/>
                    </a:lnTo>
                    <a:lnTo>
                      <a:pt x="11" y="19"/>
                    </a:lnTo>
                    <a:lnTo>
                      <a:pt x="9" y="18"/>
                    </a:lnTo>
                    <a:lnTo>
                      <a:pt x="8" y="17"/>
                    </a:lnTo>
                    <a:lnTo>
                      <a:pt x="6" y="16"/>
                    </a:lnTo>
                    <a:lnTo>
                      <a:pt x="6" y="14"/>
                    </a:lnTo>
                    <a:lnTo>
                      <a:pt x="6" y="13"/>
                    </a:lnTo>
                    <a:lnTo>
                      <a:pt x="6" y="12"/>
                    </a:lnTo>
                    <a:lnTo>
                      <a:pt x="6" y="9"/>
                    </a:lnTo>
                    <a:lnTo>
                      <a:pt x="4" y="8"/>
                    </a:lnTo>
                    <a:lnTo>
                      <a:pt x="3" y="7"/>
                    </a:lnTo>
                    <a:lnTo>
                      <a:pt x="3" y="6"/>
                    </a:lnTo>
                    <a:lnTo>
                      <a:pt x="1" y="4"/>
                    </a:lnTo>
                    <a:lnTo>
                      <a:pt x="0" y="3"/>
                    </a:lnTo>
                    <a:lnTo>
                      <a:pt x="0" y="2"/>
                    </a:lnTo>
                    <a:lnTo>
                      <a:pt x="1" y="1"/>
                    </a:lnTo>
                    <a:lnTo>
                      <a:pt x="1" y="0"/>
                    </a:lnTo>
                    <a:lnTo>
                      <a:pt x="3" y="0"/>
                    </a:lnTo>
                    <a:lnTo>
                      <a:pt x="6" y="0"/>
                    </a:lnTo>
                    <a:lnTo>
                      <a:pt x="6" y="1"/>
                    </a:lnTo>
                    <a:lnTo>
                      <a:pt x="8" y="1"/>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28" name="Freeform 130"/>
              <p:cNvSpPr>
                <a:spLocks/>
              </p:cNvSpPr>
              <p:nvPr/>
            </p:nvSpPr>
            <p:spPr bwMode="auto">
              <a:xfrm>
                <a:off x="1034" y="2437"/>
                <a:ext cx="17" cy="22"/>
              </a:xfrm>
              <a:custGeom>
                <a:avLst/>
                <a:gdLst>
                  <a:gd name="T0" fmla="*/ 8 w 17"/>
                  <a:gd name="T1" fmla="*/ 0 h 22"/>
                  <a:gd name="T2" fmla="*/ 8 w 17"/>
                  <a:gd name="T3" fmla="*/ 1 h 22"/>
                  <a:gd name="T4" fmla="*/ 8 w 17"/>
                  <a:gd name="T5" fmla="*/ 2 h 22"/>
                  <a:gd name="T6" fmla="*/ 8 w 17"/>
                  <a:gd name="T7" fmla="*/ 3 h 22"/>
                  <a:gd name="T8" fmla="*/ 0 w 17"/>
                  <a:gd name="T9" fmla="*/ 6 h 22"/>
                  <a:gd name="T10" fmla="*/ 8 w 17"/>
                  <a:gd name="T11" fmla="*/ 9 h 22"/>
                  <a:gd name="T12" fmla="*/ 8 w 17"/>
                  <a:gd name="T13" fmla="*/ 11 h 22"/>
                  <a:gd name="T14" fmla="*/ 0 w 17"/>
                  <a:gd name="T15" fmla="*/ 14 h 22"/>
                  <a:gd name="T16" fmla="*/ 8 w 17"/>
                  <a:gd name="T17" fmla="*/ 17 h 22"/>
                  <a:gd name="T18" fmla="*/ 8 w 17"/>
                  <a:gd name="T19" fmla="*/ 19 h 22"/>
                  <a:gd name="T20" fmla="*/ 16 w 17"/>
                  <a:gd name="T21" fmla="*/ 21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22"/>
                  <a:gd name="T35" fmla="*/ 17 w 17"/>
                  <a:gd name="T36" fmla="*/ 22 h 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22">
                    <a:moveTo>
                      <a:pt x="8" y="0"/>
                    </a:moveTo>
                    <a:lnTo>
                      <a:pt x="8" y="1"/>
                    </a:lnTo>
                    <a:lnTo>
                      <a:pt x="8" y="2"/>
                    </a:lnTo>
                    <a:lnTo>
                      <a:pt x="8" y="3"/>
                    </a:lnTo>
                    <a:lnTo>
                      <a:pt x="0" y="6"/>
                    </a:lnTo>
                    <a:lnTo>
                      <a:pt x="8" y="9"/>
                    </a:lnTo>
                    <a:lnTo>
                      <a:pt x="8" y="11"/>
                    </a:lnTo>
                    <a:lnTo>
                      <a:pt x="0" y="14"/>
                    </a:lnTo>
                    <a:lnTo>
                      <a:pt x="8" y="17"/>
                    </a:lnTo>
                    <a:lnTo>
                      <a:pt x="8" y="19"/>
                    </a:lnTo>
                    <a:lnTo>
                      <a:pt x="16" y="21"/>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829" name="Line 131"/>
              <p:cNvSpPr>
                <a:spLocks noChangeShapeType="1"/>
              </p:cNvSpPr>
              <p:nvPr/>
            </p:nvSpPr>
            <p:spPr bwMode="auto">
              <a:xfrm>
                <a:off x="1321" y="2274"/>
                <a:ext cx="1" cy="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da-DK"/>
              </a:p>
            </p:txBody>
          </p:sp>
          <p:sp>
            <p:nvSpPr>
              <p:cNvPr id="114830" name="Freeform 132"/>
              <p:cNvSpPr>
                <a:spLocks/>
              </p:cNvSpPr>
              <p:nvPr/>
            </p:nvSpPr>
            <p:spPr bwMode="auto">
              <a:xfrm>
                <a:off x="982" y="2463"/>
                <a:ext cx="48" cy="26"/>
              </a:xfrm>
              <a:custGeom>
                <a:avLst/>
                <a:gdLst>
                  <a:gd name="T0" fmla="*/ 5 w 48"/>
                  <a:gd name="T1" fmla="*/ 18 h 26"/>
                  <a:gd name="T2" fmla="*/ 9 w 48"/>
                  <a:gd name="T3" fmla="*/ 18 h 26"/>
                  <a:gd name="T4" fmla="*/ 12 w 48"/>
                  <a:gd name="T5" fmla="*/ 18 h 26"/>
                  <a:gd name="T6" fmla="*/ 17 w 48"/>
                  <a:gd name="T7" fmla="*/ 18 h 26"/>
                  <a:gd name="T8" fmla="*/ 21 w 48"/>
                  <a:gd name="T9" fmla="*/ 16 h 26"/>
                  <a:gd name="T10" fmla="*/ 25 w 48"/>
                  <a:gd name="T11" fmla="*/ 14 h 26"/>
                  <a:gd name="T12" fmla="*/ 28 w 48"/>
                  <a:gd name="T13" fmla="*/ 13 h 26"/>
                  <a:gd name="T14" fmla="*/ 32 w 48"/>
                  <a:gd name="T15" fmla="*/ 10 h 26"/>
                  <a:gd name="T16" fmla="*/ 35 w 48"/>
                  <a:gd name="T17" fmla="*/ 8 h 26"/>
                  <a:gd name="T18" fmla="*/ 39 w 48"/>
                  <a:gd name="T19" fmla="*/ 4 h 26"/>
                  <a:gd name="T20" fmla="*/ 41 w 48"/>
                  <a:gd name="T21" fmla="*/ 2 h 26"/>
                  <a:gd name="T22" fmla="*/ 41 w 48"/>
                  <a:gd name="T23" fmla="*/ 1 h 26"/>
                  <a:gd name="T24" fmla="*/ 42 w 48"/>
                  <a:gd name="T25" fmla="*/ 1 h 26"/>
                  <a:gd name="T26" fmla="*/ 43 w 48"/>
                  <a:gd name="T27" fmla="*/ 1 h 26"/>
                  <a:gd name="T28" fmla="*/ 44 w 48"/>
                  <a:gd name="T29" fmla="*/ 0 h 26"/>
                  <a:gd name="T30" fmla="*/ 44 w 48"/>
                  <a:gd name="T31" fmla="*/ 1 h 26"/>
                  <a:gd name="T32" fmla="*/ 45 w 48"/>
                  <a:gd name="T33" fmla="*/ 1 h 26"/>
                  <a:gd name="T34" fmla="*/ 46 w 48"/>
                  <a:gd name="T35" fmla="*/ 1 h 26"/>
                  <a:gd name="T36" fmla="*/ 46 w 48"/>
                  <a:gd name="T37" fmla="*/ 2 h 26"/>
                  <a:gd name="T38" fmla="*/ 47 w 48"/>
                  <a:gd name="T39" fmla="*/ 2 h 26"/>
                  <a:gd name="T40" fmla="*/ 46 w 48"/>
                  <a:gd name="T41" fmla="*/ 2 h 26"/>
                  <a:gd name="T42" fmla="*/ 46 w 48"/>
                  <a:gd name="T43" fmla="*/ 3 h 26"/>
                  <a:gd name="T44" fmla="*/ 47 w 48"/>
                  <a:gd name="T45" fmla="*/ 3 h 26"/>
                  <a:gd name="T46" fmla="*/ 46 w 48"/>
                  <a:gd name="T47" fmla="*/ 4 h 26"/>
                  <a:gd name="T48" fmla="*/ 45 w 48"/>
                  <a:gd name="T49" fmla="*/ 6 h 26"/>
                  <a:gd name="T50" fmla="*/ 44 w 48"/>
                  <a:gd name="T51" fmla="*/ 8 h 26"/>
                  <a:gd name="T52" fmla="*/ 42 w 48"/>
                  <a:gd name="T53" fmla="*/ 10 h 26"/>
                  <a:gd name="T54" fmla="*/ 40 w 48"/>
                  <a:gd name="T55" fmla="*/ 12 h 26"/>
                  <a:gd name="T56" fmla="*/ 39 w 48"/>
                  <a:gd name="T57" fmla="*/ 14 h 26"/>
                  <a:gd name="T58" fmla="*/ 37 w 48"/>
                  <a:gd name="T59" fmla="*/ 14 h 26"/>
                  <a:gd name="T60" fmla="*/ 35 w 48"/>
                  <a:gd name="T61" fmla="*/ 17 h 26"/>
                  <a:gd name="T62" fmla="*/ 32 w 48"/>
                  <a:gd name="T63" fmla="*/ 18 h 26"/>
                  <a:gd name="T64" fmla="*/ 29 w 48"/>
                  <a:gd name="T65" fmla="*/ 19 h 26"/>
                  <a:gd name="T66" fmla="*/ 28 w 48"/>
                  <a:gd name="T67" fmla="*/ 19 h 26"/>
                  <a:gd name="T68" fmla="*/ 25 w 48"/>
                  <a:gd name="T69" fmla="*/ 20 h 26"/>
                  <a:gd name="T70" fmla="*/ 23 w 48"/>
                  <a:gd name="T71" fmla="*/ 22 h 26"/>
                  <a:gd name="T72" fmla="*/ 21 w 48"/>
                  <a:gd name="T73" fmla="*/ 22 h 26"/>
                  <a:gd name="T74" fmla="*/ 19 w 48"/>
                  <a:gd name="T75" fmla="*/ 23 h 26"/>
                  <a:gd name="T76" fmla="*/ 16 w 48"/>
                  <a:gd name="T77" fmla="*/ 24 h 26"/>
                  <a:gd name="T78" fmla="*/ 14 w 48"/>
                  <a:gd name="T79" fmla="*/ 24 h 26"/>
                  <a:gd name="T80" fmla="*/ 11 w 48"/>
                  <a:gd name="T81" fmla="*/ 25 h 26"/>
                  <a:gd name="T82" fmla="*/ 8 w 48"/>
                  <a:gd name="T83" fmla="*/ 24 h 26"/>
                  <a:gd name="T84" fmla="*/ 5 w 48"/>
                  <a:gd name="T85" fmla="*/ 24 h 26"/>
                  <a:gd name="T86" fmla="*/ 2 w 48"/>
                  <a:gd name="T87" fmla="*/ 23 h 26"/>
                  <a:gd name="T88" fmla="*/ 1 w 48"/>
                  <a:gd name="T89" fmla="*/ 22 h 26"/>
                  <a:gd name="T90" fmla="*/ 0 w 48"/>
                  <a:gd name="T91" fmla="*/ 21 h 26"/>
                  <a:gd name="T92" fmla="*/ 1 w 48"/>
                  <a:gd name="T93" fmla="*/ 21 h 26"/>
                  <a:gd name="T94" fmla="*/ 1 w 48"/>
                  <a:gd name="T95" fmla="*/ 19 h 26"/>
                  <a:gd name="T96" fmla="*/ 1 w 48"/>
                  <a:gd name="T97" fmla="*/ 18 h 26"/>
                  <a:gd name="T98" fmla="*/ 2 w 48"/>
                  <a:gd name="T99" fmla="*/ 18 h 26"/>
                  <a:gd name="T100" fmla="*/ 3 w 48"/>
                  <a:gd name="T101" fmla="*/ 17 h 26"/>
                  <a:gd name="T102" fmla="*/ 4 w 48"/>
                  <a:gd name="T103" fmla="*/ 17 h 26"/>
                  <a:gd name="T104" fmla="*/ 5 w 48"/>
                  <a:gd name="T105" fmla="*/ 17 h 26"/>
                  <a:gd name="T106" fmla="*/ 5 w 48"/>
                  <a:gd name="T107" fmla="*/ 18 h 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8"/>
                  <a:gd name="T163" fmla="*/ 0 h 26"/>
                  <a:gd name="T164" fmla="*/ 48 w 48"/>
                  <a:gd name="T165" fmla="*/ 26 h 2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8" h="26">
                    <a:moveTo>
                      <a:pt x="5" y="18"/>
                    </a:moveTo>
                    <a:lnTo>
                      <a:pt x="9" y="18"/>
                    </a:lnTo>
                    <a:lnTo>
                      <a:pt x="12" y="18"/>
                    </a:lnTo>
                    <a:lnTo>
                      <a:pt x="17" y="18"/>
                    </a:lnTo>
                    <a:lnTo>
                      <a:pt x="21" y="16"/>
                    </a:lnTo>
                    <a:lnTo>
                      <a:pt x="25" y="14"/>
                    </a:lnTo>
                    <a:lnTo>
                      <a:pt x="28" y="13"/>
                    </a:lnTo>
                    <a:lnTo>
                      <a:pt x="32" y="10"/>
                    </a:lnTo>
                    <a:lnTo>
                      <a:pt x="35" y="8"/>
                    </a:lnTo>
                    <a:lnTo>
                      <a:pt x="39" y="4"/>
                    </a:lnTo>
                    <a:lnTo>
                      <a:pt x="41" y="2"/>
                    </a:lnTo>
                    <a:lnTo>
                      <a:pt x="41" y="1"/>
                    </a:lnTo>
                    <a:lnTo>
                      <a:pt x="42" y="1"/>
                    </a:lnTo>
                    <a:lnTo>
                      <a:pt x="43" y="1"/>
                    </a:lnTo>
                    <a:lnTo>
                      <a:pt x="44" y="0"/>
                    </a:lnTo>
                    <a:lnTo>
                      <a:pt x="44" y="1"/>
                    </a:lnTo>
                    <a:lnTo>
                      <a:pt x="45" y="1"/>
                    </a:lnTo>
                    <a:lnTo>
                      <a:pt x="46" y="1"/>
                    </a:lnTo>
                    <a:lnTo>
                      <a:pt x="46" y="2"/>
                    </a:lnTo>
                    <a:lnTo>
                      <a:pt x="47" y="2"/>
                    </a:lnTo>
                    <a:lnTo>
                      <a:pt x="46" y="2"/>
                    </a:lnTo>
                    <a:lnTo>
                      <a:pt x="46" y="3"/>
                    </a:lnTo>
                    <a:lnTo>
                      <a:pt x="47" y="3"/>
                    </a:lnTo>
                    <a:lnTo>
                      <a:pt x="46" y="4"/>
                    </a:lnTo>
                    <a:lnTo>
                      <a:pt x="45" y="6"/>
                    </a:lnTo>
                    <a:lnTo>
                      <a:pt x="44" y="8"/>
                    </a:lnTo>
                    <a:lnTo>
                      <a:pt x="42" y="10"/>
                    </a:lnTo>
                    <a:lnTo>
                      <a:pt x="40" y="12"/>
                    </a:lnTo>
                    <a:lnTo>
                      <a:pt x="39" y="14"/>
                    </a:lnTo>
                    <a:lnTo>
                      <a:pt x="37" y="14"/>
                    </a:lnTo>
                    <a:lnTo>
                      <a:pt x="35" y="17"/>
                    </a:lnTo>
                    <a:lnTo>
                      <a:pt x="32" y="18"/>
                    </a:lnTo>
                    <a:lnTo>
                      <a:pt x="29" y="19"/>
                    </a:lnTo>
                    <a:lnTo>
                      <a:pt x="28" y="19"/>
                    </a:lnTo>
                    <a:lnTo>
                      <a:pt x="25" y="20"/>
                    </a:lnTo>
                    <a:lnTo>
                      <a:pt x="23" y="22"/>
                    </a:lnTo>
                    <a:lnTo>
                      <a:pt x="21" y="22"/>
                    </a:lnTo>
                    <a:lnTo>
                      <a:pt x="19" y="23"/>
                    </a:lnTo>
                    <a:lnTo>
                      <a:pt x="16" y="24"/>
                    </a:lnTo>
                    <a:lnTo>
                      <a:pt x="14" y="24"/>
                    </a:lnTo>
                    <a:lnTo>
                      <a:pt x="11" y="25"/>
                    </a:lnTo>
                    <a:lnTo>
                      <a:pt x="8" y="24"/>
                    </a:lnTo>
                    <a:lnTo>
                      <a:pt x="5" y="24"/>
                    </a:lnTo>
                    <a:lnTo>
                      <a:pt x="2" y="23"/>
                    </a:lnTo>
                    <a:lnTo>
                      <a:pt x="1" y="22"/>
                    </a:lnTo>
                    <a:lnTo>
                      <a:pt x="0" y="21"/>
                    </a:lnTo>
                    <a:lnTo>
                      <a:pt x="1" y="21"/>
                    </a:lnTo>
                    <a:lnTo>
                      <a:pt x="1" y="19"/>
                    </a:lnTo>
                    <a:lnTo>
                      <a:pt x="1" y="18"/>
                    </a:lnTo>
                    <a:lnTo>
                      <a:pt x="2" y="18"/>
                    </a:lnTo>
                    <a:lnTo>
                      <a:pt x="3" y="17"/>
                    </a:lnTo>
                    <a:lnTo>
                      <a:pt x="4" y="17"/>
                    </a:lnTo>
                    <a:lnTo>
                      <a:pt x="5" y="17"/>
                    </a:lnTo>
                    <a:lnTo>
                      <a:pt x="5" y="18"/>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31" name="Freeform 133"/>
              <p:cNvSpPr>
                <a:spLocks/>
              </p:cNvSpPr>
              <p:nvPr/>
            </p:nvSpPr>
            <p:spPr bwMode="auto">
              <a:xfrm>
                <a:off x="1209" y="2376"/>
                <a:ext cx="51" cy="41"/>
              </a:xfrm>
              <a:custGeom>
                <a:avLst/>
                <a:gdLst>
                  <a:gd name="T0" fmla="*/ 6 w 51"/>
                  <a:gd name="T1" fmla="*/ 3 h 41"/>
                  <a:gd name="T2" fmla="*/ 6 w 51"/>
                  <a:gd name="T3" fmla="*/ 7 h 41"/>
                  <a:gd name="T4" fmla="*/ 6 w 51"/>
                  <a:gd name="T5" fmla="*/ 9 h 41"/>
                  <a:gd name="T6" fmla="*/ 7 w 51"/>
                  <a:gd name="T7" fmla="*/ 12 h 41"/>
                  <a:gd name="T8" fmla="*/ 8 w 51"/>
                  <a:gd name="T9" fmla="*/ 14 h 41"/>
                  <a:gd name="T10" fmla="*/ 9 w 51"/>
                  <a:gd name="T11" fmla="*/ 17 h 41"/>
                  <a:gd name="T12" fmla="*/ 11 w 51"/>
                  <a:gd name="T13" fmla="*/ 19 h 41"/>
                  <a:gd name="T14" fmla="*/ 12 w 51"/>
                  <a:gd name="T15" fmla="*/ 21 h 41"/>
                  <a:gd name="T16" fmla="*/ 15 w 51"/>
                  <a:gd name="T17" fmla="*/ 23 h 41"/>
                  <a:gd name="T18" fmla="*/ 16 w 51"/>
                  <a:gd name="T19" fmla="*/ 26 h 41"/>
                  <a:gd name="T20" fmla="*/ 18 w 51"/>
                  <a:gd name="T21" fmla="*/ 27 h 41"/>
                  <a:gd name="T22" fmla="*/ 20 w 51"/>
                  <a:gd name="T23" fmla="*/ 29 h 41"/>
                  <a:gd name="T24" fmla="*/ 23 w 51"/>
                  <a:gd name="T25" fmla="*/ 31 h 41"/>
                  <a:gd name="T26" fmla="*/ 25 w 51"/>
                  <a:gd name="T27" fmla="*/ 33 h 41"/>
                  <a:gd name="T28" fmla="*/ 28 w 51"/>
                  <a:gd name="T29" fmla="*/ 33 h 41"/>
                  <a:gd name="T30" fmla="*/ 31 w 51"/>
                  <a:gd name="T31" fmla="*/ 33 h 41"/>
                  <a:gd name="T32" fmla="*/ 34 w 51"/>
                  <a:gd name="T33" fmla="*/ 33 h 41"/>
                  <a:gd name="T34" fmla="*/ 37 w 51"/>
                  <a:gd name="T35" fmla="*/ 33 h 41"/>
                  <a:gd name="T36" fmla="*/ 39 w 51"/>
                  <a:gd name="T37" fmla="*/ 33 h 41"/>
                  <a:gd name="T38" fmla="*/ 43 w 51"/>
                  <a:gd name="T39" fmla="*/ 33 h 41"/>
                  <a:gd name="T40" fmla="*/ 46 w 51"/>
                  <a:gd name="T41" fmla="*/ 32 h 41"/>
                  <a:gd name="T42" fmla="*/ 47 w 51"/>
                  <a:gd name="T43" fmla="*/ 33 h 41"/>
                  <a:gd name="T44" fmla="*/ 48 w 51"/>
                  <a:gd name="T45" fmla="*/ 33 h 41"/>
                  <a:gd name="T46" fmla="*/ 49 w 51"/>
                  <a:gd name="T47" fmla="*/ 33 h 41"/>
                  <a:gd name="T48" fmla="*/ 49 w 51"/>
                  <a:gd name="T49" fmla="*/ 34 h 41"/>
                  <a:gd name="T50" fmla="*/ 49 w 51"/>
                  <a:gd name="T51" fmla="*/ 35 h 41"/>
                  <a:gd name="T52" fmla="*/ 50 w 51"/>
                  <a:gd name="T53" fmla="*/ 34 h 41"/>
                  <a:gd name="T54" fmla="*/ 50 w 51"/>
                  <a:gd name="T55" fmla="*/ 35 h 41"/>
                  <a:gd name="T56" fmla="*/ 50 w 51"/>
                  <a:gd name="T57" fmla="*/ 36 h 41"/>
                  <a:gd name="T58" fmla="*/ 50 w 51"/>
                  <a:gd name="T59" fmla="*/ 37 h 41"/>
                  <a:gd name="T60" fmla="*/ 49 w 51"/>
                  <a:gd name="T61" fmla="*/ 37 h 41"/>
                  <a:gd name="T62" fmla="*/ 49 w 51"/>
                  <a:gd name="T63" fmla="*/ 38 h 41"/>
                  <a:gd name="T64" fmla="*/ 48 w 51"/>
                  <a:gd name="T65" fmla="*/ 39 h 41"/>
                  <a:gd name="T66" fmla="*/ 41 w 51"/>
                  <a:gd name="T67" fmla="*/ 40 h 41"/>
                  <a:gd name="T68" fmla="*/ 34 w 51"/>
                  <a:gd name="T69" fmla="*/ 40 h 41"/>
                  <a:gd name="T70" fmla="*/ 26 w 51"/>
                  <a:gd name="T71" fmla="*/ 39 h 41"/>
                  <a:gd name="T72" fmla="*/ 20 w 51"/>
                  <a:gd name="T73" fmla="*/ 36 h 41"/>
                  <a:gd name="T74" fmla="*/ 15 w 51"/>
                  <a:gd name="T75" fmla="*/ 33 h 41"/>
                  <a:gd name="T76" fmla="*/ 10 w 51"/>
                  <a:gd name="T77" fmla="*/ 28 h 41"/>
                  <a:gd name="T78" fmla="*/ 6 w 51"/>
                  <a:gd name="T79" fmla="*/ 23 h 41"/>
                  <a:gd name="T80" fmla="*/ 3 w 51"/>
                  <a:gd name="T81" fmla="*/ 16 h 41"/>
                  <a:gd name="T82" fmla="*/ 1 w 51"/>
                  <a:gd name="T83" fmla="*/ 11 h 41"/>
                  <a:gd name="T84" fmla="*/ 0 w 51"/>
                  <a:gd name="T85" fmla="*/ 3 h 41"/>
                  <a:gd name="T86" fmla="*/ 1 w 51"/>
                  <a:gd name="T87" fmla="*/ 2 h 41"/>
                  <a:gd name="T88" fmla="*/ 1 w 51"/>
                  <a:gd name="T89" fmla="*/ 1 h 41"/>
                  <a:gd name="T90" fmla="*/ 2 w 51"/>
                  <a:gd name="T91" fmla="*/ 1 h 41"/>
                  <a:gd name="T92" fmla="*/ 2 w 51"/>
                  <a:gd name="T93" fmla="*/ 0 h 41"/>
                  <a:gd name="T94" fmla="*/ 3 w 51"/>
                  <a:gd name="T95" fmla="*/ 0 h 41"/>
                  <a:gd name="T96" fmla="*/ 4 w 51"/>
                  <a:gd name="T97" fmla="*/ 1 h 41"/>
                  <a:gd name="T98" fmla="*/ 5 w 51"/>
                  <a:gd name="T99" fmla="*/ 1 h 41"/>
                  <a:gd name="T100" fmla="*/ 6 w 51"/>
                  <a:gd name="T101" fmla="*/ 2 h 41"/>
                  <a:gd name="T102" fmla="*/ 6 w 51"/>
                  <a:gd name="T103" fmla="*/ 3 h 41"/>
                  <a:gd name="T104" fmla="*/ 6 w 51"/>
                  <a:gd name="T105" fmla="*/ 3 h 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1"/>
                  <a:gd name="T160" fmla="*/ 0 h 41"/>
                  <a:gd name="T161" fmla="*/ 51 w 51"/>
                  <a:gd name="T162" fmla="*/ 41 h 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1" h="41">
                    <a:moveTo>
                      <a:pt x="6" y="3"/>
                    </a:moveTo>
                    <a:lnTo>
                      <a:pt x="6" y="7"/>
                    </a:lnTo>
                    <a:lnTo>
                      <a:pt x="6" y="9"/>
                    </a:lnTo>
                    <a:lnTo>
                      <a:pt x="7" y="12"/>
                    </a:lnTo>
                    <a:lnTo>
                      <a:pt x="8" y="14"/>
                    </a:lnTo>
                    <a:lnTo>
                      <a:pt x="9" y="17"/>
                    </a:lnTo>
                    <a:lnTo>
                      <a:pt x="11" y="19"/>
                    </a:lnTo>
                    <a:lnTo>
                      <a:pt x="12" y="21"/>
                    </a:lnTo>
                    <a:lnTo>
                      <a:pt x="15" y="23"/>
                    </a:lnTo>
                    <a:lnTo>
                      <a:pt x="16" y="26"/>
                    </a:lnTo>
                    <a:lnTo>
                      <a:pt x="18" y="27"/>
                    </a:lnTo>
                    <a:lnTo>
                      <a:pt x="20" y="29"/>
                    </a:lnTo>
                    <a:lnTo>
                      <a:pt x="23" y="31"/>
                    </a:lnTo>
                    <a:lnTo>
                      <a:pt x="25" y="33"/>
                    </a:lnTo>
                    <a:lnTo>
                      <a:pt x="28" y="33"/>
                    </a:lnTo>
                    <a:lnTo>
                      <a:pt x="31" y="33"/>
                    </a:lnTo>
                    <a:lnTo>
                      <a:pt x="34" y="33"/>
                    </a:lnTo>
                    <a:lnTo>
                      <a:pt x="37" y="33"/>
                    </a:lnTo>
                    <a:lnTo>
                      <a:pt x="39" y="33"/>
                    </a:lnTo>
                    <a:lnTo>
                      <a:pt x="43" y="33"/>
                    </a:lnTo>
                    <a:lnTo>
                      <a:pt x="46" y="32"/>
                    </a:lnTo>
                    <a:lnTo>
                      <a:pt x="47" y="33"/>
                    </a:lnTo>
                    <a:lnTo>
                      <a:pt x="48" y="33"/>
                    </a:lnTo>
                    <a:lnTo>
                      <a:pt x="49" y="33"/>
                    </a:lnTo>
                    <a:lnTo>
                      <a:pt x="49" y="34"/>
                    </a:lnTo>
                    <a:lnTo>
                      <a:pt x="49" y="35"/>
                    </a:lnTo>
                    <a:lnTo>
                      <a:pt x="50" y="34"/>
                    </a:lnTo>
                    <a:lnTo>
                      <a:pt x="50" y="35"/>
                    </a:lnTo>
                    <a:lnTo>
                      <a:pt x="50" y="36"/>
                    </a:lnTo>
                    <a:lnTo>
                      <a:pt x="50" y="37"/>
                    </a:lnTo>
                    <a:lnTo>
                      <a:pt x="49" y="37"/>
                    </a:lnTo>
                    <a:lnTo>
                      <a:pt x="49" y="38"/>
                    </a:lnTo>
                    <a:lnTo>
                      <a:pt x="48" y="39"/>
                    </a:lnTo>
                    <a:lnTo>
                      <a:pt x="41" y="40"/>
                    </a:lnTo>
                    <a:lnTo>
                      <a:pt x="34" y="40"/>
                    </a:lnTo>
                    <a:lnTo>
                      <a:pt x="26" y="39"/>
                    </a:lnTo>
                    <a:lnTo>
                      <a:pt x="20" y="36"/>
                    </a:lnTo>
                    <a:lnTo>
                      <a:pt x="15" y="33"/>
                    </a:lnTo>
                    <a:lnTo>
                      <a:pt x="10" y="28"/>
                    </a:lnTo>
                    <a:lnTo>
                      <a:pt x="6" y="23"/>
                    </a:lnTo>
                    <a:lnTo>
                      <a:pt x="3" y="16"/>
                    </a:lnTo>
                    <a:lnTo>
                      <a:pt x="1" y="11"/>
                    </a:lnTo>
                    <a:lnTo>
                      <a:pt x="0" y="3"/>
                    </a:lnTo>
                    <a:lnTo>
                      <a:pt x="1" y="2"/>
                    </a:lnTo>
                    <a:lnTo>
                      <a:pt x="1" y="1"/>
                    </a:lnTo>
                    <a:lnTo>
                      <a:pt x="2" y="1"/>
                    </a:lnTo>
                    <a:lnTo>
                      <a:pt x="2" y="0"/>
                    </a:lnTo>
                    <a:lnTo>
                      <a:pt x="3" y="0"/>
                    </a:lnTo>
                    <a:lnTo>
                      <a:pt x="4" y="1"/>
                    </a:lnTo>
                    <a:lnTo>
                      <a:pt x="5" y="1"/>
                    </a:lnTo>
                    <a:lnTo>
                      <a:pt x="6" y="2"/>
                    </a:lnTo>
                    <a:lnTo>
                      <a:pt x="6" y="3"/>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32" name="Freeform 134"/>
              <p:cNvSpPr>
                <a:spLocks/>
              </p:cNvSpPr>
              <p:nvPr/>
            </p:nvSpPr>
            <p:spPr bwMode="auto">
              <a:xfrm>
                <a:off x="1204" y="2407"/>
                <a:ext cx="26" cy="42"/>
              </a:xfrm>
              <a:custGeom>
                <a:avLst/>
                <a:gdLst>
                  <a:gd name="T0" fmla="*/ 24 w 26"/>
                  <a:gd name="T1" fmla="*/ 3 h 42"/>
                  <a:gd name="T2" fmla="*/ 25 w 26"/>
                  <a:gd name="T3" fmla="*/ 7 h 42"/>
                  <a:gd name="T4" fmla="*/ 25 w 26"/>
                  <a:gd name="T5" fmla="*/ 11 h 42"/>
                  <a:gd name="T6" fmla="*/ 25 w 26"/>
                  <a:gd name="T7" fmla="*/ 16 h 42"/>
                  <a:gd name="T8" fmla="*/ 24 w 26"/>
                  <a:gd name="T9" fmla="*/ 20 h 42"/>
                  <a:gd name="T10" fmla="*/ 22 w 26"/>
                  <a:gd name="T11" fmla="*/ 24 h 42"/>
                  <a:gd name="T12" fmla="*/ 19 w 26"/>
                  <a:gd name="T13" fmla="*/ 27 h 42"/>
                  <a:gd name="T14" fmla="*/ 16 w 26"/>
                  <a:gd name="T15" fmla="*/ 31 h 42"/>
                  <a:gd name="T16" fmla="*/ 14 w 26"/>
                  <a:gd name="T17" fmla="*/ 35 h 42"/>
                  <a:gd name="T18" fmla="*/ 10 w 26"/>
                  <a:gd name="T19" fmla="*/ 37 h 42"/>
                  <a:gd name="T20" fmla="*/ 6 w 26"/>
                  <a:gd name="T21" fmla="*/ 40 h 42"/>
                  <a:gd name="T22" fmla="*/ 5 w 26"/>
                  <a:gd name="T23" fmla="*/ 40 h 42"/>
                  <a:gd name="T24" fmla="*/ 4 w 26"/>
                  <a:gd name="T25" fmla="*/ 40 h 42"/>
                  <a:gd name="T26" fmla="*/ 3 w 26"/>
                  <a:gd name="T27" fmla="*/ 40 h 42"/>
                  <a:gd name="T28" fmla="*/ 3 w 26"/>
                  <a:gd name="T29" fmla="*/ 41 h 42"/>
                  <a:gd name="T30" fmla="*/ 2 w 26"/>
                  <a:gd name="T31" fmla="*/ 40 h 42"/>
                  <a:gd name="T32" fmla="*/ 2 w 26"/>
                  <a:gd name="T33" fmla="*/ 39 h 42"/>
                  <a:gd name="T34" fmla="*/ 1 w 26"/>
                  <a:gd name="T35" fmla="*/ 39 h 42"/>
                  <a:gd name="T36" fmla="*/ 1 w 26"/>
                  <a:gd name="T37" fmla="*/ 38 h 42"/>
                  <a:gd name="T38" fmla="*/ 0 w 26"/>
                  <a:gd name="T39" fmla="*/ 38 h 42"/>
                  <a:gd name="T40" fmla="*/ 1 w 26"/>
                  <a:gd name="T41" fmla="*/ 37 h 42"/>
                  <a:gd name="T42" fmla="*/ 1 w 26"/>
                  <a:gd name="T43" fmla="*/ 36 h 42"/>
                  <a:gd name="T44" fmla="*/ 2 w 26"/>
                  <a:gd name="T45" fmla="*/ 35 h 42"/>
                  <a:gd name="T46" fmla="*/ 5 w 26"/>
                  <a:gd name="T47" fmla="*/ 33 h 42"/>
                  <a:gd name="T48" fmla="*/ 7 w 26"/>
                  <a:gd name="T49" fmla="*/ 30 h 42"/>
                  <a:gd name="T50" fmla="*/ 11 w 26"/>
                  <a:gd name="T51" fmla="*/ 27 h 42"/>
                  <a:gd name="T52" fmla="*/ 13 w 26"/>
                  <a:gd name="T53" fmla="*/ 25 h 42"/>
                  <a:gd name="T54" fmla="*/ 16 w 26"/>
                  <a:gd name="T55" fmla="*/ 22 h 42"/>
                  <a:gd name="T56" fmla="*/ 17 w 26"/>
                  <a:gd name="T57" fmla="*/ 18 h 42"/>
                  <a:gd name="T58" fmla="*/ 19 w 26"/>
                  <a:gd name="T59" fmla="*/ 15 h 42"/>
                  <a:gd name="T60" fmla="*/ 19 w 26"/>
                  <a:gd name="T61" fmla="*/ 12 h 42"/>
                  <a:gd name="T62" fmla="*/ 19 w 26"/>
                  <a:gd name="T63" fmla="*/ 8 h 42"/>
                  <a:gd name="T64" fmla="*/ 18 w 26"/>
                  <a:gd name="T65" fmla="*/ 4 h 42"/>
                  <a:gd name="T66" fmla="*/ 19 w 26"/>
                  <a:gd name="T67" fmla="*/ 4 h 42"/>
                  <a:gd name="T68" fmla="*/ 19 w 26"/>
                  <a:gd name="T69" fmla="*/ 3 h 42"/>
                  <a:gd name="T70" fmla="*/ 18 w 26"/>
                  <a:gd name="T71" fmla="*/ 3 h 42"/>
                  <a:gd name="T72" fmla="*/ 19 w 26"/>
                  <a:gd name="T73" fmla="*/ 2 h 42"/>
                  <a:gd name="T74" fmla="*/ 20 w 26"/>
                  <a:gd name="T75" fmla="*/ 1 h 42"/>
                  <a:gd name="T76" fmla="*/ 21 w 26"/>
                  <a:gd name="T77" fmla="*/ 1 h 42"/>
                  <a:gd name="T78" fmla="*/ 22 w 26"/>
                  <a:gd name="T79" fmla="*/ 0 h 42"/>
                  <a:gd name="T80" fmla="*/ 23 w 26"/>
                  <a:gd name="T81" fmla="*/ 1 h 42"/>
                  <a:gd name="T82" fmla="*/ 24 w 26"/>
                  <a:gd name="T83" fmla="*/ 2 h 42"/>
                  <a:gd name="T84" fmla="*/ 24 w 26"/>
                  <a:gd name="T85" fmla="*/ 3 h 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6"/>
                  <a:gd name="T130" fmla="*/ 0 h 42"/>
                  <a:gd name="T131" fmla="*/ 26 w 26"/>
                  <a:gd name="T132" fmla="*/ 42 h 4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6" h="42">
                    <a:moveTo>
                      <a:pt x="24" y="3"/>
                    </a:moveTo>
                    <a:lnTo>
                      <a:pt x="25" y="7"/>
                    </a:lnTo>
                    <a:lnTo>
                      <a:pt x="25" y="11"/>
                    </a:lnTo>
                    <a:lnTo>
                      <a:pt x="25" y="16"/>
                    </a:lnTo>
                    <a:lnTo>
                      <a:pt x="24" y="20"/>
                    </a:lnTo>
                    <a:lnTo>
                      <a:pt x="22" y="24"/>
                    </a:lnTo>
                    <a:lnTo>
                      <a:pt x="19" y="27"/>
                    </a:lnTo>
                    <a:lnTo>
                      <a:pt x="16" y="31"/>
                    </a:lnTo>
                    <a:lnTo>
                      <a:pt x="14" y="35"/>
                    </a:lnTo>
                    <a:lnTo>
                      <a:pt x="10" y="37"/>
                    </a:lnTo>
                    <a:lnTo>
                      <a:pt x="6" y="40"/>
                    </a:lnTo>
                    <a:lnTo>
                      <a:pt x="5" y="40"/>
                    </a:lnTo>
                    <a:lnTo>
                      <a:pt x="4" y="40"/>
                    </a:lnTo>
                    <a:lnTo>
                      <a:pt x="3" y="40"/>
                    </a:lnTo>
                    <a:lnTo>
                      <a:pt x="3" y="41"/>
                    </a:lnTo>
                    <a:lnTo>
                      <a:pt x="2" y="40"/>
                    </a:lnTo>
                    <a:lnTo>
                      <a:pt x="2" y="39"/>
                    </a:lnTo>
                    <a:lnTo>
                      <a:pt x="1" y="39"/>
                    </a:lnTo>
                    <a:lnTo>
                      <a:pt x="1" y="38"/>
                    </a:lnTo>
                    <a:lnTo>
                      <a:pt x="0" y="38"/>
                    </a:lnTo>
                    <a:lnTo>
                      <a:pt x="1" y="37"/>
                    </a:lnTo>
                    <a:lnTo>
                      <a:pt x="1" y="36"/>
                    </a:lnTo>
                    <a:lnTo>
                      <a:pt x="2" y="35"/>
                    </a:lnTo>
                    <a:lnTo>
                      <a:pt x="5" y="33"/>
                    </a:lnTo>
                    <a:lnTo>
                      <a:pt x="7" y="30"/>
                    </a:lnTo>
                    <a:lnTo>
                      <a:pt x="11" y="27"/>
                    </a:lnTo>
                    <a:lnTo>
                      <a:pt x="13" y="25"/>
                    </a:lnTo>
                    <a:lnTo>
                      <a:pt x="16" y="22"/>
                    </a:lnTo>
                    <a:lnTo>
                      <a:pt x="17" y="18"/>
                    </a:lnTo>
                    <a:lnTo>
                      <a:pt x="19" y="15"/>
                    </a:lnTo>
                    <a:lnTo>
                      <a:pt x="19" y="12"/>
                    </a:lnTo>
                    <a:lnTo>
                      <a:pt x="19" y="8"/>
                    </a:lnTo>
                    <a:lnTo>
                      <a:pt x="18" y="4"/>
                    </a:lnTo>
                    <a:lnTo>
                      <a:pt x="19" y="4"/>
                    </a:lnTo>
                    <a:lnTo>
                      <a:pt x="19" y="3"/>
                    </a:lnTo>
                    <a:lnTo>
                      <a:pt x="18" y="3"/>
                    </a:lnTo>
                    <a:lnTo>
                      <a:pt x="19" y="2"/>
                    </a:lnTo>
                    <a:lnTo>
                      <a:pt x="20" y="1"/>
                    </a:lnTo>
                    <a:lnTo>
                      <a:pt x="21" y="1"/>
                    </a:lnTo>
                    <a:lnTo>
                      <a:pt x="22" y="0"/>
                    </a:lnTo>
                    <a:lnTo>
                      <a:pt x="23" y="1"/>
                    </a:lnTo>
                    <a:lnTo>
                      <a:pt x="24" y="2"/>
                    </a:lnTo>
                    <a:lnTo>
                      <a:pt x="24" y="3"/>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33" name="Freeform 135"/>
              <p:cNvSpPr>
                <a:spLocks/>
              </p:cNvSpPr>
              <p:nvPr/>
            </p:nvSpPr>
            <p:spPr bwMode="auto">
              <a:xfrm>
                <a:off x="1249" y="2284"/>
                <a:ext cx="79" cy="70"/>
              </a:xfrm>
              <a:custGeom>
                <a:avLst/>
                <a:gdLst>
                  <a:gd name="T0" fmla="*/ 67 w 79"/>
                  <a:gd name="T1" fmla="*/ 9 h 70"/>
                  <a:gd name="T2" fmla="*/ 66 w 79"/>
                  <a:gd name="T3" fmla="*/ 8 h 70"/>
                  <a:gd name="T4" fmla="*/ 65 w 79"/>
                  <a:gd name="T5" fmla="*/ 8 h 70"/>
                  <a:gd name="T6" fmla="*/ 61 w 79"/>
                  <a:gd name="T7" fmla="*/ 7 h 70"/>
                  <a:gd name="T8" fmla="*/ 57 w 79"/>
                  <a:gd name="T9" fmla="*/ 7 h 70"/>
                  <a:gd name="T10" fmla="*/ 53 w 79"/>
                  <a:gd name="T11" fmla="*/ 7 h 70"/>
                  <a:gd name="T12" fmla="*/ 50 w 79"/>
                  <a:gd name="T13" fmla="*/ 8 h 70"/>
                  <a:gd name="T14" fmla="*/ 46 w 79"/>
                  <a:gd name="T15" fmla="*/ 12 h 70"/>
                  <a:gd name="T16" fmla="*/ 39 w 79"/>
                  <a:gd name="T17" fmla="*/ 24 h 70"/>
                  <a:gd name="T18" fmla="*/ 31 w 79"/>
                  <a:gd name="T19" fmla="*/ 36 h 70"/>
                  <a:gd name="T20" fmla="*/ 26 w 79"/>
                  <a:gd name="T21" fmla="*/ 48 h 70"/>
                  <a:gd name="T22" fmla="*/ 16 w 79"/>
                  <a:gd name="T23" fmla="*/ 59 h 70"/>
                  <a:gd name="T24" fmla="*/ 6 w 79"/>
                  <a:gd name="T25" fmla="*/ 67 h 70"/>
                  <a:gd name="T26" fmla="*/ 5 w 79"/>
                  <a:gd name="T27" fmla="*/ 68 h 70"/>
                  <a:gd name="T28" fmla="*/ 4 w 79"/>
                  <a:gd name="T29" fmla="*/ 69 h 70"/>
                  <a:gd name="T30" fmla="*/ 2 w 79"/>
                  <a:gd name="T31" fmla="*/ 68 h 70"/>
                  <a:gd name="T32" fmla="*/ 1 w 79"/>
                  <a:gd name="T33" fmla="*/ 67 h 70"/>
                  <a:gd name="T34" fmla="*/ 0 w 79"/>
                  <a:gd name="T35" fmla="*/ 66 h 70"/>
                  <a:gd name="T36" fmla="*/ 1 w 79"/>
                  <a:gd name="T37" fmla="*/ 64 h 70"/>
                  <a:gd name="T38" fmla="*/ 7 w 79"/>
                  <a:gd name="T39" fmla="*/ 58 h 70"/>
                  <a:gd name="T40" fmla="*/ 17 w 79"/>
                  <a:gd name="T41" fmla="*/ 48 h 70"/>
                  <a:gd name="T42" fmla="*/ 24 w 79"/>
                  <a:gd name="T43" fmla="*/ 37 h 70"/>
                  <a:gd name="T44" fmla="*/ 31 w 79"/>
                  <a:gd name="T45" fmla="*/ 24 h 70"/>
                  <a:gd name="T46" fmla="*/ 38 w 79"/>
                  <a:gd name="T47" fmla="*/ 12 h 70"/>
                  <a:gd name="T48" fmla="*/ 44 w 79"/>
                  <a:gd name="T49" fmla="*/ 5 h 70"/>
                  <a:gd name="T50" fmla="*/ 47 w 79"/>
                  <a:gd name="T51" fmla="*/ 2 h 70"/>
                  <a:gd name="T52" fmla="*/ 51 w 79"/>
                  <a:gd name="T53" fmla="*/ 1 h 70"/>
                  <a:gd name="T54" fmla="*/ 56 w 79"/>
                  <a:gd name="T55" fmla="*/ 1 h 70"/>
                  <a:gd name="T56" fmla="*/ 61 w 79"/>
                  <a:gd name="T57" fmla="*/ 1 h 70"/>
                  <a:gd name="T58" fmla="*/ 71 w 79"/>
                  <a:gd name="T59" fmla="*/ 2 h 70"/>
                  <a:gd name="T60" fmla="*/ 71 w 79"/>
                  <a:gd name="T61" fmla="*/ 4 h 70"/>
                  <a:gd name="T62" fmla="*/ 73 w 79"/>
                  <a:gd name="T63" fmla="*/ 6 h 70"/>
                  <a:gd name="T64" fmla="*/ 74 w 79"/>
                  <a:gd name="T65" fmla="*/ 7 h 70"/>
                  <a:gd name="T66" fmla="*/ 74 w 79"/>
                  <a:gd name="T67" fmla="*/ 9 h 70"/>
                  <a:gd name="T68" fmla="*/ 75 w 79"/>
                  <a:gd name="T69" fmla="*/ 11 h 70"/>
                  <a:gd name="T70" fmla="*/ 75 w 79"/>
                  <a:gd name="T71" fmla="*/ 13 h 70"/>
                  <a:gd name="T72" fmla="*/ 76 w 79"/>
                  <a:gd name="T73" fmla="*/ 13 h 70"/>
                  <a:gd name="T74" fmla="*/ 77 w 79"/>
                  <a:gd name="T75" fmla="*/ 15 h 70"/>
                  <a:gd name="T76" fmla="*/ 77 w 79"/>
                  <a:gd name="T77" fmla="*/ 18 h 70"/>
                  <a:gd name="T78" fmla="*/ 77 w 79"/>
                  <a:gd name="T79" fmla="*/ 21 h 70"/>
                  <a:gd name="T80" fmla="*/ 78 w 79"/>
                  <a:gd name="T81" fmla="*/ 22 h 70"/>
                  <a:gd name="T82" fmla="*/ 67 w 79"/>
                  <a:gd name="T83" fmla="*/ 10 h 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9"/>
                  <a:gd name="T127" fmla="*/ 0 h 70"/>
                  <a:gd name="T128" fmla="*/ 79 w 79"/>
                  <a:gd name="T129" fmla="*/ 70 h 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9" h="70">
                    <a:moveTo>
                      <a:pt x="67" y="10"/>
                    </a:moveTo>
                    <a:lnTo>
                      <a:pt x="67" y="9"/>
                    </a:lnTo>
                    <a:lnTo>
                      <a:pt x="67" y="8"/>
                    </a:lnTo>
                    <a:lnTo>
                      <a:pt x="66" y="8"/>
                    </a:lnTo>
                    <a:lnTo>
                      <a:pt x="66" y="7"/>
                    </a:lnTo>
                    <a:lnTo>
                      <a:pt x="65" y="8"/>
                    </a:lnTo>
                    <a:lnTo>
                      <a:pt x="63" y="7"/>
                    </a:lnTo>
                    <a:lnTo>
                      <a:pt x="61" y="7"/>
                    </a:lnTo>
                    <a:lnTo>
                      <a:pt x="59" y="6"/>
                    </a:lnTo>
                    <a:lnTo>
                      <a:pt x="57" y="7"/>
                    </a:lnTo>
                    <a:lnTo>
                      <a:pt x="55" y="6"/>
                    </a:lnTo>
                    <a:lnTo>
                      <a:pt x="53" y="7"/>
                    </a:lnTo>
                    <a:lnTo>
                      <a:pt x="51" y="7"/>
                    </a:lnTo>
                    <a:lnTo>
                      <a:pt x="50" y="8"/>
                    </a:lnTo>
                    <a:lnTo>
                      <a:pt x="48" y="10"/>
                    </a:lnTo>
                    <a:lnTo>
                      <a:pt x="46" y="12"/>
                    </a:lnTo>
                    <a:lnTo>
                      <a:pt x="42" y="18"/>
                    </a:lnTo>
                    <a:lnTo>
                      <a:pt x="39" y="24"/>
                    </a:lnTo>
                    <a:lnTo>
                      <a:pt x="35" y="30"/>
                    </a:lnTo>
                    <a:lnTo>
                      <a:pt x="31" y="36"/>
                    </a:lnTo>
                    <a:lnTo>
                      <a:pt x="28" y="41"/>
                    </a:lnTo>
                    <a:lnTo>
                      <a:pt x="26" y="48"/>
                    </a:lnTo>
                    <a:lnTo>
                      <a:pt x="22" y="53"/>
                    </a:lnTo>
                    <a:lnTo>
                      <a:pt x="16" y="59"/>
                    </a:lnTo>
                    <a:lnTo>
                      <a:pt x="11" y="63"/>
                    </a:lnTo>
                    <a:lnTo>
                      <a:pt x="6" y="67"/>
                    </a:lnTo>
                    <a:lnTo>
                      <a:pt x="6" y="68"/>
                    </a:lnTo>
                    <a:lnTo>
                      <a:pt x="5" y="68"/>
                    </a:lnTo>
                    <a:lnTo>
                      <a:pt x="4" y="68"/>
                    </a:lnTo>
                    <a:lnTo>
                      <a:pt x="4" y="69"/>
                    </a:lnTo>
                    <a:lnTo>
                      <a:pt x="3" y="68"/>
                    </a:lnTo>
                    <a:lnTo>
                      <a:pt x="2" y="68"/>
                    </a:lnTo>
                    <a:lnTo>
                      <a:pt x="1" y="68"/>
                    </a:lnTo>
                    <a:lnTo>
                      <a:pt x="1" y="67"/>
                    </a:lnTo>
                    <a:lnTo>
                      <a:pt x="1" y="66"/>
                    </a:lnTo>
                    <a:lnTo>
                      <a:pt x="0" y="66"/>
                    </a:lnTo>
                    <a:lnTo>
                      <a:pt x="0" y="65"/>
                    </a:lnTo>
                    <a:lnTo>
                      <a:pt x="1" y="64"/>
                    </a:lnTo>
                    <a:lnTo>
                      <a:pt x="2" y="63"/>
                    </a:lnTo>
                    <a:lnTo>
                      <a:pt x="7" y="58"/>
                    </a:lnTo>
                    <a:lnTo>
                      <a:pt x="13" y="53"/>
                    </a:lnTo>
                    <a:lnTo>
                      <a:pt x="17" y="48"/>
                    </a:lnTo>
                    <a:lnTo>
                      <a:pt x="21" y="42"/>
                    </a:lnTo>
                    <a:lnTo>
                      <a:pt x="24" y="37"/>
                    </a:lnTo>
                    <a:lnTo>
                      <a:pt x="27" y="30"/>
                    </a:lnTo>
                    <a:lnTo>
                      <a:pt x="31" y="24"/>
                    </a:lnTo>
                    <a:lnTo>
                      <a:pt x="34" y="19"/>
                    </a:lnTo>
                    <a:lnTo>
                      <a:pt x="38" y="12"/>
                    </a:lnTo>
                    <a:lnTo>
                      <a:pt x="42" y="6"/>
                    </a:lnTo>
                    <a:lnTo>
                      <a:pt x="44" y="5"/>
                    </a:lnTo>
                    <a:lnTo>
                      <a:pt x="46" y="3"/>
                    </a:lnTo>
                    <a:lnTo>
                      <a:pt x="47" y="2"/>
                    </a:lnTo>
                    <a:lnTo>
                      <a:pt x="50" y="2"/>
                    </a:lnTo>
                    <a:lnTo>
                      <a:pt x="51" y="1"/>
                    </a:lnTo>
                    <a:lnTo>
                      <a:pt x="53" y="1"/>
                    </a:lnTo>
                    <a:lnTo>
                      <a:pt x="56" y="1"/>
                    </a:lnTo>
                    <a:lnTo>
                      <a:pt x="59" y="0"/>
                    </a:lnTo>
                    <a:lnTo>
                      <a:pt x="61" y="1"/>
                    </a:lnTo>
                    <a:lnTo>
                      <a:pt x="64" y="1"/>
                    </a:lnTo>
                    <a:lnTo>
                      <a:pt x="71" y="2"/>
                    </a:lnTo>
                    <a:lnTo>
                      <a:pt x="71" y="3"/>
                    </a:lnTo>
                    <a:lnTo>
                      <a:pt x="71" y="4"/>
                    </a:lnTo>
                    <a:lnTo>
                      <a:pt x="72" y="5"/>
                    </a:lnTo>
                    <a:lnTo>
                      <a:pt x="73" y="6"/>
                    </a:lnTo>
                    <a:lnTo>
                      <a:pt x="74" y="6"/>
                    </a:lnTo>
                    <a:lnTo>
                      <a:pt x="74" y="7"/>
                    </a:lnTo>
                    <a:lnTo>
                      <a:pt x="74" y="8"/>
                    </a:lnTo>
                    <a:lnTo>
                      <a:pt x="74" y="9"/>
                    </a:lnTo>
                    <a:lnTo>
                      <a:pt x="74" y="10"/>
                    </a:lnTo>
                    <a:lnTo>
                      <a:pt x="75" y="11"/>
                    </a:lnTo>
                    <a:lnTo>
                      <a:pt x="75" y="12"/>
                    </a:lnTo>
                    <a:lnTo>
                      <a:pt x="75" y="13"/>
                    </a:lnTo>
                    <a:lnTo>
                      <a:pt x="76" y="12"/>
                    </a:lnTo>
                    <a:lnTo>
                      <a:pt x="76" y="13"/>
                    </a:lnTo>
                    <a:lnTo>
                      <a:pt x="76" y="14"/>
                    </a:lnTo>
                    <a:lnTo>
                      <a:pt x="77" y="15"/>
                    </a:lnTo>
                    <a:lnTo>
                      <a:pt x="76" y="17"/>
                    </a:lnTo>
                    <a:lnTo>
                      <a:pt x="77" y="18"/>
                    </a:lnTo>
                    <a:lnTo>
                      <a:pt x="77" y="19"/>
                    </a:lnTo>
                    <a:lnTo>
                      <a:pt x="77" y="21"/>
                    </a:lnTo>
                    <a:lnTo>
                      <a:pt x="78" y="21"/>
                    </a:lnTo>
                    <a:lnTo>
                      <a:pt x="78" y="22"/>
                    </a:lnTo>
                    <a:lnTo>
                      <a:pt x="78" y="21"/>
                    </a:lnTo>
                    <a:lnTo>
                      <a:pt x="67" y="1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34" name="Freeform 136"/>
              <p:cNvSpPr>
                <a:spLocks/>
              </p:cNvSpPr>
              <p:nvPr/>
            </p:nvSpPr>
            <p:spPr bwMode="auto">
              <a:xfrm>
                <a:off x="1329" y="2223"/>
                <a:ext cx="28" cy="42"/>
              </a:xfrm>
              <a:custGeom>
                <a:avLst/>
                <a:gdLst>
                  <a:gd name="T0" fmla="*/ 9 w 28"/>
                  <a:gd name="T1" fmla="*/ 21 h 42"/>
                  <a:gd name="T2" fmla="*/ 10 w 28"/>
                  <a:gd name="T3" fmla="*/ 21 h 42"/>
                  <a:gd name="T4" fmla="*/ 9 w 28"/>
                  <a:gd name="T5" fmla="*/ 23 h 42"/>
                  <a:gd name="T6" fmla="*/ 8 w 28"/>
                  <a:gd name="T7" fmla="*/ 24 h 42"/>
                  <a:gd name="T8" fmla="*/ 8 w 28"/>
                  <a:gd name="T9" fmla="*/ 26 h 42"/>
                  <a:gd name="T10" fmla="*/ 7 w 28"/>
                  <a:gd name="T11" fmla="*/ 27 h 42"/>
                  <a:gd name="T12" fmla="*/ 7 w 28"/>
                  <a:gd name="T13" fmla="*/ 29 h 42"/>
                  <a:gd name="T14" fmla="*/ 7 w 28"/>
                  <a:gd name="T15" fmla="*/ 30 h 42"/>
                  <a:gd name="T16" fmla="*/ 6 w 28"/>
                  <a:gd name="T17" fmla="*/ 32 h 42"/>
                  <a:gd name="T18" fmla="*/ 6 w 28"/>
                  <a:gd name="T19" fmla="*/ 35 h 42"/>
                  <a:gd name="T20" fmla="*/ 6 w 28"/>
                  <a:gd name="T21" fmla="*/ 36 h 42"/>
                  <a:gd name="T22" fmla="*/ 7 w 28"/>
                  <a:gd name="T23" fmla="*/ 38 h 42"/>
                  <a:gd name="T24" fmla="*/ 7 w 28"/>
                  <a:gd name="T25" fmla="*/ 39 h 42"/>
                  <a:gd name="T26" fmla="*/ 6 w 28"/>
                  <a:gd name="T27" fmla="*/ 40 h 42"/>
                  <a:gd name="T28" fmla="*/ 5 w 28"/>
                  <a:gd name="T29" fmla="*/ 40 h 42"/>
                  <a:gd name="T30" fmla="*/ 5 w 28"/>
                  <a:gd name="T31" fmla="*/ 41 h 42"/>
                  <a:gd name="T32" fmla="*/ 4 w 28"/>
                  <a:gd name="T33" fmla="*/ 41 h 42"/>
                  <a:gd name="T34" fmla="*/ 3 w 28"/>
                  <a:gd name="T35" fmla="*/ 41 h 42"/>
                  <a:gd name="T36" fmla="*/ 2 w 28"/>
                  <a:gd name="T37" fmla="*/ 41 h 42"/>
                  <a:gd name="T38" fmla="*/ 2 w 28"/>
                  <a:gd name="T39" fmla="*/ 40 h 42"/>
                  <a:gd name="T40" fmla="*/ 1 w 28"/>
                  <a:gd name="T41" fmla="*/ 40 h 42"/>
                  <a:gd name="T42" fmla="*/ 1 w 28"/>
                  <a:gd name="T43" fmla="*/ 39 h 42"/>
                  <a:gd name="T44" fmla="*/ 1 w 28"/>
                  <a:gd name="T45" fmla="*/ 38 h 42"/>
                  <a:gd name="T46" fmla="*/ 0 w 28"/>
                  <a:gd name="T47" fmla="*/ 36 h 42"/>
                  <a:gd name="T48" fmla="*/ 1 w 28"/>
                  <a:gd name="T49" fmla="*/ 34 h 42"/>
                  <a:gd name="T50" fmla="*/ 1 w 28"/>
                  <a:gd name="T51" fmla="*/ 33 h 42"/>
                  <a:gd name="T52" fmla="*/ 1 w 28"/>
                  <a:gd name="T53" fmla="*/ 31 h 42"/>
                  <a:gd name="T54" fmla="*/ 1 w 28"/>
                  <a:gd name="T55" fmla="*/ 30 h 42"/>
                  <a:gd name="T56" fmla="*/ 1 w 28"/>
                  <a:gd name="T57" fmla="*/ 27 h 42"/>
                  <a:gd name="T58" fmla="*/ 1 w 28"/>
                  <a:gd name="T59" fmla="*/ 25 h 42"/>
                  <a:gd name="T60" fmla="*/ 2 w 28"/>
                  <a:gd name="T61" fmla="*/ 24 h 42"/>
                  <a:gd name="T62" fmla="*/ 3 w 28"/>
                  <a:gd name="T63" fmla="*/ 23 h 42"/>
                  <a:gd name="T64" fmla="*/ 3 w 28"/>
                  <a:gd name="T65" fmla="*/ 21 h 42"/>
                  <a:gd name="T66" fmla="*/ 6 w 28"/>
                  <a:gd name="T67" fmla="*/ 19 h 42"/>
                  <a:gd name="T68" fmla="*/ 8 w 28"/>
                  <a:gd name="T69" fmla="*/ 16 h 42"/>
                  <a:gd name="T70" fmla="*/ 11 w 28"/>
                  <a:gd name="T71" fmla="*/ 14 h 42"/>
                  <a:gd name="T72" fmla="*/ 15 w 28"/>
                  <a:gd name="T73" fmla="*/ 11 h 42"/>
                  <a:gd name="T74" fmla="*/ 19 w 28"/>
                  <a:gd name="T75" fmla="*/ 7 h 42"/>
                  <a:gd name="T76" fmla="*/ 22 w 28"/>
                  <a:gd name="T77" fmla="*/ 5 h 42"/>
                  <a:gd name="T78" fmla="*/ 25 w 28"/>
                  <a:gd name="T79" fmla="*/ 2 h 42"/>
                  <a:gd name="T80" fmla="*/ 26 w 28"/>
                  <a:gd name="T81" fmla="*/ 0 h 42"/>
                  <a:gd name="T82" fmla="*/ 27 w 28"/>
                  <a:gd name="T83" fmla="*/ 0 h 42"/>
                  <a:gd name="T84" fmla="*/ 27 w 28"/>
                  <a:gd name="T85" fmla="*/ 1 h 42"/>
                  <a:gd name="T86" fmla="*/ 26 w 28"/>
                  <a:gd name="T87" fmla="*/ 3 h 42"/>
                  <a:gd name="T88" fmla="*/ 24 w 28"/>
                  <a:gd name="T89" fmla="*/ 5 h 42"/>
                  <a:gd name="T90" fmla="*/ 21 w 28"/>
                  <a:gd name="T91" fmla="*/ 9 h 42"/>
                  <a:gd name="T92" fmla="*/ 19 w 28"/>
                  <a:gd name="T93" fmla="*/ 11 h 42"/>
                  <a:gd name="T94" fmla="*/ 16 w 28"/>
                  <a:gd name="T95" fmla="*/ 15 h 42"/>
                  <a:gd name="T96" fmla="*/ 13 w 28"/>
                  <a:gd name="T97" fmla="*/ 18 h 42"/>
                  <a:gd name="T98" fmla="*/ 10 w 28"/>
                  <a:gd name="T99" fmla="*/ 19 h 42"/>
                  <a:gd name="T100" fmla="*/ 10 w 28"/>
                  <a:gd name="T101" fmla="*/ 21 h 42"/>
                  <a:gd name="T102" fmla="*/ 9 w 28"/>
                  <a:gd name="T103" fmla="*/ 21 h 4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8"/>
                  <a:gd name="T157" fmla="*/ 0 h 42"/>
                  <a:gd name="T158" fmla="*/ 28 w 28"/>
                  <a:gd name="T159" fmla="*/ 42 h 4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8" h="42">
                    <a:moveTo>
                      <a:pt x="9" y="21"/>
                    </a:moveTo>
                    <a:lnTo>
                      <a:pt x="10" y="21"/>
                    </a:lnTo>
                    <a:lnTo>
                      <a:pt x="9" y="23"/>
                    </a:lnTo>
                    <a:lnTo>
                      <a:pt x="8" y="24"/>
                    </a:lnTo>
                    <a:lnTo>
                      <a:pt x="8" y="26"/>
                    </a:lnTo>
                    <a:lnTo>
                      <a:pt x="7" y="27"/>
                    </a:lnTo>
                    <a:lnTo>
                      <a:pt x="7" y="29"/>
                    </a:lnTo>
                    <a:lnTo>
                      <a:pt x="7" y="30"/>
                    </a:lnTo>
                    <a:lnTo>
                      <a:pt x="6" y="32"/>
                    </a:lnTo>
                    <a:lnTo>
                      <a:pt x="6" y="35"/>
                    </a:lnTo>
                    <a:lnTo>
                      <a:pt x="6" y="36"/>
                    </a:lnTo>
                    <a:lnTo>
                      <a:pt x="7" y="38"/>
                    </a:lnTo>
                    <a:lnTo>
                      <a:pt x="7" y="39"/>
                    </a:lnTo>
                    <a:lnTo>
                      <a:pt x="6" y="40"/>
                    </a:lnTo>
                    <a:lnTo>
                      <a:pt x="5" y="40"/>
                    </a:lnTo>
                    <a:lnTo>
                      <a:pt x="5" y="41"/>
                    </a:lnTo>
                    <a:lnTo>
                      <a:pt x="4" y="41"/>
                    </a:lnTo>
                    <a:lnTo>
                      <a:pt x="3" y="41"/>
                    </a:lnTo>
                    <a:lnTo>
                      <a:pt x="2" y="41"/>
                    </a:lnTo>
                    <a:lnTo>
                      <a:pt x="2" y="40"/>
                    </a:lnTo>
                    <a:lnTo>
                      <a:pt x="1" y="40"/>
                    </a:lnTo>
                    <a:lnTo>
                      <a:pt x="1" y="39"/>
                    </a:lnTo>
                    <a:lnTo>
                      <a:pt x="1" y="38"/>
                    </a:lnTo>
                    <a:lnTo>
                      <a:pt x="0" y="36"/>
                    </a:lnTo>
                    <a:lnTo>
                      <a:pt x="1" y="34"/>
                    </a:lnTo>
                    <a:lnTo>
                      <a:pt x="1" y="33"/>
                    </a:lnTo>
                    <a:lnTo>
                      <a:pt x="1" y="31"/>
                    </a:lnTo>
                    <a:lnTo>
                      <a:pt x="1" y="30"/>
                    </a:lnTo>
                    <a:lnTo>
                      <a:pt x="1" y="27"/>
                    </a:lnTo>
                    <a:lnTo>
                      <a:pt x="1" y="25"/>
                    </a:lnTo>
                    <a:lnTo>
                      <a:pt x="2" y="24"/>
                    </a:lnTo>
                    <a:lnTo>
                      <a:pt x="3" y="23"/>
                    </a:lnTo>
                    <a:lnTo>
                      <a:pt x="3" y="21"/>
                    </a:lnTo>
                    <a:lnTo>
                      <a:pt x="6" y="19"/>
                    </a:lnTo>
                    <a:lnTo>
                      <a:pt x="8" y="16"/>
                    </a:lnTo>
                    <a:lnTo>
                      <a:pt x="11" y="14"/>
                    </a:lnTo>
                    <a:lnTo>
                      <a:pt x="15" y="11"/>
                    </a:lnTo>
                    <a:lnTo>
                      <a:pt x="19" y="7"/>
                    </a:lnTo>
                    <a:lnTo>
                      <a:pt x="22" y="5"/>
                    </a:lnTo>
                    <a:lnTo>
                      <a:pt x="25" y="2"/>
                    </a:lnTo>
                    <a:lnTo>
                      <a:pt x="26" y="0"/>
                    </a:lnTo>
                    <a:lnTo>
                      <a:pt x="27" y="0"/>
                    </a:lnTo>
                    <a:lnTo>
                      <a:pt x="27" y="1"/>
                    </a:lnTo>
                    <a:lnTo>
                      <a:pt x="26" y="3"/>
                    </a:lnTo>
                    <a:lnTo>
                      <a:pt x="24" y="5"/>
                    </a:lnTo>
                    <a:lnTo>
                      <a:pt x="21" y="9"/>
                    </a:lnTo>
                    <a:lnTo>
                      <a:pt x="19" y="11"/>
                    </a:lnTo>
                    <a:lnTo>
                      <a:pt x="16" y="15"/>
                    </a:lnTo>
                    <a:lnTo>
                      <a:pt x="13" y="18"/>
                    </a:lnTo>
                    <a:lnTo>
                      <a:pt x="10" y="19"/>
                    </a:lnTo>
                    <a:lnTo>
                      <a:pt x="10" y="21"/>
                    </a:lnTo>
                    <a:lnTo>
                      <a:pt x="9" y="21"/>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35" name="Line 137"/>
              <p:cNvSpPr>
                <a:spLocks noChangeShapeType="1"/>
              </p:cNvSpPr>
              <p:nvPr/>
            </p:nvSpPr>
            <p:spPr bwMode="auto">
              <a:xfrm flipV="1">
                <a:off x="1231" y="2414"/>
                <a:ext cx="0" cy="1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da-DK"/>
              </a:p>
            </p:txBody>
          </p:sp>
          <p:sp>
            <p:nvSpPr>
              <p:cNvPr id="114836" name="Freeform 138"/>
              <p:cNvSpPr>
                <a:spLocks/>
              </p:cNvSpPr>
              <p:nvPr/>
            </p:nvSpPr>
            <p:spPr bwMode="auto">
              <a:xfrm>
                <a:off x="1347" y="2281"/>
                <a:ext cx="17" cy="17"/>
              </a:xfrm>
              <a:custGeom>
                <a:avLst/>
                <a:gdLst>
                  <a:gd name="T0" fmla="*/ 0 w 17"/>
                  <a:gd name="T1" fmla="*/ 0 h 17"/>
                  <a:gd name="T2" fmla="*/ 1 w 17"/>
                  <a:gd name="T3" fmla="*/ 8 h 17"/>
                  <a:gd name="T4" fmla="*/ 3 w 17"/>
                  <a:gd name="T5" fmla="*/ 16 h 17"/>
                  <a:gd name="T6" fmla="*/ 4 w 17"/>
                  <a:gd name="T7" fmla="*/ 8 h 17"/>
                  <a:gd name="T8" fmla="*/ 6 w 17"/>
                  <a:gd name="T9" fmla="*/ 16 h 17"/>
                  <a:gd name="T10" fmla="*/ 8 w 17"/>
                  <a:gd name="T11" fmla="*/ 16 h 17"/>
                  <a:gd name="T12" fmla="*/ 10 w 17"/>
                  <a:gd name="T13" fmla="*/ 16 h 17"/>
                  <a:gd name="T14" fmla="*/ 12 w 17"/>
                  <a:gd name="T15" fmla="*/ 8 h 17"/>
                  <a:gd name="T16" fmla="*/ 16 w 17"/>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0" y="0"/>
                    </a:moveTo>
                    <a:lnTo>
                      <a:pt x="1" y="8"/>
                    </a:lnTo>
                    <a:lnTo>
                      <a:pt x="3" y="16"/>
                    </a:lnTo>
                    <a:lnTo>
                      <a:pt x="4" y="8"/>
                    </a:lnTo>
                    <a:lnTo>
                      <a:pt x="6" y="16"/>
                    </a:lnTo>
                    <a:lnTo>
                      <a:pt x="8" y="16"/>
                    </a:lnTo>
                    <a:lnTo>
                      <a:pt x="10" y="16"/>
                    </a:lnTo>
                    <a:lnTo>
                      <a:pt x="12" y="8"/>
                    </a:lnTo>
                    <a:lnTo>
                      <a:pt x="16"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837" name="Freeform 139"/>
              <p:cNvSpPr>
                <a:spLocks/>
              </p:cNvSpPr>
              <p:nvPr/>
            </p:nvSpPr>
            <p:spPr bwMode="auto">
              <a:xfrm>
                <a:off x="1104" y="2400"/>
                <a:ext cx="17" cy="36"/>
              </a:xfrm>
              <a:custGeom>
                <a:avLst/>
                <a:gdLst>
                  <a:gd name="T0" fmla="*/ 16 w 17"/>
                  <a:gd name="T1" fmla="*/ 0 h 36"/>
                  <a:gd name="T2" fmla="*/ 16 w 17"/>
                  <a:gd name="T3" fmla="*/ 1 h 36"/>
                  <a:gd name="T4" fmla="*/ 12 w 17"/>
                  <a:gd name="T5" fmla="*/ 3 h 36"/>
                  <a:gd name="T6" fmla="*/ 9 w 17"/>
                  <a:gd name="T7" fmla="*/ 5 h 36"/>
                  <a:gd name="T8" fmla="*/ 6 w 17"/>
                  <a:gd name="T9" fmla="*/ 9 h 36"/>
                  <a:gd name="T10" fmla="*/ 3 w 17"/>
                  <a:gd name="T11" fmla="*/ 13 h 36"/>
                  <a:gd name="T12" fmla="*/ 0 w 17"/>
                  <a:gd name="T13" fmla="*/ 18 h 36"/>
                  <a:gd name="T14" fmla="*/ 3 w 17"/>
                  <a:gd name="T15" fmla="*/ 22 h 36"/>
                  <a:gd name="T16" fmla="*/ 3 w 17"/>
                  <a:gd name="T17" fmla="*/ 27 h 36"/>
                  <a:gd name="T18" fmla="*/ 3 w 17"/>
                  <a:gd name="T19" fmla="*/ 31 h 36"/>
                  <a:gd name="T20" fmla="*/ 9 w 17"/>
                  <a:gd name="T21" fmla="*/ 35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36"/>
                  <a:gd name="T35" fmla="*/ 17 w 17"/>
                  <a:gd name="T36" fmla="*/ 36 h 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36">
                    <a:moveTo>
                      <a:pt x="16" y="0"/>
                    </a:moveTo>
                    <a:lnTo>
                      <a:pt x="16" y="1"/>
                    </a:lnTo>
                    <a:lnTo>
                      <a:pt x="12" y="3"/>
                    </a:lnTo>
                    <a:lnTo>
                      <a:pt x="9" y="5"/>
                    </a:lnTo>
                    <a:lnTo>
                      <a:pt x="6" y="9"/>
                    </a:lnTo>
                    <a:lnTo>
                      <a:pt x="3" y="13"/>
                    </a:lnTo>
                    <a:lnTo>
                      <a:pt x="0" y="18"/>
                    </a:lnTo>
                    <a:lnTo>
                      <a:pt x="3" y="22"/>
                    </a:lnTo>
                    <a:lnTo>
                      <a:pt x="3" y="27"/>
                    </a:lnTo>
                    <a:lnTo>
                      <a:pt x="3" y="31"/>
                    </a:lnTo>
                    <a:lnTo>
                      <a:pt x="9" y="35"/>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838" name="Freeform 140"/>
              <p:cNvSpPr>
                <a:spLocks/>
              </p:cNvSpPr>
              <p:nvPr/>
            </p:nvSpPr>
            <p:spPr bwMode="auto">
              <a:xfrm>
                <a:off x="1128" y="2374"/>
                <a:ext cx="80" cy="27"/>
              </a:xfrm>
              <a:custGeom>
                <a:avLst/>
                <a:gdLst>
                  <a:gd name="T0" fmla="*/ 73 w 80"/>
                  <a:gd name="T1" fmla="*/ 19 h 27"/>
                  <a:gd name="T2" fmla="*/ 72 w 80"/>
                  <a:gd name="T3" fmla="*/ 18 h 27"/>
                  <a:gd name="T4" fmla="*/ 71 w 80"/>
                  <a:gd name="T5" fmla="*/ 17 h 27"/>
                  <a:gd name="T6" fmla="*/ 71 w 80"/>
                  <a:gd name="T7" fmla="*/ 16 h 27"/>
                  <a:gd name="T8" fmla="*/ 70 w 80"/>
                  <a:gd name="T9" fmla="*/ 12 h 27"/>
                  <a:gd name="T10" fmla="*/ 70 w 80"/>
                  <a:gd name="T11" fmla="*/ 13 h 27"/>
                  <a:gd name="T12" fmla="*/ 69 w 80"/>
                  <a:gd name="T13" fmla="*/ 12 h 27"/>
                  <a:gd name="T14" fmla="*/ 62 w 80"/>
                  <a:gd name="T15" fmla="*/ 8 h 27"/>
                  <a:gd name="T16" fmla="*/ 56 w 80"/>
                  <a:gd name="T17" fmla="*/ 7 h 27"/>
                  <a:gd name="T18" fmla="*/ 49 w 80"/>
                  <a:gd name="T19" fmla="*/ 6 h 27"/>
                  <a:gd name="T20" fmla="*/ 43 w 80"/>
                  <a:gd name="T21" fmla="*/ 6 h 27"/>
                  <a:gd name="T22" fmla="*/ 36 w 80"/>
                  <a:gd name="T23" fmla="*/ 8 h 27"/>
                  <a:gd name="T24" fmla="*/ 30 w 80"/>
                  <a:gd name="T25" fmla="*/ 11 h 27"/>
                  <a:gd name="T26" fmla="*/ 23 w 80"/>
                  <a:gd name="T27" fmla="*/ 14 h 27"/>
                  <a:gd name="T28" fmla="*/ 17 w 80"/>
                  <a:gd name="T29" fmla="*/ 17 h 27"/>
                  <a:gd name="T30" fmla="*/ 11 w 80"/>
                  <a:gd name="T31" fmla="*/ 21 h 27"/>
                  <a:gd name="T32" fmla="*/ 6 w 80"/>
                  <a:gd name="T33" fmla="*/ 25 h 27"/>
                  <a:gd name="T34" fmla="*/ 5 w 80"/>
                  <a:gd name="T35" fmla="*/ 25 h 27"/>
                  <a:gd name="T36" fmla="*/ 4 w 80"/>
                  <a:gd name="T37" fmla="*/ 25 h 27"/>
                  <a:gd name="T38" fmla="*/ 3 w 80"/>
                  <a:gd name="T39" fmla="*/ 26 h 27"/>
                  <a:gd name="T40" fmla="*/ 3 w 80"/>
                  <a:gd name="T41" fmla="*/ 25 h 27"/>
                  <a:gd name="T42" fmla="*/ 1 w 80"/>
                  <a:gd name="T43" fmla="*/ 24 h 27"/>
                  <a:gd name="T44" fmla="*/ 0 w 80"/>
                  <a:gd name="T45" fmla="*/ 24 h 27"/>
                  <a:gd name="T46" fmla="*/ 0 w 80"/>
                  <a:gd name="T47" fmla="*/ 23 h 27"/>
                  <a:gd name="T48" fmla="*/ 0 w 80"/>
                  <a:gd name="T49" fmla="*/ 22 h 27"/>
                  <a:gd name="T50" fmla="*/ 1 w 80"/>
                  <a:gd name="T51" fmla="*/ 22 h 27"/>
                  <a:gd name="T52" fmla="*/ 1 w 80"/>
                  <a:gd name="T53" fmla="*/ 21 h 27"/>
                  <a:gd name="T54" fmla="*/ 1 w 80"/>
                  <a:gd name="T55" fmla="*/ 20 h 27"/>
                  <a:gd name="T56" fmla="*/ 2 w 80"/>
                  <a:gd name="T57" fmla="*/ 20 h 27"/>
                  <a:gd name="T58" fmla="*/ 1 w 80"/>
                  <a:gd name="T59" fmla="*/ 20 h 27"/>
                  <a:gd name="T60" fmla="*/ 8 w 80"/>
                  <a:gd name="T61" fmla="*/ 16 h 27"/>
                  <a:gd name="T62" fmla="*/ 13 w 80"/>
                  <a:gd name="T63" fmla="*/ 12 h 27"/>
                  <a:gd name="T64" fmla="*/ 20 w 80"/>
                  <a:gd name="T65" fmla="*/ 9 h 27"/>
                  <a:gd name="T66" fmla="*/ 27 w 80"/>
                  <a:gd name="T67" fmla="*/ 5 h 27"/>
                  <a:gd name="T68" fmla="*/ 34 w 80"/>
                  <a:gd name="T69" fmla="*/ 2 h 27"/>
                  <a:gd name="T70" fmla="*/ 40 w 80"/>
                  <a:gd name="T71" fmla="*/ 1 h 27"/>
                  <a:gd name="T72" fmla="*/ 47 w 80"/>
                  <a:gd name="T73" fmla="*/ 1 h 27"/>
                  <a:gd name="T74" fmla="*/ 54 w 80"/>
                  <a:gd name="T75" fmla="*/ 0 h 27"/>
                  <a:gd name="T76" fmla="*/ 62 w 80"/>
                  <a:gd name="T77" fmla="*/ 2 h 27"/>
                  <a:gd name="T78" fmla="*/ 69 w 80"/>
                  <a:gd name="T79" fmla="*/ 4 h 27"/>
                  <a:gd name="T80" fmla="*/ 75 w 80"/>
                  <a:gd name="T81" fmla="*/ 8 h 27"/>
                  <a:gd name="T82" fmla="*/ 75 w 80"/>
                  <a:gd name="T83" fmla="*/ 9 h 27"/>
                  <a:gd name="T84" fmla="*/ 76 w 80"/>
                  <a:gd name="T85" fmla="*/ 10 h 27"/>
                  <a:gd name="T86" fmla="*/ 76 w 80"/>
                  <a:gd name="T87" fmla="*/ 13 h 27"/>
                  <a:gd name="T88" fmla="*/ 77 w 80"/>
                  <a:gd name="T89" fmla="*/ 14 h 27"/>
                  <a:gd name="T90" fmla="*/ 78 w 80"/>
                  <a:gd name="T91" fmla="*/ 14 h 27"/>
                  <a:gd name="T92" fmla="*/ 78 w 80"/>
                  <a:gd name="T93" fmla="*/ 15 h 27"/>
                  <a:gd name="T94" fmla="*/ 78 w 80"/>
                  <a:gd name="T95" fmla="*/ 16 h 27"/>
                  <a:gd name="T96" fmla="*/ 79 w 80"/>
                  <a:gd name="T97" fmla="*/ 16 h 27"/>
                  <a:gd name="T98" fmla="*/ 79 w 80"/>
                  <a:gd name="T99" fmla="*/ 17 h 27"/>
                  <a:gd name="T100" fmla="*/ 78 w 80"/>
                  <a:gd name="T101" fmla="*/ 17 h 27"/>
                  <a:gd name="T102" fmla="*/ 79 w 80"/>
                  <a:gd name="T103" fmla="*/ 18 h 27"/>
                  <a:gd name="T104" fmla="*/ 78 w 80"/>
                  <a:gd name="T105" fmla="*/ 20 h 27"/>
                  <a:gd name="T106" fmla="*/ 77 w 80"/>
                  <a:gd name="T107" fmla="*/ 20 h 27"/>
                  <a:gd name="T108" fmla="*/ 76 w 80"/>
                  <a:gd name="T109" fmla="*/ 20 h 27"/>
                  <a:gd name="T110" fmla="*/ 76 w 80"/>
                  <a:gd name="T111" fmla="*/ 21 h 27"/>
                  <a:gd name="T112" fmla="*/ 75 w 80"/>
                  <a:gd name="T113" fmla="*/ 21 h 27"/>
                  <a:gd name="T114" fmla="*/ 74 w 80"/>
                  <a:gd name="T115" fmla="*/ 21 h 27"/>
                  <a:gd name="T116" fmla="*/ 74 w 80"/>
                  <a:gd name="T117" fmla="*/ 20 h 27"/>
                  <a:gd name="T118" fmla="*/ 73 w 80"/>
                  <a:gd name="T119" fmla="*/ 20 h 27"/>
                  <a:gd name="T120" fmla="*/ 73 w 80"/>
                  <a:gd name="T121" fmla="*/ 19 h 2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0"/>
                  <a:gd name="T184" fmla="*/ 0 h 27"/>
                  <a:gd name="T185" fmla="*/ 80 w 80"/>
                  <a:gd name="T186" fmla="*/ 27 h 2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0" h="27">
                    <a:moveTo>
                      <a:pt x="73" y="19"/>
                    </a:moveTo>
                    <a:lnTo>
                      <a:pt x="72" y="18"/>
                    </a:lnTo>
                    <a:lnTo>
                      <a:pt x="71" y="17"/>
                    </a:lnTo>
                    <a:lnTo>
                      <a:pt x="71" y="16"/>
                    </a:lnTo>
                    <a:lnTo>
                      <a:pt x="70" y="12"/>
                    </a:lnTo>
                    <a:lnTo>
                      <a:pt x="70" y="13"/>
                    </a:lnTo>
                    <a:lnTo>
                      <a:pt x="69" y="12"/>
                    </a:lnTo>
                    <a:lnTo>
                      <a:pt x="62" y="8"/>
                    </a:lnTo>
                    <a:lnTo>
                      <a:pt x="56" y="7"/>
                    </a:lnTo>
                    <a:lnTo>
                      <a:pt x="49" y="6"/>
                    </a:lnTo>
                    <a:lnTo>
                      <a:pt x="43" y="6"/>
                    </a:lnTo>
                    <a:lnTo>
                      <a:pt x="36" y="8"/>
                    </a:lnTo>
                    <a:lnTo>
                      <a:pt x="30" y="11"/>
                    </a:lnTo>
                    <a:lnTo>
                      <a:pt x="23" y="14"/>
                    </a:lnTo>
                    <a:lnTo>
                      <a:pt x="17" y="17"/>
                    </a:lnTo>
                    <a:lnTo>
                      <a:pt x="11" y="21"/>
                    </a:lnTo>
                    <a:lnTo>
                      <a:pt x="6" y="25"/>
                    </a:lnTo>
                    <a:lnTo>
                      <a:pt x="5" y="25"/>
                    </a:lnTo>
                    <a:lnTo>
                      <a:pt x="4" y="25"/>
                    </a:lnTo>
                    <a:lnTo>
                      <a:pt x="3" y="26"/>
                    </a:lnTo>
                    <a:lnTo>
                      <a:pt x="3" y="25"/>
                    </a:lnTo>
                    <a:lnTo>
                      <a:pt x="1" y="24"/>
                    </a:lnTo>
                    <a:lnTo>
                      <a:pt x="0" y="24"/>
                    </a:lnTo>
                    <a:lnTo>
                      <a:pt x="0" y="23"/>
                    </a:lnTo>
                    <a:lnTo>
                      <a:pt x="0" y="22"/>
                    </a:lnTo>
                    <a:lnTo>
                      <a:pt x="1" y="22"/>
                    </a:lnTo>
                    <a:lnTo>
                      <a:pt x="1" y="21"/>
                    </a:lnTo>
                    <a:lnTo>
                      <a:pt x="1" y="20"/>
                    </a:lnTo>
                    <a:lnTo>
                      <a:pt x="2" y="20"/>
                    </a:lnTo>
                    <a:lnTo>
                      <a:pt x="1" y="20"/>
                    </a:lnTo>
                    <a:lnTo>
                      <a:pt x="8" y="16"/>
                    </a:lnTo>
                    <a:lnTo>
                      <a:pt x="13" y="12"/>
                    </a:lnTo>
                    <a:lnTo>
                      <a:pt x="20" y="9"/>
                    </a:lnTo>
                    <a:lnTo>
                      <a:pt x="27" y="5"/>
                    </a:lnTo>
                    <a:lnTo>
                      <a:pt x="34" y="2"/>
                    </a:lnTo>
                    <a:lnTo>
                      <a:pt x="40" y="1"/>
                    </a:lnTo>
                    <a:lnTo>
                      <a:pt x="47" y="1"/>
                    </a:lnTo>
                    <a:lnTo>
                      <a:pt x="54" y="0"/>
                    </a:lnTo>
                    <a:lnTo>
                      <a:pt x="62" y="2"/>
                    </a:lnTo>
                    <a:lnTo>
                      <a:pt x="69" y="4"/>
                    </a:lnTo>
                    <a:lnTo>
                      <a:pt x="75" y="8"/>
                    </a:lnTo>
                    <a:lnTo>
                      <a:pt x="75" y="9"/>
                    </a:lnTo>
                    <a:lnTo>
                      <a:pt x="76" y="10"/>
                    </a:lnTo>
                    <a:lnTo>
                      <a:pt x="76" y="13"/>
                    </a:lnTo>
                    <a:lnTo>
                      <a:pt x="77" y="14"/>
                    </a:lnTo>
                    <a:lnTo>
                      <a:pt x="78" y="14"/>
                    </a:lnTo>
                    <a:lnTo>
                      <a:pt x="78" y="15"/>
                    </a:lnTo>
                    <a:lnTo>
                      <a:pt x="78" y="16"/>
                    </a:lnTo>
                    <a:lnTo>
                      <a:pt x="79" y="16"/>
                    </a:lnTo>
                    <a:lnTo>
                      <a:pt x="79" y="17"/>
                    </a:lnTo>
                    <a:lnTo>
                      <a:pt x="78" y="17"/>
                    </a:lnTo>
                    <a:lnTo>
                      <a:pt x="79" y="18"/>
                    </a:lnTo>
                    <a:lnTo>
                      <a:pt x="78" y="20"/>
                    </a:lnTo>
                    <a:lnTo>
                      <a:pt x="77" y="20"/>
                    </a:lnTo>
                    <a:lnTo>
                      <a:pt x="76" y="20"/>
                    </a:lnTo>
                    <a:lnTo>
                      <a:pt x="76" y="21"/>
                    </a:lnTo>
                    <a:lnTo>
                      <a:pt x="75" y="21"/>
                    </a:lnTo>
                    <a:lnTo>
                      <a:pt x="74" y="21"/>
                    </a:lnTo>
                    <a:lnTo>
                      <a:pt x="74" y="20"/>
                    </a:lnTo>
                    <a:lnTo>
                      <a:pt x="73" y="20"/>
                    </a:lnTo>
                    <a:lnTo>
                      <a:pt x="73" y="19"/>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39" name="Freeform 141"/>
              <p:cNvSpPr>
                <a:spLocks/>
              </p:cNvSpPr>
              <p:nvPr/>
            </p:nvSpPr>
            <p:spPr bwMode="auto">
              <a:xfrm>
                <a:off x="1061" y="2402"/>
                <a:ext cx="40" cy="17"/>
              </a:xfrm>
              <a:custGeom>
                <a:avLst/>
                <a:gdLst>
                  <a:gd name="T0" fmla="*/ 33 w 40"/>
                  <a:gd name="T1" fmla="*/ 14 h 17"/>
                  <a:gd name="T2" fmla="*/ 32 w 40"/>
                  <a:gd name="T3" fmla="*/ 11 h 17"/>
                  <a:gd name="T4" fmla="*/ 29 w 40"/>
                  <a:gd name="T5" fmla="*/ 8 h 17"/>
                  <a:gd name="T6" fmla="*/ 28 w 40"/>
                  <a:gd name="T7" fmla="*/ 8 h 17"/>
                  <a:gd name="T8" fmla="*/ 23 w 40"/>
                  <a:gd name="T9" fmla="*/ 8 h 17"/>
                  <a:gd name="T10" fmla="*/ 19 w 40"/>
                  <a:gd name="T11" fmla="*/ 10 h 17"/>
                  <a:gd name="T12" fmla="*/ 15 w 40"/>
                  <a:gd name="T13" fmla="*/ 11 h 17"/>
                  <a:gd name="T14" fmla="*/ 11 w 40"/>
                  <a:gd name="T15" fmla="*/ 13 h 17"/>
                  <a:gd name="T16" fmla="*/ 7 w 40"/>
                  <a:gd name="T17" fmla="*/ 14 h 17"/>
                  <a:gd name="T18" fmla="*/ 4 w 40"/>
                  <a:gd name="T19" fmla="*/ 14 h 17"/>
                  <a:gd name="T20" fmla="*/ 3 w 40"/>
                  <a:gd name="T21" fmla="*/ 16 h 17"/>
                  <a:gd name="T22" fmla="*/ 1 w 40"/>
                  <a:gd name="T23" fmla="*/ 14 h 17"/>
                  <a:gd name="T24" fmla="*/ 0 w 40"/>
                  <a:gd name="T25" fmla="*/ 11 h 17"/>
                  <a:gd name="T26" fmla="*/ 1 w 40"/>
                  <a:gd name="T27" fmla="*/ 10 h 17"/>
                  <a:gd name="T28" fmla="*/ 2 w 40"/>
                  <a:gd name="T29" fmla="*/ 8 h 17"/>
                  <a:gd name="T30" fmla="*/ 5 w 40"/>
                  <a:gd name="T31" fmla="*/ 7 h 17"/>
                  <a:gd name="T32" fmla="*/ 10 w 40"/>
                  <a:gd name="T33" fmla="*/ 4 h 17"/>
                  <a:gd name="T34" fmla="*/ 14 w 40"/>
                  <a:gd name="T35" fmla="*/ 2 h 17"/>
                  <a:gd name="T36" fmla="*/ 20 w 40"/>
                  <a:gd name="T37" fmla="*/ 1 h 17"/>
                  <a:gd name="T38" fmla="*/ 24 w 40"/>
                  <a:gd name="T39" fmla="*/ 0 h 17"/>
                  <a:gd name="T40" fmla="*/ 27 w 40"/>
                  <a:gd name="T41" fmla="*/ 0 h 17"/>
                  <a:gd name="T42" fmla="*/ 31 w 40"/>
                  <a:gd name="T43" fmla="*/ 1 h 17"/>
                  <a:gd name="T44" fmla="*/ 34 w 40"/>
                  <a:gd name="T45" fmla="*/ 4 h 17"/>
                  <a:gd name="T46" fmla="*/ 34 w 40"/>
                  <a:gd name="T47" fmla="*/ 7 h 17"/>
                  <a:gd name="T48" fmla="*/ 36 w 40"/>
                  <a:gd name="T49" fmla="*/ 7 h 17"/>
                  <a:gd name="T50" fmla="*/ 37 w 40"/>
                  <a:gd name="T51" fmla="*/ 8 h 17"/>
                  <a:gd name="T52" fmla="*/ 38 w 40"/>
                  <a:gd name="T53" fmla="*/ 7 h 17"/>
                  <a:gd name="T54" fmla="*/ 39 w 40"/>
                  <a:gd name="T55" fmla="*/ 8 h 17"/>
                  <a:gd name="T56" fmla="*/ 39 w 40"/>
                  <a:gd name="T57" fmla="*/ 11 h 17"/>
                  <a:gd name="T58" fmla="*/ 37 w 40"/>
                  <a:gd name="T59" fmla="*/ 13 h 17"/>
                  <a:gd name="T60" fmla="*/ 36 w 40"/>
                  <a:gd name="T61" fmla="*/ 14 h 17"/>
                  <a:gd name="T62" fmla="*/ 34 w 40"/>
                  <a:gd name="T63" fmla="*/ 14 h 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0"/>
                  <a:gd name="T97" fmla="*/ 0 h 17"/>
                  <a:gd name="T98" fmla="*/ 40 w 40"/>
                  <a:gd name="T99" fmla="*/ 17 h 1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0" h="17">
                    <a:moveTo>
                      <a:pt x="34" y="14"/>
                    </a:moveTo>
                    <a:lnTo>
                      <a:pt x="33" y="14"/>
                    </a:lnTo>
                    <a:lnTo>
                      <a:pt x="32" y="13"/>
                    </a:lnTo>
                    <a:lnTo>
                      <a:pt x="32" y="11"/>
                    </a:lnTo>
                    <a:lnTo>
                      <a:pt x="31" y="13"/>
                    </a:lnTo>
                    <a:lnTo>
                      <a:pt x="29" y="8"/>
                    </a:lnTo>
                    <a:lnTo>
                      <a:pt x="30" y="10"/>
                    </a:lnTo>
                    <a:lnTo>
                      <a:pt x="28" y="8"/>
                    </a:lnTo>
                    <a:lnTo>
                      <a:pt x="25" y="7"/>
                    </a:lnTo>
                    <a:lnTo>
                      <a:pt x="23" y="8"/>
                    </a:lnTo>
                    <a:lnTo>
                      <a:pt x="21" y="8"/>
                    </a:lnTo>
                    <a:lnTo>
                      <a:pt x="19" y="10"/>
                    </a:lnTo>
                    <a:lnTo>
                      <a:pt x="16" y="10"/>
                    </a:lnTo>
                    <a:lnTo>
                      <a:pt x="15" y="11"/>
                    </a:lnTo>
                    <a:lnTo>
                      <a:pt x="12" y="11"/>
                    </a:lnTo>
                    <a:lnTo>
                      <a:pt x="11" y="13"/>
                    </a:lnTo>
                    <a:lnTo>
                      <a:pt x="9" y="13"/>
                    </a:lnTo>
                    <a:lnTo>
                      <a:pt x="7" y="14"/>
                    </a:lnTo>
                    <a:lnTo>
                      <a:pt x="5" y="14"/>
                    </a:lnTo>
                    <a:lnTo>
                      <a:pt x="4" y="14"/>
                    </a:lnTo>
                    <a:lnTo>
                      <a:pt x="3" y="14"/>
                    </a:lnTo>
                    <a:lnTo>
                      <a:pt x="3" y="16"/>
                    </a:lnTo>
                    <a:lnTo>
                      <a:pt x="2" y="16"/>
                    </a:lnTo>
                    <a:lnTo>
                      <a:pt x="1" y="14"/>
                    </a:lnTo>
                    <a:lnTo>
                      <a:pt x="0" y="13"/>
                    </a:lnTo>
                    <a:lnTo>
                      <a:pt x="0" y="11"/>
                    </a:lnTo>
                    <a:lnTo>
                      <a:pt x="0" y="10"/>
                    </a:lnTo>
                    <a:lnTo>
                      <a:pt x="1" y="10"/>
                    </a:lnTo>
                    <a:lnTo>
                      <a:pt x="1" y="8"/>
                    </a:lnTo>
                    <a:lnTo>
                      <a:pt x="2" y="8"/>
                    </a:lnTo>
                    <a:lnTo>
                      <a:pt x="3" y="7"/>
                    </a:lnTo>
                    <a:lnTo>
                      <a:pt x="5" y="7"/>
                    </a:lnTo>
                    <a:lnTo>
                      <a:pt x="8" y="5"/>
                    </a:lnTo>
                    <a:lnTo>
                      <a:pt x="10" y="4"/>
                    </a:lnTo>
                    <a:lnTo>
                      <a:pt x="12" y="2"/>
                    </a:lnTo>
                    <a:lnTo>
                      <a:pt x="14" y="2"/>
                    </a:lnTo>
                    <a:lnTo>
                      <a:pt x="17" y="2"/>
                    </a:lnTo>
                    <a:lnTo>
                      <a:pt x="20" y="1"/>
                    </a:lnTo>
                    <a:lnTo>
                      <a:pt x="21" y="1"/>
                    </a:lnTo>
                    <a:lnTo>
                      <a:pt x="24" y="0"/>
                    </a:lnTo>
                    <a:lnTo>
                      <a:pt x="28" y="1"/>
                    </a:lnTo>
                    <a:lnTo>
                      <a:pt x="27" y="0"/>
                    </a:lnTo>
                    <a:lnTo>
                      <a:pt x="30" y="2"/>
                    </a:lnTo>
                    <a:lnTo>
                      <a:pt x="31" y="1"/>
                    </a:lnTo>
                    <a:lnTo>
                      <a:pt x="32" y="2"/>
                    </a:lnTo>
                    <a:lnTo>
                      <a:pt x="34" y="4"/>
                    </a:lnTo>
                    <a:lnTo>
                      <a:pt x="34" y="5"/>
                    </a:lnTo>
                    <a:lnTo>
                      <a:pt x="34" y="7"/>
                    </a:lnTo>
                    <a:lnTo>
                      <a:pt x="35" y="8"/>
                    </a:lnTo>
                    <a:lnTo>
                      <a:pt x="36" y="7"/>
                    </a:lnTo>
                    <a:lnTo>
                      <a:pt x="36" y="8"/>
                    </a:lnTo>
                    <a:lnTo>
                      <a:pt x="37" y="8"/>
                    </a:lnTo>
                    <a:lnTo>
                      <a:pt x="38" y="8"/>
                    </a:lnTo>
                    <a:lnTo>
                      <a:pt x="38" y="7"/>
                    </a:lnTo>
                    <a:lnTo>
                      <a:pt x="38" y="8"/>
                    </a:lnTo>
                    <a:lnTo>
                      <a:pt x="39" y="8"/>
                    </a:lnTo>
                    <a:lnTo>
                      <a:pt x="39" y="10"/>
                    </a:lnTo>
                    <a:lnTo>
                      <a:pt x="39" y="11"/>
                    </a:lnTo>
                    <a:lnTo>
                      <a:pt x="38" y="13"/>
                    </a:lnTo>
                    <a:lnTo>
                      <a:pt x="37" y="13"/>
                    </a:lnTo>
                    <a:lnTo>
                      <a:pt x="37" y="14"/>
                    </a:lnTo>
                    <a:lnTo>
                      <a:pt x="36" y="14"/>
                    </a:lnTo>
                    <a:lnTo>
                      <a:pt x="35" y="14"/>
                    </a:lnTo>
                    <a:lnTo>
                      <a:pt x="34" y="1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40" name="Freeform 142"/>
              <p:cNvSpPr>
                <a:spLocks/>
              </p:cNvSpPr>
              <p:nvPr/>
            </p:nvSpPr>
            <p:spPr bwMode="auto">
              <a:xfrm>
                <a:off x="995" y="2443"/>
                <a:ext cx="36" cy="17"/>
              </a:xfrm>
              <a:custGeom>
                <a:avLst/>
                <a:gdLst>
                  <a:gd name="T0" fmla="*/ 28 w 36"/>
                  <a:gd name="T1" fmla="*/ 12 h 17"/>
                  <a:gd name="T2" fmla="*/ 28 w 36"/>
                  <a:gd name="T3" fmla="*/ 9 h 17"/>
                  <a:gd name="T4" fmla="*/ 25 w 36"/>
                  <a:gd name="T5" fmla="*/ 9 h 17"/>
                  <a:gd name="T6" fmla="*/ 23 w 36"/>
                  <a:gd name="T7" fmla="*/ 7 h 17"/>
                  <a:gd name="T8" fmla="*/ 23 w 36"/>
                  <a:gd name="T9" fmla="*/ 7 h 17"/>
                  <a:gd name="T10" fmla="*/ 19 w 36"/>
                  <a:gd name="T11" fmla="*/ 8 h 17"/>
                  <a:gd name="T12" fmla="*/ 15 w 36"/>
                  <a:gd name="T13" fmla="*/ 9 h 17"/>
                  <a:gd name="T14" fmla="*/ 11 w 36"/>
                  <a:gd name="T15" fmla="*/ 11 h 17"/>
                  <a:gd name="T16" fmla="*/ 7 w 36"/>
                  <a:gd name="T17" fmla="*/ 12 h 17"/>
                  <a:gd name="T18" fmla="*/ 5 w 36"/>
                  <a:gd name="T19" fmla="*/ 14 h 17"/>
                  <a:gd name="T20" fmla="*/ 4 w 36"/>
                  <a:gd name="T21" fmla="*/ 14 h 17"/>
                  <a:gd name="T22" fmla="*/ 2 w 36"/>
                  <a:gd name="T23" fmla="*/ 14 h 17"/>
                  <a:gd name="T24" fmla="*/ 1 w 36"/>
                  <a:gd name="T25" fmla="*/ 13 h 17"/>
                  <a:gd name="T26" fmla="*/ 0 w 36"/>
                  <a:gd name="T27" fmla="*/ 12 h 17"/>
                  <a:gd name="T28" fmla="*/ 1 w 36"/>
                  <a:gd name="T29" fmla="*/ 9 h 17"/>
                  <a:gd name="T30" fmla="*/ 2 w 36"/>
                  <a:gd name="T31" fmla="*/ 8 h 17"/>
                  <a:gd name="T32" fmla="*/ 5 w 36"/>
                  <a:gd name="T33" fmla="*/ 7 h 17"/>
                  <a:gd name="T34" fmla="*/ 8 w 36"/>
                  <a:gd name="T35" fmla="*/ 6 h 17"/>
                  <a:gd name="T36" fmla="*/ 11 w 36"/>
                  <a:gd name="T37" fmla="*/ 3 h 17"/>
                  <a:gd name="T38" fmla="*/ 15 w 36"/>
                  <a:gd name="T39" fmla="*/ 2 h 17"/>
                  <a:gd name="T40" fmla="*/ 19 w 36"/>
                  <a:gd name="T41" fmla="*/ 1 h 17"/>
                  <a:gd name="T42" fmla="*/ 25 w 36"/>
                  <a:gd name="T43" fmla="*/ 1 h 17"/>
                  <a:gd name="T44" fmla="*/ 28 w 36"/>
                  <a:gd name="T45" fmla="*/ 2 h 17"/>
                  <a:gd name="T46" fmla="*/ 27 w 36"/>
                  <a:gd name="T47" fmla="*/ 1 h 17"/>
                  <a:gd name="T48" fmla="*/ 29 w 36"/>
                  <a:gd name="T49" fmla="*/ 3 h 17"/>
                  <a:gd name="T50" fmla="*/ 31 w 36"/>
                  <a:gd name="T51" fmla="*/ 4 h 17"/>
                  <a:gd name="T52" fmla="*/ 32 w 36"/>
                  <a:gd name="T53" fmla="*/ 7 h 17"/>
                  <a:gd name="T54" fmla="*/ 34 w 36"/>
                  <a:gd name="T55" fmla="*/ 8 h 17"/>
                  <a:gd name="T56" fmla="*/ 35 w 36"/>
                  <a:gd name="T57" fmla="*/ 9 h 17"/>
                  <a:gd name="T58" fmla="*/ 34 w 36"/>
                  <a:gd name="T59" fmla="*/ 12 h 17"/>
                  <a:gd name="T60" fmla="*/ 33 w 36"/>
                  <a:gd name="T61" fmla="*/ 14 h 17"/>
                  <a:gd name="T62" fmla="*/ 31 w 36"/>
                  <a:gd name="T63" fmla="*/ 14 h 17"/>
                  <a:gd name="T64" fmla="*/ 29 w 36"/>
                  <a:gd name="T65" fmla="*/ 14 h 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
                  <a:gd name="T100" fmla="*/ 0 h 17"/>
                  <a:gd name="T101" fmla="*/ 36 w 36"/>
                  <a:gd name="T102" fmla="*/ 17 h 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 h="17">
                    <a:moveTo>
                      <a:pt x="29" y="13"/>
                    </a:moveTo>
                    <a:lnTo>
                      <a:pt x="28" y="12"/>
                    </a:lnTo>
                    <a:lnTo>
                      <a:pt x="28" y="11"/>
                    </a:lnTo>
                    <a:lnTo>
                      <a:pt x="28" y="9"/>
                    </a:lnTo>
                    <a:lnTo>
                      <a:pt x="27" y="9"/>
                    </a:lnTo>
                    <a:lnTo>
                      <a:pt x="25" y="9"/>
                    </a:lnTo>
                    <a:lnTo>
                      <a:pt x="25" y="8"/>
                    </a:lnTo>
                    <a:lnTo>
                      <a:pt x="23" y="7"/>
                    </a:lnTo>
                    <a:lnTo>
                      <a:pt x="24" y="7"/>
                    </a:lnTo>
                    <a:lnTo>
                      <a:pt x="23" y="7"/>
                    </a:lnTo>
                    <a:lnTo>
                      <a:pt x="20" y="8"/>
                    </a:lnTo>
                    <a:lnTo>
                      <a:pt x="19" y="8"/>
                    </a:lnTo>
                    <a:lnTo>
                      <a:pt x="17" y="9"/>
                    </a:lnTo>
                    <a:lnTo>
                      <a:pt x="15" y="9"/>
                    </a:lnTo>
                    <a:lnTo>
                      <a:pt x="13" y="9"/>
                    </a:lnTo>
                    <a:lnTo>
                      <a:pt x="11" y="11"/>
                    </a:lnTo>
                    <a:lnTo>
                      <a:pt x="8" y="12"/>
                    </a:lnTo>
                    <a:lnTo>
                      <a:pt x="7" y="12"/>
                    </a:lnTo>
                    <a:lnTo>
                      <a:pt x="6" y="13"/>
                    </a:lnTo>
                    <a:lnTo>
                      <a:pt x="5" y="14"/>
                    </a:lnTo>
                    <a:lnTo>
                      <a:pt x="4" y="16"/>
                    </a:lnTo>
                    <a:lnTo>
                      <a:pt x="4" y="14"/>
                    </a:lnTo>
                    <a:lnTo>
                      <a:pt x="3" y="14"/>
                    </a:lnTo>
                    <a:lnTo>
                      <a:pt x="2" y="14"/>
                    </a:lnTo>
                    <a:lnTo>
                      <a:pt x="1" y="14"/>
                    </a:lnTo>
                    <a:lnTo>
                      <a:pt x="1" y="13"/>
                    </a:lnTo>
                    <a:lnTo>
                      <a:pt x="0" y="13"/>
                    </a:lnTo>
                    <a:lnTo>
                      <a:pt x="0" y="12"/>
                    </a:lnTo>
                    <a:lnTo>
                      <a:pt x="1" y="11"/>
                    </a:lnTo>
                    <a:lnTo>
                      <a:pt x="1" y="9"/>
                    </a:lnTo>
                    <a:lnTo>
                      <a:pt x="2" y="9"/>
                    </a:lnTo>
                    <a:lnTo>
                      <a:pt x="2" y="8"/>
                    </a:lnTo>
                    <a:lnTo>
                      <a:pt x="3" y="7"/>
                    </a:lnTo>
                    <a:lnTo>
                      <a:pt x="5" y="7"/>
                    </a:lnTo>
                    <a:lnTo>
                      <a:pt x="6" y="6"/>
                    </a:lnTo>
                    <a:lnTo>
                      <a:pt x="8" y="6"/>
                    </a:lnTo>
                    <a:lnTo>
                      <a:pt x="10" y="3"/>
                    </a:lnTo>
                    <a:lnTo>
                      <a:pt x="11" y="3"/>
                    </a:lnTo>
                    <a:lnTo>
                      <a:pt x="13" y="2"/>
                    </a:lnTo>
                    <a:lnTo>
                      <a:pt x="15" y="2"/>
                    </a:lnTo>
                    <a:lnTo>
                      <a:pt x="18" y="1"/>
                    </a:lnTo>
                    <a:lnTo>
                      <a:pt x="19" y="1"/>
                    </a:lnTo>
                    <a:lnTo>
                      <a:pt x="24" y="1"/>
                    </a:lnTo>
                    <a:lnTo>
                      <a:pt x="25" y="1"/>
                    </a:lnTo>
                    <a:lnTo>
                      <a:pt x="25" y="0"/>
                    </a:lnTo>
                    <a:lnTo>
                      <a:pt x="28" y="2"/>
                    </a:lnTo>
                    <a:lnTo>
                      <a:pt x="28" y="1"/>
                    </a:lnTo>
                    <a:lnTo>
                      <a:pt x="27" y="1"/>
                    </a:lnTo>
                    <a:lnTo>
                      <a:pt x="28" y="2"/>
                    </a:lnTo>
                    <a:lnTo>
                      <a:pt x="29" y="3"/>
                    </a:lnTo>
                    <a:lnTo>
                      <a:pt x="31" y="3"/>
                    </a:lnTo>
                    <a:lnTo>
                      <a:pt x="31" y="4"/>
                    </a:lnTo>
                    <a:lnTo>
                      <a:pt x="32" y="6"/>
                    </a:lnTo>
                    <a:lnTo>
                      <a:pt x="32" y="7"/>
                    </a:lnTo>
                    <a:lnTo>
                      <a:pt x="33" y="7"/>
                    </a:lnTo>
                    <a:lnTo>
                      <a:pt x="34" y="8"/>
                    </a:lnTo>
                    <a:lnTo>
                      <a:pt x="34" y="9"/>
                    </a:lnTo>
                    <a:lnTo>
                      <a:pt x="35" y="9"/>
                    </a:lnTo>
                    <a:lnTo>
                      <a:pt x="35" y="11"/>
                    </a:lnTo>
                    <a:lnTo>
                      <a:pt x="34" y="12"/>
                    </a:lnTo>
                    <a:lnTo>
                      <a:pt x="34" y="13"/>
                    </a:lnTo>
                    <a:lnTo>
                      <a:pt x="33" y="14"/>
                    </a:lnTo>
                    <a:lnTo>
                      <a:pt x="32" y="14"/>
                    </a:lnTo>
                    <a:lnTo>
                      <a:pt x="31" y="14"/>
                    </a:lnTo>
                    <a:lnTo>
                      <a:pt x="30" y="14"/>
                    </a:lnTo>
                    <a:lnTo>
                      <a:pt x="29" y="14"/>
                    </a:lnTo>
                    <a:lnTo>
                      <a:pt x="29" y="13"/>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41" name="Freeform 143"/>
              <p:cNvSpPr>
                <a:spLocks/>
              </p:cNvSpPr>
              <p:nvPr/>
            </p:nvSpPr>
            <p:spPr bwMode="auto">
              <a:xfrm>
                <a:off x="1041" y="2433"/>
                <a:ext cx="64" cy="47"/>
              </a:xfrm>
              <a:custGeom>
                <a:avLst/>
                <a:gdLst>
                  <a:gd name="T0" fmla="*/ 62 w 64"/>
                  <a:gd name="T1" fmla="*/ 8 h 47"/>
                  <a:gd name="T2" fmla="*/ 61 w 64"/>
                  <a:gd name="T3" fmla="*/ 15 h 47"/>
                  <a:gd name="T4" fmla="*/ 60 w 64"/>
                  <a:gd name="T5" fmla="*/ 19 h 47"/>
                  <a:gd name="T6" fmla="*/ 58 w 64"/>
                  <a:gd name="T7" fmla="*/ 25 h 47"/>
                  <a:gd name="T8" fmla="*/ 55 w 64"/>
                  <a:gd name="T9" fmla="*/ 30 h 47"/>
                  <a:gd name="T10" fmla="*/ 48 w 64"/>
                  <a:gd name="T11" fmla="*/ 36 h 47"/>
                  <a:gd name="T12" fmla="*/ 40 w 64"/>
                  <a:gd name="T13" fmla="*/ 42 h 47"/>
                  <a:gd name="T14" fmla="*/ 29 w 64"/>
                  <a:gd name="T15" fmla="*/ 45 h 47"/>
                  <a:gd name="T16" fmla="*/ 20 w 64"/>
                  <a:gd name="T17" fmla="*/ 46 h 47"/>
                  <a:gd name="T18" fmla="*/ 8 w 64"/>
                  <a:gd name="T19" fmla="*/ 45 h 47"/>
                  <a:gd name="T20" fmla="*/ 2 w 64"/>
                  <a:gd name="T21" fmla="*/ 44 h 47"/>
                  <a:gd name="T22" fmla="*/ 1 w 64"/>
                  <a:gd name="T23" fmla="*/ 43 h 47"/>
                  <a:gd name="T24" fmla="*/ 0 w 64"/>
                  <a:gd name="T25" fmla="*/ 40 h 47"/>
                  <a:gd name="T26" fmla="*/ 1 w 64"/>
                  <a:gd name="T27" fmla="*/ 39 h 47"/>
                  <a:gd name="T28" fmla="*/ 1 w 64"/>
                  <a:gd name="T29" fmla="*/ 38 h 47"/>
                  <a:gd name="T30" fmla="*/ 2 w 64"/>
                  <a:gd name="T31" fmla="*/ 37 h 47"/>
                  <a:gd name="T32" fmla="*/ 3 w 64"/>
                  <a:gd name="T33" fmla="*/ 36 h 47"/>
                  <a:gd name="T34" fmla="*/ 8 w 64"/>
                  <a:gd name="T35" fmla="*/ 38 h 47"/>
                  <a:gd name="T36" fmla="*/ 17 w 64"/>
                  <a:gd name="T37" fmla="*/ 39 h 47"/>
                  <a:gd name="T38" fmla="*/ 25 w 64"/>
                  <a:gd name="T39" fmla="*/ 39 h 47"/>
                  <a:gd name="T40" fmla="*/ 33 w 64"/>
                  <a:gd name="T41" fmla="*/ 37 h 47"/>
                  <a:gd name="T42" fmla="*/ 41 w 64"/>
                  <a:gd name="T43" fmla="*/ 34 h 47"/>
                  <a:gd name="T44" fmla="*/ 47 w 64"/>
                  <a:gd name="T45" fmla="*/ 29 h 47"/>
                  <a:gd name="T46" fmla="*/ 51 w 64"/>
                  <a:gd name="T47" fmla="*/ 24 h 47"/>
                  <a:gd name="T48" fmla="*/ 53 w 64"/>
                  <a:gd name="T49" fmla="*/ 20 h 47"/>
                  <a:gd name="T50" fmla="*/ 54 w 64"/>
                  <a:gd name="T51" fmla="*/ 14 h 47"/>
                  <a:gd name="T52" fmla="*/ 55 w 64"/>
                  <a:gd name="T53" fmla="*/ 10 h 47"/>
                  <a:gd name="T54" fmla="*/ 55 w 64"/>
                  <a:gd name="T55" fmla="*/ 5 h 47"/>
                  <a:gd name="T56" fmla="*/ 56 w 64"/>
                  <a:gd name="T57" fmla="*/ 3 h 47"/>
                  <a:gd name="T58" fmla="*/ 56 w 64"/>
                  <a:gd name="T59" fmla="*/ 2 h 47"/>
                  <a:gd name="T60" fmla="*/ 58 w 64"/>
                  <a:gd name="T61" fmla="*/ 1 h 47"/>
                  <a:gd name="T62" fmla="*/ 60 w 64"/>
                  <a:gd name="T63" fmla="*/ 0 h 47"/>
                  <a:gd name="T64" fmla="*/ 61 w 64"/>
                  <a:gd name="T65" fmla="*/ 1 h 47"/>
                  <a:gd name="T66" fmla="*/ 62 w 64"/>
                  <a:gd name="T67" fmla="*/ 2 h 47"/>
                  <a:gd name="T68" fmla="*/ 63 w 64"/>
                  <a:gd name="T69" fmla="*/ 3 h 47"/>
                  <a:gd name="T70" fmla="*/ 62 w 64"/>
                  <a:gd name="T71" fmla="*/ 5 h 4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4"/>
                  <a:gd name="T109" fmla="*/ 0 h 47"/>
                  <a:gd name="T110" fmla="*/ 64 w 64"/>
                  <a:gd name="T111" fmla="*/ 47 h 4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4" h="47">
                    <a:moveTo>
                      <a:pt x="62" y="6"/>
                    </a:moveTo>
                    <a:lnTo>
                      <a:pt x="62" y="8"/>
                    </a:lnTo>
                    <a:lnTo>
                      <a:pt x="61" y="11"/>
                    </a:lnTo>
                    <a:lnTo>
                      <a:pt x="61" y="15"/>
                    </a:lnTo>
                    <a:lnTo>
                      <a:pt x="61" y="16"/>
                    </a:lnTo>
                    <a:lnTo>
                      <a:pt x="60" y="19"/>
                    </a:lnTo>
                    <a:lnTo>
                      <a:pt x="59" y="21"/>
                    </a:lnTo>
                    <a:lnTo>
                      <a:pt x="58" y="25"/>
                    </a:lnTo>
                    <a:lnTo>
                      <a:pt x="57" y="27"/>
                    </a:lnTo>
                    <a:lnTo>
                      <a:pt x="55" y="30"/>
                    </a:lnTo>
                    <a:lnTo>
                      <a:pt x="53" y="33"/>
                    </a:lnTo>
                    <a:lnTo>
                      <a:pt x="48" y="36"/>
                    </a:lnTo>
                    <a:lnTo>
                      <a:pt x="44" y="40"/>
                    </a:lnTo>
                    <a:lnTo>
                      <a:pt x="40" y="42"/>
                    </a:lnTo>
                    <a:lnTo>
                      <a:pt x="34" y="44"/>
                    </a:lnTo>
                    <a:lnTo>
                      <a:pt x="29" y="45"/>
                    </a:lnTo>
                    <a:lnTo>
                      <a:pt x="24" y="46"/>
                    </a:lnTo>
                    <a:lnTo>
                      <a:pt x="20" y="46"/>
                    </a:lnTo>
                    <a:lnTo>
                      <a:pt x="14" y="45"/>
                    </a:lnTo>
                    <a:lnTo>
                      <a:pt x="8" y="45"/>
                    </a:lnTo>
                    <a:lnTo>
                      <a:pt x="3" y="43"/>
                    </a:lnTo>
                    <a:lnTo>
                      <a:pt x="2" y="44"/>
                    </a:lnTo>
                    <a:lnTo>
                      <a:pt x="2" y="43"/>
                    </a:lnTo>
                    <a:lnTo>
                      <a:pt x="1" y="43"/>
                    </a:lnTo>
                    <a:lnTo>
                      <a:pt x="1" y="42"/>
                    </a:lnTo>
                    <a:lnTo>
                      <a:pt x="0" y="40"/>
                    </a:lnTo>
                    <a:lnTo>
                      <a:pt x="0" y="39"/>
                    </a:lnTo>
                    <a:lnTo>
                      <a:pt x="1" y="39"/>
                    </a:lnTo>
                    <a:lnTo>
                      <a:pt x="0" y="38"/>
                    </a:lnTo>
                    <a:lnTo>
                      <a:pt x="1" y="38"/>
                    </a:lnTo>
                    <a:lnTo>
                      <a:pt x="1" y="37"/>
                    </a:lnTo>
                    <a:lnTo>
                      <a:pt x="2" y="37"/>
                    </a:lnTo>
                    <a:lnTo>
                      <a:pt x="3" y="37"/>
                    </a:lnTo>
                    <a:lnTo>
                      <a:pt x="3" y="36"/>
                    </a:lnTo>
                    <a:lnTo>
                      <a:pt x="4" y="36"/>
                    </a:lnTo>
                    <a:lnTo>
                      <a:pt x="8" y="38"/>
                    </a:lnTo>
                    <a:lnTo>
                      <a:pt x="13" y="39"/>
                    </a:lnTo>
                    <a:lnTo>
                      <a:pt x="17" y="39"/>
                    </a:lnTo>
                    <a:lnTo>
                      <a:pt x="21" y="39"/>
                    </a:lnTo>
                    <a:lnTo>
                      <a:pt x="25" y="39"/>
                    </a:lnTo>
                    <a:lnTo>
                      <a:pt x="30" y="38"/>
                    </a:lnTo>
                    <a:lnTo>
                      <a:pt x="33" y="37"/>
                    </a:lnTo>
                    <a:lnTo>
                      <a:pt x="38" y="35"/>
                    </a:lnTo>
                    <a:lnTo>
                      <a:pt x="41" y="34"/>
                    </a:lnTo>
                    <a:lnTo>
                      <a:pt x="44" y="31"/>
                    </a:lnTo>
                    <a:lnTo>
                      <a:pt x="47" y="29"/>
                    </a:lnTo>
                    <a:lnTo>
                      <a:pt x="48" y="27"/>
                    </a:lnTo>
                    <a:lnTo>
                      <a:pt x="51" y="24"/>
                    </a:lnTo>
                    <a:lnTo>
                      <a:pt x="52" y="22"/>
                    </a:lnTo>
                    <a:lnTo>
                      <a:pt x="53" y="20"/>
                    </a:lnTo>
                    <a:lnTo>
                      <a:pt x="53" y="16"/>
                    </a:lnTo>
                    <a:lnTo>
                      <a:pt x="54" y="14"/>
                    </a:lnTo>
                    <a:lnTo>
                      <a:pt x="55" y="12"/>
                    </a:lnTo>
                    <a:lnTo>
                      <a:pt x="55" y="10"/>
                    </a:lnTo>
                    <a:lnTo>
                      <a:pt x="54" y="6"/>
                    </a:lnTo>
                    <a:lnTo>
                      <a:pt x="55" y="5"/>
                    </a:lnTo>
                    <a:lnTo>
                      <a:pt x="55" y="4"/>
                    </a:lnTo>
                    <a:lnTo>
                      <a:pt x="56" y="3"/>
                    </a:lnTo>
                    <a:lnTo>
                      <a:pt x="57" y="3"/>
                    </a:lnTo>
                    <a:lnTo>
                      <a:pt x="56" y="2"/>
                    </a:lnTo>
                    <a:lnTo>
                      <a:pt x="57" y="1"/>
                    </a:lnTo>
                    <a:lnTo>
                      <a:pt x="58" y="1"/>
                    </a:lnTo>
                    <a:lnTo>
                      <a:pt x="59" y="1"/>
                    </a:lnTo>
                    <a:lnTo>
                      <a:pt x="60" y="0"/>
                    </a:lnTo>
                    <a:lnTo>
                      <a:pt x="60" y="1"/>
                    </a:lnTo>
                    <a:lnTo>
                      <a:pt x="61" y="1"/>
                    </a:lnTo>
                    <a:lnTo>
                      <a:pt x="61" y="2"/>
                    </a:lnTo>
                    <a:lnTo>
                      <a:pt x="62" y="2"/>
                    </a:lnTo>
                    <a:lnTo>
                      <a:pt x="63" y="2"/>
                    </a:lnTo>
                    <a:lnTo>
                      <a:pt x="63" y="3"/>
                    </a:lnTo>
                    <a:lnTo>
                      <a:pt x="63" y="4"/>
                    </a:lnTo>
                    <a:lnTo>
                      <a:pt x="62" y="5"/>
                    </a:lnTo>
                    <a:lnTo>
                      <a:pt x="62" y="6"/>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42" name="Freeform 144"/>
              <p:cNvSpPr>
                <a:spLocks/>
              </p:cNvSpPr>
              <p:nvPr/>
            </p:nvSpPr>
            <p:spPr bwMode="auto">
              <a:xfrm>
                <a:off x="1107" y="2433"/>
                <a:ext cx="87" cy="37"/>
              </a:xfrm>
              <a:custGeom>
                <a:avLst/>
                <a:gdLst>
                  <a:gd name="T0" fmla="*/ 7 w 87"/>
                  <a:gd name="T1" fmla="*/ 7 h 37"/>
                  <a:gd name="T2" fmla="*/ 7 w 87"/>
                  <a:gd name="T3" fmla="*/ 13 h 37"/>
                  <a:gd name="T4" fmla="*/ 9 w 87"/>
                  <a:gd name="T5" fmla="*/ 17 h 37"/>
                  <a:gd name="T6" fmla="*/ 11 w 87"/>
                  <a:gd name="T7" fmla="*/ 23 h 37"/>
                  <a:gd name="T8" fmla="*/ 16 w 87"/>
                  <a:gd name="T9" fmla="*/ 26 h 37"/>
                  <a:gd name="T10" fmla="*/ 26 w 87"/>
                  <a:gd name="T11" fmla="*/ 29 h 37"/>
                  <a:gd name="T12" fmla="*/ 40 w 87"/>
                  <a:gd name="T13" fmla="*/ 29 h 37"/>
                  <a:gd name="T14" fmla="*/ 51 w 87"/>
                  <a:gd name="T15" fmla="*/ 24 h 37"/>
                  <a:gd name="T16" fmla="*/ 63 w 87"/>
                  <a:gd name="T17" fmla="*/ 19 h 37"/>
                  <a:gd name="T18" fmla="*/ 75 w 87"/>
                  <a:gd name="T19" fmla="*/ 14 h 37"/>
                  <a:gd name="T20" fmla="*/ 82 w 87"/>
                  <a:gd name="T21" fmla="*/ 12 h 37"/>
                  <a:gd name="T22" fmla="*/ 84 w 87"/>
                  <a:gd name="T23" fmla="*/ 13 h 37"/>
                  <a:gd name="T24" fmla="*/ 86 w 87"/>
                  <a:gd name="T25" fmla="*/ 15 h 37"/>
                  <a:gd name="T26" fmla="*/ 85 w 87"/>
                  <a:gd name="T27" fmla="*/ 16 h 37"/>
                  <a:gd name="T28" fmla="*/ 85 w 87"/>
                  <a:gd name="T29" fmla="*/ 18 h 37"/>
                  <a:gd name="T30" fmla="*/ 83 w 87"/>
                  <a:gd name="T31" fmla="*/ 19 h 37"/>
                  <a:gd name="T32" fmla="*/ 70 w 87"/>
                  <a:gd name="T33" fmla="*/ 23 h 37"/>
                  <a:gd name="T34" fmla="*/ 58 w 87"/>
                  <a:gd name="T35" fmla="*/ 29 h 37"/>
                  <a:gd name="T36" fmla="*/ 45 w 87"/>
                  <a:gd name="T37" fmla="*/ 34 h 37"/>
                  <a:gd name="T38" fmla="*/ 32 w 87"/>
                  <a:gd name="T39" fmla="*/ 36 h 37"/>
                  <a:gd name="T40" fmla="*/ 18 w 87"/>
                  <a:gd name="T41" fmla="*/ 35 h 37"/>
                  <a:gd name="T42" fmla="*/ 11 w 87"/>
                  <a:gd name="T43" fmla="*/ 31 h 37"/>
                  <a:gd name="T44" fmla="*/ 6 w 87"/>
                  <a:gd name="T45" fmla="*/ 25 h 37"/>
                  <a:gd name="T46" fmla="*/ 2 w 87"/>
                  <a:gd name="T47" fmla="*/ 18 h 37"/>
                  <a:gd name="T48" fmla="*/ 1 w 87"/>
                  <a:gd name="T49" fmla="*/ 11 h 37"/>
                  <a:gd name="T50" fmla="*/ 1 w 87"/>
                  <a:gd name="T51" fmla="*/ 3 h 37"/>
                  <a:gd name="T52" fmla="*/ 2 w 87"/>
                  <a:gd name="T53" fmla="*/ 2 h 37"/>
                  <a:gd name="T54" fmla="*/ 2 w 87"/>
                  <a:gd name="T55" fmla="*/ 0 h 37"/>
                  <a:gd name="T56" fmla="*/ 4 w 87"/>
                  <a:gd name="T57" fmla="*/ 0 h 37"/>
                  <a:gd name="T58" fmla="*/ 5 w 87"/>
                  <a:gd name="T59" fmla="*/ 1 h 37"/>
                  <a:gd name="T60" fmla="*/ 7 w 87"/>
                  <a:gd name="T61" fmla="*/ 1 h 37"/>
                  <a:gd name="T62" fmla="*/ 7 w 87"/>
                  <a:gd name="T63" fmla="*/ 3 h 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7"/>
                  <a:gd name="T97" fmla="*/ 0 h 37"/>
                  <a:gd name="T98" fmla="*/ 87 w 87"/>
                  <a:gd name="T99" fmla="*/ 37 h 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7" h="37">
                    <a:moveTo>
                      <a:pt x="7" y="3"/>
                    </a:moveTo>
                    <a:lnTo>
                      <a:pt x="7" y="7"/>
                    </a:lnTo>
                    <a:lnTo>
                      <a:pt x="7" y="9"/>
                    </a:lnTo>
                    <a:lnTo>
                      <a:pt x="7" y="13"/>
                    </a:lnTo>
                    <a:lnTo>
                      <a:pt x="8" y="15"/>
                    </a:lnTo>
                    <a:lnTo>
                      <a:pt x="9" y="17"/>
                    </a:lnTo>
                    <a:lnTo>
                      <a:pt x="10" y="21"/>
                    </a:lnTo>
                    <a:lnTo>
                      <a:pt x="11" y="23"/>
                    </a:lnTo>
                    <a:lnTo>
                      <a:pt x="13" y="24"/>
                    </a:lnTo>
                    <a:lnTo>
                      <a:pt x="16" y="26"/>
                    </a:lnTo>
                    <a:lnTo>
                      <a:pt x="19" y="27"/>
                    </a:lnTo>
                    <a:lnTo>
                      <a:pt x="26" y="29"/>
                    </a:lnTo>
                    <a:lnTo>
                      <a:pt x="32" y="30"/>
                    </a:lnTo>
                    <a:lnTo>
                      <a:pt x="40" y="29"/>
                    </a:lnTo>
                    <a:lnTo>
                      <a:pt x="45" y="27"/>
                    </a:lnTo>
                    <a:lnTo>
                      <a:pt x="51" y="24"/>
                    </a:lnTo>
                    <a:lnTo>
                      <a:pt x="56" y="22"/>
                    </a:lnTo>
                    <a:lnTo>
                      <a:pt x="63" y="19"/>
                    </a:lnTo>
                    <a:lnTo>
                      <a:pt x="68" y="15"/>
                    </a:lnTo>
                    <a:lnTo>
                      <a:pt x="75" y="14"/>
                    </a:lnTo>
                    <a:lnTo>
                      <a:pt x="81" y="12"/>
                    </a:lnTo>
                    <a:lnTo>
                      <a:pt x="82" y="12"/>
                    </a:lnTo>
                    <a:lnTo>
                      <a:pt x="83" y="12"/>
                    </a:lnTo>
                    <a:lnTo>
                      <a:pt x="84" y="13"/>
                    </a:lnTo>
                    <a:lnTo>
                      <a:pt x="85" y="14"/>
                    </a:lnTo>
                    <a:lnTo>
                      <a:pt x="86" y="15"/>
                    </a:lnTo>
                    <a:lnTo>
                      <a:pt x="86" y="16"/>
                    </a:lnTo>
                    <a:lnTo>
                      <a:pt x="85" y="16"/>
                    </a:lnTo>
                    <a:lnTo>
                      <a:pt x="85" y="17"/>
                    </a:lnTo>
                    <a:lnTo>
                      <a:pt x="85" y="18"/>
                    </a:lnTo>
                    <a:lnTo>
                      <a:pt x="84" y="19"/>
                    </a:lnTo>
                    <a:lnTo>
                      <a:pt x="83" y="19"/>
                    </a:lnTo>
                    <a:lnTo>
                      <a:pt x="77" y="21"/>
                    </a:lnTo>
                    <a:lnTo>
                      <a:pt x="70" y="23"/>
                    </a:lnTo>
                    <a:lnTo>
                      <a:pt x="65" y="26"/>
                    </a:lnTo>
                    <a:lnTo>
                      <a:pt x="58" y="29"/>
                    </a:lnTo>
                    <a:lnTo>
                      <a:pt x="51" y="32"/>
                    </a:lnTo>
                    <a:lnTo>
                      <a:pt x="45" y="34"/>
                    </a:lnTo>
                    <a:lnTo>
                      <a:pt x="39" y="36"/>
                    </a:lnTo>
                    <a:lnTo>
                      <a:pt x="32" y="36"/>
                    </a:lnTo>
                    <a:lnTo>
                      <a:pt x="25" y="35"/>
                    </a:lnTo>
                    <a:lnTo>
                      <a:pt x="18" y="35"/>
                    </a:lnTo>
                    <a:lnTo>
                      <a:pt x="13" y="33"/>
                    </a:lnTo>
                    <a:lnTo>
                      <a:pt x="11" y="31"/>
                    </a:lnTo>
                    <a:lnTo>
                      <a:pt x="8" y="29"/>
                    </a:lnTo>
                    <a:lnTo>
                      <a:pt x="6" y="25"/>
                    </a:lnTo>
                    <a:lnTo>
                      <a:pt x="3" y="22"/>
                    </a:lnTo>
                    <a:lnTo>
                      <a:pt x="2" y="18"/>
                    </a:lnTo>
                    <a:lnTo>
                      <a:pt x="1" y="14"/>
                    </a:lnTo>
                    <a:lnTo>
                      <a:pt x="1" y="11"/>
                    </a:lnTo>
                    <a:lnTo>
                      <a:pt x="0" y="7"/>
                    </a:lnTo>
                    <a:lnTo>
                      <a:pt x="1" y="3"/>
                    </a:lnTo>
                    <a:lnTo>
                      <a:pt x="1" y="2"/>
                    </a:lnTo>
                    <a:lnTo>
                      <a:pt x="2" y="2"/>
                    </a:lnTo>
                    <a:lnTo>
                      <a:pt x="2" y="1"/>
                    </a:lnTo>
                    <a:lnTo>
                      <a:pt x="2" y="0"/>
                    </a:lnTo>
                    <a:lnTo>
                      <a:pt x="3" y="0"/>
                    </a:lnTo>
                    <a:lnTo>
                      <a:pt x="4" y="0"/>
                    </a:lnTo>
                    <a:lnTo>
                      <a:pt x="4" y="1"/>
                    </a:lnTo>
                    <a:lnTo>
                      <a:pt x="5" y="1"/>
                    </a:lnTo>
                    <a:lnTo>
                      <a:pt x="6" y="1"/>
                    </a:lnTo>
                    <a:lnTo>
                      <a:pt x="7" y="1"/>
                    </a:lnTo>
                    <a:lnTo>
                      <a:pt x="7" y="2"/>
                    </a:lnTo>
                    <a:lnTo>
                      <a:pt x="7" y="3"/>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43" name="Freeform 145"/>
              <p:cNvSpPr>
                <a:spLocks/>
              </p:cNvSpPr>
              <p:nvPr/>
            </p:nvSpPr>
            <p:spPr bwMode="auto">
              <a:xfrm>
                <a:off x="862" y="2871"/>
                <a:ext cx="20" cy="144"/>
              </a:xfrm>
              <a:custGeom>
                <a:avLst/>
                <a:gdLst>
                  <a:gd name="T0" fmla="*/ 12 w 20"/>
                  <a:gd name="T1" fmla="*/ 10 h 144"/>
                  <a:gd name="T2" fmla="*/ 12 w 20"/>
                  <a:gd name="T3" fmla="*/ 18 h 144"/>
                  <a:gd name="T4" fmla="*/ 13 w 20"/>
                  <a:gd name="T5" fmla="*/ 27 h 144"/>
                  <a:gd name="T6" fmla="*/ 14 w 20"/>
                  <a:gd name="T7" fmla="*/ 36 h 144"/>
                  <a:gd name="T8" fmla="*/ 16 w 20"/>
                  <a:gd name="T9" fmla="*/ 45 h 144"/>
                  <a:gd name="T10" fmla="*/ 18 w 20"/>
                  <a:gd name="T11" fmla="*/ 53 h 144"/>
                  <a:gd name="T12" fmla="*/ 19 w 20"/>
                  <a:gd name="T13" fmla="*/ 55 h 144"/>
                  <a:gd name="T14" fmla="*/ 18 w 20"/>
                  <a:gd name="T15" fmla="*/ 56 h 144"/>
                  <a:gd name="T16" fmla="*/ 13 w 20"/>
                  <a:gd name="T17" fmla="*/ 68 h 144"/>
                  <a:gd name="T18" fmla="*/ 8 w 20"/>
                  <a:gd name="T19" fmla="*/ 84 h 144"/>
                  <a:gd name="T20" fmla="*/ 6 w 20"/>
                  <a:gd name="T21" fmla="*/ 99 h 144"/>
                  <a:gd name="T22" fmla="*/ 7 w 20"/>
                  <a:gd name="T23" fmla="*/ 115 h 144"/>
                  <a:gd name="T24" fmla="*/ 14 w 20"/>
                  <a:gd name="T25" fmla="*/ 130 h 144"/>
                  <a:gd name="T26" fmla="*/ 17 w 20"/>
                  <a:gd name="T27" fmla="*/ 139 h 144"/>
                  <a:gd name="T28" fmla="*/ 17 w 20"/>
                  <a:gd name="T29" fmla="*/ 141 h 144"/>
                  <a:gd name="T30" fmla="*/ 16 w 20"/>
                  <a:gd name="T31" fmla="*/ 142 h 144"/>
                  <a:gd name="T32" fmla="*/ 14 w 20"/>
                  <a:gd name="T33" fmla="*/ 143 h 144"/>
                  <a:gd name="T34" fmla="*/ 13 w 20"/>
                  <a:gd name="T35" fmla="*/ 142 h 144"/>
                  <a:gd name="T36" fmla="*/ 12 w 20"/>
                  <a:gd name="T37" fmla="*/ 140 h 144"/>
                  <a:gd name="T38" fmla="*/ 6 w 20"/>
                  <a:gd name="T39" fmla="*/ 127 h 144"/>
                  <a:gd name="T40" fmla="*/ 1 w 20"/>
                  <a:gd name="T41" fmla="*/ 112 h 144"/>
                  <a:gd name="T42" fmla="*/ 0 w 20"/>
                  <a:gd name="T43" fmla="*/ 96 h 144"/>
                  <a:gd name="T44" fmla="*/ 2 w 20"/>
                  <a:gd name="T45" fmla="*/ 82 h 144"/>
                  <a:gd name="T46" fmla="*/ 7 w 20"/>
                  <a:gd name="T47" fmla="*/ 68 h 144"/>
                  <a:gd name="T48" fmla="*/ 13 w 20"/>
                  <a:gd name="T49" fmla="*/ 55 h 144"/>
                  <a:gd name="T50" fmla="*/ 9 w 20"/>
                  <a:gd name="T51" fmla="*/ 43 h 144"/>
                  <a:gd name="T52" fmla="*/ 7 w 20"/>
                  <a:gd name="T53" fmla="*/ 35 h 144"/>
                  <a:gd name="T54" fmla="*/ 6 w 20"/>
                  <a:gd name="T55" fmla="*/ 25 h 144"/>
                  <a:gd name="T56" fmla="*/ 5 w 20"/>
                  <a:gd name="T57" fmla="*/ 17 h 144"/>
                  <a:gd name="T58" fmla="*/ 6 w 20"/>
                  <a:gd name="T59" fmla="*/ 8 h 144"/>
                  <a:gd name="T60" fmla="*/ 5 w 20"/>
                  <a:gd name="T61" fmla="*/ 3 h 144"/>
                  <a:gd name="T62" fmla="*/ 6 w 20"/>
                  <a:gd name="T63" fmla="*/ 2 h 144"/>
                  <a:gd name="T64" fmla="*/ 7 w 20"/>
                  <a:gd name="T65" fmla="*/ 1 h 144"/>
                  <a:gd name="T66" fmla="*/ 9 w 20"/>
                  <a:gd name="T67" fmla="*/ 0 h 144"/>
                  <a:gd name="T68" fmla="*/ 10 w 20"/>
                  <a:gd name="T69" fmla="*/ 1 h 144"/>
                  <a:gd name="T70" fmla="*/ 11 w 20"/>
                  <a:gd name="T71" fmla="*/ 1 h 144"/>
                  <a:gd name="T72" fmla="*/ 12 w 20"/>
                  <a:gd name="T73" fmla="*/ 3 h 144"/>
                  <a:gd name="T74" fmla="*/ 12 w 20"/>
                  <a:gd name="T75" fmla="*/ 4 h 1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0"/>
                  <a:gd name="T115" fmla="*/ 0 h 144"/>
                  <a:gd name="T116" fmla="*/ 20 w 20"/>
                  <a:gd name="T117" fmla="*/ 144 h 14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0" h="144">
                    <a:moveTo>
                      <a:pt x="12" y="4"/>
                    </a:moveTo>
                    <a:lnTo>
                      <a:pt x="12" y="10"/>
                    </a:lnTo>
                    <a:lnTo>
                      <a:pt x="12" y="13"/>
                    </a:lnTo>
                    <a:lnTo>
                      <a:pt x="12" y="18"/>
                    </a:lnTo>
                    <a:lnTo>
                      <a:pt x="13" y="23"/>
                    </a:lnTo>
                    <a:lnTo>
                      <a:pt x="13" y="27"/>
                    </a:lnTo>
                    <a:lnTo>
                      <a:pt x="13" y="32"/>
                    </a:lnTo>
                    <a:lnTo>
                      <a:pt x="14" y="36"/>
                    </a:lnTo>
                    <a:lnTo>
                      <a:pt x="15" y="40"/>
                    </a:lnTo>
                    <a:lnTo>
                      <a:pt x="16" y="45"/>
                    </a:lnTo>
                    <a:lnTo>
                      <a:pt x="17" y="49"/>
                    </a:lnTo>
                    <a:lnTo>
                      <a:pt x="18" y="53"/>
                    </a:lnTo>
                    <a:lnTo>
                      <a:pt x="18" y="54"/>
                    </a:lnTo>
                    <a:lnTo>
                      <a:pt x="19" y="55"/>
                    </a:lnTo>
                    <a:lnTo>
                      <a:pt x="19" y="56"/>
                    </a:lnTo>
                    <a:lnTo>
                      <a:pt x="18" y="56"/>
                    </a:lnTo>
                    <a:lnTo>
                      <a:pt x="17" y="61"/>
                    </a:lnTo>
                    <a:lnTo>
                      <a:pt x="13" y="68"/>
                    </a:lnTo>
                    <a:lnTo>
                      <a:pt x="10" y="76"/>
                    </a:lnTo>
                    <a:lnTo>
                      <a:pt x="8" y="84"/>
                    </a:lnTo>
                    <a:lnTo>
                      <a:pt x="7" y="91"/>
                    </a:lnTo>
                    <a:lnTo>
                      <a:pt x="6" y="99"/>
                    </a:lnTo>
                    <a:lnTo>
                      <a:pt x="7" y="107"/>
                    </a:lnTo>
                    <a:lnTo>
                      <a:pt x="7" y="115"/>
                    </a:lnTo>
                    <a:lnTo>
                      <a:pt x="10" y="123"/>
                    </a:lnTo>
                    <a:lnTo>
                      <a:pt x="14" y="130"/>
                    </a:lnTo>
                    <a:lnTo>
                      <a:pt x="17" y="137"/>
                    </a:lnTo>
                    <a:lnTo>
                      <a:pt x="17" y="139"/>
                    </a:lnTo>
                    <a:lnTo>
                      <a:pt x="17" y="140"/>
                    </a:lnTo>
                    <a:lnTo>
                      <a:pt x="17" y="141"/>
                    </a:lnTo>
                    <a:lnTo>
                      <a:pt x="16" y="141"/>
                    </a:lnTo>
                    <a:lnTo>
                      <a:pt x="16" y="142"/>
                    </a:lnTo>
                    <a:lnTo>
                      <a:pt x="15" y="142"/>
                    </a:lnTo>
                    <a:lnTo>
                      <a:pt x="14" y="143"/>
                    </a:lnTo>
                    <a:lnTo>
                      <a:pt x="14" y="142"/>
                    </a:lnTo>
                    <a:lnTo>
                      <a:pt x="13" y="142"/>
                    </a:lnTo>
                    <a:lnTo>
                      <a:pt x="12" y="141"/>
                    </a:lnTo>
                    <a:lnTo>
                      <a:pt x="12" y="140"/>
                    </a:lnTo>
                    <a:lnTo>
                      <a:pt x="8" y="134"/>
                    </a:lnTo>
                    <a:lnTo>
                      <a:pt x="6" y="127"/>
                    </a:lnTo>
                    <a:lnTo>
                      <a:pt x="3" y="119"/>
                    </a:lnTo>
                    <a:lnTo>
                      <a:pt x="1" y="112"/>
                    </a:lnTo>
                    <a:lnTo>
                      <a:pt x="0" y="104"/>
                    </a:lnTo>
                    <a:lnTo>
                      <a:pt x="0" y="96"/>
                    </a:lnTo>
                    <a:lnTo>
                      <a:pt x="0" y="89"/>
                    </a:lnTo>
                    <a:lnTo>
                      <a:pt x="2" y="82"/>
                    </a:lnTo>
                    <a:lnTo>
                      <a:pt x="4" y="75"/>
                    </a:lnTo>
                    <a:lnTo>
                      <a:pt x="7" y="68"/>
                    </a:lnTo>
                    <a:lnTo>
                      <a:pt x="13" y="53"/>
                    </a:lnTo>
                    <a:lnTo>
                      <a:pt x="13" y="55"/>
                    </a:lnTo>
                    <a:lnTo>
                      <a:pt x="11" y="48"/>
                    </a:lnTo>
                    <a:lnTo>
                      <a:pt x="9" y="43"/>
                    </a:lnTo>
                    <a:lnTo>
                      <a:pt x="8" y="39"/>
                    </a:lnTo>
                    <a:lnTo>
                      <a:pt x="7" y="35"/>
                    </a:lnTo>
                    <a:lnTo>
                      <a:pt x="6" y="30"/>
                    </a:lnTo>
                    <a:lnTo>
                      <a:pt x="6" y="25"/>
                    </a:lnTo>
                    <a:lnTo>
                      <a:pt x="6" y="21"/>
                    </a:lnTo>
                    <a:lnTo>
                      <a:pt x="5" y="17"/>
                    </a:lnTo>
                    <a:lnTo>
                      <a:pt x="6" y="13"/>
                    </a:lnTo>
                    <a:lnTo>
                      <a:pt x="6" y="8"/>
                    </a:lnTo>
                    <a:lnTo>
                      <a:pt x="6" y="3"/>
                    </a:lnTo>
                    <a:lnTo>
                      <a:pt x="5" y="3"/>
                    </a:lnTo>
                    <a:lnTo>
                      <a:pt x="6" y="3"/>
                    </a:lnTo>
                    <a:lnTo>
                      <a:pt x="6" y="2"/>
                    </a:lnTo>
                    <a:lnTo>
                      <a:pt x="7" y="2"/>
                    </a:lnTo>
                    <a:lnTo>
                      <a:pt x="7" y="1"/>
                    </a:lnTo>
                    <a:lnTo>
                      <a:pt x="8" y="0"/>
                    </a:lnTo>
                    <a:lnTo>
                      <a:pt x="9" y="0"/>
                    </a:lnTo>
                    <a:lnTo>
                      <a:pt x="9" y="1"/>
                    </a:lnTo>
                    <a:lnTo>
                      <a:pt x="10" y="1"/>
                    </a:lnTo>
                    <a:lnTo>
                      <a:pt x="11" y="2"/>
                    </a:lnTo>
                    <a:lnTo>
                      <a:pt x="11" y="1"/>
                    </a:lnTo>
                    <a:lnTo>
                      <a:pt x="12" y="2"/>
                    </a:lnTo>
                    <a:lnTo>
                      <a:pt x="12" y="3"/>
                    </a:lnTo>
                    <a:lnTo>
                      <a:pt x="12" y="4"/>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44" name="Freeform 146"/>
              <p:cNvSpPr>
                <a:spLocks/>
              </p:cNvSpPr>
              <p:nvPr/>
            </p:nvSpPr>
            <p:spPr bwMode="auto">
              <a:xfrm>
                <a:off x="1288" y="2329"/>
                <a:ext cx="45" cy="20"/>
              </a:xfrm>
              <a:custGeom>
                <a:avLst/>
                <a:gdLst>
                  <a:gd name="T0" fmla="*/ 42 w 45"/>
                  <a:gd name="T1" fmla="*/ 5 h 20"/>
                  <a:gd name="T2" fmla="*/ 38 w 45"/>
                  <a:gd name="T3" fmla="*/ 8 h 20"/>
                  <a:gd name="T4" fmla="*/ 35 w 45"/>
                  <a:gd name="T5" fmla="*/ 10 h 20"/>
                  <a:gd name="T6" fmla="*/ 32 w 45"/>
                  <a:gd name="T7" fmla="*/ 12 h 20"/>
                  <a:gd name="T8" fmla="*/ 28 w 45"/>
                  <a:gd name="T9" fmla="*/ 13 h 20"/>
                  <a:gd name="T10" fmla="*/ 24 w 45"/>
                  <a:gd name="T11" fmla="*/ 15 h 20"/>
                  <a:gd name="T12" fmla="*/ 20 w 45"/>
                  <a:gd name="T13" fmla="*/ 16 h 20"/>
                  <a:gd name="T14" fmla="*/ 16 w 45"/>
                  <a:gd name="T15" fmla="*/ 17 h 20"/>
                  <a:gd name="T16" fmla="*/ 12 w 45"/>
                  <a:gd name="T17" fmla="*/ 17 h 20"/>
                  <a:gd name="T18" fmla="*/ 8 w 45"/>
                  <a:gd name="T19" fmla="*/ 18 h 20"/>
                  <a:gd name="T20" fmla="*/ 5 w 45"/>
                  <a:gd name="T21" fmla="*/ 19 h 20"/>
                  <a:gd name="T22" fmla="*/ 4 w 45"/>
                  <a:gd name="T23" fmla="*/ 19 h 20"/>
                  <a:gd name="T24" fmla="*/ 3 w 45"/>
                  <a:gd name="T25" fmla="*/ 18 h 20"/>
                  <a:gd name="T26" fmla="*/ 2 w 45"/>
                  <a:gd name="T27" fmla="*/ 19 h 20"/>
                  <a:gd name="T28" fmla="*/ 2 w 45"/>
                  <a:gd name="T29" fmla="*/ 18 h 20"/>
                  <a:gd name="T30" fmla="*/ 1 w 45"/>
                  <a:gd name="T31" fmla="*/ 18 h 20"/>
                  <a:gd name="T32" fmla="*/ 1 w 45"/>
                  <a:gd name="T33" fmla="*/ 19 h 20"/>
                  <a:gd name="T34" fmla="*/ 1 w 45"/>
                  <a:gd name="T35" fmla="*/ 18 h 20"/>
                  <a:gd name="T36" fmla="*/ 0 w 45"/>
                  <a:gd name="T37" fmla="*/ 17 h 20"/>
                  <a:gd name="T38" fmla="*/ 0 w 45"/>
                  <a:gd name="T39" fmla="*/ 16 h 20"/>
                  <a:gd name="T40" fmla="*/ 0 w 45"/>
                  <a:gd name="T41" fmla="*/ 15 h 20"/>
                  <a:gd name="T42" fmla="*/ 1 w 45"/>
                  <a:gd name="T43" fmla="*/ 15 h 20"/>
                  <a:gd name="T44" fmla="*/ 2 w 45"/>
                  <a:gd name="T45" fmla="*/ 15 h 20"/>
                  <a:gd name="T46" fmla="*/ 2 w 45"/>
                  <a:gd name="T47" fmla="*/ 13 h 20"/>
                  <a:gd name="T48" fmla="*/ 3 w 45"/>
                  <a:gd name="T49" fmla="*/ 13 h 20"/>
                  <a:gd name="T50" fmla="*/ 6 w 45"/>
                  <a:gd name="T51" fmla="*/ 13 h 20"/>
                  <a:gd name="T52" fmla="*/ 11 w 45"/>
                  <a:gd name="T53" fmla="*/ 12 h 20"/>
                  <a:gd name="T54" fmla="*/ 14 w 45"/>
                  <a:gd name="T55" fmla="*/ 11 h 20"/>
                  <a:gd name="T56" fmla="*/ 18 w 45"/>
                  <a:gd name="T57" fmla="*/ 11 h 20"/>
                  <a:gd name="T58" fmla="*/ 21 w 45"/>
                  <a:gd name="T59" fmla="*/ 10 h 20"/>
                  <a:gd name="T60" fmla="*/ 26 w 45"/>
                  <a:gd name="T61" fmla="*/ 9 h 20"/>
                  <a:gd name="T62" fmla="*/ 29 w 45"/>
                  <a:gd name="T63" fmla="*/ 7 h 20"/>
                  <a:gd name="T64" fmla="*/ 33 w 45"/>
                  <a:gd name="T65" fmla="*/ 5 h 20"/>
                  <a:gd name="T66" fmla="*/ 35 w 45"/>
                  <a:gd name="T67" fmla="*/ 3 h 20"/>
                  <a:gd name="T68" fmla="*/ 39 w 45"/>
                  <a:gd name="T69" fmla="*/ 1 h 20"/>
                  <a:gd name="T70" fmla="*/ 40 w 45"/>
                  <a:gd name="T71" fmla="*/ 0 h 20"/>
                  <a:gd name="T72" fmla="*/ 41 w 45"/>
                  <a:gd name="T73" fmla="*/ 0 h 20"/>
                  <a:gd name="T74" fmla="*/ 41 w 45"/>
                  <a:gd name="T75" fmla="*/ 1 h 20"/>
                  <a:gd name="T76" fmla="*/ 42 w 45"/>
                  <a:gd name="T77" fmla="*/ 1 h 20"/>
                  <a:gd name="T78" fmla="*/ 43 w 45"/>
                  <a:gd name="T79" fmla="*/ 1 h 20"/>
                  <a:gd name="T80" fmla="*/ 43 w 45"/>
                  <a:gd name="T81" fmla="*/ 2 h 20"/>
                  <a:gd name="T82" fmla="*/ 44 w 45"/>
                  <a:gd name="T83" fmla="*/ 2 h 20"/>
                  <a:gd name="T84" fmla="*/ 44 w 45"/>
                  <a:gd name="T85" fmla="*/ 3 h 20"/>
                  <a:gd name="T86" fmla="*/ 43 w 45"/>
                  <a:gd name="T87" fmla="*/ 4 h 20"/>
                  <a:gd name="T88" fmla="*/ 42 w 45"/>
                  <a:gd name="T89" fmla="*/ 4 h 20"/>
                  <a:gd name="T90" fmla="*/ 42 w 45"/>
                  <a:gd name="T91" fmla="*/ 5 h 2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5"/>
                  <a:gd name="T139" fmla="*/ 0 h 20"/>
                  <a:gd name="T140" fmla="*/ 45 w 45"/>
                  <a:gd name="T141" fmla="*/ 20 h 2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5" h="20">
                    <a:moveTo>
                      <a:pt x="42" y="5"/>
                    </a:moveTo>
                    <a:lnTo>
                      <a:pt x="38" y="8"/>
                    </a:lnTo>
                    <a:lnTo>
                      <a:pt x="35" y="10"/>
                    </a:lnTo>
                    <a:lnTo>
                      <a:pt x="32" y="12"/>
                    </a:lnTo>
                    <a:lnTo>
                      <a:pt x="28" y="13"/>
                    </a:lnTo>
                    <a:lnTo>
                      <a:pt x="24" y="15"/>
                    </a:lnTo>
                    <a:lnTo>
                      <a:pt x="20" y="16"/>
                    </a:lnTo>
                    <a:lnTo>
                      <a:pt x="16" y="17"/>
                    </a:lnTo>
                    <a:lnTo>
                      <a:pt x="12" y="17"/>
                    </a:lnTo>
                    <a:lnTo>
                      <a:pt x="8" y="18"/>
                    </a:lnTo>
                    <a:lnTo>
                      <a:pt x="5" y="19"/>
                    </a:lnTo>
                    <a:lnTo>
                      <a:pt x="4" y="19"/>
                    </a:lnTo>
                    <a:lnTo>
                      <a:pt x="3" y="18"/>
                    </a:lnTo>
                    <a:lnTo>
                      <a:pt x="2" y="19"/>
                    </a:lnTo>
                    <a:lnTo>
                      <a:pt x="2" y="18"/>
                    </a:lnTo>
                    <a:lnTo>
                      <a:pt x="1" y="18"/>
                    </a:lnTo>
                    <a:lnTo>
                      <a:pt x="1" y="19"/>
                    </a:lnTo>
                    <a:lnTo>
                      <a:pt x="1" y="18"/>
                    </a:lnTo>
                    <a:lnTo>
                      <a:pt x="0" y="17"/>
                    </a:lnTo>
                    <a:lnTo>
                      <a:pt x="0" y="16"/>
                    </a:lnTo>
                    <a:lnTo>
                      <a:pt x="0" y="15"/>
                    </a:lnTo>
                    <a:lnTo>
                      <a:pt x="1" y="15"/>
                    </a:lnTo>
                    <a:lnTo>
                      <a:pt x="2" y="15"/>
                    </a:lnTo>
                    <a:lnTo>
                      <a:pt x="2" y="13"/>
                    </a:lnTo>
                    <a:lnTo>
                      <a:pt x="3" y="13"/>
                    </a:lnTo>
                    <a:lnTo>
                      <a:pt x="6" y="13"/>
                    </a:lnTo>
                    <a:lnTo>
                      <a:pt x="11" y="12"/>
                    </a:lnTo>
                    <a:lnTo>
                      <a:pt x="14" y="11"/>
                    </a:lnTo>
                    <a:lnTo>
                      <a:pt x="18" y="11"/>
                    </a:lnTo>
                    <a:lnTo>
                      <a:pt x="21" y="10"/>
                    </a:lnTo>
                    <a:lnTo>
                      <a:pt x="26" y="9"/>
                    </a:lnTo>
                    <a:lnTo>
                      <a:pt x="29" y="7"/>
                    </a:lnTo>
                    <a:lnTo>
                      <a:pt x="33" y="5"/>
                    </a:lnTo>
                    <a:lnTo>
                      <a:pt x="35" y="3"/>
                    </a:lnTo>
                    <a:lnTo>
                      <a:pt x="39" y="1"/>
                    </a:lnTo>
                    <a:lnTo>
                      <a:pt x="40" y="0"/>
                    </a:lnTo>
                    <a:lnTo>
                      <a:pt x="41" y="0"/>
                    </a:lnTo>
                    <a:lnTo>
                      <a:pt x="41" y="1"/>
                    </a:lnTo>
                    <a:lnTo>
                      <a:pt x="42" y="1"/>
                    </a:lnTo>
                    <a:lnTo>
                      <a:pt x="43" y="1"/>
                    </a:lnTo>
                    <a:lnTo>
                      <a:pt x="43" y="2"/>
                    </a:lnTo>
                    <a:lnTo>
                      <a:pt x="44" y="2"/>
                    </a:lnTo>
                    <a:lnTo>
                      <a:pt x="44" y="3"/>
                    </a:lnTo>
                    <a:lnTo>
                      <a:pt x="43" y="4"/>
                    </a:lnTo>
                    <a:lnTo>
                      <a:pt x="42" y="4"/>
                    </a:lnTo>
                    <a:lnTo>
                      <a:pt x="42" y="5"/>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45" name="Freeform 147"/>
              <p:cNvSpPr>
                <a:spLocks/>
              </p:cNvSpPr>
              <p:nvPr/>
            </p:nvSpPr>
            <p:spPr bwMode="auto">
              <a:xfrm>
                <a:off x="1294" y="2344"/>
                <a:ext cx="17" cy="32"/>
              </a:xfrm>
              <a:custGeom>
                <a:avLst/>
                <a:gdLst>
                  <a:gd name="T0" fmla="*/ 14 w 17"/>
                  <a:gd name="T1" fmla="*/ 3 h 32"/>
                  <a:gd name="T2" fmla="*/ 14 w 17"/>
                  <a:gd name="T3" fmla="*/ 6 h 32"/>
                  <a:gd name="T4" fmla="*/ 16 w 17"/>
                  <a:gd name="T5" fmla="*/ 8 h 32"/>
                  <a:gd name="T6" fmla="*/ 14 w 17"/>
                  <a:gd name="T7" fmla="*/ 12 h 32"/>
                  <a:gd name="T8" fmla="*/ 14 w 17"/>
                  <a:gd name="T9" fmla="*/ 14 h 32"/>
                  <a:gd name="T10" fmla="*/ 14 w 17"/>
                  <a:gd name="T11" fmla="*/ 17 h 32"/>
                  <a:gd name="T12" fmla="*/ 14 w 17"/>
                  <a:gd name="T13" fmla="*/ 18 h 32"/>
                  <a:gd name="T14" fmla="*/ 11 w 17"/>
                  <a:gd name="T15" fmla="*/ 21 h 32"/>
                  <a:gd name="T16" fmla="*/ 13 w 17"/>
                  <a:gd name="T17" fmla="*/ 23 h 32"/>
                  <a:gd name="T18" fmla="*/ 10 w 17"/>
                  <a:gd name="T19" fmla="*/ 26 h 32"/>
                  <a:gd name="T20" fmla="*/ 10 w 17"/>
                  <a:gd name="T21" fmla="*/ 28 h 32"/>
                  <a:gd name="T22" fmla="*/ 10 w 17"/>
                  <a:gd name="T23" fmla="*/ 29 h 32"/>
                  <a:gd name="T24" fmla="*/ 8 w 17"/>
                  <a:gd name="T25" fmla="*/ 29 h 32"/>
                  <a:gd name="T26" fmla="*/ 8 w 17"/>
                  <a:gd name="T27" fmla="*/ 30 h 32"/>
                  <a:gd name="T28" fmla="*/ 7 w 17"/>
                  <a:gd name="T29" fmla="*/ 31 h 32"/>
                  <a:gd name="T30" fmla="*/ 5 w 17"/>
                  <a:gd name="T31" fmla="*/ 31 h 32"/>
                  <a:gd name="T32" fmla="*/ 4 w 17"/>
                  <a:gd name="T33" fmla="*/ 31 h 32"/>
                  <a:gd name="T34" fmla="*/ 2 w 17"/>
                  <a:gd name="T35" fmla="*/ 30 h 32"/>
                  <a:gd name="T36" fmla="*/ 1 w 17"/>
                  <a:gd name="T37" fmla="*/ 30 h 32"/>
                  <a:gd name="T38" fmla="*/ 1 w 17"/>
                  <a:gd name="T39" fmla="*/ 29 h 32"/>
                  <a:gd name="T40" fmla="*/ 0 w 17"/>
                  <a:gd name="T41" fmla="*/ 29 h 32"/>
                  <a:gd name="T42" fmla="*/ 1 w 17"/>
                  <a:gd name="T43" fmla="*/ 28 h 32"/>
                  <a:gd name="T44" fmla="*/ 1 w 17"/>
                  <a:gd name="T45" fmla="*/ 27 h 32"/>
                  <a:gd name="T46" fmla="*/ 1 w 17"/>
                  <a:gd name="T47" fmla="*/ 24 h 32"/>
                  <a:gd name="T48" fmla="*/ 2 w 17"/>
                  <a:gd name="T49" fmla="*/ 22 h 32"/>
                  <a:gd name="T50" fmla="*/ 2 w 17"/>
                  <a:gd name="T51" fmla="*/ 20 h 32"/>
                  <a:gd name="T52" fmla="*/ 4 w 17"/>
                  <a:gd name="T53" fmla="*/ 18 h 32"/>
                  <a:gd name="T54" fmla="*/ 5 w 17"/>
                  <a:gd name="T55" fmla="*/ 15 h 32"/>
                  <a:gd name="T56" fmla="*/ 5 w 17"/>
                  <a:gd name="T57" fmla="*/ 13 h 32"/>
                  <a:gd name="T58" fmla="*/ 5 w 17"/>
                  <a:gd name="T59" fmla="*/ 11 h 32"/>
                  <a:gd name="T60" fmla="*/ 5 w 17"/>
                  <a:gd name="T61" fmla="*/ 8 h 32"/>
                  <a:gd name="T62" fmla="*/ 5 w 17"/>
                  <a:gd name="T63" fmla="*/ 6 h 32"/>
                  <a:gd name="T64" fmla="*/ 5 w 17"/>
                  <a:gd name="T65" fmla="*/ 3 h 32"/>
                  <a:gd name="T66" fmla="*/ 5 w 17"/>
                  <a:gd name="T67" fmla="*/ 2 h 32"/>
                  <a:gd name="T68" fmla="*/ 7 w 17"/>
                  <a:gd name="T69" fmla="*/ 1 h 32"/>
                  <a:gd name="T70" fmla="*/ 8 w 17"/>
                  <a:gd name="T71" fmla="*/ 0 h 32"/>
                  <a:gd name="T72" fmla="*/ 10 w 17"/>
                  <a:gd name="T73" fmla="*/ 0 h 32"/>
                  <a:gd name="T74" fmla="*/ 11 w 17"/>
                  <a:gd name="T75" fmla="*/ 0 h 32"/>
                  <a:gd name="T76" fmla="*/ 13 w 17"/>
                  <a:gd name="T77" fmla="*/ 1 h 32"/>
                  <a:gd name="T78" fmla="*/ 14 w 17"/>
                  <a:gd name="T79" fmla="*/ 1 h 32"/>
                  <a:gd name="T80" fmla="*/ 14 w 17"/>
                  <a:gd name="T81" fmla="*/ 2 h 32"/>
                  <a:gd name="T82" fmla="*/ 14 w 17"/>
                  <a:gd name="T83" fmla="*/ 3 h 3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7"/>
                  <a:gd name="T127" fmla="*/ 0 h 32"/>
                  <a:gd name="T128" fmla="*/ 17 w 17"/>
                  <a:gd name="T129" fmla="*/ 32 h 3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7" h="32">
                    <a:moveTo>
                      <a:pt x="14" y="3"/>
                    </a:moveTo>
                    <a:lnTo>
                      <a:pt x="14" y="6"/>
                    </a:lnTo>
                    <a:lnTo>
                      <a:pt x="16" y="8"/>
                    </a:lnTo>
                    <a:lnTo>
                      <a:pt x="14" y="12"/>
                    </a:lnTo>
                    <a:lnTo>
                      <a:pt x="14" y="14"/>
                    </a:lnTo>
                    <a:lnTo>
                      <a:pt x="14" y="17"/>
                    </a:lnTo>
                    <a:lnTo>
                      <a:pt x="14" y="18"/>
                    </a:lnTo>
                    <a:lnTo>
                      <a:pt x="11" y="21"/>
                    </a:lnTo>
                    <a:lnTo>
                      <a:pt x="13" y="23"/>
                    </a:lnTo>
                    <a:lnTo>
                      <a:pt x="10" y="26"/>
                    </a:lnTo>
                    <a:lnTo>
                      <a:pt x="10" y="28"/>
                    </a:lnTo>
                    <a:lnTo>
                      <a:pt x="10" y="29"/>
                    </a:lnTo>
                    <a:lnTo>
                      <a:pt x="8" y="29"/>
                    </a:lnTo>
                    <a:lnTo>
                      <a:pt x="8" y="30"/>
                    </a:lnTo>
                    <a:lnTo>
                      <a:pt x="7" y="31"/>
                    </a:lnTo>
                    <a:lnTo>
                      <a:pt x="5" y="31"/>
                    </a:lnTo>
                    <a:lnTo>
                      <a:pt x="4" y="31"/>
                    </a:lnTo>
                    <a:lnTo>
                      <a:pt x="2" y="30"/>
                    </a:lnTo>
                    <a:lnTo>
                      <a:pt x="1" y="30"/>
                    </a:lnTo>
                    <a:lnTo>
                      <a:pt x="1" y="29"/>
                    </a:lnTo>
                    <a:lnTo>
                      <a:pt x="0" y="29"/>
                    </a:lnTo>
                    <a:lnTo>
                      <a:pt x="1" y="28"/>
                    </a:lnTo>
                    <a:lnTo>
                      <a:pt x="1" y="27"/>
                    </a:lnTo>
                    <a:lnTo>
                      <a:pt x="1" y="24"/>
                    </a:lnTo>
                    <a:lnTo>
                      <a:pt x="2" y="22"/>
                    </a:lnTo>
                    <a:lnTo>
                      <a:pt x="2" y="20"/>
                    </a:lnTo>
                    <a:lnTo>
                      <a:pt x="4" y="18"/>
                    </a:lnTo>
                    <a:lnTo>
                      <a:pt x="5" y="15"/>
                    </a:lnTo>
                    <a:lnTo>
                      <a:pt x="5" y="13"/>
                    </a:lnTo>
                    <a:lnTo>
                      <a:pt x="5" y="11"/>
                    </a:lnTo>
                    <a:lnTo>
                      <a:pt x="5" y="8"/>
                    </a:lnTo>
                    <a:lnTo>
                      <a:pt x="5" y="6"/>
                    </a:lnTo>
                    <a:lnTo>
                      <a:pt x="5" y="3"/>
                    </a:lnTo>
                    <a:lnTo>
                      <a:pt x="5" y="2"/>
                    </a:lnTo>
                    <a:lnTo>
                      <a:pt x="7" y="1"/>
                    </a:lnTo>
                    <a:lnTo>
                      <a:pt x="8" y="0"/>
                    </a:lnTo>
                    <a:lnTo>
                      <a:pt x="10" y="0"/>
                    </a:lnTo>
                    <a:lnTo>
                      <a:pt x="11" y="0"/>
                    </a:lnTo>
                    <a:lnTo>
                      <a:pt x="13" y="1"/>
                    </a:lnTo>
                    <a:lnTo>
                      <a:pt x="14" y="1"/>
                    </a:lnTo>
                    <a:lnTo>
                      <a:pt x="14" y="2"/>
                    </a:lnTo>
                    <a:lnTo>
                      <a:pt x="14" y="3"/>
                    </a:lnTo>
                  </a:path>
                </a:pathLst>
              </a:custGeom>
              <a:solidFill>
                <a:srgbClr val="E5A5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46" name="Freeform 148"/>
              <p:cNvSpPr>
                <a:spLocks/>
              </p:cNvSpPr>
              <p:nvPr/>
            </p:nvSpPr>
            <p:spPr bwMode="auto">
              <a:xfrm>
                <a:off x="507" y="1182"/>
                <a:ext cx="940" cy="1893"/>
              </a:xfrm>
              <a:custGeom>
                <a:avLst/>
                <a:gdLst>
                  <a:gd name="T0" fmla="*/ 371 w 940"/>
                  <a:gd name="T1" fmla="*/ 1860 h 1893"/>
                  <a:gd name="T2" fmla="*/ 387 w 940"/>
                  <a:gd name="T3" fmla="*/ 1802 h 1893"/>
                  <a:gd name="T4" fmla="*/ 455 w 940"/>
                  <a:gd name="T5" fmla="*/ 1554 h 1893"/>
                  <a:gd name="T6" fmla="*/ 450 w 940"/>
                  <a:gd name="T7" fmla="*/ 1465 h 1893"/>
                  <a:gd name="T8" fmla="*/ 445 w 940"/>
                  <a:gd name="T9" fmla="*/ 1422 h 1893"/>
                  <a:gd name="T10" fmla="*/ 452 w 940"/>
                  <a:gd name="T11" fmla="*/ 1337 h 1893"/>
                  <a:gd name="T12" fmla="*/ 534 w 940"/>
                  <a:gd name="T13" fmla="*/ 1304 h 1893"/>
                  <a:gd name="T14" fmla="*/ 637 w 940"/>
                  <a:gd name="T15" fmla="*/ 1290 h 1893"/>
                  <a:gd name="T16" fmla="*/ 761 w 940"/>
                  <a:gd name="T17" fmla="*/ 1214 h 1893"/>
                  <a:gd name="T18" fmla="*/ 835 w 940"/>
                  <a:gd name="T19" fmla="*/ 1123 h 1893"/>
                  <a:gd name="T20" fmla="*/ 860 w 940"/>
                  <a:gd name="T21" fmla="*/ 1082 h 1893"/>
                  <a:gd name="T22" fmla="*/ 868 w 940"/>
                  <a:gd name="T23" fmla="*/ 1053 h 1893"/>
                  <a:gd name="T24" fmla="*/ 870 w 940"/>
                  <a:gd name="T25" fmla="*/ 1044 h 1893"/>
                  <a:gd name="T26" fmla="*/ 876 w 940"/>
                  <a:gd name="T27" fmla="*/ 1003 h 1893"/>
                  <a:gd name="T28" fmla="*/ 885 w 940"/>
                  <a:gd name="T29" fmla="*/ 986 h 1893"/>
                  <a:gd name="T30" fmla="*/ 901 w 940"/>
                  <a:gd name="T31" fmla="*/ 981 h 1893"/>
                  <a:gd name="T32" fmla="*/ 913 w 940"/>
                  <a:gd name="T33" fmla="*/ 945 h 1893"/>
                  <a:gd name="T34" fmla="*/ 905 w 940"/>
                  <a:gd name="T35" fmla="*/ 900 h 1893"/>
                  <a:gd name="T36" fmla="*/ 877 w 940"/>
                  <a:gd name="T37" fmla="*/ 879 h 1893"/>
                  <a:gd name="T38" fmla="*/ 875 w 940"/>
                  <a:gd name="T39" fmla="*/ 862 h 1893"/>
                  <a:gd name="T40" fmla="*/ 872 w 940"/>
                  <a:gd name="T41" fmla="*/ 845 h 1893"/>
                  <a:gd name="T42" fmla="*/ 852 w 940"/>
                  <a:gd name="T43" fmla="*/ 797 h 1893"/>
                  <a:gd name="T44" fmla="*/ 805 w 940"/>
                  <a:gd name="T45" fmla="*/ 710 h 1893"/>
                  <a:gd name="T46" fmla="*/ 734 w 940"/>
                  <a:gd name="T47" fmla="*/ 620 h 1893"/>
                  <a:gd name="T48" fmla="*/ 509 w 940"/>
                  <a:gd name="T49" fmla="*/ 480 h 1893"/>
                  <a:gd name="T50" fmla="*/ 309 w 940"/>
                  <a:gd name="T51" fmla="*/ 376 h 1893"/>
                  <a:gd name="T52" fmla="*/ 92 w 940"/>
                  <a:gd name="T53" fmla="*/ 141 h 1893"/>
                  <a:gd name="T54" fmla="*/ 0 w 940"/>
                  <a:gd name="T55" fmla="*/ 0 h 1893"/>
                  <a:gd name="T56" fmla="*/ 123 w 940"/>
                  <a:gd name="T57" fmla="*/ 166 h 1893"/>
                  <a:gd name="T58" fmla="*/ 274 w 940"/>
                  <a:gd name="T59" fmla="*/ 320 h 1893"/>
                  <a:gd name="T60" fmla="*/ 465 w 940"/>
                  <a:gd name="T61" fmla="*/ 429 h 1893"/>
                  <a:gd name="T62" fmla="*/ 706 w 940"/>
                  <a:gd name="T63" fmla="*/ 574 h 1893"/>
                  <a:gd name="T64" fmla="*/ 805 w 940"/>
                  <a:gd name="T65" fmla="*/ 682 h 1893"/>
                  <a:gd name="T66" fmla="*/ 857 w 940"/>
                  <a:gd name="T67" fmla="*/ 765 h 1893"/>
                  <a:gd name="T68" fmla="*/ 889 w 940"/>
                  <a:gd name="T69" fmla="*/ 833 h 1893"/>
                  <a:gd name="T70" fmla="*/ 901 w 940"/>
                  <a:gd name="T71" fmla="*/ 876 h 1893"/>
                  <a:gd name="T72" fmla="*/ 907 w 940"/>
                  <a:gd name="T73" fmla="*/ 879 h 1893"/>
                  <a:gd name="T74" fmla="*/ 921 w 940"/>
                  <a:gd name="T75" fmla="*/ 885 h 1893"/>
                  <a:gd name="T76" fmla="*/ 939 w 940"/>
                  <a:gd name="T77" fmla="*/ 929 h 1893"/>
                  <a:gd name="T78" fmla="*/ 924 w 940"/>
                  <a:gd name="T79" fmla="*/ 988 h 1893"/>
                  <a:gd name="T80" fmla="*/ 914 w 940"/>
                  <a:gd name="T81" fmla="*/ 993 h 1893"/>
                  <a:gd name="T82" fmla="*/ 904 w 940"/>
                  <a:gd name="T83" fmla="*/ 1002 h 1893"/>
                  <a:gd name="T84" fmla="*/ 894 w 940"/>
                  <a:gd name="T85" fmla="*/ 1047 h 1893"/>
                  <a:gd name="T86" fmla="*/ 879 w 940"/>
                  <a:gd name="T87" fmla="*/ 1096 h 1893"/>
                  <a:gd name="T88" fmla="*/ 865 w 940"/>
                  <a:gd name="T89" fmla="*/ 1113 h 1893"/>
                  <a:gd name="T90" fmla="*/ 849 w 940"/>
                  <a:gd name="T91" fmla="*/ 1133 h 1893"/>
                  <a:gd name="T92" fmla="*/ 776 w 940"/>
                  <a:gd name="T93" fmla="*/ 1220 h 1893"/>
                  <a:gd name="T94" fmla="*/ 647 w 940"/>
                  <a:gd name="T95" fmla="*/ 1308 h 1893"/>
                  <a:gd name="T96" fmla="*/ 558 w 940"/>
                  <a:gd name="T97" fmla="*/ 1323 h 1893"/>
                  <a:gd name="T98" fmla="*/ 478 w 940"/>
                  <a:gd name="T99" fmla="*/ 1345 h 1893"/>
                  <a:gd name="T100" fmla="*/ 461 w 940"/>
                  <a:gd name="T101" fmla="*/ 1407 h 1893"/>
                  <a:gd name="T102" fmla="*/ 468 w 940"/>
                  <a:gd name="T103" fmla="*/ 1456 h 1893"/>
                  <a:gd name="T104" fmla="*/ 473 w 940"/>
                  <a:gd name="T105" fmla="*/ 1508 h 1893"/>
                  <a:gd name="T106" fmla="*/ 464 w 940"/>
                  <a:gd name="T107" fmla="*/ 1596 h 1893"/>
                  <a:gd name="T108" fmla="*/ 430 w 940"/>
                  <a:gd name="T109" fmla="*/ 1708 h 1893"/>
                  <a:gd name="T110" fmla="*/ 396 w 940"/>
                  <a:gd name="T111" fmla="*/ 1821 h 189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40"/>
                  <a:gd name="T169" fmla="*/ 0 h 1893"/>
                  <a:gd name="T170" fmla="*/ 940 w 940"/>
                  <a:gd name="T171" fmla="*/ 1893 h 189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40" h="1893">
                    <a:moveTo>
                      <a:pt x="360" y="1892"/>
                    </a:moveTo>
                    <a:lnTo>
                      <a:pt x="362" y="1888"/>
                    </a:lnTo>
                    <a:lnTo>
                      <a:pt x="365" y="1881"/>
                    </a:lnTo>
                    <a:lnTo>
                      <a:pt x="368" y="1871"/>
                    </a:lnTo>
                    <a:lnTo>
                      <a:pt x="371" y="1860"/>
                    </a:lnTo>
                    <a:lnTo>
                      <a:pt x="375" y="1847"/>
                    </a:lnTo>
                    <a:lnTo>
                      <a:pt x="379" y="1833"/>
                    </a:lnTo>
                    <a:lnTo>
                      <a:pt x="382" y="1821"/>
                    </a:lnTo>
                    <a:lnTo>
                      <a:pt x="386" y="1810"/>
                    </a:lnTo>
                    <a:lnTo>
                      <a:pt x="387" y="1802"/>
                    </a:lnTo>
                    <a:lnTo>
                      <a:pt x="390" y="1799"/>
                    </a:lnTo>
                    <a:lnTo>
                      <a:pt x="415" y="1717"/>
                    </a:lnTo>
                    <a:lnTo>
                      <a:pt x="435" y="1651"/>
                    </a:lnTo>
                    <a:lnTo>
                      <a:pt x="446" y="1597"/>
                    </a:lnTo>
                    <a:lnTo>
                      <a:pt x="455" y="1554"/>
                    </a:lnTo>
                    <a:lnTo>
                      <a:pt x="457" y="1521"/>
                    </a:lnTo>
                    <a:lnTo>
                      <a:pt x="457" y="1498"/>
                    </a:lnTo>
                    <a:lnTo>
                      <a:pt x="455" y="1481"/>
                    </a:lnTo>
                    <a:lnTo>
                      <a:pt x="452" y="1471"/>
                    </a:lnTo>
                    <a:lnTo>
                      <a:pt x="450" y="1465"/>
                    </a:lnTo>
                    <a:lnTo>
                      <a:pt x="449" y="1463"/>
                    </a:lnTo>
                    <a:lnTo>
                      <a:pt x="448" y="1461"/>
                    </a:lnTo>
                    <a:lnTo>
                      <a:pt x="447" y="1452"/>
                    </a:lnTo>
                    <a:lnTo>
                      <a:pt x="446" y="1439"/>
                    </a:lnTo>
                    <a:lnTo>
                      <a:pt x="445" y="1422"/>
                    </a:lnTo>
                    <a:lnTo>
                      <a:pt x="444" y="1403"/>
                    </a:lnTo>
                    <a:lnTo>
                      <a:pt x="444" y="1384"/>
                    </a:lnTo>
                    <a:lnTo>
                      <a:pt x="445" y="1366"/>
                    </a:lnTo>
                    <a:lnTo>
                      <a:pt x="447" y="1350"/>
                    </a:lnTo>
                    <a:lnTo>
                      <a:pt x="452" y="1337"/>
                    </a:lnTo>
                    <a:lnTo>
                      <a:pt x="459" y="1328"/>
                    </a:lnTo>
                    <a:lnTo>
                      <a:pt x="475" y="1318"/>
                    </a:lnTo>
                    <a:lnTo>
                      <a:pt x="494" y="1311"/>
                    </a:lnTo>
                    <a:lnTo>
                      <a:pt x="513" y="1307"/>
                    </a:lnTo>
                    <a:lnTo>
                      <a:pt x="534" y="1304"/>
                    </a:lnTo>
                    <a:lnTo>
                      <a:pt x="554" y="1301"/>
                    </a:lnTo>
                    <a:lnTo>
                      <a:pt x="575" y="1300"/>
                    </a:lnTo>
                    <a:lnTo>
                      <a:pt x="596" y="1298"/>
                    </a:lnTo>
                    <a:lnTo>
                      <a:pt x="616" y="1295"/>
                    </a:lnTo>
                    <a:lnTo>
                      <a:pt x="637" y="1290"/>
                    </a:lnTo>
                    <a:lnTo>
                      <a:pt x="655" y="1283"/>
                    </a:lnTo>
                    <a:lnTo>
                      <a:pt x="687" y="1267"/>
                    </a:lnTo>
                    <a:lnTo>
                      <a:pt x="716" y="1250"/>
                    </a:lnTo>
                    <a:lnTo>
                      <a:pt x="739" y="1232"/>
                    </a:lnTo>
                    <a:lnTo>
                      <a:pt x="761" y="1214"/>
                    </a:lnTo>
                    <a:lnTo>
                      <a:pt x="779" y="1195"/>
                    </a:lnTo>
                    <a:lnTo>
                      <a:pt x="795" y="1176"/>
                    </a:lnTo>
                    <a:lnTo>
                      <a:pt x="809" y="1158"/>
                    </a:lnTo>
                    <a:lnTo>
                      <a:pt x="823" y="1141"/>
                    </a:lnTo>
                    <a:lnTo>
                      <a:pt x="835" y="1123"/>
                    </a:lnTo>
                    <a:lnTo>
                      <a:pt x="847" y="1109"/>
                    </a:lnTo>
                    <a:lnTo>
                      <a:pt x="851" y="1104"/>
                    </a:lnTo>
                    <a:lnTo>
                      <a:pt x="853" y="1098"/>
                    </a:lnTo>
                    <a:lnTo>
                      <a:pt x="857" y="1090"/>
                    </a:lnTo>
                    <a:lnTo>
                      <a:pt x="860" y="1082"/>
                    </a:lnTo>
                    <a:lnTo>
                      <a:pt x="863" y="1073"/>
                    </a:lnTo>
                    <a:lnTo>
                      <a:pt x="865" y="1066"/>
                    </a:lnTo>
                    <a:lnTo>
                      <a:pt x="866" y="1059"/>
                    </a:lnTo>
                    <a:lnTo>
                      <a:pt x="867" y="1054"/>
                    </a:lnTo>
                    <a:lnTo>
                      <a:pt x="868" y="1053"/>
                    </a:lnTo>
                    <a:lnTo>
                      <a:pt x="868" y="1054"/>
                    </a:lnTo>
                    <a:lnTo>
                      <a:pt x="868" y="1056"/>
                    </a:lnTo>
                    <a:lnTo>
                      <a:pt x="868" y="1054"/>
                    </a:lnTo>
                    <a:lnTo>
                      <a:pt x="868" y="1051"/>
                    </a:lnTo>
                    <a:lnTo>
                      <a:pt x="870" y="1044"/>
                    </a:lnTo>
                    <a:lnTo>
                      <a:pt x="871" y="1038"/>
                    </a:lnTo>
                    <a:lnTo>
                      <a:pt x="872" y="1030"/>
                    </a:lnTo>
                    <a:lnTo>
                      <a:pt x="873" y="1020"/>
                    </a:lnTo>
                    <a:lnTo>
                      <a:pt x="876" y="1011"/>
                    </a:lnTo>
                    <a:lnTo>
                      <a:pt x="876" y="1003"/>
                    </a:lnTo>
                    <a:lnTo>
                      <a:pt x="877" y="995"/>
                    </a:lnTo>
                    <a:lnTo>
                      <a:pt x="879" y="992"/>
                    </a:lnTo>
                    <a:lnTo>
                      <a:pt x="880" y="989"/>
                    </a:lnTo>
                    <a:lnTo>
                      <a:pt x="882" y="987"/>
                    </a:lnTo>
                    <a:lnTo>
                      <a:pt x="885" y="986"/>
                    </a:lnTo>
                    <a:lnTo>
                      <a:pt x="889" y="986"/>
                    </a:lnTo>
                    <a:lnTo>
                      <a:pt x="891" y="985"/>
                    </a:lnTo>
                    <a:lnTo>
                      <a:pt x="895" y="985"/>
                    </a:lnTo>
                    <a:lnTo>
                      <a:pt x="898" y="983"/>
                    </a:lnTo>
                    <a:lnTo>
                      <a:pt x="901" y="981"/>
                    </a:lnTo>
                    <a:lnTo>
                      <a:pt x="903" y="979"/>
                    </a:lnTo>
                    <a:lnTo>
                      <a:pt x="905" y="973"/>
                    </a:lnTo>
                    <a:lnTo>
                      <a:pt x="908" y="964"/>
                    </a:lnTo>
                    <a:lnTo>
                      <a:pt x="911" y="955"/>
                    </a:lnTo>
                    <a:lnTo>
                      <a:pt x="913" y="945"/>
                    </a:lnTo>
                    <a:lnTo>
                      <a:pt x="913" y="934"/>
                    </a:lnTo>
                    <a:lnTo>
                      <a:pt x="913" y="924"/>
                    </a:lnTo>
                    <a:lnTo>
                      <a:pt x="912" y="915"/>
                    </a:lnTo>
                    <a:lnTo>
                      <a:pt x="909" y="907"/>
                    </a:lnTo>
                    <a:lnTo>
                      <a:pt x="905" y="900"/>
                    </a:lnTo>
                    <a:lnTo>
                      <a:pt x="899" y="896"/>
                    </a:lnTo>
                    <a:lnTo>
                      <a:pt x="891" y="892"/>
                    </a:lnTo>
                    <a:lnTo>
                      <a:pt x="885" y="887"/>
                    </a:lnTo>
                    <a:lnTo>
                      <a:pt x="880" y="884"/>
                    </a:lnTo>
                    <a:lnTo>
                      <a:pt x="877" y="879"/>
                    </a:lnTo>
                    <a:lnTo>
                      <a:pt x="876" y="875"/>
                    </a:lnTo>
                    <a:lnTo>
                      <a:pt x="875" y="871"/>
                    </a:lnTo>
                    <a:lnTo>
                      <a:pt x="874" y="867"/>
                    </a:lnTo>
                    <a:lnTo>
                      <a:pt x="874" y="864"/>
                    </a:lnTo>
                    <a:lnTo>
                      <a:pt x="875" y="862"/>
                    </a:lnTo>
                    <a:lnTo>
                      <a:pt x="875" y="861"/>
                    </a:lnTo>
                    <a:lnTo>
                      <a:pt x="874" y="859"/>
                    </a:lnTo>
                    <a:lnTo>
                      <a:pt x="875" y="856"/>
                    </a:lnTo>
                    <a:lnTo>
                      <a:pt x="874" y="850"/>
                    </a:lnTo>
                    <a:lnTo>
                      <a:pt x="872" y="845"/>
                    </a:lnTo>
                    <a:lnTo>
                      <a:pt x="871" y="838"/>
                    </a:lnTo>
                    <a:lnTo>
                      <a:pt x="868" y="829"/>
                    </a:lnTo>
                    <a:lnTo>
                      <a:pt x="864" y="820"/>
                    </a:lnTo>
                    <a:lnTo>
                      <a:pt x="858" y="808"/>
                    </a:lnTo>
                    <a:lnTo>
                      <a:pt x="852" y="797"/>
                    </a:lnTo>
                    <a:lnTo>
                      <a:pt x="842" y="780"/>
                    </a:lnTo>
                    <a:lnTo>
                      <a:pt x="833" y="764"/>
                    </a:lnTo>
                    <a:lnTo>
                      <a:pt x="824" y="746"/>
                    </a:lnTo>
                    <a:lnTo>
                      <a:pt x="815" y="728"/>
                    </a:lnTo>
                    <a:lnTo>
                      <a:pt x="805" y="710"/>
                    </a:lnTo>
                    <a:lnTo>
                      <a:pt x="793" y="692"/>
                    </a:lnTo>
                    <a:lnTo>
                      <a:pt x="781" y="673"/>
                    </a:lnTo>
                    <a:lnTo>
                      <a:pt x="767" y="656"/>
                    </a:lnTo>
                    <a:lnTo>
                      <a:pt x="752" y="637"/>
                    </a:lnTo>
                    <a:lnTo>
                      <a:pt x="734" y="620"/>
                    </a:lnTo>
                    <a:lnTo>
                      <a:pt x="695" y="587"/>
                    </a:lnTo>
                    <a:lnTo>
                      <a:pt x="651" y="557"/>
                    </a:lnTo>
                    <a:lnTo>
                      <a:pt x="606" y="529"/>
                    </a:lnTo>
                    <a:lnTo>
                      <a:pt x="558" y="504"/>
                    </a:lnTo>
                    <a:lnTo>
                      <a:pt x="509" y="480"/>
                    </a:lnTo>
                    <a:lnTo>
                      <a:pt x="463" y="458"/>
                    </a:lnTo>
                    <a:lnTo>
                      <a:pt x="419" y="436"/>
                    </a:lnTo>
                    <a:lnTo>
                      <a:pt x="376" y="417"/>
                    </a:lnTo>
                    <a:lnTo>
                      <a:pt x="340" y="396"/>
                    </a:lnTo>
                    <a:lnTo>
                      <a:pt x="309" y="376"/>
                    </a:lnTo>
                    <a:lnTo>
                      <a:pt x="260" y="333"/>
                    </a:lnTo>
                    <a:lnTo>
                      <a:pt x="213" y="287"/>
                    </a:lnTo>
                    <a:lnTo>
                      <a:pt x="169" y="238"/>
                    </a:lnTo>
                    <a:lnTo>
                      <a:pt x="128" y="188"/>
                    </a:lnTo>
                    <a:lnTo>
                      <a:pt x="92" y="141"/>
                    </a:lnTo>
                    <a:lnTo>
                      <a:pt x="60" y="96"/>
                    </a:lnTo>
                    <a:lnTo>
                      <a:pt x="35" y="57"/>
                    </a:lnTo>
                    <a:lnTo>
                      <a:pt x="16" y="26"/>
                    </a:lnTo>
                    <a:lnTo>
                      <a:pt x="4" y="8"/>
                    </a:lnTo>
                    <a:lnTo>
                      <a:pt x="0" y="0"/>
                    </a:lnTo>
                    <a:lnTo>
                      <a:pt x="86" y="113"/>
                    </a:lnTo>
                    <a:lnTo>
                      <a:pt x="88" y="117"/>
                    </a:lnTo>
                    <a:lnTo>
                      <a:pt x="95" y="127"/>
                    </a:lnTo>
                    <a:lnTo>
                      <a:pt x="107" y="145"/>
                    </a:lnTo>
                    <a:lnTo>
                      <a:pt x="123" y="166"/>
                    </a:lnTo>
                    <a:lnTo>
                      <a:pt x="144" y="192"/>
                    </a:lnTo>
                    <a:lnTo>
                      <a:pt x="171" y="222"/>
                    </a:lnTo>
                    <a:lnTo>
                      <a:pt x="201" y="253"/>
                    </a:lnTo>
                    <a:lnTo>
                      <a:pt x="236" y="286"/>
                    </a:lnTo>
                    <a:lnTo>
                      <a:pt x="274" y="320"/>
                    </a:lnTo>
                    <a:lnTo>
                      <a:pt x="317" y="351"/>
                    </a:lnTo>
                    <a:lnTo>
                      <a:pt x="345" y="369"/>
                    </a:lnTo>
                    <a:lnTo>
                      <a:pt x="380" y="387"/>
                    </a:lnTo>
                    <a:lnTo>
                      <a:pt x="421" y="407"/>
                    </a:lnTo>
                    <a:lnTo>
                      <a:pt x="465" y="429"/>
                    </a:lnTo>
                    <a:lnTo>
                      <a:pt x="513" y="453"/>
                    </a:lnTo>
                    <a:lnTo>
                      <a:pt x="562" y="478"/>
                    </a:lnTo>
                    <a:lnTo>
                      <a:pt x="612" y="508"/>
                    </a:lnTo>
                    <a:lnTo>
                      <a:pt x="660" y="540"/>
                    </a:lnTo>
                    <a:lnTo>
                      <a:pt x="706" y="574"/>
                    </a:lnTo>
                    <a:lnTo>
                      <a:pt x="748" y="612"/>
                    </a:lnTo>
                    <a:lnTo>
                      <a:pt x="765" y="630"/>
                    </a:lnTo>
                    <a:lnTo>
                      <a:pt x="781" y="647"/>
                    </a:lnTo>
                    <a:lnTo>
                      <a:pt x="795" y="665"/>
                    </a:lnTo>
                    <a:lnTo>
                      <a:pt x="805" y="682"/>
                    </a:lnTo>
                    <a:lnTo>
                      <a:pt x="817" y="700"/>
                    </a:lnTo>
                    <a:lnTo>
                      <a:pt x="828" y="716"/>
                    </a:lnTo>
                    <a:lnTo>
                      <a:pt x="838" y="733"/>
                    </a:lnTo>
                    <a:lnTo>
                      <a:pt x="847" y="750"/>
                    </a:lnTo>
                    <a:lnTo>
                      <a:pt x="857" y="765"/>
                    </a:lnTo>
                    <a:lnTo>
                      <a:pt x="866" y="782"/>
                    </a:lnTo>
                    <a:lnTo>
                      <a:pt x="873" y="796"/>
                    </a:lnTo>
                    <a:lnTo>
                      <a:pt x="879" y="808"/>
                    </a:lnTo>
                    <a:lnTo>
                      <a:pt x="885" y="821"/>
                    </a:lnTo>
                    <a:lnTo>
                      <a:pt x="889" y="833"/>
                    </a:lnTo>
                    <a:lnTo>
                      <a:pt x="893" y="845"/>
                    </a:lnTo>
                    <a:lnTo>
                      <a:pt x="896" y="856"/>
                    </a:lnTo>
                    <a:lnTo>
                      <a:pt x="898" y="865"/>
                    </a:lnTo>
                    <a:lnTo>
                      <a:pt x="900" y="872"/>
                    </a:lnTo>
                    <a:lnTo>
                      <a:pt x="901" y="876"/>
                    </a:lnTo>
                    <a:lnTo>
                      <a:pt x="901" y="877"/>
                    </a:lnTo>
                    <a:lnTo>
                      <a:pt x="903" y="877"/>
                    </a:lnTo>
                    <a:lnTo>
                      <a:pt x="903" y="878"/>
                    </a:lnTo>
                    <a:lnTo>
                      <a:pt x="904" y="879"/>
                    </a:lnTo>
                    <a:lnTo>
                      <a:pt x="907" y="879"/>
                    </a:lnTo>
                    <a:lnTo>
                      <a:pt x="909" y="881"/>
                    </a:lnTo>
                    <a:lnTo>
                      <a:pt x="912" y="881"/>
                    </a:lnTo>
                    <a:lnTo>
                      <a:pt x="915" y="882"/>
                    </a:lnTo>
                    <a:lnTo>
                      <a:pt x="918" y="884"/>
                    </a:lnTo>
                    <a:lnTo>
                      <a:pt x="921" y="885"/>
                    </a:lnTo>
                    <a:lnTo>
                      <a:pt x="927" y="890"/>
                    </a:lnTo>
                    <a:lnTo>
                      <a:pt x="931" y="897"/>
                    </a:lnTo>
                    <a:lnTo>
                      <a:pt x="936" y="907"/>
                    </a:lnTo>
                    <a:lnTo>
                      <a:pt x="937" y="918"/>
                    </a:lnTo>
                    <a:lnTo>
                      <a:pt x="939" y="929"/>
                    </a:lnTo>
                    <a:lnTo>
                      <a:pt x="938" y="942"/>
                    </a:lnTo>
                    <a:lnTo>
                      <a:pt x="937" y="956"/>
                    </a:lnTo>
                    <a:lnTo>
                      <a:pt x="935" y="968"/>
                    </a:lnTo>
                    <a:lnTo>
                      <a:pt x="930" y="979"/>
                    </a:lnTo>
                    <a:lnTo>
                      <a:pt x="924" y="988"/>
                    </a:lnTo>
                    <a:lnTo>
                      <a:pt x="922" y="989"/>
                    </a:lnTo>
                    <a:lnTo>
                      <a:pt x="919" y="991"/>
                    </a:lnTo>
                    <a:lnTo>
                      <a:pt x="918" y="992"/>
                    </a:lnTo>
                    <a:lnTo>
                      <a:pt x="917" y="993"/>
                    </a:lnTo>
                    <a:lnTo>
                      <a:pt x="914" y="993"/>
                    </a:lnTo>
                    <a:lnTo>
                      <a:pt x="913" y="994"/>
                    </a:lnTo>
                    <a:lnTo>
                      <a:pt x="910" y="995"/>
                    </a:lnTo>
                    <a:lnTo>
                      <a:pt x="908" y="997"/>
                    </a:lnTo>
                    <a:lnTo>
                      <a:pt x="907" y="999"/>
                    </a:lnTo>
                    <a:lnTo>
                      <a:pt x="904" y="1002"/>
                    </a:lnTo>
                    <a:lnTo>
                      <a:pt x="902" y="1007"/>
                    </a:lnTo>
                    <a:lnTo>
                      <a:pt x="900" y="1015"/>
                    </a:lnTo>
                    <a:lnTo>
                      <a:pt x="898" y="1025"/>
                    </a:lnTo>
                    <a:lnTo>
                      <a:pt x="896" y="1035"/>
                    </a:lnTo>
                    <a:lnTo>
                      <a:pt x="894" y="1047"/>
                    </a:lnTo>
                    <a:lnTo>
                      <a:pt x="892" y="1058"/>
                    </a:lnTo>
                    <a:lnTo>
                      <a:pt x="890" y="1070"/>
                    </a:lnTo>
                    <a:lnTo>
                      <a:pt x="886" y="1081"/>
                    </a:lnTo>
                    <a:lnTo>
                      <a:pt x="882" y="1090"/>
                    </a:lnTo>
                    <a:lnTo>
                      <a:pt x="879" y="1096"/>
                    </a:lnTo>
                    <a:lnTo>
                      <a:pt x="877" y="1099"/>
                    </a:lnTo>
                    <a:lnTo>
                      <a:pt x="875" y="1102"/>
                    </a:lnTo>
                    <a:lnTo>
                      <a:pt x="872" y="1105"/>
                    </a:lnTo>
                    <a:lnTo>
                      <a:pt x="869" y="1109"/>
                    </a:lnTo>
                    <a:lnTo>
                      <a:pt x="865" y="1113"/>
                    </a:lnTo>
                    <a:lnTo>
                      <a:pt x="862" y="1117"/>
                    </a:lnTo>
                    <a:lnTo>
                      <a:pt x="859" y="1121"/>
                    </a:lnTo>
                    <a:lnTo>
                      <a:pt x="855" y="1125"/>
                    </a:lnTo>
                    <a:lnTo>
                      <a:pt x="852" y="1129"/>
                    </a:lnTo>
                    <a:lnTo>
                      <a:pt x="849" y="1133"/>
                    </a:lnTo>
                    <a:lnTo>
                      <a:pt x="836" y="1149"/>
                    </a:lnTo>
                    <a:lnTo>
                      <a:pt x="824" y="1166"/>
                    </a:lnTo>
                    <a:lnTo>
                      <a:pt x="809" y="1183"/>
                    </a:lnTo>
                    <a:lnTo>
                      <a:pt x="793" y="1202"/>
                    </a:lnTo>
                    <a:lnTo>
                      <a:pt x="776" y="1220"/>
                    </a:lnTo>
                    <a:lnTo>
                      <a:pt x="756" y="1239"/>
                    </a:lnTo>
                    <a:lnTo>
                      <a:pt x="732" y="1257"/>
                    </a:lnTo>
                    <a:lnTo>
                      <a:pt x="708" y="1276"/>
                    </a:lnTo>
                    <a:lnTo>
                      <a:pt x="679" y="1293"/>
                    </a:lnTo>
                    <a:lnTo>
                      <a:pt x="647" y="1308"/>
                    </a:lnTo>
                    <a:lnTo>
                      <a:pt x="628" y="1314"/>
                    </a:lnTo>
                    <a:lnTo>
                      <a:pt x="610" y="1319"/>
                    </a:lnTo>
                    <a:lnTo>
                      <a:pt x="592" y="1321"/>
                    </a:lnTo>
                    <a:lnTo>
                      <a:pt x="575" y="1321"/>
                    </a:lnTo>
                    <a:lnTo>
                      <a:pt x="558" y="1323"/>
                    </a:lnTo>
                    <a:lnTo>
                      <a:pt x="541" y="1323"/>
                    </a:lnTo>
                    <a:lnTo>
                      <a:pt x="525" y="1326"/>
                    </a:lnTo>
                    <a:lnTo>
                      <a:pt x="508" y="1329"/>
                    </a:lnTo>
                    <a:lnTo>
                      <a:pt x="493" y="1335"/>
                    </a:lnTo>
                    <a:lnTo>
                      <a:pt x="478" y="1345"/>
                    </a:lnTo>
                    <a:lnTo>
                      <a:pt x="470" y="1352"/>
                    </a:lnTo>
                    <a:lnTo>
                      <a:pt x="466" y="1364"/>
                    </a:lnTo>
                    <a:lnTo>
                      <a:pt x="463" y="1377"/>
                    </a:lnTo>
                    <a:lnTo>
                      <a:pt x="462" y="1393"/>
                    </a:lnTo>
                    <a:lnTo>
                      <a:pt x="461" y="1407"/>
                    </a:lnTo>
                    <a:lnTo>
                      <a:pt x="464" y="1422"/>
                    </a:lnTo>
                    <a:lnTo>
                      <a:pt x="465" y="1435"/>
                    </a:lnTo>
                    <a:lnTo>
                      <a:pt x="466" y="1448"/>
                    </a:lnTo>
                    <a:lnTo>
                      <a:pt x="466" y="1454"/>
                    </a:lnTo>
                    <a:lnTo>
                      <a:pt x="468" y="1456"/>
                    </a:lnTo>
                    <a:lnTo>
                      <a:pt x="468" y="1458"/>
                    </a:lnTo>
                    <a:lnTo>
                      <a:pt x="468" y="1466"/>
                    </a:lnTo>
                    <a:lnTo>
                      <a:pt x="470" y="1477"/>
                    </a:lnTo>
                    <a:lnTo>
                      <a:pt x="473" y="1490"/>
                    </a:lnTo>
                    <a:lnTo>
                      <a:pt x="473" y="1508"/>
                    </a:lnTo>
                    <a:lnTo>
                      <a:pt x="473" y="1524"/>
                    </a:lnTo>
                    <a:lnTo>
                      <a:pt x="474" y="1543"/>
                    </a:lnTo>
                    <a:lnTo>
                      <a:pt x="472" y="1561"/>
                    </a:lnTo>
                    <a:lnTo>
                      <a:pt x="469" y="1579"/>
                    </a:lnTo>
                    <a:lnTo>
                      <a:pt x="464" y="1596"/>
                    </a:lnTo>
                    <a:lnTo>
                      <a:pt x="462" y="1604"/>
                    </a:lnTo>
                    <a:lnTo>
                      <a:pt x="456" y="1622"/>
                    </a:lnTo>
                    <a:lnTo>
                      <a:pt x="449" y="1647"/>
                    </a:lnTo>
                    <a:lnTo>
                      <a:pt x="440" y="1677"/>
                    </a:lnTo>
                    <a:lnTo>
                      <a:pt x="430" y="1708"/>
                    </a:lnTo>
                    <a:lnTo>
                      <a:pt x="421" y="1742"/>
                    </a:lnTo>
                    <a:lnTo>
                      <a:pt x="412" y="1772"/>
                    </a:lnTo>
                    <a:lnTo>
                      <a:pt x="404" y="1796"/>
                    </a:lnTo>
                    <a:lnTo>
                      <a:pt x="399" y="1814"/>
                    </a:lnTo>
                    <a:lnTo>
                      <a:pt x="396" y="1821"/>
                    </a:lnTo>
                    <a:lnTo>
                      <a:pt x="360" y="1892"/>
                    </a:lnTo>
                  </a:path>
                </a:pathLst>
              </a:custGeom>
              <a:solidFill>
                <a:srgbClr val="FFD8D8"/>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47" name="Freeform 149"/>
              <p:cNvSpPr>
                <a:spLocks/>
              </p:cNvSpPr>
              <p:nvPr/>
            </p:nvSpPr>
            <p:spPr bwMode="auto">
              <a:xfrm>
                <a:off x="504" y="1183"/>
                <a:ext cx="943" cy="1896"/>
              </a:xfrm>
              <a:custGeom>
                <a:avLst/>
                <a:gdLst>
                  <a:gd name="T0" fmla="*/ 372 w 943"/>
                  <a:gd name="T1" fmla="*/ 1863 h 1896"/>
                  <a:gd name="T2" fmla="*/ 388 w 943"/>
                  <a:gd name="T3" fmla="*/ 1805 h 1896"/>
                  <a:gd name="T4" fmla="*/ 455 w 943"/>
                  <a:gd name="T5" fmla="*/ 1557 h 1896"/>
                  <a:gd name="T6" fmla="*/ 450 w 943"/>
                  <a:gd name="T7" fmla="*/ 1467 h 1896"/>
                  <a:gd name="T8" fmla="*/ 446 w 943"/>
                  <a:gd name="T9" fmla="*/ 1424 h 1896"/>
                  <a:gd name="T10" fmla="*/ 453 w 943"/>
                  <a:gd name="T11" fmla="*/ 1338 h 1896"/>
                  <a:gd name="T12" fmla="*/ 534 w 943"/>
                  <a:gd name="T13" fmla="*/ 1305 h 1896"/>
                  <a:gd name="T14" fmla="*/ 639 w 943"/>
                  <a:gd name="T15" fmla="*/ 1291 h 1896"/>
                  <a:gd name="T16" fmla="*/ 763 w 943"/>
                  <a:gd name="T17" fmla="*/ 1215 h 1896"/>
                  <a:gd name="T18" fmla="*/ 838 w 943"/>
                  <a:gd name="T19" fmla="*/ 1124 h 1896"/>
                  <a:gd name="T20" fmla="*/ 863 w 943"/>
                  <a:gd name="T21" fmla="*/ 1083 h 1896"/>
                  <a:gd name="T22" fmla="*/ 871 w 943"/>
                  <a:gd name="T23" fmla="*/ 1054 h 1896"/>
                  <a:gd name="T24" fmla="*/ 873 w 943"/>
                  <a:gd name="T25" fmla="*/ 1045 h 1896"/>
                  <a:gd name="T26" fmla="*/ 879 w 943"/>
                  <a:gd name="T27" fmla="*/ 1004 h 1896"/>
                  <a:gd name="T28" fmla="*/ 888 w 943"/>
                  <a:gd name="T29" fmla="*/ 988 h 1896"/>
                  <a:gd name="T30" fmla="*/ 904 w 943"/>
                  <a:gd name="T31" fmla="*/ 982 h 1896"/>
                  <a:gd name="T32" fmla="*/ 916 w 943"/>
                  <a:gd name="T33" fmla="*/ 945 h 1896"/>
                  <a:gd name="T34" fmla="*/ 908 w 943"/>
                  <a:gd name="T35" fmla="*/ 901 h 1896"/>
                  <a:gd name="T36" fmla="*/ 881 w 943"/>
                  <a:gd name="T37" fmla="*/ 879 h 1896"/>
                  <a:gd name="T38" fmla="*/ 878 w 943"/>
                  <a:gd name="T39" fmla="*/ 863 h 1896"/>
                  <a:gd name="T40" fmla="*/ 876 w 943"/>
                  <a:gd name="T41" fmla="*/ 846 h 1896"/>
                  <a:gd name="T42" fmla="*/ 856 w 943"/>
                  <a:gd name="T43" fmla="*/ 798 h 1896"/>
                  <a:gd name="T44" fmla="*/ 808 w 943"/>
                  <a:gd name="T45" fmla="*/ 711 h 1896"/>
                  <a:gd name="T46" fmla="*/ 737 w 943"/>
                  <a:gd name="T47" fmla="*/ 620 h 1896"/>
                  <a:gd name="T48" fmla="*/ 512 w 943"/>
                  <a:gd name="T49" fmla="*/ 481 h 1896"/>
                  <a:gd name="T50" fmla="*/ 310 w 943"/>
                  <a:gd name="T51" fmla="*/ 376 h 1896"/>
                  <a:gd name="T52" fmla="*/ 92 w 943"/>
                  <a:gd name="T53" fmla="*/ 140 h 1896"/>
                  <a:gd name="T54" fmla="*/ 0 w 943"/>
                  <a:gd name="T55" fmla="*/ 0 h 1896"/>
                  <a:gd name="T56" fmla="*/ 124 w 943"/>
                  <a:gd name="T57" fmla="*/ 166 h 1896"/>
                  <a:gd name="T58" fmla="*/ 275 w 943"/>
                  <a:gd name="T59" fmla="*/ 319 h 1896"/>
                  <a:gd name="T60" fmla="*/ 468 w 943"/>
                  <a:gd name="T61" fmla="*/ 429 h 1896"/>
                  <a:gd name="T62" fmla="*/ 708 w 943"/>
                  <a:gd name="T63" fmla="*/ 574 h 1896"/>
                  <a:gd name="T64" fmla="*/ 809 w 943"/>
                  <a:gd name="T65" fmla="*/ 682 h 1896"/>
                  <a:gd name="T66" fmla="*/ 860 w 943"/>
                  <a:gd name="T67" fmla="*/ 766 h 1896"/>
                  <a:gd name="T68" fmla="*/ 893 w 943"/>
                  <a:gd name="T69" fmla="*/ 834 h 1896"/>
                  <a:gd name="T70" fmla="*/ 904 w 943"/>
                  <a:gd name="T71" fmla="*/ 876 h 1896"/>
                  <a:gd name="T72" fmla="*/ 911 w 943"/>
                  <a:gd name="T73" fmla="*/ 879 h 1896"/>
                  <a:gd name="T74" fmla="*/ 925 w 943"/>
                  <a:gd name="T75" fmla="*/ 886 h 1896"/>
                  <a:gd name="T76" fmla="*/ 942 w 943"/>
                  <a:gd name="T77" fmla="*/ 930 h 1896"/>
                  <a:gd name="T78" fmla="*/ 928 w 943"/>
                  <a:gd name="T79" fmla="*/ 989 h 1896"/>
                  <a:gd name="T80" fmla="*/ 917 w 943"/>
                  <a:gd name="T81" fmla="*/ 994 h 1896"/>
                  <a:gd name="T82" fmla="*/ 908 w 943"/>
                  <a:gd name="T83" fmla="*/ 1003 h 1896"/>
                  <a:gd name="T84" fmla="*/ 898 w 943"/>
                  <a:gd name="T85" fmla="*/ 1048 h 1896"/>
                  <a:gd name="T86" fmla="*/ 882 w 943"/>
                  <a:gd name="T87" fmla="*/ 1097 h 1896"/>
                  <a:gd name="T88" fmla="*/ 869 w 943"/>
                  <a:gd name="T89" fmla="*/ 1114 h 1896"/>
                  <a:gd name="T90" fmla="*/ 851 w 943"/>
                  <a:gd name="T91" fmla="*/ 1135 h 1896"/>
                  <a:gd name="T92" fmla="*/ 778 w 943"/>
                  <a:gd name="T93" fmla="*/ 1222 h 1896"/>
                  <a:gd name="T94" fmla="*/ 648 w 943"/>
                  <a:gd name="T95" fmla="*/ 1310 h 1896"/>
                  <a:gd name="T96" fmla="*/ 560 w 943"/>
                  <a:gd name="T97" fmla="*/ 1324 h 1896"/>
                  <a:gd name="T98" fmla="*/ 479 w 943"/>
                  <a:gd name="T99" fmla="*/ 1346 h 1896"/>
                  <a:gd name="T100" fmla="*/ 463 w 943"/>
                  <a:gd name="T101" fmla="*/ 1409 h 1896"/>
                  <a:gd name="T102" fmla="*/ 469 w 943"/>
                  <a:gd name="T103" fmla="*/ 1458 h 1896"/>
                  <a:gd name="T104" fmla="*/ 474 w 943"/>
                  <a:gd name="T105" fmla="*/ 1509 h 1896"/>
                  <a:gd name="T106" fmla="*/ 465 w 943"/>
                  <a:gd name="T107" fmla="*/ 1598 h 1896"/>
                  <a:gd name="T108" fmla="*/ 431 w 943"/>
                  <a:gd name="T109" fmla="*/ 1711 h 1896"/>
                  <a:gd name="T110" fmla="*/ 396 w 943"/>
                  <a:gd name="T111" fmla="*/ 1824 h 189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43"/>
                  <a:gd name="T169" fmla="*/ 0 h 1896"/>
                  <a:gd name="T170" fmla="*/ 943 w 943"/>
                  <a:gd name="T171" fmla="*/ 1896 h 189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43" h="1896">
                    <a:moveTo>
                      <a:pt x="360" y="1895"/>
                    </a:moveTo>
                    <a:lnTo>
                      <a:pt x="362" y="1891"/>
                    </a:lnTo>
                    <a:lnTo>
                      <a:pt x="365" y="1883"/>
                    </a:lnTo>
                    <a:lnTo>
                      <a:pt x="367" y="1874"/>
                    </a:lnTo>
                    <a:lnTo>
                      <a:pt x="372" y="1863"/>
                    </a:lnTo>
                    <a:lnTo>
                      <a:pt x="375" y="1849"/>
                    </a:lnTo>
                    <a:lnTo>
                      <a:pt x="380" y="1836"/>
                    </a:lnTo>
                    <a:lnTo>
                      <a:pt x="383" y="1823"/>
                    </a:lnTo>
                    <a:lnTo>
                      <a:pt x="386" y="1813"/>
                    </a:lnTo>
                    <a:lnTo>
                      <a:pt x="388" y="1805"/>
                    </a:lnTo>
                    <a:lnTo>
                      <a:pt x="390" y="1801"/>
                    </a:lnTo>
                    <a:lnTo>
                      <a:pt x="416" y="1720"/>
                    </a:lnTo>
                    <a:lnTo>
                      <a:pt x="436" y="1654"/>
                    </a:lnTo>
                    <a:lnTo>
                      <a:pt x="447" y="1599"/>
                    </a:lnTo>
                    <a:lnTo>
                      <a:pt x="455" y="1557"/>
                    </a:lnTo>
                    <a:lnTo>
                      <a:pt x="459" y="1524"/>
                    </a:lnTo>
                    <a:lnTo>
                      <a:pt x="459" y="1500"/>
                    </a:lnTo>
                    <a:lnTo>
                      <a:pt x="455" y="1483"/>
                    </a:lnTo>
                    <a:lnTo>
                      <a:pt x="453" y="1473"/>
                    </a:lnTo>
                    <a:lnTo>
                      <a:pt x="450" y="1467"/>
                    </a:lnTo>
                    <a:lnTo>
                      <a:pt x="449" y="1465"/>
                    </a:lnTo>
                    <a:lnTo>
                      <a:pt x="449" y="1463"/>
                    </a:lnTo>
                    <a:lnTo>
                      <a:pt x="448" y="1455"/>
                    </a:lnTo>
                    <a:lnTo>
                      <a:pt x="447" y="1441"/>
                    </a:lnTo>
                    <a:lnTo>
                      <a:pt x="446" y="1424"/>
                    </a:lnTo>
                    <a:lnTo>
                      <a:pt x="445" y="1405"/>
                    </a:lnTo>
                    <a:lnTo>
                      <a:pt x="445" y="1386"/>
                    </a:lnTo>
                    <a:lnTo>
                      <a:pt x="446" y="1368"/>
                    </a:lnTo>
                    <a:lnTo>
                      <a:pt x="449" y="1351"/>
                    </a:lnTo>
                    <a:lnTo>
                      <a:pt x="453" y="1338"/>
                    </a:lnTo>
                    <a:lnTo>
                      <a:pt x="460" y="1329"/>
                    </a:lnTo>
                    <a:lnTo>
                      <a:pt x="477" y="1319"/>
                    </a:lnTo>
                    <a:lnTo>
                      <a:pt x="496" y="1312"/>
                    </a:lnTo>
                    <a:lnTo>
                      <a:pt x="514" y="1309"/>
                    </a:lnTo>
                    <a:lnTo>
                      <a:pt x="534" y="1305"/>
                    </a:lnTo>
                    <a:lnTo>
                      <a:pt x="556" y="1303"/>
                    </a:lnTo>
                    <a:lnTo>
                      <a:pt x="577" y="1301"/>
                    </a:lnTo>
                    <a:lnTo>
                      <a:pt x="598" y="1300"/>
                    </a:lnTo>
                    <a:lnTo>
                      <a:pt x="618" y="1296"/>
                    </a:lnTo>
                    <a:lnTo>
                      <a:pt x="639" y="1291"/>
                    </a:lnTo>
                    <a:lnTo>
                      <a:pt x="657" y="1284"/>
                    </a:lnTo>
                    <a:lnTo>
                      <a:pt x="689" y="1269"/>
                    </a:lnTo>
                    <a:lnTo>
                      <a:pt x="718" y="1251"/>
                    </a:lnTo>
                    <a:lnTo>
                      <a:pt x="742" y="1233"/>
                    </a:lnTo>
                    <a:lnTo>
                      <a:pt x="763" y="1215"/>
                    </a:lnTo>
                    <a:lnTo>
                      <a:pt x="781" y="1196"/>
                    </a:lnTo>
                    <a:lnTo>
                      <a:pt x="798" y="1177"/>
                    </a:lnTo>
                    <a:lnTo>
                      <a:pt x="812" y="1160"/>
                    </a:lnTo>
                    <a:lnTo>
                      <a:pt x="826" y="1142"/>
                    </a:lnTo>
                    <a:lnTo>
                      <a:pt x="838" y="1124"/>
                    </a:lnTo>
                    <a:lnTo>
                      <a:pt x="850" y="1110"/>
                    </a:lnTo>
                    <a:lnTo>
                      <a:pt x="854" y="1105"/>
                    </a:lnTo>
                    <a:lnTo>
                      <a:pt x="857" y="1098"/>
                    </a:lnTo>
                    <a:lnTo>
                      <a:pt x="860" y="1091"/>
                    </a:lnTo>
                    <a:lnTo>
                      <a:pt x="863" y="1083"/>
                    </a:lnTo>
                    <a:lnTo>
                      <a:pt x="865" y="1074"/>
                    </a:lnTo>
                    <a:lnTo>
                      <a:pt x="868" y="1067"/>
                    </a:lnTo>
                    <a:lnTo>
                      <a:pt x="869" y="1060"/>
                    </a:lnTo>
                    <a:lnTo>
                      <a:pt x="871" y="1056"/>
                    </a:lnTo>
                    <a:lnTo>
                      <a:pt x="871" y="1054"/>
                    </a:lnTo>
                    <a:lnTo>
                      <a:pt x="872" y="1055"/>
                    </a:lnTo>
                    <a:lnTo>
                      <a:pt x="871" y="1057"/>
                    </a:lnTo>
                    <a:lnTo>
                      <a:pt x="872" y="1055"/>
                    </a:lnTo>
                    <a:lnTo>
                      <a:pt x="872" y="1052"/>
                    </a:lnTo>
                    <a:lnTo>
                      <a:pt x="873" y="1045"/>
                    </a:lnTo>
                    <a:lnTo>
                      <a:pt x="873" y="1039"/>
                    </a:lnTo>
                    <a:lnTo>
                      <a:pt x="875" y="1031"/>
                    </a:lnTo>
                    <a:lnTo>
                      <a:pt x="876" y="1021"/>
                    </a:lnTo>
                    <a:lnTo>
                      <a:pt x="878" y="1012"/>
                    </a:lnTo>
                    <a:lnTo>
                      <a:pt x="879" y="1004"/>
                    </a:lnTo>
                    <a:lnTo>
                      <a:pt x="880" y="996"/>
                    </a:lnTo>
                    <a:lnTo>
                      <a:pt x="881" y="993"/>
                    </a:lnTo>
                    <a:lnTo>
                      <a:pt x="884" y="990"/>
                    </a:lnTo>
                    <a:lnTo>
                      <a:pt x="885" y="989"/>
                    </a:lnTo>
                    <a:lnTo>
                      <a:pt x="888" y="988"/>
                    </a:lnTo>
                    <a:lnTo>
                      <a:pt x="892" y="987"/>
                    </a:lnTo>
                    <a:lnTo>
                      <a:pt x="894" y="986"/>
                    </a:lnTo>
                    <a:lnTo>
                      <a:pt x="899" y="986"/>
                    </a:lnTo>
                    <a:lnTo>
                      <a:pt x="901" y="984"/>
                    </a:lnTo>
                    <a:lnTo>
                      <a:pt x="904" y="982"/>
                    </a:lnTo>
                    <a:lnTo>
                      <a:pt x="907" y="980"/>
                    </a:lnTo>
                    <a:lnTo>
                      <a:pt x="910" y="974"/>
                    </a:lnTo>
                    <a:lnTo>
                      <a:pt x="912" y="965"/>
                    </a:lnTo>
                    <a:lnTo>
                      <a:pt x="915" y="956"/>
                    </a:lnTo>
                    <a:lnTo>
                      <a:pt x="916" y="945"/>
                    </a:lnTo>
                    <a:lnTo>
                      <a:pt x="917" y="935"/>
                    </a:lnTo>
                    <a:lnTo>
                      <a:pt x="917" y="925"/>
                    </a:lnTo>
                    <a:lnTo>
                      <a:pt x="916" y="915"/>
                    </a:lnTo>
                    <a:lnTo>
                      <a:pt x="913" y="907"/>
                    </a:lnTo>
                    <a:lnTo>
                      <a:pt x="908" y="901"/>
                    </a:lnTo>
                    <a:lnTo>
                      <a:pt x="902" y="896"/>
                    </a:lnTo>
                    <a:lnTo>
                      <a:pt x="894" y="892"/>
                    </a:lnTo>
                    <a:lnTo>
                      <a:pt x="889" y="888"/>
                    </a:lnTo>
                    <a:lnTo>
                      <a:pt x="884" y="884"/>
                    </a:lnTo>
                    <a:lnTo>
                      <a:pt x="881" y="879"/>
                    </a:lnTo>
                    <a:lnTo>
                      <a:pt x="879" y="876"/>
                    </a:lnTo>
                    <a:lnTo>
                      <a:pt x="878" y="872"/>
                    </a:lnTo>
                    <a:lnTo>
                      <a:pt x="878" y="868"/>
                    </a:lnTo>
                    <a:lnTo>
                      <a:pt x="878" y="864"/>
                    </a:lnTo>
                    <a:lnTo>
                      <a:pt x="878" y="863"/>
                    </a:lnTo>
                    <a:lnTo>
                      <a:pt x="878" y="862"/>
                    </a:lnTo>
                    <a:lnTo>
                      <a:pt x="878" y="859"/>
                    </a:lnTo>
                    <a:lnTo>
                      <a:pt x="878" y="856"/>
                    </a:lnTo>
                    <a:lnTo>
                      <a:pt x="878" y="851"/>
                    </a:lnTo>
                    <a:lnTo>
                      <a:pt x="876" y="846"/>
                    </a:lnTo>
                    <a:lnTo>
                      <a:pt x="874" y="838"/>
                    </a:lnTo>
                    <a:lnTo>
                      <a:pt x="871" y="829"/>
                    </a:lnTo>
                    <a:lnTo>
                      <a:pt x="867" y="820"/>
                    </a:lnTo>
                    <a:lnTo>
                      <a:pt x="862" y="809"/>
                    </a:lnTo>
                    <a:lnTo>
                      <a:pt x="856" y="798"/>
                    </a:lnTo>
                    <a:lnTo>
                      <a:pt x="846" y="781"/>
                    </a:lnTo>
                    <a:lnTo>
                      <a:pt x="836" y="764"/>
                    </a:lnTo>
                    <a:lnTo>
                      <a:pt x="827" y="746"/>
                    </a:lnTo>
                    <a:lnTo>
                      <a:pt x="818" y="729"/>
                    </a:lnTo>
                    <a:lnTo>
                      <a:pt x="808" y="711"/>
                    </a:lnTo>
                    <a:lnTo>
                      <a:pt x="796" y="693"/>
                    </a:lnTo>
                    <a:lnTo>
                      <a:pt x="784" y="673"/>
                    </a:lnTo>
                    <a:lnTo>
                      <a:pt x="770" y="656"/>
                    </a:lnTo>
                    <a:lnTo>
                      <a:pt x="755" y="637"/>
                    </a:lnTo>
                    <a:lnTo>
                      <a:pt x="737" y="620"/>
                    </a:lnTo>
                    <a:lnTo>
                      <a:pt x="697" y="587"/>
                    </a:lnTo>
                    <a:lnTo>
                      <a:pt x="654" y="557"/>
                    </a:lnTo>
                    <a:lnTo>
                      <a:pt x="608" y="529"/>
                    </a:lnTo>
                    <a:lnTo>
                      <a:pt x="559" y="504"/>
                    </a:lnTo>
                    <a:lnTo>
                      <a:pt x="512" y="481"/>
                    </a:lnTo>
                    <a:lnTo>
                      <a:pt x="465" y="458"/>
                    </a:lnTo>
                    <a:lnTo>
                      <a:pt x="420" y="437"/>
                    </a:lnTo>
                    <a:lnTo>
                      <a:pt x="378" y="417"/>
                    </a:lnTo>
                    <a:lnTo>
                      <a:pt x="341" y="397"/>
                    </a:lnTo>
                    <a:lnTo>
                      <a:pt x="310" y="376"/>
                    </a:lnTo>
                    <a:lnTo>
                      <a:pt x="261" y="333"/>
                    </a:lnTo>
                    <a:lnTo>
                      <a:pt x="214" y="287"/>
                    </a:lnTo>
                    <a:lnTo>
                      <a:pt x="170" y="238"/>
                    </a:lnTo>
                    <a:lnTo>
                      <a:pt x="129" y="188"/>
                    </a:lnTo>
                    <a:lnTo>
                      <a:pt x="92" y="140"/>
                    </a:lnTo>
                    <a:lnTo>
                      <a:pt x="61" y="96"/>
                    </a:lnTo>
                    <a:lnTo>
                      <a:pt x="36" y="57"/>
                    </a:lnTo>
                    <a:lnTo>
                      <a:pt x="16" y="26"/>
                    </a:lnTo>
                    <a:lnTo>
                      <a:pt x="4" y="8"/>
                    </a:lnTo>
                    <a:lnTo>
                      <a:pt x="0" y="0"/>
                    </a:lnTo>
                    <a:lnTo>
                      <a:pt x="86" y="112"/>
                    </a:lnTo>
                    <a:lnTo>
                      <a:pt x="88" y="116"/>
                    </a:lnTo>
                    <a:lnTo>
                      <a:pt x="95" y="127"/>
                    </a:lnTo>
                    <a:lnTo>
                      <a:pt x="108" y="145"/>
                    </a:lnTo>
                    <a:lnTo>
                      <a:pt x="124" y="166"/>
                    </a:lnTo>
                    <a:lnTo>
                      <a:pt x="145" y="192"/>
                    </a:lnTo>
                    <a:lnTo>
                      <a:pt x="171" y="222"/>
                    </a:lnTo>
                    <a:lnTo>
                      <a:pt x="202" y="254"/>
                    </a:lnTo>
                    <a:lnTo>
                      <a:pt x="236" y="286"/>
                    </a:lnTo>
                    <a:lnTo>
                      <a:pt x="275" y="319"/>
                    </a:lnTo>
                    <a:lnTo>
                      <a:pt x="319" y="351"/>
                    </a:lnTo>
                    <a:lnTo>
                      <a:pt x="346" y="368"/>
                    </a:lnTo>
                    <a:lnTo>
                      <a:pt x="381" y="387"/>
                    </a:lnTo>
                    <a:lnTo>
                      <a:pt x="422" y="407"/>
                    </a:lnTo>
                    <a:lnTo>
                      <a:pt x="468" y="429"/>
                    </a:lnTo>
                    <a:lnTo>
                      <a:pt x="515" y="453"/>
                    </a:lnTo>
                    <a:lnTo>
                      <a:pt x="564" y="479"/>
                    </a:lnTo>
                    <a:lnTo>
                      <a:pt x="614" y="508"/>
                    </a:lnTo>
                    <a:lnTo>
                      <a:pt x="664" y="539"/>
                    </a:lnTo>
                    <a:lnTo>
                      <a:pt x="708" y="574"/>
                    </a:lnTo>
                    <a:lnTo>
                      <a:pt x="751" y="612"/>
                    </a:lnTo>
                    <a:lnTo>
                      <a:pt x="767" y="630"/>
                    </a:lnTo>
                    <a:lnTo>
                      <a:pt x="784" y="648"/>
                    </a:lnTo>
                    <a:lnTo>
                      <a:pt x="798" y="665"/>
                    </a:lnTo>
                    <a:lnTo>
                      <a:pt x="809" y="682"/>
                    </a:lnTo>
                    <a:lnTo>
                      <a:pt x="820" y="700"/>
                    </a:lnTo>
                    <a:lnTo>
                      <a:pt x="831" y="716"/>
                    </a:lnTo>
                    <a:lnTo>
                      <a:pt x="841" y="733"/>
                    </a:lnTo>
                    <a:lnTo>
                      <a:pt x="850" y="751"/>
                    </a:lnTo>
                    <a:lnTo>
                      <a:pt x="860" y="766"/>
                    </a:lnTo>
                    <a:lnTo>
                      <a:pt x="869" y="783"/>
                    </a:lnTo>
                    <a:lnTo>
                      <a:pt x="876" y="796"/>
                    </a:lnTo>
                    <a:lnTo>
                      <a:pt x="882" y="809"/>
                    </a:lnTo>
                    <a:lnTo>
                      <a:pt x="888" y="821"/>
                    </a:lnTo>
                    <a:lnTo>
                      <a:pt x="893" y="834"/>
                    </a:lnTo>
                    <a:lnTo>
                      <a:pt x="897" y="846"/>
                    </a:lnTo>
                    <a:lnTo>
                      <a:pt x="899" y="856"/>
                    </a:lnTo>
                    <a:lnTo>
                      <a:pt x="902" y="865"/>
                    </a:lnTo>
                    <a:lnTo>
                      <a:pt x="903" y="872"/>
                    </a:lnTo>
                    <a:lnTo>
                      <a:pt x="904" y="876"/>
                    </a:lnTo>
                    <a:lnTo>
                      <a:pt x="904" y="878"/>
                    </a:lnTo>
                    <a:lnTo>
                      <a:pt x="906" y="878"/>
                    </a:lnTo>
                    <a:lnTo>
                      <a:pt x="907" y="878"/>
                    </a:lnTo>
                    <a:lnTo>
                      <a:pt x="908" y="879"/>
                    </a:lnTo>
                    <a:lnTo>
                      <a:pt x="911" y="879"/>
                    </a:lnTo>
                    <a:lnTo>
                      <a:pt x="912" y="881"/>
                    </a:lnTo>
                    <a:lnTo>
                      <a:pt x="916" y="881"/>
                    </a:lnTo>
                    <a:lnTo>
                      <a:pt x="918" y="882"/>
                    </a:lnTo>
                    <a:lnTo>
                      <a:pt x="921" y="884"/>
                    </a:lnTo>
                    <a:lnTo>
                      <a:pt x="925" y="886"/>
                    </a:lnTo>
                    <a:lnTo>
                      <a:pt x="930" y="890"/>
                    </a:lnTo>
                    <a:lnTo>
                      <a:pt x="935" y="897"/>
                    </a:lnTo>
                    <a:lnTo>
                      <a:pt x="939" y="907"/>
                    </a:lnTo>
                    <a:lnTo>
                      <a:pt x="941" y="919"/>
                    </a:lnTo>
                    <a:lnTo>
                      <a:pt x="942" y="930"/>
                    </a:lnTo>
                    <a:lnTo>
                      <a:pt x="941" y="943"/>
                    </a:lnTo>
                    <a:lnTo>
                      <a:pt x="941" y="956"/>
                    </a:lnTo>
                    <a:lnTo>
                      <a:pt x="938" y="969"/>
                    </a:lnTo>
                    <a:lnTo>
                      <a:pt x="933" y="980"/>
                    </a:lnTo>
                    <a:lnTo>
                      <a:pt x="928" y="989"/>
                    </a:lnTo>
                    <a:lnTo>
                      <a:pt x="925" y="990"/>
                    </a:lnTo>
                    <a:lnTo>
                      <a:pt x="923" y="992"/>
                    </a:lnTo>
                    <a:lnTo>
                      <a:pt x="921" y="993"/>
                    </a:lnTo>
                    <a:lnTo>
                      <a:pt x="920" y="994"/>
                    </a:lnTo>
                    <a:lnTo>
                      <a:pt x="917" y="994"/>
                    </a:lnTo>
                    <a:lnTo>
                      <a:pt x="916" y="995"/>
                    </a:lnTo>
                    <a:lnTo>
                      <a:pt x="914" y="995"/>
                    </a:lnTo>
                    <a:lnTo>
                      <a:pt x="912" y="998"/>
                    </a:lnTo>
                    <a:lnTo>
                      <a:pt x="910" y="1000"/>
                    </a:lnTo>
                    <a:lnTo>
                      <a:pt x="908" y="1003"/>
                    </a:lnTo>
                    <a:lnTo>
                      <a:pt x="906" y="1008"/>
                    </a:lnTo>
                    <a:lnTo>
                      <a:pt x="903" y="1016"/>
                    </a:lnTo>
                    <a:lnTo>
                      <a:pt x="901" y="1026"/>
                    </a:lnTo>
                    <a:lnTo>
                      <a:pt x="899" y="1036"/>
                    </a:lnTo>
                    <a:lnTo>
                      <a:pt x="898" y="1048"/>
                    </a:lnTo>
                    <a:lnTo>
                      <a:pt x="896" y="1060"/>
                    </a:lnTo>
                    <a:lnTo>
                      <a:pt x="892" y="1071"/>
                    </a:lnTo>
                    <a:lnTo>
                      <a:pt x="889" y="1082"/>
                    </a:lnTo>
                    <a:lnTo>
                      <a:pt x="886" y="1091"/>
                    </a:lnTo>
                    <a:lnTo>
                      <a:pt x="882" y="1097"/>
                    </a:lnTo>
                    <a:lnTo>
                      <a:pt x="880" y="1100"/>
                    </a:lnTo>
                    <a:lnTo>
                      <a:pt x="878" y="1103"/>
                    </a:lnTo>
                    <a:lnTo>
                      <a:pt x="875" y="1107"/>
                    </a:lnTo>
                    <a:lnTo>
                      <a:pt x="872" y="1110"/>
                    </a:lnTo>
                    <a:lnTo>
                      <a:pt x="869" y="1114"/>
                    </a:lnTo>
                    <a:lnTo>
                      <a:pt x="865" y="1118"/>
                    </a:lnTo>
                    <a:lnTo>
                      <a:pt x="862" y="1122"/>
                    </a:lnTo>
                    <a:lnTo>
                      <a:pt x="858" y="1126"/>
                    </a:lnTo>
                    <a:lnTo>
                      <a:pt x="855" y="1130"/>
                    </a:lnTo>
                    <a:lnTo>
                      <a:pt x="851" y="1135"/>
                    </a:lnTo>
                    <a:lnTo>
                      <a:pt x="840" y="1149"/>
                    </a:lnTo>
                    <a:lnTo>
                      <a:pt x="826" y="1167"/>
                    </a:lnTo>
                    <a:lnTo>
                      <a:pt x="811" y="1184"/>
                    </a:lnTo>
                    <a:lnTo>
                      <a:pt x="795" y="1204"/>
                    </a:lnTo>
                    <a:lnTo>
                      <a:pt x="778" y="1222"/>
                    </a:lnTo>
                    <a:lnTo>
                      <a:pt x="758" y="1241"/>
                    </a:lnTo>
                    <a:lnTo>
                      <a:pt x="735" y="1258"/>
                    </a:lnTo>
                    <a:lnTo>
                      <a:pt x="710" y="1277"/>
                    </a:lnTo>
                    <a:lnTo>
                      <a:pt x="680" y="1294"/>
                    </a:lnTo>
                    <a:lnTo>
                      <a:pt x="648" y="1310"/>
                    </a:lnTo>
                    <a:lnTo>
                      <a:pt x="630" y="1316"/>
                    </a:lnTo>
                    <a:lnTo>
                      <a:pt x="613" y="1320"/>
                    </a:lnTo>
                    <a:lnTo>
                      <a:pt x="594" y="1322"/>
                    </a:lnTo>
                    <a:lnTo>
                      <a:pt x="577" y="1323"/>
                    </a:lnTo>
                    <a:lnTo>
                      <a:pt x="560" y="1324"/>
                    </a:lnTo>
                    <a:lnTo>
                      <a:pt x="543" y="1325"/>
                    </a:lnTo>
                    <a:lnTo>
                      <a:pt x="526" y="1326"/>
                    </a:lnTo>
                    <a:lnTo>
                      <a:pt x="510" y="1330"/>
                    </a:lnTo>
                    <a:lnTo>
                      <a:pt x="495" y="1336"/>
                    </a:lnTo>
                    <a:lnTo>
                      <a:pt x="479" y="1346"/>
                    </a:lnTo>
                    <a:lnTo>
                      <a:pt x="472" y="1354"/>
                    </a:lnTo>
                    <a:lnTo>
                      <a:pt x="467" y="1366"/>
                    </a:lnTo>
                    <a:lnTo>
                      <a:pt x="464" y="1379"/>
                    </a:lnTo>
                    <a:lnTo>
                      <a:pt x="464" y="1394"/>
                    </a:lnTo>
                    <a:lnTo>
                      <a:pt x="463" y="1409"/>
                    </a:lnTo>
                    <a:lnTo>
                      <a:pt x="464" y="1424"/>
                    </a:lnTo>
                    <a:lnTo>
                      <a:pt x="466" y="1438"/>
                    </a:lnTo>
                    <a:lnTo>
                      <a:pt x="467" y="1449"/>
                    </a:lnTo>
                    <a:lnTo>
                      <a:pt x="468" y="1455"/>
                    </a:lnTo>
                    <a:lnTo>
                      <a:pt x="469" y="1458"/>
                    </a:lnTo>
                    <a:lnTo>
                      <a:pt x="469" y="1460"/>
                    </a:lnTo>
                    <a:lnTo>
                      <a:pt x="470" y="1468"/>
                    </a:lnTo>
                    <a:lnTo>
                      <a:pt x="472" y="1478"/>
                    </a:lnTo>
                    <a:lnTo>
                      <a:pt x="473" y="1493"/>
                    </a:lnTo>
                    <a:lnTo>
                      <a:pt x="474" y="1509"/>
                    </a:lnTo>
                    <a:lnTo>
                      <a:pt x="475" y="1526"/>
                    </a:lnTo>
                    <a:lnTo>
                      <a:pt x="474" y="1545"/>
                    </a:lnTo>
                    <a:lnTo>
                      <a:pt x="473" y="1564"/>
                    </a:lnTo>
                    <a:lnTo>
                      <a:pt x="470" y="1581"/>
                    </a:lnTo>
                    <a:lnTo>
                      <a:pt x="465" y="1598"/>
                    </a:lnTo>
                    <a:lnTo>
                      <a:pt x="463" y="1606"/>
                    </a:lnTo>
                    <a:lnTo>
                      <a:pt x="457" y="1624"/>
                    </a:lnTo>
                    <a:lnTo>
                      <a:pt x="450" y="1649"/>
                    </a:lnTo>
                    <a:lnTo>
                      <a:pt x="440" y="1679"/>
                    </a:lnTo>
                    <a:lnTo>
                      <a:pt x="431" y="1711"/>
                    </a:lnTo>
                    <a:lnTo>
                      <a:pt x="422" y="1745"/>
                    </a:lnTo>
                    <a:lnTo>
                      <a:pt x="413" y="1774"/>
                    </a:lnTo>
                    <a:lnTo>
                      <a:pt x="404" y="1798"/>
                    </a:lnTo>
                    <a:lnTo>
                      <a:pt x="399" y="1816"/>
                    </a:lnTo>
                    <a:lnTo>
                      <a:pt x="396" y="1824"/>
                    </a:lnTo>
                    <a:lnTo>
                      <a:pt x="360" y="1895"/>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848" name="Freeform 150"/>
              <p:cNvSpPr>
                <a:spLocks/>
              </p:cNvSpPr>
              <p:nvPr/>
            </p:nvSpPr>
            <p:spPr bwMode="auto">
              <a:xfrm>
                <a:off x="1341" y="1930"/>
                <a:ext cx="106" cy="364"/>
              </a:xfrm>
              <a:custGeom>
                <a:avLst/>
                <a:gdLst>
                  <a:gd name="T0" fmla="*/ 18 w 106"/>
                  <a:gd name="T1" fmla="*/ 9 h 364"/>
                  <a:gd name="T2" fmla="*/ 24 w 106"/>
                  <a:gd name="T3" fmla="*/ 18 h 364"/>
                  <a:gd name="T4" fmla="*/ 30 w 106"/>
                  <a:gd name="T5" fmla="*/ 28 h 364"/>
                  <a:gd name="T6" fmla="*/ 40 w 106"/>
                  <a:gd name="T7" fmla="*/ 48 h 364"/>
                  <a:gd name="T8" fmla="*/ 56 w 106"/>
                  <a:gd name="T9" fmla="*/ 85 h 364"/>
                  <a:gd name="T10" fmla="*/ 65 w 106"/>
                  <a:gd name="T11" fmla="*/ 117 h 364"/>
                  <a:gd name="T12" fmla="*/ 68 w 106"/>
                  <a:gd name="T13" fmla="*/ 129 h 364"/>
                  <a:gd name="T14" fmla="*/ 71 w 106"/>
                  <a:gd name="T15" fmla="*/ 131 h 364"/>
                  <a:gd name="T16" fmla="*/ 79 w 106"/>
                  <a:gd name="T17" fmla="*/ 133 h 364"/>
                  <a:gd name="T18" fmla="*/ 87 w 106"/>
                  <a:gd name="T19" fmla="*/ 137 h 364"/>
                  <a:gd name="T20" fmla="*/ 102 w 106"/>
                  <a:gd name="T21" fmla="*/ 159 h 364"/>
                  <a:gd name="T22" fmla="*/ 104 w 106"/>
                  <a:gd name="T23" fmla="*/ 194 h 364"/>
                  <a:gd name="T24" fmla="*/ 97 w 106"/>
                  <a:gd name="T25" fmla="*/ 230 h 364"/>
                  <a:gd name="T26" fmla="*/ 87 w 106"/>
                  <a:gd name="T27" fmla="*/ 243 h 364"/>
                  <a:gd name="T28" fmla="*/ 82 w 106"/>
                  <a:gd name="T29" fmla="*/ 244 h 364"/>
                  <a:gd name="T30" fmla="*/ 75 w 106"/>
                  <a:gd name="T31" fmla="*/ 248 h 364"/>
                  <a:gd name="T32" fmla="*/ 70 w 106"/>
                  <a:gd name="T33" fmla="*/ 259 h 364"/>
                  <a:gd name="T34" fmla="*/ 63 w 106"/>
                  <a:gd name="T35" fmla="*/ 286 h 364"/>
                  <a:gd name="T36" fmla="*/ 57 w 106"/>
                  <a:gd name="T37" fmla="*/ 320 h 364"/>
                  <a:gd name="T38" fmla="*/ 47 w 106"/>
                  <a:gd name="T39" fmla="*/ 346 h 364"/>
                  <a:gd name="T40" fmla="*/ 45 w 106"/>
                  <a:gd name="T41" fmla="*/ 348 h 364"/>
                  <a:gd name="T42" fmla="*/ 43 w 106"/>
                  <a:gd name="T43" fmla="*/ 352 h 364"/>
                  <a:gd name="T44" fmla="*/ 40 w 106"/>
                  <a:gd name="T45" fmla="*/ 355 h 364"/>
                  <a:gd name="T46" fmla="*/ 31 w 106"/>
                  <a:gd name="T47" fmla="*/ 362 h 364"/>
                  <a:gd name="T48" fmla="*/ 24 w 106"/>
                  <a:gd name="T49" fmla="*/ 360 h 364"/>
                  <a:gd name="T50" fmla="*/ 21 w 106"/>
                  <a:gd name="T51" fmla="*/ 354 h 364"/>
                  <a:gd name="T52" fmla="*/ 21 w 106"/>
                  <a:gd name="T53" fmla="*/ 350 h 364"/>
                  <a:gd name="T54" fmla="*/ 27 w 106"/>
                  <a:gd name="T55" fmla="*/ 334 h 364"/>
                  <a:gd name="T56" fmla="*/ 33 w 106"/>
                  <a:gd name="T57" fmla="*/ 315 h 364"/>
                  <a:gd name="T58" fmla="*/ 36 w 106"/>
                  <a:gd name="T59" fmla="*/ 305 h 364"/>
                  <a:gd name="T60" fmla="*/ 36 w 106"/>
                  <a:gd name="T61" fmla="*/ 306 h 364"/>
                  <a:gd name="T62" fmla="*/ 37 w 106"/>
                  <a:gd name="T63" fmla="*/ 295 h 364"/>
                  <a:gd name="T64" fmla="*/ 41 w 106"/>
                  <a:gd name="T65" fmla="*/ 271 h 364"/>
                  <a:gd name="T66" fmla="*/ 45 w 106"/>
                  <a:gd name="T67" fmla="*/ 246 h 364"/>
                  <a:gd name="T68" fmla="*/ 50 w 106"/>
                  <a:gd name="T69" fmla="*/ 239 h 364"/>
                  <a:gd name="T70" fmla="*/ 59 w 106"/>
                  <a:gd name="T71" fmla="*/ 236 h 364"/>
                  <a:gd name="T72" fmla="*/ 68 w 106"/>
                  <a:gd name="T73" fmla="*/ 232 h 364"/>
                  <a:gd name="T74" fmla="*/ 75 w 106"/>
                  <a:gd name="T75" fmla="*/ 215 h 364"/>
                  <a:gd name="T76" fmla="*/ 80 w 106"/>
                  <a:gd name="T77" fmla="*/ 185 h 364"/>
                  <a:gd name="T78" fmla="*/ 76 w 106"/>
                  <a:gd name="T79" fmla="*/ 158 h 364"/>
                  <a:gd name="T80" fmla="*/ 58 w 106"/>
                  <a:gd name="T81" fmla="*/ 143 h 364"/>
                  <a:gd name="T82" fmla="*/ 45 w 106"/>
                  <a:gd name="T83" fmla="*/ 130 h 364"/>
                  <a:gd name="T84" fmla="*/ 41 w 106"/>
                  <a:gd name="T85" fmla="*/ 119 h 364"/>
                  <a:gd name="T86" fmla="*/ 42 w 106"/>
                  <a:gd name="T87" fmla="*/ 113 h 364"/>
                  <a:gd name="T88" fmla="*/ 41 w 106"/>
                  <a:gd name="T89" fmla="*/ 102 h 364"/>
                  <a:gd name="T90" fmla="*/ 36 w 106"/>
                  <a:gd name="T91" fmla="*/ 81 h 364"/>
                  <a:gd name="T92" fmla="*/ 20 w 106"/>
                  <a:gd name="T93" fmla="*/ 50 h 364"/>
                  <a:gd name="T94" fmla="*/ 14 w 106"/>
                  <a:gd name="T95" fmla="*/ 39 h 364"/>
                  <a:gd name="T96" fmla="*/ 8 w 106"/>
                  <a:gd name="T97" fmla="*/ 29 h 364"/>
                  <a:gd name="T98" fmla="*/ 2 w 106"/>
                  <a:gd name="T99" fmla="*/ 18 h 364"/>
                  <a:gd name="T100" fmla="*/ 2 w 106"/>
                  <a:gd name="T101" fmla="*/ 11 h 364"/>
                  <a:gd name="T102" fmla="*/ 6 w 106"/>
                  <a:gd name="T103" fmla="*/ 4 h 364"/>
                  <a:gd name="T104" fmla="*/ 10 w 106"/>
                  <a:gd name="T105" fmla="*/ 1 h 364"/>
                  <a:gd name="T106" fmla="*/ 15 w 106"/>
                  <a:gd name="T107" fmla="*/ 2 h 36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6"/>
                  <a:gd name="T163" fmla="*/ 0 h 364"/>
                  <a:gd name="T164" fmla="*/ 106 w 106"/>
                  <a:gd name="T165" fmla="*/ 364 h 36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6" h="364">
                    <a:moveTo>
                      <a:pt x="15" y="2"/>
                    </a:moveTo>
                    <a:lnTo>
                      <a:pt x="16" y="5"/>
                    </a:lnTo>
                    <a:lnTo>
                      <a:pt x="18" y="9"/>
                    </a:lnTo>
                    <a:lnTo>
                      <a:pt x="20" y="12"/>
                    </a:lnTo>
                    <a:lnTo>
                      <a:pt x="22" y="15"/>
                    </a:lnTo>
                    <a:lnTo>
                      <a:pt x="24" y="18"/>
                    </a:lnTo>
                    <a:lnTo>
                      <a:pt x="26" y="22"/>
                    </a:lnTo>
                    <a:lnTo>
                      <a:pt x="28" y="25"/>
                    </a:lnTo>
                    <a:lnTo>
                      <a:pt x="30" y="28"/>
                    </a:lnTo>
                    <a:lnTo>
                      <a:pt x="31" y="31"/>
                    </a:lnTo>
                    <a:lnTo>
                      <a:pt x="34" y="35"/>
                    </a:lnTo>
                    <a:lnTo>
                      <a:pt x="40" y="48"/>
                    </a:lnTo>
                    <a:lnTo>
                      <a:pt x="46" y="61"/>
                    </a:lnTo>
                    <a:lnTo>
                      <a:pt x="51" y="73"/>
                    </a:lnTo>
                    <a:lnTo>
                      <a:pt x="56" y="85"/>
                    </a:lnTo>
                    <a:lnTo>
                      <a:pt x="60" y="97"/>
                    </a:lnTo>
                    <a:lnTo>
                      <a:pt x="63" y="108"/>
                    </a:lnTo>
                    <a:lnTo>
                      <a:pt x="65" y="117"/>
                    </a:lnTo>
                    <a:lnTo>
                      <a:pt x="66" y="124"/>
                    </a:lnTo>
                    <a:lnTo>
                      <a:pt x="68" y="128"/>
                    </a:lnTo>
                    <a:lnTo>
                      <a:pt x="68" y="129"/>
                    </a:lnTo>
                    <a:lnTo>
                      <a:pt x="69" y="129"/>
                    </a:lnTo>
                    <a:lnTo>
                      <a:pt x="70" y="130"/>
                    </a:lnTo>
                    <a:lnTo>
                      <a:pt x="71" y="131"/>
                    </a:lnTo>
                    <a:lnTo>
                      <a:pt x="74" y="131"/>
                    </a:lnTo>
                    <a:lnTo>
                      <a:pt x="76" y="133"/>
                    </a:lnTo>
                    <a:lnTo>
                      <a:pt x="79" y="133"/>
                    </a:lnTo>
                    <a:lnTo>
                      <a:pt x="82" y="134"/>
                    </a:lnTo>
                    <a:lnTo>
                      <a:pt x="84" y="135"/>
                    </a:lnTo>
                    <a:lnTo>
                      <a:pt x="87" y="137"/>
                    </a:lnTo>
                    <a:lnTo>
                      <a:pt x="93" y="141"/>
                    </a:lnTo>
                    <a:lnTo>
                      <a:pt x="97" y="148"/>
                    </a:lnTo>
                    <a:lnTo>
                      <a:pt x="102" y="159"/>
                    </a:lnTo>
                    <a:lnTo>
                      <a:pt x="103" y="170"/>
                    </a:lnTo>
                    <a:lnTo>
                      <a:pt x="105" y="182"/>
                    </a:lnTo>
                    <a:lnTo>
                      <a:pt x="104" y="194"/>
                    </a:lnTo>
                    <a:lnTo>
                      <a:pt x="103" y="207"/>
                    </a:lnTo>
                    <a:lnTo>
                      <a:pt x="101" y="218"/>
                    </a:lnTo>
                    <a:lnTo>
                      <a:pt x="97" y="230"/>
                    </a:lnTo>
                    <a:lnTo>
                      <a:pt x="91" y="240"/>
                    </a:lnTo>
                    <a:lnTo>
                      <a:pt x="89" y="240"/>
                    </a:lnTo>
                    <a:lnTo>
                      <a:pt x="87" y="243"/>
                    </a:lnTo>
                    <a:lnTo>
                      <a:pt x="85" y="243"/>
                    </a:lnTo>
                    <a:lnTo>
                      <a:pt x="83" y="244"/>
                    </a:lnTo>
                    <a:lnTo>
                      <a:pt x="82" y="244"/>
                    </a:lnTo>
                    <a:lnTo>
                      <a:pt x="80" y="245"/>
                    </a:lnTo>
                    <a:lnTo>
                      <a:pt x="78" y="246"/>
                    </a:lnTo>
                    <a:lnTo>
                      <a:pt x="75" y="248"/>
                    </a:lnTo>
                    <a:lnTo>
                      <a:pt x="74" y="250"/>
                    </a:lnTo>
                    <a:lnTo>
                      <a:pt x="71" y="253"/>
                    </a:lnTo>
                    <a:lnTo>
                      <a:pt x="70" y="259"/>
                    </a:lnTo>
                    <a:lnTo>
                      <a:pt x="68" y="266"/>
                    </a:lnTo>
                    <a:lnTo>
                      <a:pt x="66" y="276"/>
                    </a:lnTo>
                    <a:lnTo>
                      <a:pt x="63" y="286"/>
                    </a:lnTo>
                    <a:lnTo>
                      <a:pt x="61" y="298"/>
                    </a:lnTo>
                    <a:lnTo>
                      <a:pt x="60" y="309"/>
                    </a:lnTo>
                    <a:lnTo>
                      <a:pt x="57" y="320"/>
                    </a:lnTo>
                    <a:lnTo>
                      <a:pt x="54" y="331"/>
                    </a:lnTo>
                    <a:lnTo>
                      <a:pt x="50" y="339"/>
                    </a:lnTo>
                    <a:lnTo>
                      <a:pt x="47" y="346"/>
                    </a:lnTo>
                    <a:lnTo>
                      <a:pt x="46" y="346"/>
                    </a:lnTo>
                    <a:lnTo>
                      <a:pt x="46" y="347"/>
                    </a:lnTo>
                    <a:lnTo>
                      <a:pt x="45" y="348"/>
                    </a:lnTo>
                    <a:lnTo>
                      <a:pt x="44" y="350"/>
                    </a:lnTo>
                    <a:lnTo>
                      <a:pt x="43" y="351"/>
                    </a:lnTo>
                    <a:lnTo>
                      <a:pt x="43" y="352"/>
                    </a:lnTo>
                    <a:lnTo>
                      <a:pt x="42" y="352"/>
                    </a:lnTo>
                    <a:lnTo>
                      <a:pt x="41" y="354"/>
                    </a:lnTo>
                    <a:lnTo>
                      <a:pt x="40" y="355"/>
                    </a:lnTo>
                    <a:lnTo>
                      <a:pt x="40" y="356"/>
                    </a:lnTo>
                    <a:lnTo>
                      <a:pt x="34" y="361"/>
                    </a:lnTo>
                    <a:lnTo>
                      <a:pt x="31" y="362"/>
                    </a:lnTo>
                    <a:lnTo>
                      <a:pt x="28" y="363"/>
                    </a:lnTo>
                    <a:lnTo>
                      <a:pt x="25" y="362"/>
                    </a:lnTo>
                    <a:lnTo>
                      <a:pt x="24" y="360"/>
                    </a:lnTo>
                    <a:lnTo>
                      <a:pt x="22" y="359"/>
                    </a:lnTo>
                    <a:lnTo>
                      <a:pt x="22" y="356"/>
                    </a:lnTo>
                    <a:lnTo>
                      <a:pt x="21" y="354"/>
                    </a:lnTo>
                    <a:lnTo>
                      <a:pt x="21" y="352"/>
                    </a:lnTo>
                    <a:lnTo>
                      <a:pt x="21" y="351"/>
                    </a:lnTo>
                    <a:lnTo>
                      <a:pt x="21" y="350"/>
                    </a:lnTo>
                    <a:lnTo>
                      <a:pt x="23" y="346"/>
                    </a:lnTo>
                    <a:lnTo>
                      <a:pt x="25" y="339"/>
                    </a:lnTo>
                    <a:lnTo>
                      <a:pt x="27" y="334"/>
                    </a:lnTo>
                    <a:lnTo>
                      <a:pt x="29" y="328"/>
                    </a:lnTo>
                    <a:lnTo>
                      <a:pt x="31" y="322"/>
                    </a:lnTo>
                    <a:lnTo>
                      <a:pt x="33" y="315"/>
                    </a:lnTo>
                    <a:lnTo>
                      <a:pt x="34" y="311"/>
                    </a:lnTo>
                    <a:lnTo>
                      <a:pt x="36" y="307"/>
                    </a:lnTo>
                    <a:lnTo>
                      <a:pt x="36" y="305"/>
                    </a:lnTo>
                    <a:lnTo>
                      <a:pt x="36" y="304"/>
                    </a:lnTo>
                    <a:lnTo>
                      <a:pt x="36" y="305"/>
                    </a:lnTo>
                    <a:lnTo>
                      <a:pt x="36" y="306"/>
                    </a:lnTo>
                    <a:lnTo>
                      <a:pt x="36" y="305"/>
                    </a:lnTo>
                    <a:lnTo>
                      <a:pt x="36" y="301"/>
                    </a:lnTo>
                    <a:lnTo>
                      <a:pt x="37" y="295"/>
                    </a:lnTo>
                    <a:lnTo>
                      <a:pt x="39" y="287"/>
                    </a:lnTo>
                    <a:lnTo>
                      <a:pt x="40" y="281"/>
                    </a:lnTo>
                    <a:lnTo>
                      <a:pt x="41" y="271"/>
                    </a:lnTo>
                    <a:lnTo>
                      <a:pt x="44" y="262"/>
                    </a:lnTo>
                    <a:lnTo>
                      <a:pt x="44" y="254"/>
                    </a:lnTo>
                    <a:lnTo>
                      <a:pt x="45" y="246"/>
                    </a:lnTo>
                    <a:lnTo>
                      <a:pt x="46" y="243"/>
                    </a:lnTo>
                    <a:lnTo>
                      <a:pt x="47" y="240"/>
                    </a:lnTo>
                    <a:lnTo>
                      <a:pt x="50" y="239"/>
                    </a:lnTo>
                    <a:lnTo>
                      <a:pt x="53" y="238"/>
                    </a:lnTo>
                    <a:lnTo>
                      <a:pt x="56" y="237"/>
                    </a:lnTo>
                    <a:lnTo>
                      <a:pt x="59" y="236"/>
                    </a:lnTo>
                    <a:lnTo>
                      <a:pt x="63" y="235"/>
                    </a:lnTo>
                    <a:lnTo>
                      <a:pt x="66" y="235"/>
                    </a:lnTo>
                    <a:lnTo>
                      <a:pt x="68" y="232"/>
                    </a:lnTo>
                    <a:lnTo>
                      <a:pt x="70" y="230"/>
                    </a:lnTo>
                    <a:lnTo>
                      <a:pt x="73" y="224"/>
                    </a:lnTo>
                    <a:lnTo>
                      <a:pt x="75" y="215"/>
                    </a:lnTo>
                    <a:lnTo>
                      <a:pt x="78" y="206"/>
                    </a:lnTo>
                    <a:lnTo>
                      <a:pt x="79" y="197"/>
                    </a:lnTo>
                    <a:lnTo>
                      <a:pt x="80" y="185"/>
                    </a:lnTo>
                    <a:lnTo>
                      <a:pt x="80" y="176"/>
                    </a:lnTo>
                    <a:lnTo>
                      <a:pt x="78" y="166"/>
                    </a:lnTo>
                    <a:lnTo>
                      <a:pt x="76" y="158"/>
                    </a:lnTo>
                    <a:lnTo>
                      <a:pt x="71" y="151"/>
                    </a:lnTo>
                    <a:lnTo>
                      <a:pt x="66" y="147"/>
                    </a:lnTo>
                    <a:lnTo>
                      <a:pt x="58" y="143"/>
                    </a:lnTo>
                    <a:lnTo>
                      <a:pt x="53" y="139"/>
                    </a:lnTo>
                    <a:lnTo>
                      <a:pt x="48" y="136"/>
                    </a:lnTo>
                    <a:lnTo>
                      <a:pt x="45" y="130"/>
                    </a:lnTo>
                    <a:lnTo>
                      <a:pt x="43" y="127"/>
                    </a:lnTo>
                    <a:lnTo>
                      <a:pt x="42" y="123"/>
                    </a:lnTo>
                    <a:lnTo>
                      <a:pt x="41" y="119"/>
                    </a:lnTo>
                    <a:lnTo>
                      <a:pt x="42" y="115"/>
                    </a:lnTo>
                    <a:lnTo>
                      <a:pt x="42" y="114"/>
                    </a:lnTo>
                    <a:lnTo>
                      <a:pt x="42" y="113"/>
                    </a:lnTo>
                    <a:lnTo>
                      <a:pt x="41" y="110"/>
                    </a:lnTo>
                    <a:lnTo>
                      <a:pt x="42" y="107"/>
                    </a:lnTo>
                    <a:lnTo>
                      <a:pt x="41" y="102"/>
                    </a:lnTo>
                    <a:lnTo>
                      <a:pt x="40" y="96"/>
                    </a:lnTo>
                    <a:lnTo>
                      <a:pt x="38" y="89"/>
                    </a:lnTo>
                    <a:lnTo>
                      <a:pt x="36" y="81"/>
                    </a:lnTo>
                    <a:lnTo>
                      <a:pt x="31" y="72"/>
                    </a:lnTo>
                    <a:lnTo>
                      <a:pt x="26" y="61"/>
                    </a:lnTo>
                    <a:lnTo>
                      <a:pt x="20" y="50"/>
                    </a:lnTo>
                    <a:lnTo>
                      <a:pt x="17" y="45"/>
                    </a:lnTo>
                    <a:lnTo>
                      <a:pt x="16" y="42"/>
                    </a:lnTo>
                    <a:lnTo>
                      <a:pt x="14" y="39"/>
                    </a:lnTo>
                    <a:lnTo>
                      <a:pt x="12" y="35"/>
                    </a:lnTo>
                    <a:lnTo>
                      <a:pt x="10" y="31"/>
                    </a:lnTo>
                    <a:lnTo>
                      <a:pt x="8" y="29"/>
                    </a:lnTo>
                    <a:lnTo>
                      <a:pt x="6" y="25"/>
                    </a:lnTo>
                    <a:lnTo>
                      <a:pt x="4" y="22"/>
                    </a:lnTo>
                    <a:lnTo>
                      <a:pt x="2" y="18"/>
                    </a:lnTo>
                    <a:lnTo>
                      <a:pt x="0" y="14"/>
                    </a:lnTo>
                    <a:lnTo>
                      <a:pt x="2" y="13"/>
                    </a:lnTo>
                    <a:lnTo>
                      <a:pt x="2" y="11"/>
                    </a:lnTo>
                    <a:lnTo>
                      <a:pt x="4" y="8"/>
                    </a:lnTo>
                    <a:lnTo>
                      <a:pt x="5" y="6"/>
                    </a:lnTo>
                    <a:lnTo>
                      <a:pt x="6" y="4"/>
                    </a:lnTo>
                    <a:lnTo>
                      <a:pt x="8" y="3"/>
                    </a:lnTo>
                    <a:lnTo>
                      <a:pt x="9" y="2"/>
                    </a:lnTo>
                    <a:lnTo>
                      <a:pt x="10" y="1"/>
                    </a:lnTo>
                    <a:lnTo>
                      <a:pt x="12" y="1"/>
                    </a:lnTo>
                    <a:lnTo>
                      <a:pt x="14" y="0"/>
                    </a:lnTo>
                    <a:lnTo>
                      <a:pt x="15" y="2"/>
                    </a:lnTo>
                  </a:path>
                </a:pathLst>
              </a:custGeom>
              <a:solidFill>
                <a:srgbClr val="AF9173"/>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49" name="Freeform 151"/>
              <p:cNvSpPr>
                <a:spLocks/>
              </p:cNvSpPr>
              <p:nvPr/>
            </p:nvSpPr>
            <p:spPr bwMode="auto">
              <a:xfrm>
                <a:off x="1339" y="1931"/>
                <a:ext cx="108" cy="366"/>
              </a:xfrm>
              <a:custGeom>
                <a:avLst/>
                <a:gdLst>
                  <a:gd name="T0" fmla="*/ 19 w 108"/>
                  <a:gd name="T1" fmla="*/ 8 h 366"/>
                  <a:gd name="T2" fmla="*/ 25 w 108"/>
                  <a:gd name="T3" fmla="*/ 18 h 366"/>
                  <a:gd name="T4" fmla="*/ 31 w 108"/>
                  <a:gd name="T5" fmla="*/ 29 h 366"/>
                  <a:gd name="T6" fmla="*/ 41 w 108"/>
                  <a:gd name="T7" fmla="*/ 48 h 366"/>
                  <a:gd name="T8" fmla="*/ 58 w 108"/>
                  <a:gd name="T9" fmla="*/ 86 h 366"/>
                  <a:gd name="T10" fmla="*/ 67 w 108"/>
                  <a:gd name="T11" fmla="*/ 118 h 366"/>
                  <a:gd name="T12" fmla="*/ 69 w 108"/>
                  <a:gd name="T13" fmla="*/ 130 h 366"/>
                  <a:gd name="T14" fmla="*/ 73 w 108"/>
                  <a:gd name="T15" fmla="*/ 132 h 366"/>
                  <a:gd name="T16" fmla="*/ 81 w 108"/>
                  <a:gd name="T17" fmla="*/ 133 h 366"/>
                  <a:gd name="T18" fmla="*/ 90 w 108"/>
                  <a:gd name="T19" fmla="*/ 138 h 366"/>
                  <a:gd name="T20" fmla="*/ 104 w 108"/>
                  <a:gd name="T21" fmla="*/ 160 h 366"/>
                  <a:gd name="T22" fmla="*/ 106 w 108"/>
                  <a:gd name="T23" fmla="*/ 195 h 366"/>
                  <a:gd name="T24" fmla="*/ 98 w 108"/>
                  <a:gd name="T25" fmla="*/ 232 h 366"/>
                  <a:gd name="T26" fmla="*/ 88 w 108"/>
                  <a:gd name="T27" fmla="*/ 244 h 366"/>
                  <a:gd name="T28" fmla="*/ 82 w 108"/>
                  <a:gd name="T29" fmla="*/ 246 h 366"/>
                  <a:gd name="T30" fmla="*/ 77 w 108"/>
                  <a:gd name="T31" fmla="*/ 250 h 366"/>
                  <a:gd name="T32" fmla="*/ 71 w 108"/>
                  <a:gd name="T33" fmla="*/ 260 h 366"/>
                  <a:gd name="T34" fmla="*/ 64 w 108"/>
                  <a:gd name="T35" fmla="*/ 288 h 366"/>
                  <a:gd name="T36" fmla="*/ 57 w 108"/>
                  <a:gd name="T37" fmla="*/ 323 h 366"/>
                  <a:gd name="T38" fmla="*/ 47 w 108"/>
                  <a:gd name="T39" fmla="*/ 349 h 366"/>
                  <a:gd name="T40" fmla="*/ 45 w 108"/>
                  <a:gd name="T41" fmla="*/ 353 h 366"/>
                  <a:gd name="T42" fmla="*/ 42 w 108"/>
                  <a:gd name="T43" fmla="*/ 355 h 366"/>
                  <a:gd name="T44" fmla="*/ 40 w 108"/>
                  <a:gd name="T45" fmla="*/ 360 h 366"/>
                  <a:gd name="T46" fmla="*/ 27 w 108"/>
                  <a:gd name="T47" fmla="*/ 365 h 366"/>
                  <a:gd name="T48" fmla="*/ 21 w 108"/>
                  <a:gd name="T49" fmla="*/ 361 h 366"/>
                  <a:gd name="T50" fmla="*/ 21 w 108"/>
                  <a:gd name="T51" fmla="*/ 355 h 366"/>
                  <a:gd name="T52" fmla="*/ 23 w 108"/>
                  <a:gd name="T53" fmla="*/ 350 h 366"/>
                  <a:gd name="T54" fmla="*/ 29 w 108"/>
                  <a:gd name="T55" fmla="*/ 330 h 366"/>
                  <a:gd name="T56" fmla="*/ 34 w 108"/>
                  <a:gd name="T57" fmla="*/ 313 h 366"/>
                  <a:gd name="T58" fmla="*/ 36 w 108"/>
                  <a:gd name="T59" fmla="*/ 306 h 366"/>
                  <a:gd name="T60" fmla="*/ 37 w 108"/>
                  <a:gd name="T61" fmla="*/ 307 h 366"/>
                  <a:gd name="T62" fmla="*/ 38 w 108"/>
                  <a:gd name="T63" fmla="*/ 291 h 366"/>
                  <a:gd name="T64" fmla="*/ 43 w 108"/>
                  <a:gd name="T65" fmla="*/ 264 h 366"/>
                  <a:gd name="T66" fmla="*/ 46 w 108"/>
                  <a:gd name="T67" fmla="*/ 245 h 366"/>
                  <a:gd name="T68" fmla="*/ 53 w 108"/>
                  <a:gd name="T69" fmla="*/ 240 h 366"/>
                  <a:gd name="T70" fmla="*/ 64 w 108"/>
                  <a:gd name="T71" fmla="*/ 238 h 366"/>
                  <a:gd name="T72" fmla="*/ 72 w 108"/>
                  <a:gd name="T73" fmla="*/ 232 h 366"/>
                  <a:gd name="T74" fmla="*/ 80 w 108"/>
                  <a:gd name="T75" fmla="*/ 208 h 366"/>
                  <a:gd name="T76" fmla="*/ 82 w 108"/>
                  <a:gd name="T77" fmla="*/ 177 h 366"/>
                  <a:gd name="T78" fmla="*/ 73 w 108"/>
                  <a:gd name="T79" fmla="*/ 153 h 366"/>
                  <a:gd name="T80" fmla="*/ 54 w 108"/>
                  <a:gd name="T81" fmla="*/ 140 h 366"/>
                  <a:gd name="T82" fmla="*/ 44 w 108"/>
                  <a:gd name="T83" fmla="*/ 128 h 366"/>
                  <a:gd name="T84" fmla="*/ 43 w 108"/>
                  <a:gd name="T85" fmla="*/ 116 h 366"/>
                  <a:gd name="T86" fmla="*/ 43 w 108"/>
                  <a:gd name="T87" fmla="*/ 111 h 366"/>
                  <a:gd name="T88" fmla="*/ 41 w 108"/>
                  <a:gd name="T89" fmla="*/ 98 h 366"/>
                  <a:gd name="T90" fmla="*/ 32 w 108"/>
                  <a:gd name="T91" fmla="*/ 72 h 366"/>
                  <a:gd name="T92" fmla="*/ 18 w 108"/>
                  <a:gd name="T93" fmla="*/ 45 h 366"/>
                  <a:gd name="T94" fmla="*/ 12 w 108"/>
                  <a:gd name="T95" fmla="*/ 35 h 366"/>
                  <a:gd name="T96" fmla="*/ 6 w 108"/>
                  <a:gd name="T97" fmla="*/ 25 h 366"/>
                  <a:gd name="T98" fmla="*/ 0 w 108"/>
                  <a:gd name="T99" fmla="*/ 14 h 366"/>
                  <a:gd name="T100" fmla="*/ 4 w 108"/>
                  <a:gd name="T101" fmla="*/ 7 h 366"/>
                  <a:gd name="T102" fmla="*/ 8 w 108"/>
                  <a:gd name="T103" fmla="*/ 2 h 366"/>
                  <a:gd name="T104" fmla="*/ 12 w 108"/>
                  <a:gd name="T105" fmla="*/ 0 h 366"/>
                  <a:gd name="T106" fmla="*/ 15 w 108"/>
                  <a:gd name="T107" fmla="*/ 2 h 36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8"/>
                  <a:gd name="T163" fmla="*/ 0 h 366"/>
                  <a:gd name="T164" fmla="*/ 108 w 108"/>
                  <a:gd name="T165" fmla="*/ 366 h 36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8" h="366">
                    <a:moveTo>
                      <a:pt x="15" y="2"/>
                    </a:moveTo>
                    <a:lnTo>
                      <a:pt x="17" y="4"/>
                    </a:lnTo>
                    <a:lnTo>
                      <a:pt x="19" y="8"/>
                    </a:lnTo>
                    <a:lnTo>
                      <a:pt x="21" y="12"/>
                    </a:lnTo>
                    <a:lnTo>
                      <a:pt x="22" y="15"/>
                    </a:lnTo>
                    <a:lnTo>
                      <a:pt x="25" y="18"/>
                    </a:lnTo>
                    <a:lnTo>
                      <a:pt x="27" y="21"/>
                    </a:lnTo>
                    <a:lnTo>
                      <a:pt x="29" y="25"/>
                    </a:lnTo>
                    <a:lnTo>
                      <a:pt x="31" y="29"/>
                    </a:lnTo>
                    <a:lnTo>
                      <a:pt x="32" y="31"/>
                    </a:lnTo>
                    <a:lnTo>
                      <a:pt x="34" y="35"/>
                    </a:lnTo>
                    <a:lnTo>
                      <a:pt x="41" y="48"/>
                    </a:lnTo>
                    <a:lnTo>
                      <a:pt x="47" y="61"/>
                    </a:lnTo>
                    <a:lnTo>
                      <a:pt x="53" y="73"/>
                    </a:lnTo>
                    <a:lnTo>
                      <a:pt x="58" y="86"/>
                    </a:lnTo>
                    <a:lnTo>
                      <a:pt x="62" y="98"/>
                    </a:lnTo>
                    <a:lnTo>
                      <a:pt x="64" y="109"/>
                    </a:lnTo>
                    <a:lnTo>
                      <a:pt x="67" y="118"/>
                    </a:lnTo>
                    <a:lnTo>
                      <a:pt x="68" y="124"/>
                    </a:lnTo>
                    <a:lnTo>
                      <a:pt x="69" y="128"/>
                    </a:lnTo>
                    <a:lnTo>
                      <a:pt x="69" y="130"/>
                    </a:lnTo>
                    <a:lnTo>
                      <a:pt x="71" y="130"/>
                    </a:lnTo>
                    <a:lnTo>
                      <a:pt x="72" y="130"/>
                    </a:lnTo>
                    <a:lnTo>
                      <a:pt x="73" y="132"/>
                    </a:lnTo>
                    <a:lnTo>
                      <a:pt x="76" y="132"/>
                    </a:lnTo>
                    <a:lnTo>
                      <a:pt x="77" y="133"/>
                    </a:lnTo>
                    <a:lnTo>
                      <a:pt x="81" y="133"/>
                    </a:lnTo>
                    <a:lnTo>
                      <a:pt x="83" y="134"/>
                    </a:lnTo>
                    <a:lnTo>
                      <a:pt x="86" y="136"/>
                    </a:lnTo>
                    <a:lnTo>
                      <a:pt x="90" y="138"/>
                    </a:lnTo>
                    <a:lnTo>
                      <a:pt x="95" y="142"/>
                    </a:lnTo>
                    <a:lnTo>
                      <a:pt x="100" y="149"/>
                    </a:lnTo>
                    <a:lnTo>
                      <a:pt x="104" y="160"/>
                    </a:lnTo>
                    <a:lnTo>
                      <a:pt x="106" y="171"/>
                    </a:lnTo>
                    <a:lnTo>
                      <a:pt x="107" y="183"/>
                    </a:lnTo>
                    <a:lnTo>
                      <a:pt x="106" y="195"/>
                    </a:lnTo>
                    <a:lnTo>
                      <a:pt x="106" y="208"/>
                    </a:lnTo>
                    <a:lnTo>
                      <a:pt x="103" y="221"/>
                    </a:lnTo>
                    <a:lnTo>
                      <a:pt x="98" y="232"/>
                    </a:lnTo>
                    <a:lnTo>
                      <a:pt x="93" y="241"/>
                    </a:lnTo>
                    <a:lnTo>
                      <a:pt x="90" y="242"/>
                    </a:lnTo>
                    <a:lnTo>
                      <a:pt x="88" y="244"/>
                    </a:lnTo>
                    <a:lnTo>
                      <a:pt x="86" y="245"/>
                    </a:lnTo>
                    <a:lnTo>
                      <a:pt x="85" y="246"/>
                    </a:lnTo>
                    <a:lnTo>
                      <a:pt x="82" y="246"/>
                    </a:lnTo>
                    <a:lnTo>
                      <a:pt x="81" y="247"/>
                    </a:lnTo>
                    <a:lnTo>
                      <a:pt x="79" y="247"/>
                    </a:lnTo>
                    <a:lnTo>
                      <a:pt x="77" y="250"/>
                    </a:lnTo>
                    <a:lnTo>
                      <a:pt x="75" y="252"/>
                    </a:lnTo>
                    <a:lnTo>
                      <a:pt x="73" y="255"/>
                    </a:lnTo>
                    <a:lnTo>
                      <a:pt x="71" y="260"/>
                    </a:lnTo>
                    <a:lnTo>
                      <a:pt x="68" y="268"/>
                    </a:lnTo>
                    <a:lnTo>
                      <a:pt x="66" y="278"/>
                    </a:lnTo>
                    <a:lnTo>
                      <a:pt x="64" y="288"/>
                    </a:lnTo>
                    <a:lnTo>
                      <a:pt x="63" y="300"/>
                    </a:lnTo>
                    <a:lnTo>
                      <a:pt x="61" y="312"/>
                    </a:lnTo>
                    <a:lnTo>
                      <a:pt x="57" y="323"/>
                    </a:lnTo>
                    <a:lnTo>
                      <a:pt x="54" y="334"/>
                    </a:lnTo>
                    <a:lnTo>
                      <a:pt x="51" y="343"/>
                    </a:lnTo>
                    <a:lnTo>
                      <a:pt x="47" y="349"/>
                    </a:lnTo>
                    <a:lnTo>
                      <a:pt x="46" y="350"/>
                    </a:lnTo>
                    <a:lnTo>
                      <a:pt x="45" y="352"/>
                    </a:lnTo>
                    <a:lnTo>
                      <a:pt x="45" y="353"/>
                    </a:lnTo>
                    <a:lnTo>
                      <a:pt x="44" y="354"/>
                    </a:lnTo>
                    <a:lnTo>
                      <a:pt x="43" y="355"/>
                    </a:lnTo>
                    <a:lnTo>
                      <a:pt x="42" y="355"/>
                    </a:lnTo>
                    <a:lnTo>
                      <a:pt x="41" y="357"/>
                    </a:lnTo>
                    <a:lnTo>
                      <a:pt x="40" y="358"/>
                    </a:lnTo>
                    <a:lnTo>
                      <a:pt x="40" y="360"/>
                    </a:lnTo>
                    <a:lnTo>
                      <a:pt x="34" y="364"/>
                    </a:lnTo>
                    <a:lnTo>
                      <a:pt x="30" y="365"/>
                    </a:lnTo>
                    <a:lnTo>
                      <a:pt x="27" y="365"/>
                    </a:lnTo>
                    <a:lnTo>
                      <a:pt x="25" y="365"/>
                    </a:lnTo>
                    <a:lnTo>
                      <a:pt x="24" y="364"/>
                    </a:lnTo>
                    <a:lnTo>
                      <a:pt x="21" y="361"/>
                    </a:lnTo>
                    <a:lnTo>
                      <a:pt x="21" y="359"/>
                    </a:lnTo>
                    <a:lnTo>
                      <a:pt x="20" y="357"/>
                    </a:lnTo>
                    <a:lnTo>
                      <a:pt x="21" y="355"/>
                    </a:lnTo>
                    <a:lnTo>
                      <a:pt x="20" y="354"/>
                    </a:lnTo>
                    <a:lnTo>
                      <a:pt x="20" y="353"/>
                    </a:lnTo>
                    <a:lnTo>
                      <a:pt x="23" y="350"/>
                    </a:lnTo>
                    <a:lnTo>
                      <a:pt x="24" y="343"/>
                    </a:lnTo>
                    <a:lnTo>
                      <a:pt x="27" y="337"/>
                    </a:lnTo>
                    <a:lnTo>
                      <a:pt x="29" y="330"/>
                    </a:lnTo>
                    <a:lnTo>
                      <a:pt x="31" y="324"/>
                    </a:lnTo>
                    <a:lnTo>
                      <a:pt x="33" y="318"/>
                    </a:lnTo>
                    <a:lnTo>
                      <a:pt x="34" y="313"/>
                    </a:lnTo>
                    <a:lnTo>
                      <a:pt x="35" y="310"/>
                    </a:lnTo>
                    <a:lnTo>
                      <a:pt x="36" y="307"/>
                    </a:lnTo>
                    <a:lnTo>
                      <a:pt x="36" y="306"/>
                    </a:lnTo>
                    <a:lnTo>
                      <a:pt x="37" y="307"/>
                    </a:lnTo>
                    <a:lnTo>
                      <a:pt x="36" y="309"/>
                    </a:lnTo>
                    <a:lnTo>
                      <a:pt x="37" y="307"/>
                    </a:lnTo>
                    <a:lnTo>
                      <a:pt x="37" y="304"/>
                    </a:lnTo>
                    <a:lnTo>
                      <a:pt x="38" y="297"/>
                    </a:lnTo>
                    <a:lnTo>
                      <a:pt x="38" y="291"/>
                    </a:lnTo>
                    <a:lnTo>
                      <a:pt x="40" y="283"/>
                    </a:lnTo>
                    <a:lnTo>
                      <a:pt x="41" y="273"/>
                    </a:lnTo>
                    <a:lnTo>
                      <a:pt x="43" y="264"/>
                    </a:lnTo>
                    <a:lnTo>
                      <a:pt x="44" y="256"/>
                    </a:lnTo>
                    <a:lnTo>
                      <a:pt x="45" y="248"/>
                    </a:lnTo>
                    <a:lnTo>
                      <a:pt x="46" y="245"/>
                    </a:lnTo>
                    <a:lnTo>
                      <a:pt x="49" y="242"/>
                    </a:lnTo>
                    <a:lnTo>
                      <a:pt x="50" y="241"/>
                    </a:lnTo>
                    <a:lnTo>
                      <a:pt x="53" y="240"/>
                    </a:lnTo>
                    <a:lnTo>
                      <a:pt x="57" y="239"/>
                    </a:lnTo>
                    <a:lnTo>
                      <a:pt x="59" y="238"/>
                    </a:lnTo>
                    <a:lnTo>
                      <a:pt x="64" y="238"/>
                    </a:lnTo>
                    <a:lnTo>
                      <a:pt x="66" y="236"/>
                    </a:lnTo>
                    <a:lnTo>
                      <a:pt x="69" y="234"/>
                    </a:lnTo>
                    <a:lnTo>
                      <a:pt x="72" y="232"/>
                    </a:lnTo>
                    <a:lnTo>
                      <a:pt x="75" y="226"/>
                    </a:lnTo>
                    <a:lnTo>
                      <a:pt x="77" y="217"/>
                    </a:lnTo>
                    <a:lnTo>
                      <a:pt x="80" y="208"/>
                    </a:lnTo>
                    <a:lnTo>
                      <a:pt x="81" y="197"/>
                    </a:lnTo>
                    <a:lnTo>
                      <a:pt x="82" y="187"/>
                    </a:lnTo>
                    <a:lnTo>
                      <a:pt x="82" y="177"/>
                    </a:lnTo>
                    <a:lnTo>
                      <a:pt x="81" y="167"/>
                    </a:lnTo>
                    <a:lnTo>
                      <a:pt x="78" y="160"/>
                    </a:lnTo>
                    <a:lnTo>
                      <a:pt x="73" y="153"/>
                    </a:lnTo>
                    <a:lnTo>
                      <a:pt x="67" y="148"/>
                    </a:lnTo>
                    <a:lnTo>
                      <a:pt x="59" y="144"/>
                    </a:lnTo>
                    <a:lnTo>
                      <a:pt x="54" y="140"/>
                    </a:lnTo>
                    <a:lnTo>
                      <a:pt x="49" y="136"/>
                    </a:lnTo>
                    <a:lnTo>
                      <a:pt x="46" y="131"/>
                    </a:lnTo>
                    <a:lnTo>
                      <a:pt x="44" y="128"/>
                    </a:lnTo>
                    <a:lnTo>
                      <a:pt x="43" y="124"/>
                    </a:lnTo>
                    <a:lnTo>
                      <a:pt x="43" y="120"/>
                    </a:lnTo>
                    <a:lnTo>
                      <a:pt x="43" y="116"/>
                    </a:lnTo>
                    <a:lnTo>
                      <a:pt x="43" y="115"/>
                    </a:lnTo>
                    <a:lnTo>
                      <a:pt x="43" y="114"/>
                    </a:lnTo>
                    <a:lnTo>
                      <a:pt x="43" y="111"/>
                    </a:lnTo>
                    <a:lnTo>
                      <a:pt x="43" y="108"/>
                    </a:lnTo>
                    <a:lnTo>
                      <a:pt x="43" y="103"/>
                    </a:lnTo>
                    <a:lnTo>
                      <a:pt x="41" y="98"/>
                    </a:lnTo>
                    <a:lnTo>
                      <a:pt x="39" y="90"/>
                    </a:lnTo>
                    <a:lnTo>
                      <a:pt x="36" y="81"/>
                    </a:lnTo>
                    <a:lnTo>
                      <a:pt x="32" y="72"/>
                    </a:lnTo>
                    <a:lnTo>
                      <a:pt x="27" y="61"/>
                    </a:lnTo>
                    <a:lnTo>
                      <a:pt x="21" y="50"/>
                    </a:lnTo>
                    <a:lnTo>
                      <a:pt x="18" y="45"/>
                    </a:lnTo>
                    <a:lnTo>
                      <a:pt x="16" y="43"/>
                    </a:lnTo>
                    <a:lnTo>
                      <a:pt x="14" y="39"/>
                    </a:lnTo>
                    <a:lnTo>
                      <a:pt x="12" y="35"/>
                    </a:lnTo>
                    <a:lnTo>
                      <a:pt x="10" y="32"/>
                    </a:lnTo>
                    <a:lnTo>
                      <a:pt x="8" y="28"/>
                    </a:lnTo>
                    <a:lnTo>
                      <a:pt x="6" y="25"/>
                    </a:lnTo>
                    <a:lnTo>
                      <a:pt x="4" y="21"/>
                    </a:lnTo>
                    <a:lnTo>
                      <a:pt x="2" y="17"/>
                    </a:lnTo>
                    <a:lnTo>
                      <a:pt x="0" y="14"/>
                    </a:lnTo>
                    <a:lnTo>
                      <a:pt x="2" y="13"/>
                    </a:lnTo>
                    <a:lnTo>
                      <a:pt x="2" y="11"/>
                    </a:lnTo>
                    <a:lnTo>
                      <a:pt x="4" y="7"/>
                    </a:lnTo>
                    <a:lnTo>
                      <a:pt x="5" y="6"/>
                    </a:lnTo>
                    <a:lnTo>
                      <a:pt x="7" y="4"/>
                    </a:lnTo>
                    <a:lnTo>
                      <a:pt x="8" y="2"/>
                    </a:lnTo>
                    <a:lnTo>
                      <a:pt x="10" y="2"/>
                    </a:lnTo>
                    <a:lnTo>
                      <a:pt x="11" y="1"/>
                    </a:lnTo>
                    <a:lnTo>
                      <a:pt x="12" y="0"/>
                    </a:lnTo>
                    <a:lnTo>
                      <a:pt x="13" y="1"/>
                    </a:lnTo>
                    <a:lnTo>
                      <a:pt x="15" y="1"/>
                    </a:lnTo>
                    <a:lnTo>
                      <a:pt x="15" y="2"/>
                    </a:lnTo>
                  </a:path>
                </a:pathLst>
              </a:custGeom>
              <a:noFill/>
              <a:ln w="12700" cap="rnd">
                <a:solidFill>
                  <a:srgbClr val="AF9173"/>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850" name="Freeform 152"/>
              <p:cNvSpPr>
                <a:spLocks/>
              </p:cNvSpPr>
              <p:nvPr/>
            </p:nvSpPr>
            <p:spPr bwMode="auto">
              <a:xfrm>
                <a:off x="1354" y="1931"/>
                <a:ext cx="93" cy="365"/>
              </a:xfrm>
              <a:custGeom>
                <a:avLst/>
                <a:gdLst>
                  <a:gd name="T0" fmla="*/ 1 w 93"/>
                  <a:gd name="T1" fmla="*/ 2 h 365"/>
                  <a:gd name="T2" fmla="*/ 4 w 93"/>
                  <a:gd name="T3" fmla="*/ 8 h 365"/>
                  <a:gd name="T4" fmla="*/ 8 w 93"/>
                  <a:gd name="T5" fmla="*/ 15 h 365"/>
                  <a:gd name="T6" fmla="*/ 12 w 93"/>
                  <a:gd name="T7" fmla="*/ 21 h 365"/>
                  <a:gd name="T8" fmla="*/ 16 w 93"/>
                  <a:gd name="T9" fmla="*/ 28 h 365"/>
                  <a:gd name="T10" fmla="*/ 20 w 93"/>
                  <a:gd name="T11" fmla="*/ 34 h 365"/>
                  <a:gd name="T12" fmla="*/ 32 w 93"/>
                  <a:gd name="T13" fmla="*/ 61 h 365"/>
                  <a:gd name="T14" fmla="*/ 43 w 93"/>
                  <a:gd name="T15" fmla="*/ 85 h 365"/>
                  <a:gd name="T16" fmla="*/ 50 w 93"/>
                  <a:gd name="T17" fmla="*/ 108 h 365"/>
                  <a:gd name="T18" fmla="*/ 54 w 93"/>
                  <a:gd name="T19" fmla="*/ 124 h 365"/>
                  <a:gd name="T20" fmla="*/ 55 w 93"/>
                  <a:gd name="T21" fmla="*/ 130 h 365"/>
                  <a:gd name="T22" fmla="*/ 57 w 93"/>
                  <a:gd name="T23" fmla="*/ 130 h 365"/>
                  <a:gd name="T24" fmla="*/ 61 w 93"/>
                  <a:gd name="T25" fmla="*/ 131 h 365"/>
                  <a:gd name="T26" fmla="*/ 66 w 93"/>
                  <a:gd name="T27" fmla="*/ 133 h 365"/>
                  <a:gd name="T28" fmla="*/ 71 w 93"/>
                  <a:gd name="T29" fmla="*/ 136 h 365"/>
                  <a:gd name="T30" fmla="*/ 80 w 93"/>
                  <a:gd name="T31" fmla="*/ 142 h 365"/>
                  <a:gd name="T32" fmla="*/ 89 w 93"/>
                  <a:gd name="T33" fmla="*/ 159 h 365"/>
                  <a:gd name="T34" fmla="*/ 92 w 93"/>
                  <a:gd name="T35" fmla="*/ 182 h 365"/>
                  <a:gd name="T36" fmla="*/ 91 w 93"/>
                  <a:gd name="T37" fmla="*/ 208 h 365"/>
                  <a:gd name="T38" fmla="*/ 83 w 93"/>
                  <a:gd name="T39" fmla="*/ 232 h 365"/>
                  <a:gd name="T40" fmla="*/ 75 w 93"/>
                  <a:gd name="T41" fmla="*/ 242 h 365"/>
                  <a:gd name="T42" fmla="*/ 71 w 93"/>
                  <a:gd name="T43" fmla="*/ 245 h 365"/>
                  <a:gd name="T44" fmla="*/ 67 w 93"/>
                  <a:gd name="T45" fmla="*/ 246 h 365"/>
                  <a:gd name="T46" fmla="*/ 64 w 93"/>
                  <a:gd name="T47" fmla="*/ 247 h 365"/>
                  <a:gd name="T48" fmla="*/ 60 w 93"/>
                  <a:gd name="T49" fmla="*/ 252 h 365"/>
                  <a:gd name="T50" fmla="*/ 56 w 93"/>
                  <a:gd name="T51" fmla="*/ 260 h 365"/>
                  <a:gd name="T52" fmla="*/ 51 w 93"/>
                  <a:gd name="T53" fmla="*/ 278 h 365"/>
                  <a:gd name="T54" fmla="*/ 48 w 93"/>
                  <a:gd name="T55" fmla="*/ 300 h 365"/>
                  <a:gd name="T56" fmla="*/ 42 w 93"/>
                  <a:gd name="T57" fmla="*/ 323 h 365"/>
                  <a:gd name="T58" fmla="*/ 36 w 93"/>
                  <a:gd name="T59" fmla="*/ 343 h 365"/>
                  <a:gd name="T60" fmla="*/ 31 w 93"/>
                  <a:gd name="T61" fmla="*/ 350 h 365"/>
                  <a:gd name="T62" fmla="*/ 30 w 93"/>
                  <a:gd name="T63" fmla="*/ 352 h 365"/>
                  <a:gd name="T64" fmla="*/ 29 w 93"/>
                  <a:gd name="T65" fmla="*/ 354 h 365"/>
                  <a:gd name="T66" fmla="*/ 27 w 93"/>
                  <a:gd name="T67" fmla="*/ 356 h 365"/>
                  <a:gd name="T68" fmla="*/ 26 w 93"/>
                  <a:gd name="T69" fmla="*/ 358 h 365"/>
                  <a:gd name="T70" fmla="*/ 19 w 93"/>
                  <a:gd name="T71" fmla="*/ 364 h 36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3"/>
                  <a:gd name="T109" fmla="*/ 0 h 365"/>
                  <a:gd name="T110" fmla="*/ 93 w 93"/>
                  <a:gd name="T111" fmla="*/ 365 h 36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3" h="365">
                    <a:moveTo>
                      <a:pt x="0" y="0"/>
                    </a:moveTo>
                    <a:lnTo>
                      <a:pt x="1" y="2"/>
                    </a:lnTo>
                    <a:lnTo>
                      <a:pt x="2" y="4"/>
                    </a:lnTo>
                    <a:lnTo>
                      <a:pt x="4" y="8"/>
                    </a:lnTo>
                    <a:lnTo>
                      <a:pt x="6" y="12"/>
                    </a:lnTo>
                    <a:lnTo>
                      <a:pt x="8" y="15"/>
                    </a:lnTo>
                    <a:lnTo>
                      <a:pt x="10" y="17"/>
                    </a:lnTo>
                    <a:lnTo>
                      <a:pt x="12" y="21"/>
                    </a:lnTo>
                    <a:lnTo>
                      <a:pt x="14" y="24"/>
                    </a:lnTo>
                    <a:lnTo>
                      <a:pt x="16" y="28"/>
                    </a:lnTo>
                    <a:lnTo>
                      <a:pt x="18" y="31"/>
                    </a:lnTo>
                    <a:lnTo>
                      <a:pt x="20" y="34"/>
                    </a:lnTo>
                    <a:lnTo>
                      <a:pt x="27" y="48"/>
                    </a:lnTo>
                    <a:lnTo>
                      <a:pt x="32" y="61"/>
                    </a:lnTo>
                    <a:lnTo>
                      <a:pt x="38" y="73"/>
                    </a:lnTo>
                    <a:lnTo>
                      <a:pt x="43" y="85"/>
                    </a:lnTo>
                    <a:lnTo>
                      <a:pt x="47" y="98"/>
                    </a:lnTo>
                    <a:lnTo>
                      <a:pt x="50" y="108"/>
                    </a:lnTo>
                    <a:lnTo>
                      <a:pt x="52" y="117"/>
                    </a:lnTo>
                    <a:lnTo>
                      <a:pt x="54" y="124"/>
                    </a:lnTo>
                    <a:lnTo>
                      <a:pt x="55" y="128"/>
                    </a:lnTo>
                    <a:lnTo>
                      <a:pt x="55" y="130"/>
                    </a:lnTo>
                    <a:lnTo>
                      <a:pt x="56" y="130"/>
                    </a:lnTo>
                    <a:lnTo>
                      <a:pt x="57" y="130"/>
                    </a:lnTo>
                    <a:lnTo>
                      <a:pt x="59" y="131"/>
                    </a:lnTo>
                    <a:lnTo>
                      <a:pt x="61" y="131"/>
                    </a:lnTo>
                    <a:lnTo>
                      <a:pt x="62" y="133"/>
                    </a:lnTo>
                    <a:lnTo>
                      <a:pt x="66" y="133"/>
                    </a:lnTo>
                    <a:lnTo>
                      <a:pt x="69" y="134"/>
                    </a:lnTo>
                    <a:lnTo>
                      <a:pt x="71" y="136"/>
                    </a:lnTo>
                    <a:lnTo>
                      <a:pt x="75" y="137"/>
                    </a:lnTo>
                    <a:lnTo>
                      <a:pt x="80" y="142"/>
                    </a:lnTo>
                    <a:lnTo>
                      <a:pt x="85" y="149"/>
                    </a:lnTo>
                    <a:lnTo>
                      <a:pt x="89" y="159"/>
                    </a:lnTo>
                    <a:lnTo>
                      <a:pt x="91" y="171"/>
                    </a:lnTo>
                    <a:lnTo>
                      <a:pt x="92" y="182"/>
                    </a:lnTo>
                    <a:lnTo>
                      <a:pt x="91" y="195"/>
                    </a:lnTo>
                    <a:lnTo>
                      <a:pt x="91" y="208"/>
                    </a:lnTo>
                    <a:lnTo>
                      <a:pt x="88" y="220"/>
                    </a:lnTo>
                    <a:lnTo>
                      <a:pt x="83" y="232"/>
                    </a:lnTo>
                    <a:lnTo>
                      <a:pt x="78" y="241"/>
                    </a:lnTo>
                    <a:lnTo>
                      <a:pt x="75" y="242"/>
                    </a:lnTo>
                    <a:lnTo>
                      <a:pt x="73" y="244"/>
                    </a:lnTo>
                    <a:lnTo>
                      <a:pt x="71" y="245"/>
                    </a:lnTo>
                    <a:lnTo>
                      <a:pt x="70" y="246"/>
                    </a:lnTo>
                    <a:lnTo>
                      <a:pt x="67" y="246"/>
                    </a:lnTo>
                    <a:lnTo>
                      <a:pt x="66" y="247"/>
                    </a:lnTo>
                    <a:lnTo>
                      <a:pt x="64" y="247"/>
                    </a:lnTo>
                    <a:lnTo>
                      <a:pt x="62" y="250"/>
                    </a:lnTo>
                    <a:lnTo>
                      <a:pt x="60" y="252"/>
                    </a:lnTo>
                    <a:lnTo>
                      <a:pt x="58" y="255"/>
                    </a:lnTo>
                    <a:lnTo>
                      <a:pt x="56" y="260"/>
                    </a:lnTo>
                    <a:lnTo>
                      <a:pt x="54" y="268"/>
                    </a:lnTo>
                    <a:lnTo>
                      <a:pt x="51" y="278"/>
                    </a:lnTo>
                    <a:lnTo>
                      <a:pt x="49" y="288"/>
                    </a:lnTo>
                    <a:lnTo>
                      <a:pt x="48" y="300"/>
                    </a:lnTo>
                    <a:lnTo>
                      <a:pt x="46" y="312"/>
                    </a:lnTo>
                    <a:lnTo>
                      <a:pt x="42" y="323"/>
                    </a:lnTo>
                    <a:lnTo>
                      <a:pt x="40" y="334"/>
                    </a:lnTo>
                    <a:lnTo>
                      <a:pt x="36" y="343"/>
                    </a:lnTo>
                    <a:lnTo>
                      <a:pt x="32" y="349"/>
                    </a:lnTo>
                    <a:lnTo>
                      <a:pt x="31" y="350"/>
                    </a:lnTo>
                    <a:lnTo>
                      <a:pt x="31" y="351"/>
                    </a:lnTo>
                    <a:lnTo>
                      <a:pt x="30" y="352"/>
                    </a:lnTo>
                    <a:lnTo>
                      <a:pt x="30" y="353"/>
                    </a:lnTo>
                    <a:lnTo>
                      <a:pt x="29" y="354"/>
                    </a:lnTo>
                    <a:lnTo>
                      <a:pt x="28" y="355"/>
                    </a:lnTo>
                    <a:lnTo>
                      <a:pt x="27" y="356"/>
                    </a:lnTo>
                    <a:lnTo>
                      <a:pt x="26" y="357"/>
                    </a:lnTo>
                    <a:lnTo>
                      <a:pt x="26" y="358"/>
                    </a:lnTo>
                    <a:lnTo>
                      <a:pt x="25" y="360"/>
                    </a:lnTo>
                    <a:lnTo>
                      <a:pt x="19" y="364"/>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851" name="Freeform 153"/>
              <p:cNvSpPr>
                <a:spLocks/>
              </p:cNvSpPr>
              <p:nvPr/>
            </p:nvSpPr>
            <p:spPr bwMode="auto">
              <a:xfrm>
                <a:off x="1339" y="1944"/>
                <a:ext cx="83" cy="341"/>
              </a:xfrm>
              <a:custGeom>
                <a:avLst/>
                <a:gdLst>
                  <a:gd name="T0" fmla="*/ 0 w 83"/>
                  <a:gd name="T1" fmla="*/ 1 h 341"/>
                  <a:gd name="T2" fmla="*/ 4 w 83"/>
                  <a:gd name="T3" fmla="*/ 8 h 341"/>
                  <a:gd name="T4" fmla="*/ 8 w 83"/>
                  <a:gd name="T5" fmla="*/ 15 h 341"/>
                  <a:gd name="T6" fmla="*/ 12 w 83"/>
                  <a:gd name="T7" fmla="*/ 22 h 341"/>
                  <a:gd name="T8" fmla="*/ 16 w 83"/>
                  <a:gd name="T9" fmla="*/ 30 h 341"/>
                  <a:gd name="T10" fmla="*/ 21 w 83"/>
                  <a:gd name="T11" fmla="*/ 37 h 341"/>
                  <a:gd name="T12" fmla="*/ 32 w 83"/>
                  <a:gd name="T13" fmla="*/ 59 h 341"/>
                  <a:gd name="T14" fmla="*/ 39 w 83"/>
                  <a:gd name="T15" fmla="*/ 77 h 341"/>
                  <a:gd name="T16" fmla="*/ 43 w 83"/>
                  <a:gd name="T17" fmla="*/ 90 h 341"/>
                  <a:gd name="T18" fmla="*/ 43 w 83"/>
                  <a:gd name="T19" fmla="*/ 98 h 341"/>
                  <a:gd name="T20" fmla="*/ 43 w 83"/>
                  <a:gd name="T21" fmla="*/ 102 h 341"/>
                  <a:gd name="T22" fmla="*/ 43 w 83"/>
                  <a:gd name="T23" fmla="*/ 107 h 341"/>
                  <a:gd name="T24" fmla="*/ 44 w 83"/>
                  <a:gd name="T25" fmla="*/ 115 h 341"/>
                  <a:gd name="T26" fmla="*/ 49 w 83"/>
                  <a:gd name="T27" fmla="*/ 123 h 341"/>
                  <a:gd name="T28" fmla="*/ 60 w 83"/>
                  <a:gd name="T29" fmla="*/ 131 h 341"/>
                  <a:gd name="T30" fmla="*/ 74 w 83"/>
                  <a:gd name="T31" fmla="*/ 140 h 341"/>
                  <a:gd name="T32" fmla="*/ 81 w 83"/>
                  <a:gd name="T33" fmla="*/ 154 h 341"/>
                  <a:gd name="T34" fmla="*/ 82 w 83"/>
                  <a:gd name="T35" fmla="*/ 174 h 341"/>
                  <a:gd name="T36" fmla="*/ 80 w 83"/>
                  <a:gd name="T37" fmla="*/ 195 h 341"/>
                  <a:gd name="T38" fmla="*/ 75 w 83"/>
                  <a:gd name="T39" fmla="*/ 213 h 341"/>
                  <a:gd name="T40" fmla="*/ 70 w 83"/>
                  <a:gd name="T41" fmla="*/ 221 h 341"/>
                  <a:gd name="T42" fmla="*/ 64 w 83"/>
                  <a:gd name="T43" fmla="*/ 225 h 341"/>
                  <a:gd name="T44" fmla="*/ 57 w 83"/>
                  <a:gd name="T45" fmla="*/ 226 h 341"/>
                  <a:gd name="T46" fmla="*/ 51 w 83"/>
                  <a:gd name="T47" fmla="*/ 228 h 341"/>
                  <a:gd name="T48" fmla="*/ 46 w 83"/>
                  <a:gd name="T49" fmla="*/ 232 h 341"/>
                  <a:gd name="T50" fmla="*/ 44 w 83"/>
                  <a:gd name="T51" fmla="*/ 243 h 341"/>
                  <a:gd name="T52" fmla="*/ 42 w 83"/>
                  <a:gd name="T53" fmla="*/ 260 h 341"/>
                  <a:gd name="T54" fmla="*/ 38 w 83"/>
                  <a:gd name="T55" fmla="*/ 277 h 341"/>
                  <a:gd name="T56" fmla="*/ 37 w 83"/>
                  <a:gd name="T57" fmla="*/ 291 h 341"/>
                  <a:gd name="T58" fmla="*/ 36 w 83"/>
                  <a:gd name="T59" fmla="*/ 296 h 341"/>
                  <a:gd name="T60" fmla="*/ 36 w 83"/>
                  <a:gd name="T61" fmla="*/ 292 h 341"/>
                  <a:gd name="T62" fmla="*/ 35 w 83"/>
                  <a:gd name="T63" fmla="*/ 296 h 341"/>
                  <a:gd name="T64" fmla="*/ 33 w 83"/>
                  <a:gd name="T65" fmla="*/ 305 h 341"/>
                  <a:gd name="T66" fmla="*/ 29 w 83"/>
                  <a:gd name="T67" fmla="*/ 317 h 341"/>
                  <a:gd name="T68" fmla="*/ 24 w 83"/>
                  <a:gd name="T69" fmla="*/ 330 h 341"/>
                  <a:gd name="T70" fmla="*/ 20 w 83"/>
                  <a:gd name="T71" fmla="*/ 340 h 34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3"/>
                  <a:gd name="T109" fmla="*/ 0 h 341"/>
                  <a:gd name="T110" fmla="*/ 83 w 83"/>
                  <a:gd name="T111" fmla="*/ 341 h 34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3" h="341">
                    <a:moveTo>
                      <a:pt x="2" y="0"/>
                    </a:moveTo>
                    <a:lnTo>
                      <a:pt x="0" y="1"/>
                    </a:lnTo>
                    <a:lnTo>
                      <a:pt x="2" y="4"/>
                    </a:lnTo>
                    <a:lnTo>
                      <a:pt x="4" y="8"/>
                    </a:lnTo>
                    <a:lnTo>
                      <a:pt x="6" y="12"/>
                    </a:lnTo>
                    <a:lnTo>
                      <a:pt x="8" y="15"/>
                    </a:lnTo>
                    <a:lnTo>
                      <a:pt x="10" y="19"/>
                    </a:lnTo>
                    <a:lnTo>
                      <a:pt x="12" y="22"/>
                    </a:lnTo>
                    <a:lnTo>
                      <a:pt x="14" y="26"/>
                    </a:lnTo>
                    <a:lnTo>
                      <a:pt x="16" y="30"/>
                    </a:lnTo>
                    <a:lnTo>
                      <a:pt x="19" y="32"/>
                    </a:lnTo>
                    <a:lnTo>
                      <a:pt x="21" y="37"/>
                    </a:lnTo>
                    <a:lnTo>
                      <a:pt x="27" y="48"/>
                    </a:lnTo>
                    <a:lnTo>
                      <a:pt x="32" y="59"/>
                    </a:lnTo>
                    <a:lnTo>
                      <a:pt x="37" y="68"/>
                    </a:lnTo>
                    <a:lnTo>
                      <a:pt x="39" y="77"/>
                    </a:lnTo>
                    <a:lnTo>
                      <a:pt x="41" y="85"/>
                    </a:lnTo>
                    <a:lnTo>
                      <a:pt x="43" y="90"/>
                    </a:lnTo>
                    <a:lnTo>
                      <a:pt x="43" y="95"/>
                    </a:lnTo>
                    <a:lnTo>
                      <a:pt x="43" y="98"/>
                    </a:lnTo>
                    <a:lnTo>
                      <a:pt x="43" y="101"/>
                    </a:lnTo>
                    <a:lnTo>
                      <a:pt x="43" y="102"/>
                    </a:lnTo>
                    <a:lnTo>
                      <a:pt x="43" y="103"/>
                    </a:lnTo>
                    <a:lnTo>
                      <a:pt x="43" y="107"/>
                    </a:lnTo>
                    <a:lnTo>
                      <a:pt x="43" y="111"/>
                    </a:lnTo>
                    <a:lnTo>
                      <a:pt x="44" y="115"/>
                    </a:lnTo>
                    <a:lnTo>
                      <a:pt x="46" y="118"/>
                    </a:lnTo>
                    <a:lnTo>
                      <a:pt x="49" y="123"/>
                    </a:lnTo>
                    <a:lnTo>
                      <a:pt x="54" y="127"/>
                    </a:lnTo>
                    <a:lnTo>
                      <a:pt x="60" y="131"/>
                    </a:lnTo>
                    <a:lnTo>
                      <a:pt x="67" y="135"/>
                    </a:lnTo>
                    <a:lnTo>
                      <a:pt x="74" y="140"/>
                    </a:lnTo>
                    <a:lnTo>
                      <a:pt x="78" y="147"/>
                    </a:lnTo>
                    <a:lnTo>
                      <a:pt x="81" y="154"/>
                    </a:lnTo>
                    <a:lnTo>
                      <a:pt x="82" y="164"/>
                    </a:lnTo>
                    <a:lnTo>
                      <a:pt x="82" y="174"/>
                    </a:lnTo>
                    <a:lnTo>
                      <a:pt x="81" y="184"/>
                    </a:lnTo>
                    <a:lnTo>
                      <a:pt x="80" y="195"/>
                    </a:lnTo>
                    <a:lnTo>
                      <a:pt x="78" y="204"/>
                    </a:lnTo>
                    <a:lnTo>
                      <a:pt x="75" y="213"/>
                    </a:lnTo>
                    <a:lnTo>
                      <a:pt x="72" y="219"/>
                    </a:lnTo>
                    <a:lnTo>
                      <a:pt x="70" y="221"/>
                    </a:lnTo>
                    <a:lnTo>
                      <a:pt x="66" y="223"/>
                    </a:lnTo>
                    <a:lnTo>
                      <a:pt x="64" y="225"/>
                    </a:lnTo>
                    <a:lnTo>
                      <a:pt x="60" y="225"/>
                    </a:lnTo>
                    <a:lnTo>
                      <a:pt x="57" y="226"/>
                    </a:lnTo>
                    <a:lnTo>
                      <a:pt x="53" y="226"/>
                    </a:lnTo>
                    <a:lnTo>
                      <a:pt x="51" y="228"/>
                    </a:lnTo>
                    <a:lnTo>
                      <a:pt x="49" y="229"/>
                    </a:lnTo>
                    <a:lnTo>
                      <a:pt x="46" y="232"/>
                    </a:lnTo>
                    <a:lnTo>
                      <a:pt x="45" y="235"/>
                    </a:lnTo>
                    <a:lnTo>
                      <a:pt x="44" y="243"/>
                    </a:lnTo>
                    <a:lnTo>
                      <a:pt x="43" y="251"/>
                    </a:lnTo>
                    <a:lnTo>
                      <a:pt x="42" y="260"/>
                    </a:lnTo>
                    <a:lnTo>
                      <a:pt x="40" y="270"/>
                    </a:lnTo>
                    <a:lnTo>
                      <a:pt x="38" y="277"/>
                    </a:lnTo>
                    <a:lnTo>
                      <a:pt x="38" y="284"/>
                    </a:lnTo>
                    <a:lnTo>
                      <a:pt x="37" y="291"/>
                    </a:lnTo>
                    <a:lnTo>
                      <a:pt x="37" y="294"/>
                    </a:lnTo>
                    <a:lnTo>
                      <a:pt x="36" y="296"/>
                    </a:lnTo>
                    <a:lnTo>
                      <a:pt x="37" y="294"/>
                    </a:lnTo>
                    <a:lnTo>
                      <a:pt x="36" y="292"/>
                    </a:lnTo>
                    <a:lnTo>
                      <a:pt x="37" y="294"/>
                    </a:lnTo>
                    <a:lnTo>
                      <a:pt x="35" y="296"/>
                    </a:lnTo>
                    <a:lnTo>
                      <a:pt x="34" y="300"/>
                    </a:lnTo>
                    <a:lnTo>
                      <a:pt x="33" y="305"/>
                    </a:lnTo>
                    <a:lnTo>
                      <a:pt x="31" y="311"/>
                    </a:lnTo>
                    <a:lnTo>
                      <a:pt x="29" y="317"/>
                    </a:lnTo>
                    <a:lnTo>
                      <a:pt x="27" y="324"/>
                    </a:lnTo>
                    <a:lnTo>
                      <a:pt x="24" y="330"/>
                    </a:lnTo>
                    <a:lnTo>
                      <a:pt x="23" y="337"/>
                    </a:lnTo>
                    <a:lnTo>
                      <a:pt x="20" y="34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852" name="Freeform 154"/>
              <p:cNvSpPr>
                <a:spLocks/>
              </p:cNvSpPr>
              <p:nvPr/>
            </p:nvSpPr>
            <p:spPr bwMode="auto">
              <a:xfrm>
                <a:off x="852" y="2330"/>
                <a:ext cx="144" cy="102"/>
              </a:xfrm>
              <a:custGeom>
                <a:avLst/>
                <a:gdLst>
                  <a:gd name="T0" fmla="*/ 6 w 144"/>
                  <a:gd name="T1" fmla="*/ 31 h 102"/>
                  <a:gd name="T2" fmla="*/ 8 w 144"/>
                  <a:gd name="T3" fmla="*/ 25 h 102"/>
                  <a:gd name="T4" fmla="*/ 12 w 144"/>
                  <a:gd name="T5" fmla="*/ 21 h 102"/>
                  <a:gd name="T6" fmla="*/ 16 w 144"/>
                  <a:gd name="T7" fmla="*/ 18 h 102"/>
                  <a:gd name="T8" fmla="*/ 20 w 144"/>
                  <a:gd name="T9" fmla="*/ 15 h 102"/>
                  <a:gd name="T10" fmla="*/ 30 w 144"/>
                  <a:gd name="T11" fmla="*/ 11 h 102"/>
                  <a:gd name="T12" fmla="*/ 46 w 144"/>
                  <a:gd name="T13" fmla="*/ 7 h 102"/>
                  <a:gd name="T14" fmla="*/ 65 w 144"/>
                  <a:gd name="T15" fmla="*/ 4 h 102"/>
                  <a:gd name="T16" fmla="*/ 81 w 144"/>
                  <a:gd name="T17" fmla="*/ 2 h 102"/>
                  <a:gd name="T18" fmla="*/ 93 w 144"/>
                  <a:gd name="T19" fmla="*/ 1 h 102"/>
                  <a:gd name="T20" fmla="*/ 101 w 144"/>
                  <a:gd name="T21" fmla="*/ 0 h 102"/>
                  <a:gd name="T22" fmla="*/ 109 w 144"/>
                  <a:gd name="T23" fmla="*/ 2 h 102"/>
                  <a:gd name="T24" fmla="*/ 116 w 144"/>
                  <a:gd name="T25" fmla="*/ 3 h 102"/>
                  <a:gd name="T26" fmla="*/ 121 w 144"/>
                  <a:gd name="T27" fmla="*/ 5 h 102"/>
                  <a:gd name="T28" fmla="*/ 124 w 144"/>
                  <a:gd name="T29" fmla="*/ 6 h 102"/>
                  <a:gd name="T30" fmla="*/ 127 w 144"/>
                  <a:gd name="T31" fmla="*/ 5 h 102"/>
                  <a:gd name="T32" fmla="*/ 132 w 144"/>
                  <a:gd name="T33" fmla="*/ 4 h 102"/>
                  <a:gd name="T34" fmla="*/ 139 w 144"/>
                  <a:gd name="T35" fmla="*/ 4 h 102"/>
                  <a:gd name="T36" fmla="*/ 143 w 144"/>
                  <a:gd name="T37" fmla="*/ 9 h 102"/>
                  <a:gd name="T38" fmla="*/ 142 w 144"/>
                  <a:gd name="T39" fmla="*/ 17 h 102"/>
                  <a:gd name="T40" fmla="*/ 135 w 144"/>
                  <a:gd name="T41" fmla="*/ 26 h 102"/>
                  <a:gd name="T42" fmla="*/ 127 w 144"/>
                  <a:gd name="T43" fmla="*/ 35 h 102"/>
                  <a:gd name="T44" fmla="*/ 119 w 144"/>
                  <a:gd name="T45" fmla="*/ 40 h 102"/>
                  <a:gd name="T46" fmla="*/ 113 w 144"/>
                  <a:gd name="T47" fmla="*/ 42 h 102"/>
                  <a:gd name="T48" fmla="*/ 110 w 144"/>
                  <a:gd name="T49" fmla="*/ 44 h 102"/>
                  <a:gd name="T50" fmla="*/ 103 w 144"/>
                  <a:gd name="T51" fmla="*/ 47 h 102"/>
                  <a:gd name="T52" fmla="*/ 94 w 144"/>
                  <a:gd name="T53" fmla="*/ 56 h 102"/>
                  <a:gd name="T54" fmla="*/ 85 w 144"/>
                  <a:gd name="T55" fmla="*/ 66 h 102"/>
                  <a:gd name="T56" fmla="*/ 80 w 144"/>
                  <a:gd name="T57" fmla="*/ 79 h 102"/>
                  <a:gd name="T58" fmla="*/ 78 w 144"/>
                  <a:gd name="T59" fmla="*/ 86 h 102"/>
                  <a:gd name="T60" fmla="*/ 69 w 144"/>
                  <a:gd name="T61" fmla="*/ 90 h 102"/>
                  <a:gd name="T62" fmla="*/ 56 w 144"/>
                  <a:gd name="T63" fmla="*/ 96 h 102"/>
                  <a:gd name="T64" fmla="*/ 41 w 144"/>
                  <a:gd name="T65" fmla="*/ 100 h 102"/>
                  <a:gd name="T66" fmla="*/ 28 w 144"/>
                  <a:gd name="T67" fmla="*/ 101 h 102"/>
                  <a:gd name="T68" fmla="*/ 20 w 144"/>
                  <a:gd name="T69" fmla="*/ 98 h 102"/>
                  <a:gd name="T70" fmla="*/ 16 w 144"/>
                  <a:gd name="T71" fmla="*/ 93 h 102"/>
                  <a:gd name="T72" fmla="*/ 14 w 144"/>
                  <a:gd name="T73" fmla="*/ 89 h 102"/>
                  <a:gd name="T74" fmla="*/ 13 w 144"/>
                  <a:gd name="T75" fmla="*/ 84 h 102"/>
                  <a:gd name="T76" fmla="*/ 12 w 144"/>
                  <a:gd name="T77" fmla="*/ 78 h 102"/>
                  <a:gd name="T78" fmla="*/ 9 w 144"/>
                  <a:gd name="T79" fmla="*/ 72 h 102"/>
                  <a:gd name="T80" fmla="*/ 5 w 144"/>
                  <a:gd name="T81" fmla="*/ 65 h 102"/>
                  <a:gd name="T82" fmla="*/ 2 w 144"/>
                  <a:gd name="T83" fmla="*/ 57 h 102"/>
                  <a:gd name="T84" fmla="*/ 0 w 144"/>
                  <a:gd name="T85" fmla="*/ 49 h 102"/>
                  <a:gd name="T86" fmla="*/ 1 w 144"/>
                  <a:gd name="T87" fmla="*/ 40 h 10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4"/>
                  <a:gd name="T133" fmla="*/ 0 h 102"/>
                  <a:gd name="T134" fmla="*/ 144 w 144"/>
                  <a:gd name="T135" fmla="*/ 102 h 10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4" h="102">
                    <a:moveTo>
                      <a:pt x="3" y="35"/>
                    </a:moveTo>
                    <a:lnTo>
                      <a:pt x="6" y="31"/>
                    </a:lnTo>
                    <a:lnTo>
                      <a:pt x="7" y="27"/>
                    </a:lnTo>
                    <a:lnTo>
                      <a:pt x="8" y="25"/>
                    </a:lnTo>
                    <a:lnTo>
                      <a:pt x="11" y="23"/>
                    </a:lnTo>
                    <a:lnTo>
                      <a:pt x="12" y="21"/>
                    </a:lnTo>
                    <a:lnTo>
                      <a:pt x="14" y="19"/>
                    </a:lnTo>
                    <a:lnTo>
                      <a:pt x="16" y="18"/>
                    </a:lnTo>
                    <a:lnTo>
                      <a:pt x="18" y="17"/>
                    </a:lnTo>
                    <a:lnTo>
                      <a:pt x="20" y="15"/>
                    </a:lnTo>
                    <a:lnTo>
                      <a:pt x="24" y="12"/>
                    </a:lnTo>
                    <a:lnTo>
                      <a:pt x="30" y="11"/>
                    </a:lnTo>
                    <a:lnTo>
                      <a:pt x="38" y="9"/>
                    </a:lnTo>
                    <a:lnTo>
                      <a:pt x="46" y="7"/>
                    </a:lnTo>
                    <a:lnTo>
                      <a:pt x="55" y="6"/>
                    </a:lnTo>
                    <a:lnTo>
                      <a:pt x="65" y="4"/>
                    </a:lnTo>
                    <a:lnTo>
                      <a:pt x="74" y="3"/>
                    </a:lnTo>
                    <a:lnTo>
                      <a:pt x="81" y="2"/>
                    </a:lnTo>
                    <a:lnTo>
                      <a:pt x="88" y="2"/>
                    </a:lnTo>
                    <a:lnTo>
                      <a:pt x="93" y="1"/>
                    </a:lnTo>
                    <a:lnTo>
                      <a:pt x="97" y="1"/>
                    </a:lnTo>
                    <a:lnTo>
                      <a:pt x="101" y="0"/>
                    </a:lnTo>
                    <a:lnTo>
                      <a:pt x="105" y="1"/>
                    </a:lnTo>
                    <a:lnTo>
                      <a:pt x="109" y="2"/>
                    </a:lnTo>
                    <a:lnTo>
                      <a:pt x="112" y="2"/>
                    </a:lnTo>
                    <a:lnTo>
                      <a:pt x="116" y="3"/>
                    </a:lnTo>
                    <a:lnTo>
                      <a:pt x="118" y="5"/>
                    </a:lnTo>
                    <a:lnTo>
                      <a:pt x="121" y="5"/>
                    </a:lnTo>
                    <a:lnTo>
                      <a:pt x="123" y="6"/>
                    </a:lnTo>
                    <a:lnTo>
                      <a:pt x="124" y="6"/>
                    </a:lnTo>
                    <a:lnTo>
                      <a:pt x="125" y="6"/>
                    </a:lnTo>
                    <a:lnTo>
                      <a:pt x="127" y="5"/>
                    </a:lnTo>
                    <a:lnTo>
                      <a:pt x="130" y="4"/>
                    </a:lnTo>
                    <a:lnTo>
                      <a:pt x="132" y="4"/>
                    </a:lnTo>
                    <a:lnTo>
                      <a:pt x="136" y="5"/>
                    </a:lnTo>
                    <a:lnTo>
                      <a:pt x="139" y="4"/>
                    </a:lnTo>
                    <a:lnTo>
                      <a:pt x="141" y="6"/>
                    </a:lnTo>
                    <a:lnTo>
                      <a:pt x="143" y="9"/>
                    </a:lnTo>
                    <a:lnTo>
                      <a:pt x="143" y="12"/>
                    </a:lnTo>
                    <a:lnTo>
                      <a:pt x="142" y="17"/>
                    </a:lnTo>
                    <a:lnTo>
                      <a:pt x="139" y="21"/>
                    </a:lnTo>
                    <a:lnTo>
                      <a:pt x="135" y="26"/>
                    </a:lnTo>
                    <a:lnTo>
                      <a:pt x="131" y="31"/>
                    </a:lnTo>
                    <a:lnTo>
                      <a:pt x="127" y="35"/>
                    </a:lnTo>
                    <a:lnTo>
                      <a:pt x="123" y="37"/>
                    </a:lnTo>
                    <a:lnTo>
                      <a:pt x="119" y="40"/>
                    </a:lnTo>
                    <a:lnTo>
                      <a:pt x="116" y="42"/>
                    </a:lnTo>
                    <a:lnTo>
                      <a:pt x="113" y="42"/>
                    </a:lnTo>
                    <a:lnTo>
                      <a:pt x="111" y="43"/>
                    </a:lnTo>
                    <a:lnTo>
                      <a:pt x="110" y="44"/>
                    </a:lnTo>
                    <a:lnTo>
                      <a:pt x="107" y="45"/>
                    </a:lnTo>
                    <a:lnTo>
                      <a:pt x="103" y="47"/>
                    </a:lnTo>
                    <a:lnTo>
                      <a:pt x="99" y="51"/>
                    </a:lnTo>
                    <a:lnTo>
                      <a:pt x="94" y="56"/>
                    </a:lnTo>
                    <a:lnTo>
                      <a:pt x="90" y="61"/>
                    </a:lnTo>
                    <a:lnTo>
                      <a:pt x="85" y="66"/>
                    </a:lnTo>
                    <a:lnTo>
                      <a:pt x="83" y="72"/>
                    </a:lnTo>
                    <a:lnTo>
                      <a:pt x="80" y="79"/>
                    </a:lnTo>
                    <a:lnTo>
                      <a:pt x="79" y="84"/>
                    </a:lnTo>
                    <a:lnTo>
                      <a:pt x="78" y="86"/>
                    </a:lnTo>
                    <a:lnTo>
                      <a:pt x="74" y="88"/>
                    </a:lnTo>
                    <a:lnTo>
                      <a:pt x="69" y="90"/>
                    </a:lnTo>
                    <a:lnTo>
                      <a:pt x="63" y="93"/>
                    </a:lnTo>
                    <a:lnTo>
                      <a:pt x="56" y="96"/>
                    </a:lnTo>
                    <a:lnTo>
                      <a:pt x="49" y="98"/>
                    </a:lnTo>
                    <a:lnTo>
                      <a:pt x="41" y="100"/>
                    </a:lnTo>
                    <a:lnTo>
                      <a:pt x="34" y="101"/>
                    </a:lnTo>
                    <a:lnTo>
                      <a:pt x="28" y="101"/>
                    </a:lnTo>
                    <a:lnTo>
                      <a:pt x="23" y="99"/>
                    </a:lnTo>
                    <a:lnTo>
                      <a:pt x="20" y="98"/>
                    </a:lnTo>
                    <a:lnTo>
                      <a:pt x="18" y="95"/>
                    </a:lnTo>
                    <a:lnTo>
                      <a:pt x="16" y="93"/>
                    </a:lnTo>
                    <a:lnTo>
                      <a:pt x="15" y="92"/>
                    </a:lnTo>
                    <a:lnTo>
                      <a:pt x="14" y="89"/>
                    </a:lnTo>
                    <a:lnTo>
                      <a:pt x="14" y="86"/>
                    </a:lnTo>
                    <a:lnTo>
                      <a:pt x="13" y="84"/>
                    </a:lnTo>
                    <a:lnTo>
                      <a:pt x="12" y="81"/>
                    </a:lnTo>
                    <a:lnTo>
                      <a:pt x="12" y="78"/>
                    </a:lnTo>
                    <a:lnTo>
                      <a:pt x="11" y="75"/>
                    </a:lnTo>
                    <a:lnTo>
                      <a:pt x="9" y="72"/>
                    </a:lnTo>
                    <a:lnTo>
                      <a:pt x="7" y="69"/>
                    </a:lnTo>
                    <a:lnTo>
                      <a:pt x="5" y="65"/>
                    </a:lnTo>
                    <a:lnTo>
                      <a:pt x="3" y="61"/>
                    </a:lnTo>
                    <a:lnTo>
                      <a:pt x="2" y="57"/>
                    </a:lnTo>
                    <a:lnTo>
                      <a:pt x="1" y="54"/>
                    </a:lnTo>
                    <a:lnTo>
                      <a:pt x="0" y="49"/>
                    </a:lnTo>
                    <a:lnTo>
                      <a:pt x="0" y="45"/>
                    </a:lnTo>
                    <a:lnTo>
                      <a:pt x="1" y="40"/>
                    </a:lnTo>
                    <a:lnTo>
                      <a:pt x="3" y="35"/>
                    </a:lnTo>
                  </a:path>
                </a:pathLst>
              </a:custGeom>
              <a:solidFill>
                <a:srgbClr val="EB87C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53" name="Freeform 155"/>
              <p:cNvSpPr>
                <a:spLocks/>
              </p:cNvSpPr>
              <p:nvPr/>
            </p:nvSpPr>
            <p:spPr bwMode="auto">
              <a:xfrm>
                <a:off x="848" y="2331"/>
                <a:ext cx="149" cy="105"/>
              </a:xfrm>
              <a:custGeom>
                <a:avLst/>
                <a:gdLst>
                  <a:gd name="T0" fmla="*/ 6 w 149"/>
                  <a:gd name="T1" fmla="*/ 31 h 105"/>
                  <a:gd name="T2" fmla="*/ 10 w 149"/>
                  <a:gd name="T3" fmla="*/ 24 h 105"/>
                  <a:gd name="T4" fmla="*/ 12 w 149"/>
                  <a:gd name="T5" fmla="*/ 21 h 105"/>
                  <a:gd name="T6" fmla="*/ 15 w 149"/>
                  <a:gd name="T7" fmla="*/ 18 h 105"/>
                  <a:gd name="T8" fmla="*/ 19 w 149"/>
                  <a:gd name="T9" fmla="*/ 16 h 105"/>
                  <a:gd name="T10" fmla="*/ 25 w 149"/>
                  <a:gd name="T11" fmla="*/ 12 h 105"/>
                  <a:gd name="T12" fmla="*/ 39 w 149"/>
                  <a:gd name="T13" fmla="*/ 8 h 105"/>
                  <a:gd name="T14" fmla="*/ 57 w 149"/>
                  <a:gd name="T15" fmla="*/ 6 h 105"/>
                  <a:gd name="T16" fmla="*/ 76 w 149"/>
                  <a:gd name="T17" fmla="*/ 3 h 105"/>
                  <a:gd name="T18" fmla="*/ 91 w 149"/>
                  <a:gd name="T19" fmla="*/ 1 h 105"/>
                  <a:gd name="T20" fmla="*/ 100 w 149"/>
                  <a:gd name="T21" fmla="*/ 0 h 105"/>
                  <a:gd name="T22" fmla="*/ 109 w 149"/>
                  <a:gd name="T23" fmla="*/ 1 h 105"/>
                  <a:gd name="T24" fmla="*/ 116 w 149"/>
                  <a:gd name="T25" fmla="*/ 2 h 105"/>
                  <a:gd name="T26" fmla="*/ 122 w 149"/>
                  <a:gd name="T27" fmla="*/ 4 h 105"/>
                  <a:gd name="T28" fmla="*/ 127 w 149"/>
                  <a:gd name="T29" fmla="*/ 6 h 105"/>
                  <a:gd name="T30" fmla="*/ 131 w 149"/>
                  <a:gd name="T31" fmla="*/ 4 h 105"/>
                  <a:gd name="T32" fmla="*/ 137 w 149"/>
                  <a:gd name="T33" fmla="*/ 4 h 105"/>
                  <a:gd name="T34" fmla="*/ 143 w 149"/>
                  <a:gd name="T35" fmla="*/ 4 h 105"/>
                  <a:gd name="T36" fmla="*/ 148 w 149"/>
                  <a:gd name="T37" fmla="*/ 9 h 105"/>
                  <a:gd name="T38" fmla="*/ 146 w 149"/>
                  <a:gd name="T39" fmla="*/ 17 h 105"/>
                  <a:gd name="T40" fmla="*/ 140 w 149"/>
                  <a:gd name="T41" fmla="*/ 28 h 105"/>
                  <a:gd name="T42" fmla="*/ 131 w 149"/>
                  <a:gd name="T43" fmla="*/ 35 h 105"/>
                  <a:gd name="T44" fmla="*/ 123 w 149"/>
                  <a:gd name="T45" fmla="*/ 40 h 105"/>
                  <a:gd name="T46" fmla="*/ 117 w 149"/>
                  <a:gd name="T47" fmla="*/ 43 h 105"/>
                  <a:gd name="T48" fmla="*/ 113 w 149"/>
                  <a:gd name="T49" fmla="*/ 44 h 105"/>
                  <a:gd name="T50" fmla="*/ 107 w 149"/>
                  <a:gd name="T51" fmla="*/ 49 h 105"/>
                  <a:gd name="T52" fmla="*/ 98 w 149"/>
                  <a:gd name="T53" fmla="*/ 57 h 105"/>
                  <a:gd name="T54" fmla="*/ 89 w 149"/>
                  <a:gd name="T55" fmla="*/ 67 h 105"/>
                  <a:gd name="T56" fmla="*/ 83 w 149"/>
                  <a:gd name="T57" fmla="*/ 80 h 105"/>
                  <a:gd name="T58" fmla="*/ 81 w 149"/>
                  <a:gd name="T59" fmla="*/ 88 h 105"/>
                  <a:gd name="T60" fmla="*/ 72 w 149"/>
                  <a:gd name="T61" fmla="*/ 92 h 105"/>
                  <a:gd name="T62" fmla="*/ 59 w 149"/>
                  <a:gd name="T63" fmla="*/ 99 h 105"/>
                  <a:gd name="T64" fmla="*/ 43 w 149"/>
                  <a:gd name="T65" fmla="*/ 103 h 105"/>
                  <a:gd name="T66" fmla="*/ 30 w 149"/>
                  <a:gd name="T67" fmla="*/ 103 h 105"/>
                  <a:gd name="T68" fmla="*/ 21 w 149"/>
                  <a:gd name="T69" fmla="*/ 100 h 105"/>
                  <a:gd name="T70" fmla="*/ 17 w 149"/>
                  <a:gd name="T71" fmla="*/ 95 h 105"/>
                  <a:gd name="T72" fmla="*/ 15 w 149"/>
                  <a:gd name="T73" fmla="*/ 91 h 105"/>
                  <a:gd name="T74" fmla="*/ 14 w 149"/>
                  <a:gd name="T75" fmla="*/ 86 h 105"/>
                  <a:gd name="T76" fmla="*/ 13 w 149"/>
                  <a:gd name="T77" fmla="*/ 80 h 105"/>
                  <a:gd name="T78" fmla="*/ 11 w 149"/>
                  <a:gd name="T79" fmla="*/ 73 h 105"/>
                  <a:gd name="T80" fmla="*/ 6 w 149"/>
                  <a:gd name="T81" fmla="*/ 67 h 105"/>
                  <a:gd name="T82" fmla="*/ 2 w 149"/>
                  <a:gd name="T83" fmla="*/ 58 h 105"/>
                  <a:gd name="T84" fmla="*/ 0 w 149"/>
                  <a:gd name="T85" fmla="*/ 50 h 105"/>
                  <a:gd name="T86" fmla="*/ 1 w 149"/>
                  <a:gd name="T87" fmla="*/ 40 h 10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9"/>
                  <a:gd name="T133" fmla="*/ 0 h 105"/>
                  <a:gd name="T134" fmla="*/ 149 w 149"/>
                  <a:gd name="T135" fmla="*/ 105 h 10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9" h="105">
                    <a:moveTo>
                      <a:pt x="3" y="36"/>
                    </a:moveTo>
                    <a:lnTo>
                      <a:pt x="6" y="31"/>
                    </a:lnTo>
                    <a:lnTo>
                      <a:pt x="8" y="27"/>
                    </a:lnTo>
                    <a:lnTo>
                      <a:pt x="10" y="24"/>
                    </a:lnTo>
                    <a:lnTo>
                      <a:pt x="11" y="23"/>
                    </a:lnTo>
                    <a:lnTo>
                      <a:pt x="12" y="21"/>
                    </a:lnTo>
                    <a:lnTo>
                      <a:pt x="14" y="20"/>
                    </a:lnTo>
                    <a:lnTo>
                      <a:pt x="15" y="18"/>
                    </a:lnTo>
                    <a:lnTo>
                      <a:pt x="17" y="17"/>
                    </a:lnTo>
                    <a:lnTo>
                      <a:pt x="19" y="16"/>
                    </a:lnTo>
                    <a:lnTo>
                      <a:pt x="21" y="14"/>
                    </a:lnTo>
                    <a:lnTo>
                      <a:pt x="25" y="12"/>
                    </a:lnTo>
                    <a:lnTo>
                      <a:pt x="32" y="10"/>
                    </a:lnTo>
                    <a:lnTo>
                      <a:pt x="39" y="8"/>
                    </a:lnTo>
                    <a:lnTo>
                      <a:pt x="47" y="6"/>
                    </a:lnTo>
                    <a:lnTo>
                      <a:pt x="57" y="6"/>
                    </a:lnTo>
                    <a:lnTo>
                      <a:pt x="67" y="3"/>
                    </a:lnTo>
                    <a:lnTo>
                      <a:pt x="76" y="3"/>
                    </a:lnTo>
                    <a:lnTo>
                      <a:pt x="84" y="2"/>
                    </a:lnTo>
                    <a:lnTo>
                      <a:pt x="91" y="1"/>
                    </a:lnTo>
                    <a:lnTo>
                      <a:pt x="96" y="0"/>
                    </a:lnTo>
                    <a:lnTo>
                      <a:pt x="100" y="0"/>
                    </a:lnTo>
                    <a:lnTo>
                      <a:pt x="104" y="0"/>
                    </a:lnTo>
                    <a:lnTo>
                      <a:pt x="109" y="1"/>
                    </a:lnTo>
                    <a:lnTo>
                      <a:pt x="113" y="1"/>
                    </a:lnTo>
                    <a:lnTo>
                      <a:pt x="116" y="2"/>
                    </a:lnTo>
                    <a:lnTo>
                      <a:pt x="120" y="3"/>
                    </a:lnTo>
                    <a:lnTo>
                      <a:pt x="122" y="4"/>
                    </a:lnTo>
                    <a:lnTo>
                      <a:pt x="125" y="4"/>
                    </a:lnTo>
                    <a:lnTo>
                      <a:pt x="127" y="6"/>
                    </a:lnTo>
                    <a:lnTo>
                      <a:pt x="128" y="6"/>
                    </a:lnTo>
                    <a:lnTo>
                      <a:pt x="131" y="4"/>
                    </a:lnTo>
                    <a:lnTo>
                      <a:pt x="133" y="4"/>
                    </a:lnTo>
                    <a:lnTo>
                      <a:pt x="137" y="4"/>
                    </a:lnTo>
                    <a:lnTo>
                      <a:pt x="140" y="4"/>
                    </a:lnTo>
                    <a:lnTo>
                      <a:pt x="143" y="4"/>
                    </a:lnTo>
                    <a:lnTo>
                      <a:pt x="146" y="6"/>
                    </a:lnTo>
                    <a:lnTo>
                      <a:pt x="148" y="9"/>
                    </a:lnTo>
                    <a:lnTo>
                      <a:pt x="147" y="12"/>
                    </a:lnTo>
                    <a:lnTo>
                      <a:pt x="146" y="17"/>
                    </a:lnTo>
                    <a:lnTo>
                      <a:pt x="143" y="22"/>
                    </a:lnTo>
                    <a:lnTo>
                      <a:pt x="140" y="28"/>
                    </a:lnTo>
                    <a:lnTo>
                      <a:pt x="136" y="32"/>
                    </a:lnTo>
                    <a:lnTo>
                      <a:pt x="131" y="35"/>
                    </a:lnTo>
                    <a:lnTo>
                      <a:pt x="128" y="38"/>
                    </a:lnTo>
                    <a:lnTo>
                      <a:pt x="123" y="40"/>
                    </a:lnTo>
                    <a:lnTo>
                      <a:pt x="120" y="42"/>
                    </a:lnTo>
                    <a:lnTo>
                      <a:pt x="117" y="43"/>
                    </a:lnTo>
                    <a:lnTo>
                      <a:pt x="115" y="43"/>
                    </a:lnTo>
                    <a:lnTo>
                      <a:pt x="113" y="44"/>
                    </a:lnTo>
                    <a:lnTo>
                      <a:pt x="110" y="46"/>
                    </a:lnTo>
                    <a:lnTo>
                      <a:pt x="107" y="49"/>
                    </a:lnTo>
                    <a:lnTo>
                      <a:pt x="103" y="52"/>
                    </a:lnTo>
                    <a:lnTo>
                      <a:pt x="98" y="57"/>
                    </a:lnTo>
                    <a:lnTo>
                      <a:pt x="94" y="62"/>
                    </a:lnTo>
                    <a:lnTo>
                      <a:pt x="89" y="67"/>
                    </a:lnTo>
                    <a:lnTo>
                      <a:pt x="86" y="74"/>
                    </a:lnTo>
                    <a:lnTo>
                      <a:pt x="83" y="80"/>
                    </a:lnTo>
                    <a:lnTo>
                      <a:pt x="82" y="87"/>
                    </a:lnTo>
                    <a:lnTo>
                      <a:pt x="81" y="88"/>
                    </a:lnTo>
                    <a:lnTo>
                      <a:pt x="77" y="90"/>
                    </a:lnTo>
                    <a:lnTo>
                      <a:pt x="72" y="92"/>
                    </a:lnTo>
                    <a:lnTo>
                      <a:pt x="66" y="96"/>
                    </a:lnTo>
                    <a:lnTo>
                      <a:pt x="59" y="99"/>
                    </a:lnTo>
                    <a:lnTo>
                      <a:pt x="51" y="101"/>
                    </a:lnTo>
                    <a:lnTo>
                      <a:pt x="43" y="103"/>
                    </a:lnTo>
                    <a:lnTo>
                      <a:pt x="35" y="104"/>
                    </a:lnTo>
                    <a:lnTo>
                      <a:pt x="30" y="103"/>
                    </a:lnTo>
                    <a:lnTo>
                      <a:pt x="24" y="102"/>
                    </a:lnTo>
                    <a:lnTo>
                      <a:pt x="21" y="100"/>
                    </a:lnTo>
                    <a:lnTo>
                      <a:pt x="19" y="98"/>
                    </a:lnTo>
                    <a:lnTo>
                      <a:pt x="17" y="95"/>
                    </a:lnTo>
                    <a:lnTo>
                      <a:pt x="16" y="92"/>
                    </a:lnTo>
                    <a:lnTo>
                      <a:pt x="15" y="91"/>
                    </a:lnTo>
                    <a:lnTo>
                      <a:pt x="15" y="88"/>
                    </a:lnTo>
                    <a:lnTo>
                      <a:pt x="14" y="86"/>
                    </a:lnTo>
                    <a:lnTo>
                      <a:pt x="14" y="83"/>
                    </a:lnTo>
                    <a:lnTo>
                      <a:pt x="13" y="80"/>
                    </a:lnTo>
                    <a:lnTo>
                      <a:pt x="12" y="77"/>
                    </a:lnTo>
                    <a:lnTo>
                      <a:pt x="11" y="73"/>
                    </a:lnTo>
                    <a:lnTo>
                      <a:pt x="8" y="70"/>
                    </a:lnTo>
                    <a:lnTo>
                      <a:pt x="6" y="67"/>
                    </a:lnTo>
                    <a:lnTo>
                      <a:pt x="4" y="63"/>
                    </a:lnTo>
                    <a:lnTo>
                      <a:pt x="2" y="58"/>
                    </a:lnTo>
                    <a:lnTo>
                      <a:pt x="1" y="55"/>
                    </a:lnTo>
                    <a:lnTo>
                      <a:pt x="0" y="50"/>
                    </a:lnTo>
                    <a:lnTo>
                      <a:pt x="0" y="45"/>
                    </a:lnTo>
                    <a:lnTo>
                      <a:pt x="1" y="40"/>
                    </a:lnTo>
                    <a:lnTo>
                      <a:pt x="3" y="36"/>
                    </a:lnTo>
                  </a:path>
                </a:pathLst>
              </a:custGeom>
              <a:noFill/>
              <a:ln w="12700" cap="rnd">
                <a:solidFill>
                  <a:srgbClr val="FF9BE1"/>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854" name="Freeform 156"/>
              <p:cNvSpPr>
                <a:spLocks/>
              </p:cNvSpPr>
              <p:nvPr/>
            </p:nvSpPr>
            <p:spPr bwMode="auto">
              <a:xfrm>
                <a:off x="804" y="2003"/>
                <a:ext cx="131" cy="92"/>
              </a:xfrm>
              <a:custGeom>
                <a:avLst/>
                <a:gdLst>
                  <a:gd name="T0" fmla="*/ 5 w 131"/>
                  <a:gd name="T1" fmla="*/ 27 h 92"/>
                  <a:gd name="T2" fmla="*/ 7 w 131"/>
                  <a:gd name="T3" fmla="*/ 22 h 92"/>
                  <a:gd name="T4" fmla="*/ 10 w 131"/>
                  <a:gd name="T5" fmla="*/ 19 h 92"/>
                  <a:gd name="T6" fmla="*/ 12 w 131"/>
                  <a:gd name="T7" fmla="*/ 16 h 92"/>
                  <a:gd name="T8" fmla="*/ 16 w 131"/>
                  <a:gd name="T9" fmla="*/ 14 h 92"/>
                  <a:gd name="T10" fmla="*/ 21 w 131"/>
                  <a:gd name="T11" fmla="*/ 11 h 92"/>
                  <a:gd name="T12" fmla="*/ 34 w 131"/>
                  <a:gd name="T13" fmla="*/ 7 h 92"/>
                  <a:gd name="T14" fmla="*/ 51 w 131"/>
                  <a:gd name="T15" fmla="*/ 4 h 92"/>
                  <a:gd name="T16" fmla="*/ 67 w 131"/>
                  <a:gd name="T17" fmla="*/ 2 h 92"/>
                  <a:gd name="T18" fmla="*/ 79 w 131"/>
                  <a:gd name="T19" fmla="*/ 1 h 92"/>
                  <a:gd name="T20" fmla="*/ 87 w 131"/>
                  <a:gd name="T21" fmla="*/ 0 h 92"/>
                  <a:gd name="T22" fmla="*/ 94 w 131"/>
                  <a:gd name="T23" fmla="*/ 1 h 92"/>
                  <a:gd name="T24" fmla="*/ 102 w 131"/>
                  <a:gd name="T25" fmla="*/ 2 h 92"/>
                  <a:gd name="T26" fmla="*/ 107 w 131"/>
                  <a:gd name="T27" fmla="*/ 4 h 92"/>
                  <a:gd name="T28" fmla="*/ 111 w 131"/>
                  <a:gd name="T29" fmla="*/ 4 h 92"/>
                  <a:gd name="T30" fmla="*/ 112 w 131"/>
                  <a:gd name="T31" fmla="*/ 5 h 92"/>
                  <a:gd name="T32" fmla="*/ 116 w 131"/>
                  <a:gd name="T33" fmla="*/ 4 h 92"/>
                  <a:gd name="T34" fmla="*/ 123 w 131"/>
                  <a:gd name="T35" fmla="*/ 3 h 92"/>
                  <a:gd name="T36" fmla="*/ 128 w 131"/>
                  <a:gd name="T37" fmla="*/ 5 h 92"/>
                  <a:gd name="T38" fmla="*/ 129 w 131"/>
                  <a:gd name="T39" fmla="*/ 10 h 92"/>
                  <a:gd name="T40" fmla="*/ 125 w 131"/>
                  <a:gd name="T41" fmla="*/ 20 h 92"/>
                  <a:gd name="T42" fmla="*/ 118 w 131"/>
                  <a:gd name="T43" fmla="*/ 27 h 92"/>
                  <a:gd name="T44" fmla="*/ 111 w 131"/>
                  <a:gd name="T45" fmla="*/ 33 h 92"/>
                  <a:gd name="T46" fmla="*/ 104 w 131"/>
                  <a:gd name="T47" fmla="*/ 37 h 92"/>
                  <a:gd name="T48" fmla="*/ 101 w 131"/>
                  <a:gd name="T49" fmla="*/ 38 h 92"/>
                  <a:gd name="T50" fmla="*/ 99 w 131"/>
                  <a:gd name="T51" fmla="*/ 38 h 92"/>
                  <a:gd name="T52" fmla="*/ 93 w 131"/>
                  <a:gd name="T53" fmla="*/ 42 h 92"/>
                  <a:gd name="T54" fmla="*/ 85 w 131"/>
                  <a:gd name="T55" fmla="*/ 49 h 92"/>
                  <a:gd name="T56" fmla="*/ 78 w 131"/>
                  <a:gd name="T57" fmla="*/ 58 h 92"/>
                  <a:gd name="T58" fmla="*/ 73 w 131"/>
                  <a:gd name="T59" fmla="*/ 70 h 92"/>
                  <a:gd name="T60" fmla="*/ 70 w 131"/>
                  <a:gd name="T61" fmla="*/ 77 h 92"/>
                  <a:gd name="T62" fmla="*/ 62 w 131"/>
                  <a:gd name="T63" fmla="*/ 81 h 92"/>
                  <a:gd name="T64" fmla="*/ 50 w 131"/>
                  <a:gd name="T65" fmla="*/ 87 h 92"/>
                  <a:gd name="T66" fmla="*/ 37 w 131"/>
                  <a:gd name="T67" fmla="*/ 90 h 92"/>
                  <a:gd name="T68" fmla="*/ 25 w 131"/>
                  <a:gd name="T69" fmla="*/ 90 h 92"/>
                  <a:gd name="T70" fmla="*/ 18 w 131"/>
                  <a:gd name="T71" fmla="*/ 87 h 92"/>
                  <a:gd name="T72" fmla="*/ 15 w 131"/>
                  <a:gd name="T73" fmla="*/ 83 h 92"/>
                  <a:gd name="T74" fmla="*/ 13 w 131"/>
                  <a:gd name="T75" fmla="*/ 79 h 92"/>
                  <a:gd name="T76" fmla="*/ 12 w 131"/>
                  <a:gd name="T77" fmla="*/ 75 h 92"/>
                  <a:gd name="T78" fmla="*/ 11 w 131"/>
                  <a:gd name="T79" fmla="*/ 70 h 92"/>
                  <a:gd name="T80" fmla="*/ 8 w 131"/>
                  <a:gd name="T81" fmla="*/ 65 h 92"/>
                  <a:gd name="T82" fmla="*/ 5 w 131"/>
                  <a:gd name="T83" fmla="*/ 58 h 92"/>
                  <a:gd name="T84" fmla="*/ 2 w 131"/>
                  <a:gd name="T85" fmla="*/ 52 h 92"/>
                  <a:gd name="T86" fmla="*/ 0 w 131"/>
                  <a:gd name="T87" fmla="*/ 44 h 92"/>
                  <a:gd name="T88" fmla="*/ 1 w 131"/>
                  <a:gd name="T89" fmla="*/ 35 h 9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1"/>
                  <a:gd name="T136" fmla="*/ 0 h 92"/>
                  <a:gd name="T137" fmla="*/ 131 w 131"/>
                  <a:gd name="T138" fmla="*/ 92 h 9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1" h="92">
                    <a:moveTo>
                      <a:pt x="4" y="31"/>
                    </a:moveTo>
                    <a:lnTo>
                      <a:pt x="5" y="27"/>
                    </a:lnTo>
                    <a:lnTo>
                      <a:pt x="6" y="24"/>
                    </a:lnTo>
                    <a:lnTo>
                      <a:pt x="7" y="22"/>
                    </a:lnTo>
                    <a:lnTo>
                      <a:pt x="9" y="20"/>
                    </a:lnTo>
                    <a:lnTo>
                      <a:pt x="10" y="19"/>
                    </a:lnTo>
                    <a:lnTo>
                      <a:pt x="11" y="17"/>
                    </a:lnTo>
                    <a:lnTo>
                      <a:pt x="12" y="16"/>
                    </a:lnTo>
                    <a:lnTo>
                      <a:pt x="14" y="15"/>
                    </a:lnTo>
                    <a:lnTo>
                      <a:pt x="16" y="14"/>
                    </a:lnTo>
                    <a:lnTo>
                      <a:pt x="18" y="12"/>
                    </a:lnTo>
                    <a:lnTo>
                      <a:pt x="21" y="11"/>
                    </a:lnTo>
                    <a:lnTo>
                      <a:pt x="26" y="8"/>
                    </a:lnTo>
                    <a:lnTo>
                      <a:pt x="34" y="7"/>
                    </a:lnTo>
                    <a:lnTo>
                      <a:pt x="42" y="6"/>
                    </a:lnTo>
                    <a:lnTo>
                      <a:pt x="51" y="4"/>
                    </a:lnTo>
                    <a:lnTo>
                      <a:pt x="59" y="3"/>
                    </a:lnTo>
                    <a:lnTo>
                      <a:pt x="67" y="2"/>
                    </a:lnTo>
                    <a:lnTo>
                      <a:pt x="74" y="1"/>
                    </a:lnTo>
                    <a:lnTo>
                      <a:pt x="79" y="1"/>
                    </a:lnTo>
                    <a:lnTo>
                      <a:pt x="83" y="1"/>
                    </a:lnTo>
                    <a:lnTo>
                      <a:pt x="87" y="0"/>
                    </a:lnTo>
                    <a:lnTo>
                      <a:pt x="91" y="0"/>
                    </a:lnTo>
                    <a:lnTo>
                      <a:pt x="94" y="1"/>
                    </a:lnTo>
                    <a:lnTo>
                      <a:pt x="98" y="1"/>
                    </a:lnTo>
                    <a:lnTo>
                      <a:pt x="102" y="2"/>
                    </a:lnTo>
                    <a:lnTo>
                      <a:pt x="104" y="3"/>
                    </a:lnTo>
                    <a:lnTo>
                      <a:pt x="107" y="4"/>
                    </a:lnTo>
                    <a:lnTo>
                      <a:pt x="110" y="4"/>
                    </a:lnTo>
                    <a:lnTo>
                      <a:pt x="111" y="4"/>
                    </a:lnTo>
                    <a:lnTo>
                      <a:pt x="111" y="5"/>
                    </a:lnTo>
                    <a:lnTo>
                      <a:pt x="112" y="5"/>
                    </a:lnTo>
                    <a:lnTo>
                      <a:pt x="114" y="4"/>
                    </a:lnTo>
                    <a:lnTo>
                      <a:pt x="116" y="4"/>
                    </a:lnTo>
                    <a:lnTo>
                      <a:pt x="119" y="4"/>
                    </a:lnTo>
                    <a:lnTo>
                      <a:pt x="123" y="3"/>
                    </a:lnTo>
                    <a:lnTo>
                      <a:pt x="126" y="4"/>
                    </a:lnTo>
                    <a:lnTo>
                      <a:pt x="128" y="5"/>
                    </a:lnTo>
                    <a:lnTo>
                      <a:pt x="130" y="7"/>
                    </a:lnTo>
                    <a:lnTo>
                      <a:pt x="129" y="10"/>
                    </a:lnTo>
                    <a:lnTo>
                      <a:pt x="128" y="15"/>
                    </a:lnTo>
                    <a:lnTo>
                      <a:pt x="125" y="20"/>
                    </a:lnTo>
                    <a:lnTo>
                      <a:pt x="123" y="24"/>
                    </a:lnTo>
                    <a:lnTo>
                      <a:pt x="118" y="27"/>
                    </a:lnTo>
                    <a:lnTo>
                      <a:pt x="114" y="30"/>
                    </a:lnTo>
                    <a:lnTo>
                      <a:pt x="111" y="33"/>
                    </a:lnTo>
                    <a:lnTo>
                      <a:pt x="107" y="35"/>
                    </a:lnTo>
                    <a:lnTo>
                      <a:pt x="104" y="37"/>
                    </a:lnTo>
                    <a:lnTo>
                      <a:pt x="102" y="38"/>
                    </a:lnTo>
                    <a:lnTo>
                      <a:pt x="101" y="38"/>
                    </a:lnTo>
                    <a:lnTo>
                      <a:pt x="100" y="38"/>
                    </a:lnTo>
                    <a:lnTo>
                      <a:pt x="99" y="38"/>
                    </a:lnTo>
                    <a:lnTo>
                      <a:pt x="96" y="39"/>
                    </a:lnTo>
                    <a:lnTo>
                      <a:pt x="93" y="42"/>
                    </a:lnTo>
                    <a:lnTo>
                      <a:pt x="89" y="46"/>
                    </a:lnTo>
                    <a:lnTo>
                      <a:pt x="85" y="49"/>
                    </a:lnTo>
                    <a:lnTo>
                      <a:pt x="83" y="54"/>
                    </a:lnTo>
                    <a:lnTo>
                      <a:pt x="78" y="58"/>
                    </a:lnTo>
                    <a:lnTo>
                      <a:pt x="75" y="64"/>
                    </a:lnTo>
                    <a:lnTo>
                      <a:pt x="73" y="70"/>
                    </a:lnTo>
                    <a:lnTo>
                      <a:pt x="71" y="76"/>
                    </a:lnTo>
                    <a:lnTo>
                      <a:pt x="70" y="77"/>
                    </a:lnTo>
                    <a:lnTo>
                      <a:pt x="67" y="79"/>
                    </a:lnTo>
                    <a:lnTo>
                      <a:pt x="62" y="81"/>
                    </a:lnTo>
                    <a:lnTo>
                      <a:pt x="57" y="84"/>
                    </a:lnTo>
                    <a:lnTo>
                      <a:pt x="50" y="87"/>
                    </a:lnTo>
                    <a:lnTo>
                      <a:pt x="43" y="89"/>
                    </a:lnTo>
                    <a:lnTo>
                      <a:pt x="37" y="90"/>
                    </a:lnTo>
                    <a:lnTo>
                      <a:pt x="30" y="91"/>
                    </a:lnTo>
                    <a:lnTo>
                      <a:pt x="25" y="90"/>
                    </a:lnTo>
                    <a:lnTo>
                      <a:pt x="21" y="89"/>
                    </a:lnTo>
                    <a:lnTo>
                      <a:pt x="18" y="87"/>
                    </a:lnTo>
                    <a:lnTo>
                      <a:pt x="16" y="85"/>
                    </a:lnTo>
                    <a:lnTo>
                      <a:pt x="15" y="83"/>
                    </a:lnTo>
                    <a:lnTo>
                      <a:pt x="14" y="81"/>
                    </a:lnTo>
                    <a:lnTo>
                      <a:pt x="13" y="79"/>
                    </a:lnTo>
                    <a:lnTo>
                      <a:pt x="12" y="77"/>
                    </a:lnTo>
                    <a:lnTo>
                      <a:pt x="12" y="75"/>
                    </a:lnTo>
                    <a:lnTo>
                      <a:pt x="12" y="73"/>
                    </a:lnTo>
                    <a:lnTo>
                      <a:pt x="11" y="70"/>
                    </a:lnTo>
                    <a:lnTo>
                      <a:pt x="11" y="67"/>
                    </a:lnTo>
                    <a:lnTo>
                      <a:pt x="8" y="65"/>
                    </a:lnTo>
                    <a:lnTo>
                      <a:pt x="7" y="61"/>
                    </a:lnTo>
                    <a:lnTo>
                      <a:pt x="5" y="58"/>
                    </a:lnTo>
                    <a:lnTo>
                      <a:pt x="3" y="56"/>
                    </a:lnTo>
                    <a:lnTo>
                      <a:pt x="2" y="52"/>
                    </a:lnTo>
                    <a:lnTo>
                      <a:pt x="1" y="48"/>
                    </a:lnTo>
                    <a:lnTo>
                      <a:pt x="0" y="44"/>
                    </a:lnTo>
                    <a:lnTo>
                      <a:pt x="0" y="40"/>
                    </a:lnTo>
                    <a:lnTo>
                      <a:pt x="1" y="35"/>
                    </a:lnTo>
                    <a:lnTo>
                      <a:pt x="4" y="31"/>
                    </a:lnTo>
                  </a:path>
                </a:pathLst>
              </a:custGeom>
              <a:solidFill>
                <a:srgbClr val="EB87C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55" name="Freeform 157"/>
              <p:cNvSpPr>
                <a:spLocks/>
              </p:cNvSpPr>
              <p:nvPr/>
            </p:nvSpPr>
            <p:spPr bwMode="auto">
              <a:xfrm>
                <a:off x="801" y="2003"/>
                <a:ext cx="134" cy="95"/>
              </a:xfrm>
              <a:custGeom>
                <a:avLst/>
                <a:gdLst>
                  <a:gd name="T0" fmla="*/ 6 w 134"/>
                  <a:gd name="T1" fmla="*/ 27 h 95"/>
                  <a:gd name="T2" fmla="*/ 8 w 134"/>
                  <a:gd name="T3" fmla="*/ 22 h 95"/>
                  <a:gd name="T4" fmla="*/ 11 w 134"/>
                  <a:gd name="T5" fmla="*/ 19 h 95"/>
                  <a:gd name="T6" fmla="*/ 13 w 134"/>
                  <a:gd name="T7" fmla="*/ 17 h 95"/>
                  <a:gd name="T8" fmla="*/ 16 w 134"/>
                  <a:gd name="T9" fmla="*/ 14 h 95"/>
                  <a:gd name="T10" fmla="*/ 22 w 134"/>
                  <a:gd name="T11" fmla="*/ 11 h 95"/>
                  <a:gd name="T12" fmla="*/ 35 w 134"/>
                  <a:gd name="T13" fmla="*/ 7 h 95"/>
                  <a:gd name="T14" fmla="*/ 52 w 134"/>
                  <a:gd name="T15" fmla="*/ 4 h 95"/>
                  <a:gd name="T16" fmla="*/ 68 w 134"/>
                  <a:gd name="T17" fmla="*/ 3 h 95"/>
                  <a:gd name="T18" fmla="*/ 81 w 134"/>
                  <a:gd name="T19" fmla="*/ 1 h 95"/>
                  <a:gd name="T20" fmla="*/ 89 w 134"/>
                  <a:gd name="T21" fmla="*/ 0 h 95"/>
                  <a:gd name="T22" fmla="*/ 97 w 134"/>
                  <a:gd name="T23" fmla="*/ 1 h 95"/>
                  <a:gd name="T24" fmla="*/ 104 w 134"/>
                  <a:gd name="T25" fmla="*/ 2 h 95"/>
                  <a:gd name="T26" fmla="*/ 111 w 134"/>
                  <a:gd name="T27" fmla="*/ 4 h 95"/>
                  <a:gd name="T28" fmla="*/ 113 w 134"/>
                  <a:gd name="T29" fmla="*/ 5 h 95"/>
                  <a:gd name="T30" fmla="*/ 117 w 134"/>
                  <a:gd name="T31" fmla="*/ 5 h 95"/>
                  <a:gd name="T32" fmla="*/ 123 w 134"/>
                  <a:gd name="T33" fmla="*/ 4 h 95"/>
                  <a:gd name="T34" fmla="*/ 129 w 134"/>
                  <a:gd name="T35" fmla="*/ 4 h 95"/>
                  <a:gd name="T36" fmla="*/ 133 w 134"/>
                  <a:gd name="T37" fmla="*/ 7 h 95"/>
                  <a:gd name="T38" fmla="*/ 131 w 134"/>
                  <a:gd name="T39" fmla="*/ 16 h 95"/>
                  <a:gd name="T40" fmla="*/ 125 w 134"/>
                  <a:gd name="T41" fmla="*/ 24 h 95"/>
                  <a:gd name="T42" fmla="*/ 117 w 134"/>
                  <a:gd name="T43" fmla="*/ 32 h 95"/>
                  <a:gd name="T44" fmla="*/ 111 w 134"/>
                  <a:gd name="T45" fmla="*/ 36 h 95"/>
                  <a:gd name="T46" fmla="*/ 104 w 134"/>
                  <a:gd name="T47" fmla="*/ 39 h 95"/>
                  <a:gd name="T48" fmla="*/ 102 w 134"/>
                  <a:gd name="T49" fmla="*/ 39 h 95"/>
                  <a:gd name="T50" fmla="*/ 98 w 134"/>
                  <a:gd name="T51" fmla="*/ 41 h 95"/>
                  <a:gd name="T52" fmla="*/ 92 w 134"/>
                  <a:gd name="T53" fmla="*/ 47 h 95"/>
                  <a:gd name="T54" fmla="*/ 84 w 134"/>
                  <a:gd name="T55" fmla="*/ 55 h 95"/>
                  <a:gd name="T56" fmla="*/ 77 w 134"/>
                  <a:gd name="T57" fmla="*/ 67 h 95"/>
                  <a:gd name="T58" fmla="*/ 74 w 134"/>
                  <a:gd name="T59" fmla="*/ 79 h 95"/>
                  <a:gd name="T60" fmla="*/ 69 w 134"/>
                  <a:gd name="T61" fmla="*/ 82 h 95"/>
                  <a:gd name="T62" fmla="*/ 58 w 134"/>
                  <a:gd name="T63" fmla="*/ 87 h 95"/>
                  <a:gd name="T64" fmla="*/ 45 w 134"/>
                  <a:gd name="T65" fmla="*/ 92 h 95"/>
                  <a:gd name="T66" fmla="*/ 31 w 134"/>
                  <a:gd name="T67" fmla="*/ 94 h 95"/>
                  <a:gd name="T68" fmla="*/ 22 w 134"/>
                  <a:gd name="T69" fmla="*/ 92 h 95"/>
                  <a:gd name="T70" fmla="*/ 16 w 134"/>
                  <a:gd name="T71" fmla="*/ 87 h 95"/>
                  <a:gd name="T72" fmla="*/ 14 w 134"/>
                  <a:gd name="T73" fmla="*/ 84 h 95"/>
                  <a:gd name="T74" fmla="*/ 13 w 134"/>
                  <a:gd name="T75" fmla="*/ 79 h 95"/>
                  <a:gd name="T76" fmla="*/ 12 w 134"/>
                  <a:gd name="T77" fmla="*/ 76 h 95"/>
                  <a:gd name="T78" fmla="*/ 11 w 134"/>
                  <a:gd name="T79" fmla="*/ 69 h 95"/>
                  <a:gd name="T80" fmla="*/ 8 w 134"/>
                  <a:gd name="T81" fmla="*/ 63 h 95"/>
                  <a:gd name="T82" fmla="*/ 3 w 134"/>
                  <a:gd name="T83" fmla="*/ 56 h 95"/>
                  <a:gd name="T84" fmla="*/ 1 w 134"/>
                  <a:gd name="T85" fmla="*/ 49 h 95"/>
                  <a:gd name="T86" fmla="*/ 1 w 134"/>
                  <a:gd name="T87" fmla="*/ 41 h 95"/>
                  <a:gd name="T88" fmla="*/ 4 w 134"/>
                  <a:gd name="T89" fmla="*/ 31 h 9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4"/>
                  <a:gd name="T136" fmla="*/ 0 h 95"/>
                  <a:gd name="T137" fmla="*/ 134 w 134"/>
                  <a:gd name="T138" fmla="*/ 95 h 9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4" h="95">
                    <a:moveTo>
                      <a:pt x="4" y="31"/>
                    </a:moveTo>
                    <a:lnTo>
                      <a:pt x="6" y="27"/>
                    </a:lnTo>
                    <a:lnTo>
                      <a:pt x="7" y="24"/>
                    </a:lnTo>
                    <a:lnTo>
                      <a:pt x="8" y="22"/>
                    </a:lnTo>
                    <a:lnTo>
                      <a:pt x="10" y="21"/>
                    </a:lnTo>
                    <a:lnTo>
                      <a:pt x="11" y="19"/>
                    </a:lnTo>
                    <a:lnTo>
                      <a:pt x="11" y="17"/>
                    </a:lnTo>
                    <a:lnTo>
                      <a:pt x="13" y="17"/>
                    </a:lnTo>
                    <a:lnTo>
                      <a:pt x="15" y="16"/>
                    </a:lnTo>
                    <a:lnTo>
                      <a:pt x="16" y="14"/>
                    </a:lnTo>
                    <a:lnTo>
                      <a:pt x="19" y="13"/>
                    </a:lnTo>
                    <a:lnTo>
                      <a:pt x="22" y="11"/>
                    </a:lnTo>
                    <a:lnTo>
                      <a:pt x="27" y="8"/>
                    </a:lnTo>
                    <a:lnTo>
                      <a:pt x="35" y="7"/>
                    </a:lnTo>
                    <a:lnTo>
                      <a:pt x="43" y="6"/>
                    </a:lnTo>
                    <a:lnTo>
                      <a:pt x="52" y="4"/>
                    </a:lnTo>
                    <a:lnTo>
                      <a:pt x="61" y="2"/>
                    </a:lnTo>
                    <a:lnTo>
                      <a:pt x="68" y="3"/>
                    </a:lnTo>
                    <a:lnTo>
                      <a:pt x="76" y="1"/>
                    </a:lnTo>
                    <a:lnTo>
                      <a:pt x="81" y="1"/>
                    </a:lnTo>
                    <a:lnTo>
                      <a:pt x="85" y="0"/>
                    </a:lnTo>
                    <a:lnTo>
                      <a:pt x="89" y="0"/>
                    </a:lnTo>
                    <a:lnTo>
                      <a:pt x="93" y="0"/>
                    </a:lnTo>
                    <a:lnTo>
                      <a:pt x="97" y="1"/>
                    </a:lnTo>
                    <a:lnTo>
                      <a:pt x="101" y="1"/>
                    </a:lnTo>
                    <a:lnTo>
                      <a:pt x="104" y="2"/>
                    </a:lnTo>
                    <a:lnTo>
                      <a:pt x="107" y="4"/>
                    </a:lnTo>
                    <a:lnTo>
                      <a:pt x="111" y="4"/>
                    </a:lnTo>
                    <a:lnTo>
                      <a:pt x="112" y="5"/>
                    </a:lnTo>
                    <a:lnTo>
                      <a:pt x="113" y="5"/>
                    </a:lnTo>
                    <a:lnTo>
                      <a:pt x="114" y="5"/>
                    </a:lnTo>
                    <a:lnTo>
                      <a:pt x="117" y="5"/>
                    </a:lnTo>
                    <a:lnTo>
                      <a:pt x="119" y="4"/>
                    </a:lnTo>
                    <a:lnTo>
                      <a:pt x="123" y="4"/>
                    </a:lnTo>
                    <a:lnTo>
                      <a:pt x="126" y="3"/>
                    </a:lnTo>
                    <a:lnTo>
                      <a:pt x="129" y="4"/>
                    </a:lnTo>
                    <a:lnTo>
                      <a:pt x="131" y="5"/>
                    </a:lnTo>
                    <a:lnTo>
                      <a:pt x="133" y="7"/>
                    </a:lnTo>
                    <a:lnTo>
                      <a:pt x="133" y="11"/>
                    </a:lnTo>
                    <a:lnTo>
                      <a:pt x="131" y="16"/>
                    </a:lnTo>
                    <a:lnTo>
                      <a:pt x="128" y="21"/>
                    </a:lnTo>
                    <a:lnTo>
                      <a:pt x="125" y="24"/>
                    </a:lnTo>
                    <a:lnTo>
                      <a:pt x="121" y="28"/>
                    </a:lnTo>
                    <a:lnTo>
                      <a:pt x="117" y="32"/>
                    </a:lnTo>
                    <a:lnTo>
                      <a:pt x="113" y="34"/>
                    </a:lnTo>
                    <a:lnTo>
                      <a:pt x="111" y="36"/>
                    </a:lnTo>
                    <a:lnTo>
                      <a:pt x="107" y="37"/>
                    </a:lnTo>
                    <a:lnTo>
                      <a:pt x="104" y="39"/>
                    </a:lnTo>
                    <a:lnTo>
                      <a:pt x="103" y="39"/>
                    </a:lnTo>
                    <a:lnTo>
                      <a:pt x="102" y="39"/>
                    </a:lnTo>
                    <a:lnTo>
                      <a:pt x="101" y="40"/>
                    </a:lnTo>
                    <a:lnTo>
                      <a:pt x="98" y="41"/>
                    </a:lnTo>
                    <a:lnTo>
                      <a:pt x="96" y="44"/>
                    </a:lnTo>
                    <a:lnTo>
                      <a:pt x="92" y="47"/>
                    </a:lnTo>
                    <a:lnTo>
                      <a:pt x="88" y="51"/>
                    </a:lnTo>
                    <a:lnTo>
                      <a:pt x="84" y="55"/>
                    </a:lnTo>
                    <a:lnTo>
                      <a:pt x="80" y="62"/>
                    </a:lnTo>
                    <a:lnTo>
                      <a:pt x="77" y="67"/>
                    </a:lnTo>
                    <a:lnTo>
                      <a:pt x="75" y="72"/>
                    </a:lnTo>
                    <a:lnTo>
                      <a:pt x="74" y="79"/>
                    </a:lnTo>
                    <a:lnTo>
                      <a:pt x="72" y="79"/>
                    </a:lnTo>
                    <a:lnTo>
                      <a:pt x="69" y="82"/>
                    </a:lnTo>
                    <a:lnTo>
                      <a:pt x="65" y="84"/>
                    </a:lnTo>
                    <a:lnTo>
                      <a:pt x="58" y="87"/>
                    </a:lnTo>
                    <a:lnTo>
                      <a:pt x="52" y="90"/>
                    </a:lnTo>
                    <a:lnTo>
                      <a:pt x="45" y="92"/>
                    </a:lnTo>
                    <a:lnTo>
                      <a:pt x="38" y="93"/>
                    </a:lnTo>
                    <a:lnTo>
                      <a:pt x="31" y="94"/>
                    </a:lnTo>
                    <a:lnTo>
                      <a:pt x="26" y="94"/>
                    </a:lnTo>
                    <a:lnTo>
                      <a:pt x="22" y="92"/>
                    </a:lnTo>
                    <a:lnTo>
                      <a:pt x="19" y="90"/>
                    </a:lnTo>
                    <a:lnTo>
                      <a:pt x="16" y="87"/>
                    </a:lnTo>
                    <a:lnTo>
                      <a:pt x="16" y="86"/>
                    </a:lnTo>
                    <a:lnTo>
                      <a:pt x="14" y="84"/>
                    </a:lnTo>
                    <a:lnTo>
                      <a:pt x="13" y="82"/>
                    </a:lnTo>
                    <a:lnTo>
                      <a:pt x="13" y="79"/>
                    </a:lnTo>
                    <a:lnTo>
                      <a:pt x="13" y="78"/>
                    </a:lnTo>
                    <a:lnTo>
                      <a:pt x="12" y="76"/>
                    </a:lnTo>
                    <a:lnTo>
                      <a:pt x="12" y="72"/>
                    </a:lnTo>
                    <a:lnTo>
                      <a:pt x="11" y="69"/>
                    </a:lnTo>
                    <a:lnTo>
                      <a:pt x="9" y="67"/>
                    </a:lnTo>
                    <a:lnTo>
                      <a:pt x="8" y="63"/>
                    </a:lnTo>
                    <a:lnTo>
                      <a:pt x="6" y="60"/>
                    </a:lnTo>
                    <a:lnTo>
                      <a:pt x="3" y="56"/>
                    </a:lnTo>
                    <a:lnTo>
                      <a:pt x="2" y="53"/>
                    </a:lnTo>
                    <a:lnTo>
                      <a:pt x="1" y="49"/>
                    </a:lnTo>
                    <a:lnTo>
                      <a:pt x="0" y="45"/>
                    </a:lnTo>
                    <a:lnTo>
                      <a:pt x="1" y="41"/>
                    </a:lnTo>
                    <a:lnTo>
                      <a:pt x="2" y="36"/>
                    </a:lnTo>
                    <a:lnTo>
                      <a:pt x="4" y="31"/>
                    </a:lnTo>
                  </a:path>
                </a:pathLst>
              </a:custGeom>
              <a:noFill/>
              <a:ln w="12700" cap="rnd">
                <a:solidFill>
                  <a:srgbClr val="EB87CD"/>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856" name="Freeform 158"/>
              <p:cNvSpPr>
                <a:spLocks/>
              </p:cNvSpPr>
              <p:nvPr/>
            </p:nvSpPr>
            <p:spPr bwMode="auto">
              <a:xfrm>
                <a:off x="1051" y="2145"/>
                <a:ext cx="100" cy="66"/>
              </a:xfrm>
              <a:custGeom>
                <a:avLst/>
                <a:gdLst>
                  <a:gd name="T0" fmla="*/ 2 w 100"/>
                  <a:gd name="T1" fmla="*/ 56 h 66"/>
                  <a:gd name="T2" fmla="*/ 3 w 100"/>
                  <a:gd name="T3" fmla="*/ 60 h 66"/>
                  <a:gd name="T4" fmla="*/ 6 w 100"/>
                  <a:gd name="T5" fmla="*/ 62 h 66"/>
                  <a:gd name="T6" fmla="*/ 10 w 100"/>
                  <a:gd name="T7" fmla="*/ 64 h 66"/>
                  <a:gd name="T8" fmla="*/ 14 w 100"/>
                  <a:gd name="T9" fmla="*/ 64 h 66"/>
                  <a:gd name="T10" fmla="*/ 18 w 100"/>
                  <a:gd name="T11" fmla="*/ 65 h 66"/>
                  <a:gd name="T12" fmla="*/ 25 w 100"/>
                  <a:gd name="T13" fmla="*/ 64 h 66"/>
                  <a:gd name="T14" fmla="*/ 30 w 100"/>
                  <a:gd name="T15" fmla="*/ 63 h 66"/>
                  <a:gd name="T16" fmla="*/ 33 w 100"/>
                  <a:gd name="T17" fmla="*/ 61 h 66"/>
                  <a:gd name="T18" fmla="*/ 36 w 100"/>
                  <a:gd name="T19" fmla="*/ 59 h 66"/>
                  <a:gd name="T20" fmla="*/ 41 w 100"/>
                  <a:gd name="T21" fmla="*/ 57 h 66"/>
                  <a:gd name="T22" fmla="*/ 44 w 100"/>
                  <a:gd name="T23" fmla="*/ 54 h 66"/>
                  <a:gd name="T24" fmla="*/ 49 w 100"/>
                  <a:gd name="T25" fmla="*/ 52 h 66"/>
                  <a:gd name="T26" fmla="*/ 56 w 100"/>
                  <a:gd name="T27" fmla="*/ 50 h 66"/>
                  <a:gd name="T28" fmla="*/ 63 w 100"/>
                  <a:gd name="T29" fmla="*/ 48 h 66"/>
                  <a:gd name="T30" fmla="*/ 70 w 100"/>
                  <a:gd name="T31" fmla="*/ 46 h 66"/>
                  <a:gd name="T32" fmla="*/ 77 w 100"/>
                  <a:gd name="T33" fmla="*/ 45 h 66"/>
                  <a:gd name="T34" fmla="*/ 83 w 100"/>
                  <a:gd name="T35" fmla="*/ 43 h 66"/>
                  <a:gd name="T36" fmla="*/ 88 w 100"/>
                  <a:gd name="T37" fmla="*/ 41 h 66"/>
                  <a:gd name="T38" fmla="*/ 92 w 100"/>
                  <a:gd name="T39" fmla="*/ 41 h 66"/>
                  <a:gd name="T40" fmla="*/ 93 w 100"/>
                  <a:gd name="T41" fmla="*/ 41 h 66"/>
                  <a:gd name="T42" fmla="*/ 93 w 100"/>
                  <a:gd name="T43" fmla="*/ 40 h 66"/>
                  <a:gd name="T44" fmla="*/ 95 w 100"/>
                  <a:gd name="T45" fmla="*/ 40 h 66"/>
                  <a:gd name="T46" fmla="*/ 96 w 100"/>
                  <a:gd name="T47" fmla="*/ 38 h 66"/>
                  <a:gd name="T48" fmla="*/ 98 w 100"/>
                  <a:gd name="T49" fmla="*/ 36 h 66"/>
                  <a:gd name="T50" fmla="*/ 98 w 100"/>
                  <a:gd name="T51" fmla="*/ 33 h 66"/>
                  <a:gd name="T52" fmla="*/ 99 w 100"/>
                  <a:gd name="T53" fmla="*/ 30 h 66"/>
                  <a:gd name="T54" fmla="*/ 98 w 100"/>
                  <a:gd name="T55" fmla="*/ 27 h 66"/>
                  <a:gd name="T56" fmla="*/ 96 w 100"/>
                  <a:gd name="T57" fmla="*/ 23 h 66"/>
                  <a:gd name="T58" fmla="*/ 92 w 100"/>
                  <a:gd name="T59" fmla="*/ 18 h 66"/>
                  <a:gd name="T60" fmla="*/ 87 w 100"/>
                  <a:gd name="T61" fmla="*/ 15 h 66"/>
                  <a:gd name="T62" fmla="*/ 83 w 100"/>
                  <a:gd name="T63" fmla="*/ 12 h 66"/>
                  <a:gd name="T64" fmla="*/ 78 w 100"/>
                  <a:gd name="T65" fmla="*/ 10 h 66"/>
                  <a:gd name="T66" fmla="*/ 71 w 100"/>
                  <a:gd name="T67" fmla="*/ 9 h 66"/>
                  <a:gd name="T68" fmla="*/ 64 w 100"/>
                  <a:gd name="T69" fmla="*/ 7 h 66"/>
                  <a:gd name="T70" fmla="*/ 56 w 100"/>
                  <a:gd name="T71" fmla="*/ 6 h 66"/>
                  <a:gd name="T72" fmla="*/ 48 w 100"/>
                  <a:gd name="T73" fmla="*/ 4 h 66"/>
                  <a:gd name="T74" fmla="*/ 40 w 100"/>
                  <a:gd name="T75" fmla="*/ 2 h 66"/>
                  <a:gd name="T76" fmla="*/ 32 w 100"/>
                  <a:gd name="T77" fmla="*/ 2 h 66"/>
                  <a:gd name="T78" fmla="*/ 26 w 100"/>
                  <a:gd name="T79" fmla="*/ 1 h 66"/>
                  <a:gd name="T80" fmla="*/ 21 w 100"/>
                  <a:gd name="T81" fmla="*/ 1 h 66"/>
                  <a:gd name="T82" fmla="*/ 17 w 100"/>
                  <a:gd name="T83" fmla="*/ 0 h 66"/>
                  <a:gd name="T84" fmla="*/ 13 w 100"/>
                  <a:gd name="T85" fmla="*/ 1 h 66"/>
                  <a:gd name="T86" fmla="*/ 10 w 100"/>
                  <a:gd name="T87" fmla="*/ 2 h 66"/>
                  <a:gd name="T88" fmla="*/ 7 w 100"/>
                  <a:gd name="T89" fmla="*/ 4 h 66"/>
                  <a:gd name="T90" fmla="*/ 3 w 100"/>
                  <a:gd name="T91" fmla="*/ 7 h 66"/>
                  <a:gd name="T92" fmla="*/ 2 w 100"/>
                  <a:gd name="T93" fmla="*/ 9 h 66"/>
                  <a:gd name="T94" fmla="*/ 0 w 100"/>
                  <a:gd name="T95" fmla="*/ 12 h 66"/>
                  <a:gd name="T96" fmla="*/ 0 w 100"/>
                  <a:gd name="T97" fmla="*/ 15 h 66"/>
                  <a:gd name="T98" fmla="*/ 0 w 100"/>
                  <a:gd name="T99" fmla="*/ 17 h 66"/>
                  <a:gd name="T100" fmla="*/ 1 w 100"/>
                  <a:gd name="T101" fmla="*/ 20 h 66"/>
                  <a:gd name="T102" fmla="*/ 1 w 100"/>
                  <a:gd name="T103" fmla="*/ 21 h 66"/>
                  <a:gd name="T104" fmla="*/ 2 w 100"/>
                  <a:gd name="T105" fmla="*/ 25 h 66"/>
                  <a:gd name="T106" fmla="*/ 2 w 100"/>
                  <a:gd name="T107" fmla="*/ 28 h 66"/>
                  <a:gd name="T108" fmla="*/ 1 w 100"/>
                  <a:gd name="T109" fmla="*/ 31 h 66"/>
                  <a:gd name="T110" fmla="*/ 1 w 100"/>
                  <a:gd name="T111" fmla="*/ 35 h 66"/>
                  <a:gd name="T112" fmla="*/ 1 w 100"/>
                  <a:gd name="T113" fmla="*/ 39 h 66"/>
                  <a:gd name="T114" fmla="*/ 1 w 100"/>
                  <a:gd name="T115" fmla="*/ 44 h 66"/>
                  <a:gd name="T116" fmla="*/ 1 w 100"/>
                  <a:gd name="T117" fmla="*/ 48 h 66"/>
                  <a:gd name="T118" fmla="*/ 1 w 100"/>
                  <a:gd name="T119" fmla="*/ 52 h 66"/>
                  <a:gd name="T120" fmla="*/ 2 w 100"/>
                  <a:gd name="T121" fmla="*/ 56 h 6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0"/>
                  <a:gd name="T184" fmla="*/ 0 h 66"/>
                  <a:gd name="T185" fmla="*/ 100 w 100"/>
                  <a:gd name="T186" fmla="*/ 66 h 6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0" h="66">
                    <a:moveTo>
                      <a:pt x="2" y="56"/>
                    </a:moveTo>
                    <a:lnTo>
                      <a:pt x="3" y="60"/>
                    </a:lnTo>
                    <a:lnTo>
                      <a:pt x="6" y="62"/>
                    </a:lnTo>
                    <a:lnTo>
                      <a:pt x="10" y="64"/>
                    </a:lnTo>
                    <a:lnTo>
                      <a:pt x="14" y="64"/>
                    </a:lnTo>
                    <a:lnTo>
                      <a:pt x="18" y="65"/>
                    </a:lnTo>
                    <a:lnTo>
                      <a:pt x="25" y="64"/>
                    </a:lnTo>
                    <a:lnTo>
                      <a:pt x="30" y="63"/>
                    </a:lnTo>
                    <a:lnTo>
                      <a:pt x="33" y="61"/>
                    </a:lnTo>
                    <a:lnTo>
                      <a:pt x="36" y="59"/>
                    </a:lnTo>
                    <a:lnTo>
                      <a:pt x="41" y="57"/>
                    </a:lnTo>
                    <a:lnTo>
                      <a:pt x="44" y="54"/>
                    </a:lnTo>
                    <a:lnTo>
                      <a:pt x="49" y="52"/>
                    </a:lnTo>
                    <a:lnTo>
                      <a:pt x="56" y="50"/>
                    </a:lnTo>
                    <a:lnTo>
                      <a:pt x="63" y="48"/>
                    </a:lnTo>
                    <a:lnTo>
                      <a:pt x="70" y="46"/>
                    </a:lnTo>
                    <a:lnTo>
                      <a:pt x="77" y="45"/>
                    </a:lnTo>
                    <a:lnTo>
                      <a:pt x="83" y="43"/>
                    </a:lnTo>
                    <a:lnTo>
                      <a:pt x="88" y="41"/>
                    </a:lnTo>
                    <a:lnTo>
                      <a:pt x="92" y="41"/>
                    </a:lnTo>
                    <a:lnTo>
                      <a:pt x="93" y="41"/>
                    </a:lnTo>
                    <a:lnTo>
                      <a:pt x="93" y="40"/>
                    </a:lnTo>
                    <a:lnTo>
                      <a:pt x="95" y="40"/>
                    </a:lnTo>
                    <a:lnTo>
                      <a:pt x="96" y="38"/>
                    </a:lnTo>
                    <a:lnTo>
                      <a:pt x="98" y="36"/>
                    </a:lnTo>
                    <a:lnTo>
                      <a:pt x="98" y="33"/>
                    </a:lnTo>
                    <a:lnTo>
                      <a:pt x="99" y="30"/>
                    </a:lnTo>
                    <a:lnTo>
                      <a:pt x="98" y="27"/>
                    </a:lnTo>
                    <a:lnTo>
                      <a:pt x="96" y="23"/>
                    </a:lnTo>
                    <a:lnTo>
                      <a:pt x="92" y="18"/>
                    </a:lnTo>
                    <a:lnTo>
                      <a:pt x="87" y="15"/>
                    </a:lnTo>
                    <a:lnTo>
                      <a:pt x="83" y="12"/>
                    </a:lnTo>
                    <a:lnTo>
                      <a:pt x="78" y="10"/>
                    </a:lnTo>
                    <a:lnTo>
                      <a:pt x="71" y="9"/>
                    </a:lnTo>
                    <a:lnTo>
                      <a:pt x="64" y="7"/>
                    </a:lnTo>
                    <a:lnTo>
                      <a:pt x="56" y="6"/>
                    </a:lnTo>
                    <a:lnTo>
                      <a:pt x="48" y="4"/>
                    </a:lnTo>
                    <a:lnTo>
                      <a:pt x="40" y="2"/>
                    </a:lnTo>
                    <a:lnTo>
                      <a:pt x="32" y="2"/>
                    </a:lnTo>
                    <a:lnTo>
                      <a:pt x="26" y="1"/>
                    </a:lnTo>
                    <a:lnTo>
                      <a:pt x="21" y="1"/>
                    </a:lnTo>
                    <a:lnTo>
                      <a:pt x="17" y="0"/>
                    </a:lnTo>
                    <a:lnTo>
                      <a:pt x="13" y="1"/>
                    </a:lnTo>
                    <a:lnTo>
                      <a:pt x="10" y="2"/>
                    </a:lnTo>
                    <a:lnTo>
                      <a:pt x="7" y="4"/>
                    </a:lnTo>
                    <a:lnTo>
                      <a:pt x="3" y="7"/>
                    </a:lnTo>
                    <a:lnTo>
                      <a:pt x="2" y="9"/>
                    </a:lnTo>
                    <a:lnTo>
                      <a:pt x="0" y="12"/>
                    </a:lnTo>
                    <a:lnTo>
                      <a:pt x="0" y="15"/>
                    </a:lnTo>
                    <a:lnTo>
                      <a:pt x="0" y="17"/>
                    </a:lnTo>
                    <a:lnTo>
                      <a:pt x="1" y="20"/>
                    </a:lnTo>
                    <a:lnTo>
                      <a:pt x="1" y="21"/>
                    </a:lnTo>
                    <a:lnTo>
                      <a:pt x="2" y="25"/>
                    </a:lnTo>
                    <a:lnTo>
                      <a:pt x="2" y="28"/>
                    </a:lnTo>
                    <a:lnTo>
                      <a:pt x="1" y="31"/>
                    </a:lnTo>
                    <a:lnTo>
                      <a:pt x="1" y="35"/>
                    </a:lnTo>
                    <a:lnTo>
                      <a:pt x="1" y="39"/>
                    </a:lnTo>
                    <a:lnTo>
                      <a:pt x="1" y="44"/>
                    </a:lnTo>
                    <a:lnTo>
                      <a:pt x="1" y="48"/>
                    </a:lnTo>
                    <a:lnTo>
                      <a:pt x="1" y="52"/>
                    </a:lnTo>
                    <a:lnTo>
                      <a:pt x="2" y="56"/>
                    </a:lnTo>
                  </a:path>
                </a:pathLst>
              </a:custGeom>
              <a:solidFill>
                <a:srgbClr val="EB87C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57" name="Freeform 159"/>
              <p:cNvSpPr>
                <a:spLocks/>
              </p:cNvSpPr>
              <p:nvPr/>
            </p:nvSpPr>
            <p:spPr bwMode="auto">
              <a:xfrm>
                <a:off x="1048" y="2145"/>
                <a:ext cx="104" cy="70"/>
              </a:xfrm>
              <a:custGeom>
                <a:avLst/>
                <a:gdLst>
                  <a:gd name="T0" fmla="*/ 2 w 104"/>
                  <a:gd name="T1" fmla="*/ 59 h 70"/>
                  <a:gd name="T2" fmla="*/ 3 w 104"/>
                  <a:gd name="T3" fmla="*/ 63 h 70"/>
                  <a:gd name="T4" fmla="*/ 7 w 104"/>
                  <a:gd name="T5" fmla="*/ 66 h 70"/>
                  <a:gd name="T6" fmla="*/ 10 w 104"/>
                  <a:gd name="T7" fmla="*/ 68 h 70"/>
                  <a:gd name="T8" fmla="*/ 15 w 104"/>
                  <a:gd name="T9" fmla="*/ 68 h 70"/>
                  <a:gd name="T10" fmla="*/ 20 w 104"/>
                  <a:gd name="T11" fmla="*/ 69 h 70"/>
                  <a:gd name="T12" fmla="*/ 25 w 104"/>
                  <a:gd name="T13" fmla="*/ 67 h 70"/>
                  <a:gd name="T14" fmla="*/ 31 w 104"/>
                  <a:gd name="T15" fmla="*/ 66 h 70"/>
                  <a:gd name="T16" fmla="*/ 35 w 104"/>
                  <a:gd name="T17" fmla="*/ 65 h 70"/>
                  <a:gd name="T18" fmla="*/ 39 w 104"/>
                  <a:gd name="T19" fmla="*/ 62 h 70"/>
                  <a:gd name="T20" fmla="*/ 43 w 104"/>
                  <a:gd name="T21" fmla="*/ 60 h 70"/>
                  <a:gd name="T22" fmla="*/ 46 w 104"/>
                  <a:gd name="T23" fmla="*/ 57 h 70"/>
                  <a:gd name="T24" fmla="*/ 51 w 104"/>
                  <a:gd name="T25" fmla="*/ 56 h 70"/>
                  <a:gd name="T26" fmla="*/ 58 w 104"/>
                  <a:gd name="T27" fmla="*/ 53 h 70"/>
                  <a:gd name="T28" fmla="*/ 66 w 104"/>
                  <a:gd name="T29" fmla="*/ 50 h 70"/>
                  <a:gd name="T30" fmla="*/ 73 w 104"/>
                  <a:gd name="T31" fmla="*/ 48 h 70"/>
                  <a:gd name="T32" fmla="*/ 80 w 104"/>
                  <a:gd name="T33" fmla="*/ 47 h 70"/>
                  <a:gd name="T34" fmla="*/ 87 w 104"/>
                  <a:gd name="T35" fmla="*/ 46 h 70"/>
                  <a:gd name="T36" fmla="*/ 92 w 104"/>
                  <a:gd name="T37" fmla="*/ 44 h 70"/>
                  <a:gd name="T38" fmla="*/ 95 w 104"/>
                  <a:gd name="T39" fmla="*/ 44 h 70"/>
                  <a:gd name="T40" fmla="*/ 96 w 104"/>
                  <a:gd name="T41" fmla="*/ 44 h 70"/>
                  <a:gd name="T42" fmla="*/ 97 w 104"/>
                  <a:gd name="T43" fmla="*/ 43 h 70"/>
                  <a:gd name="T44" fmla="*/ 98 w 104"/>
                  <a:gd name="T45" fmla="*/ 42 h 70"/>
                  <a:gd name="T46" fmla="*/ 100 w 104"/>
                  <a:gd name="T47" fmla="*/ 40 h 70"/>
                  <a:gd name="T48" fmla="*/ 101 w 104"/>
                  <a:gd name="T49" fmla="*/ 38 h 70"/>
                  <a:gd name="T50" fmla="*/ 103 w 104"/>
                  <a:gd name="T51" fmla="*/ 35 h 70"/>
                  <a:gd name="T52" fmla="*/ 103 w 104"/>
                  <a:gd name="T53" fmla="*/ 33 h 70"/>
                  <a:gd name="T54" fmla="*/ 102 w 104"/>
                  <a:gd name="T55" fmla="*/ 29 h 70"/>
                  <a:gd name="T56" fmla="*/ 100 w 104"/>
                  <a:gd name="T57" fmla="*/ 25 h 70"/>
                  <a:gd name="T58" fmla="*/ 96 w 104"/>
                  <a:gd name="T59" fmla="*/ 20 h 70"/>
                  <a:gd name="T60" fmla="*/ 91 w 104"/>
                  <a:gd name="T61" fmla="*/ 16 h 70"/>
                  <a:gd name="T62" fmla="*/ 87 w 104"/>
                  <a:gd name="T63" fmla="*/ 14 h 70"/>
                  <a:gd name="T64" fmla="*/ 82 w 104"/>
                  <a:gd name="T65" fmla="*/ 11 h 70"/>
                  <a:gd name="T66" fmla="*/ 74 w 104"/>
                  <a:gd name="T67" fmla="*/ 10 h 70"/>
                  <a:gd name="T68" fmla="*/ 66 w 104"/>
                  <a:gd name="T69" fmla="*/ 7 h 70"/>
                  <a:gd name="T70" fmla="*/ 59 w 104"/>
                  <a:gd name="T71" fmla="*/ 6 h 70"/>
                  <a:gd name="T72" fmla="*/ 50 w 104"/>
                  <a:gd name="T73" fmla="*/ 4 h 70"/>
                  <a:gd name="T74" fmla="*/ 42 w 104"/>
                  <a:gd name="T75" fmla="*/ 2 h 70"/>
                  <a:gd name="T76" fmla="*/ 34 w 104"/>
                  <a:gd name="T77" fmla="*/ 2 h 70"/>
                  <a:gd name="T78" fmla="*/ 27 w 104"/>
                  <a:gd name="T79" fmla="*/ 1 h 70"/>
                  <a:gd name="T80" fmla="*/ 23 w 104"/>
                  <a:gd name="T81" fmla="*/ 1 h 70"/>
                  <a:gd name="T82" fmla="*/ 18 w 104"/>
                  <a:gd name="T83" fmla="*/ 0 h 70"/>
                  <a:gd name="T84" fmla="*/ 14 w 104"/>
                  <a:gd name="T85" fmla="*/ 1 h 70"/>
                  <a:gd name="T86" fmla="*/ 10 w 104"/>
                  <a:gd name="T87" fmla="*/ 2 h 70"/>
                  <a:gd name="T88" fmla="*/ 7 w 104"/>
                  <a:gd name="T89" fmla="*/ 5 h 70"/>
                  <a:gd name="T90" fmla="*/ 3 w 104"/>
                  <a:gd name="T91" fmla="*/ 7 h 70"/>
                  <a:gd name="T92" fmla="*/ 2 w 104"/>
                  <a:gd name="T93" fmla="*/ 10 h 70"/>
                  <a:gd name="T94" fmla="*/ 0 w 104"/>
                  <a:gd name="T95" fmla="*/ 12 h 70"/>
                  <a:gd name="T96" fmla="*/ 0 w 104"/>
                  <a:gd name="T97" fmla="*/ 16 h 70"/>
                  <a:gd name="T98" fmla="*/ 0 w 104"/>
                  <a:gd name="T99" fmla="*/ 19 h 70"/>
                  <a:gd name="T100" fmla="*/ 0 w 104"/>
                  <a:gd name="T101" fmla="*/ 21 h 70"/>
                  <a:gd name="T102" fmla="*/ 1 w 104"/>
                  <a:gd name="T103" fmla="*/ 23 h 70"/>
                  <a:gd name="T104" fmla="*/ 1 w 104"/>
                  <a:gd name="T105" fmla="*/ 26 h 70"/>
                  <a:gd name="T106" fmla="*/ 2 w 104"/>
                  <a:gd name="T107" fmla="*/ 30 h 70"/>
                  <a:gd name="T108" fmla="*/ 2 w 104"/>
                  <a:gd name="T109" fmla="*/ 33 h 70"/>
                  <a:gd name="T110" fmla="*/ 2 w 104"/>
                  <a:gd name="T111" fmla="*/ 38 h 70"/>
                  <a:gd name="T112" fmla="*/ 1 w 104"/>
                  <a:gd name="T113" fmla="*/ 42 h 70"/>
                  <a:gd name="T114" fmla="*/ 1 w 104"/>
                  <a:gd name="T115" fmla="*/ 46 h 70"/>
                  <a:gd name="T116" fmla="*/ 1 w 104"/>
                  <a:gd name="T117" fmla="*/ 50 h 70"/>
                  <a:gd name="T118" fmla="*/ 1 w 104"/>
                  <a:gd name="T119" fmla="*/ 55 h 70"/>
                  <a:gd name="T120" fmla="*/ 2 w 104"/>
                  <a:gd name="T121" fmla="*/ 59 h 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4"/>
                  <a:gd name="T184" fmla="*/ 0 h 70"/>
                  <a:gd name="T185" fmla="*/ 104 w 104"/>
                  <a:gd name="T186" fmla="*/ 70 h 7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4" h="70">
                    <a:moveTo>
                      <a:pt x="2" y="59"/>
                    </a:moveTo>
                    <a:lnTo>
                      <a:pt x="3" y="63"/>
                    </a:lnTo>
                    <a:lnTo>
                      <a:pt x="7" y="66"/>
                    </a:lnTo>
                    <a:lnTo>
                      <a:pt x="10" y="68"/>
                    </a:lnTo>
                    <a:lnTo>
                      <a:pt x="15" y="68"/>
                    </a:lnTo>
                    <a:lnTo>
                      <a:pt x="20" y="69"/>
                    </a:lnTo>
                    <a:lnTo>
                      <a:pt x="25" y="67"/>
                    </a:lnTo>
                    <a:lnTo>
                      <a:pt x="31" y="66"/>
                    </a:lnTo>
                    <a:lnTo>
                      <a:pt x="35" y="65"/>
                    </a:lnTo>
                    <a:lnTo>
                      <a:pt x="39" y="62"/>
                    </a:lnTo>
                    <a:lnTo>
                      <a:pt x="43" y="60"/>
                    </a:lnTo>
                    <a:lnTo>
                      <a:pt x="46" y="57"/>
                    </a:lnTo>
                    <a:lnTo>
                      <a:pt x="51" y="56"/>
                    </a:lnTo>
                    <a:lnTo>
                      <a:pt x="58" y="53"/>
                    </a:lnTo>
                    <a:lnTo>
                      <a:pt x="66" y="50"/>
                    </a:lnTo>
                    <a:lnTo>
                      <a:pt x="73" y="48"/>
                    </a:lnTo>
                    <a:lnTo>
                      <a:pt x="80" y="47"/>
                    </a:lnTo>
                    <a:lnTo>
                      <a:pt x="87" y="46"/>
                    </a:lnTo>
                    <a:lnTo>
                      <a:pt x="92" y="44"/>
                    </a:lnTo>
                    <a:lnTo>
                      <a:pt x="95" y="44"/>
                    </a:lnTo>
                    <a:lnTo>
                      <a:pt x="96" y="44"/>
                    </a:lnTo>
                    <a:lnTo>
                      <a:pt x="97" y="43"/>
                    </a:lnTo>
                    <a:lnTo>
                      <a:pt x="98" y="42"/>
                    </a:lnTo>
                    <a:lnTo>
                      <a:pt x="100" y="40"/>
                    </a:lnTo>
                    <a:lnTo>
                      <a:pt x="101" y="38"/>
                    </a:lnTo>
                    <a:lnTo>
                      <a:pt x="103" y="35"/>
                    </a:lnTo>
                    <a:lnTo>
                      <a:pt x="103" y="33"/>
                    </a:lnTo>
                    <a:lnTo>
                      <a:pt x="102" y="29"/>
                    </a:lnTo>
                    <a:lnTo>
                      <a:pt x="100" y="25"/>
                    </a:lnTo>
                    <a:lnTo>
                      <a:pt x="96" y="20"/>
                    </a:lnTo>
                    <a:lnTo>
                      <a:pt x="91" y="16"/>
                    </a:lnTo>
                    <a:lnTo>
                      <a:pt x="87" y="14"/>
                    </a:lnTo>
                    <a:lnTo>
                      <a:pt x="82" y="11"/>
                    </a:lnTo>
                    <a:lnTo>
                      <a:pt x="74" y="10"/>
                    </a:lnTo>
                    <a:lnTo>
                      <a:pt x="66" y="7"/>
                    </a:lnTo>
                    <a:lnTo>
                      <a:pt x="59" y="6"/>
                    </a:lnTo>
                    <a:lnTo>
                      <a:pt x="50" y="4"/>
                    </a:lnTo>
                    <a:lnTo>
                      <a:pt x="42" y="2"/>
                    </a:lnTo>
                    <a:lnTo>
                      <a:pt x="34" y="2"/>
                    </a:lnTo>
                    <a:lnTo>
                      <a:pt x="27" y="1"/>
                    </a:lnTo>
                    <a:lnTo>
                      <a:pt x="23" y="1"/>
                    </a:lnTo>
                    <a:lnTo>
                      <a:pt x="18" y="0"/>
                    </a:lnTo>
                    <a:lnTo>
                      <a:pt x="14" y="1"/>
                    </a:lnTo>
                    <a:lnTo>
                      <a:pt x="10" y="2"/>
                    </a:lnTo>
                    <a:lnTo>
                      <a:pt x="7" y="5"/>
                    </a:lnTo>
                    <a:lnTo>
                      <a:pt x="3" y="7"/>
                    </a:lnTo>
                    <a:lnTo>
                      <a:pt x="2" y="10"/>
                    </a:lnTo>
                    <a:lnTo>
                      <a:pt x="0" y="12"/>
                    </a:lnTo>
                    <a:lnTo>
                      <a:pt x="0" y="16"/>
                    </a:lnTo>
                    <a:lnTo>
                      <a:pt x="0" y="19"/>
                    </a:lnTo>
                    <a:lnTo>
                      <a:pt x="0" y="21"/>
                    </a:lnTo>
                    <a:lnTo>
                      <a:pt x="1" y="23"/>
                    </a:lnTo>
                    <a:lnTo>
                      <a:pt x="1" y="26"/>
                    </a:lnTo>
                    <a:lnTo>
                      <a:pt x="2" y="30"/>
                    </a:lnTo>
                    <a:lnTo>
                      <a:pt x="2" y="33"/>
                    </a:lnTo>
                    <a:lnTo>
                      <a:pt x="2" y="38"/>
                    </a:lnTo>
                    <a:lnTo>
                      <a:pt x="1" y="42"/>
                    </a:lnTo>
                    <a:lnTo>
                      <a:pt x="1" y="46"/>
                    </a:lnTo>
                    <a:lnTo>
                      <a:pt x="1" y="50"/>
                    </a:lnTo>
                    <a:lnTo>
                      <a:pt x="1" y="55"/>
                    </a:lnTo>
                    <a:lnTo>
                      <a:pt x="2" y="59"/>
                    </a:lnTo>
                  </a:path>
                </a:pathLst>
              </a:custGeom>
              <a:noFill/>
              <a:ln w="12700" cap="rnd">
                <a:solidFill>
                  <a:srgbClr val="EB87CD"/>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858" name="Freeform 160"/>
              <p:cNvSpPr>
                <a:spLocks/>
              </p:cNvSpPr>
              <p:nvPr/>
            </p:nvSpPr>
            <p:spPr bwMode="auto">
              <a:xfrm>
                <a:off x="1174" y="2221"/>
                <a:ext cx="75" cy="72"/>
              </a:xfrm>
              <a:custGeom>
                <a:avLst/>
                <a:gdLst>
                  <a:gd name="T0" fmla="*/ 2 w 75"/>
                  <a:gd name="T1" fmla="*/ 18 h 72"/>
                  <a:gd name="T2" fmla="*/ 0 w 75"/>
                  <a:gd name="T3" fmla="*/ 29 h 72"/>
                  <a:gd name="T4" fmla="*/ 1 w 75"/>
                  <a:gd name="T5" fmla="*/ 39 h 72"/>
                  <a:gd name="T6" fmla="*/ 3 w 75"/>
                  <a:gd name="T7" fmla="*/ 47 h 72"/>
                  <a:gd name="T8" fmla="*/ 4 w 75"/>
                  <a:gd name="T9" fmla="*/ 51 h 72"/>
                  <a:gd name="T10" fmla="*/ 4 w 75"/>
                  <a:gd name="T11" fmla="*/ 55 h 72"/>
                  <a:gd name="T12" fmla="*/ 6 w 75"/>
                  <a:gd name="T13" fmla="*/ 59 h 72"/>
                  <a:gd name="T14" fmla="*/ 10 w 75"/>
                  <a:gd name="T15" fmla="*/ 65 h 72"/>
                  <a:gd name="T16" fmla="*/ 14 w 75"/>
                  <a:gd name="T17" fmla="*/ 70 h 72"/>
                  <a:gd name="T18" fmla="*/ 21 w 75"/>
                  <a:gd name="T19" fmla="*/ 71 h 72"/>
                  <a:gd name="T20" fmla="*/ 29 w 75"/>
                  <a:gd name="T21" fmla="*/ 68 h 72"/>
                  <a:gd name="T22" fmla="*/ 36 w 75"/>
                  <a:gd name="T23" fmla="*/ 66 h 72"/>
                  <a:gd name="T24" fmla="*/ 41 w 75"/>
                  <a:gd name="T25" fmla="*/ 63 h 72"/>
                  <a:gd name="T26" fmla="*/ 46 w 75"/>
                  <a:gd name="T27" fmla="*/ 62 h 72"/>
                  <a:gd name="T28" fmla="*/ 50 w 75"/>
                  <a:gd name="T29" fmla="*/ 59 h 72"/>
                  <a:gd name="T30" fmla="*/ 55 w 75"/>
                  <a:gd name="T31" fmla="*/ 53 h 72"/>
                  <a:gd name="T32" fmla="*/ 62 w 75"/>
                  <a:gd name="T33" fmla="*/ 44 h 72"/>
                  <a:gd name="T34" fmla="*/ 67 w 75"/>
                  <a:gd name="T35" fmla="*/ 34 h 72"/>
                  <a:gd name="T36" fmla="*/ 70 w 75"/>
                  <a:gd name="T37" fmla="*/ 23 h 72"/>
                  <a:gd name="T38" fmla="*/ 71 w 75"/>
                  <a:gd name="T39" fmla="*/ 14 h 72"/>
                  <a:gd name="T40" fmla="*/ 73 w 75"/>
                  <a:gd name="T41" fmla="*/ 8 h 72"/>
                  <a:gd name="T42" fmla="*/ 74 w 75"/>
                  <a:gd name="T43" fmla="*/ 5 h 72"/>
                  <a:gd name="T44" fmla="*/ 71 w 75"/>
                  <a:gd name="T45" fmla="*/ 2 h 72"/>
                  <a:gd name="T46" fmla="*/ 65 w 75"/>
                  <a:gd name="T47" fmla="*/ 1 h 72"/>
                  <a:gd name="T48" fmla="*/ 58 w 75"/>
                  <a:gd name="T49" fmla="*/ 1 h 72"/>
                  <a:gd name="T50" fmla="*/ 52 w 75"/>
                  <a:gd name="T51" fmla="*/ 2 h 72"/>
                  <a:gd name="T52" fmla="*/ 46 w 75"/>
                  <a:gd name="T53" fmla="*/ 5 h 72"/>
                  <a:gd name="T54" fmla="*/ 43 w 75"/>
                  <a:gd name="T55" fmla="*/ 7 h 72"/>
                  <a:gd name="T56" fmla="*/ 41 w 75"/>
                  <a:gd name="T57" fmla="*/ 9 h 72"/>
                  <a:gd name="T58" fmla="*/ 39 w 75"/>
                  <a:gd name="T59" fmla="*/ 8 h 72"/>
                  <a:gd name="T60" fmla="*/ 30 w 75"/>
                  <a:gd name="T61" fmla="*/ 8 h 72"/>
                  <a:gd name="T62" fmla="*/ 20 w 75"/>
                  <a:gd name="T63" fmla="*/ 8 h 72"/>
                  <a:gd name="T64" fmla="*/ 10 w 75"/>
                  <a:gd name="T65" fmla="*/ 11 h 72"/>
                  <a:gd name="T66" fmla="*/ 3 w 75"/>
                  <a:gd name="T67" fmla="*/ 16 h 7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5"/>
                  <a:gd name="T103" fmla="*/ 0 h 72"/>
                  <a:gd name="T104" fmla="*/ 75 w 75"/>
                  <a:gd name="T105" fmla="*/ 72 h 7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5" h="72">
                    <a:moveTo>
                      <a:pt x="3" y="16"/>
                    </a:moveTo>
                    <a:lnTo>
                      <a:pt x="2" y="18"/>
                    </a:lnTo>
                    <a:lnTo>
                      <a:pt x="1" y="23"/>
                    </a:lnTo>
                    <a:lnTo>
                      <a:pt x="0" y="29"/>
                    </a:lnTo>
                    <a:lnTo>
                      <a:pt x="1" y="33"/>
                    </a:lnTo>
                    <a:lnTo>
                      <a:pt x="1" y="39"/>
                    </a:lnTo>
                    <a:lnTo>
                      <a:pt x="2" y="43"/>
                    </a:lnTo>
                    <a:lnTo>
                      <a:pt x="3" y="47"/>
                    </a:lnTo>
                    <a:lnTo>
                      <a:pt x="3" y="49"/>
                    </a:lnTo>
                    <a:lnTo>
                      <a:pt x="4" y="51"/>
                    </a:lnTo>
                    <a:lnTo>
                      <a:pt x="4" y="53"/>
                    </a:lnTo>
                    <a:lnTo>
                      <a:pt x="4" y="55"/>
                    </a:lnTo>
                    <a:lnTo>
                      <a:pt x="6" y="58"/>
                    </a:lnTo>
                    <a:lnTo>
                      <a:pt x="6" y="59"/>
                    </a:lnTo>
                    <a:lnTo>
                      <a:pt x="7" y="63"/>
                    </a:lnTo>
                    <a:lnTo>
                      <a:pt x="10" y="65"/>
                    </a:lnTo>
                    <a:lnTo>
                      <a:pt x="12" y="68"/>
                    </a:lnTo>
                    <a:lnTo>
                      <a:pt x="14" y="70"/>
                    </a:lnTo>
                    <a:lnTo>
                      <a:pt x="16" y="71"/>
                    </a:lnTo>
                    <a:lnTo>
                      <a:pt x="21" y="71"/>
                    </a:lnTo>
                    <a:lnTo>
                      <a:pt x="25" y="70"/>
                    </a:lnTo>
                    <a:lnTo>
                      <a:pt x="29" y="68"/>
                    </a:lnTo>
                    <a:lnTo>
                      <a:pt x="33" y="68"/>
                    </a:lnTo>
                    <a:lnTo>
                      <a:pt x="36" y="66"/>
                    </a:lnTo>
                    <a:lnTo>
                      <a:pt x="40" y="64"/>
                    </a:lnTo>
                    <a:lnTo>
                      <a:pt x="41" y="63"/>
                    </a:lnTo>
                    <a:lnTo>
                      <a:pt x="44" y="63"/>
                    </a:lnTo>
                    <a:lnTo>
                      <a:pt x="46" y="62"/>
                    </a:lnTo>
                    <a:lnTo>
                      <a:pt x="48" y="61"/>
                    </a:lnTo>
                    <a:lnTo>
                      <a:pt x="50" y="59"/>
                    </a:lnTo>
                    <a:lnTo>
                      <a:pt x="53" y="56"/>
                    </a:lnTo>
                    <a:lnTo>
                      <a:pt x="55" y="53"/>
                    </a:lnTo>
                    <a:lnTo>
                      <a:pt x="58" y="48"/>
                    </a:lnTo>
                    <a:lnTo>
                      <a:pt x="62" y="44"/>
                    </a:lnTo>
                    <a:lnTo>
                      <a:pt x="64" y="40"/>
                    </a:lnTo>
                    <a:lnTo>
                      <a:pt x="67" y="34"/>
                    </a:lnTo>
                    <a:lnTo>
                      <a:pt x="68" y="29"/>
                    </a:lnTo>
                    <a:lnTo>
                      <a:pt x="70" y="23"/>
                    </a:lnTo>
                    <a:lnTo>
                      <a:pt x="70" y="18"/>
                    </a:lnTo>
                    <a:lnTo>
                      <a:pt x="71" y="14"/>
                    </a:lnTo>
                    <a:lnTo>
                      <a:pt x="72" y="11"/>
                    </a:lnTo>
                    <a:lnTo>
                      <a:pt x="73" y="8"/>
                    </a:lnTo>
                    <a:lnTo>
                      <a:pt x="74" y="6"/>
                    </a:lnTo>
                    <a:lnTo>
                      <a:pt x="74" y="5"/>
                    </a:lnTo>
                    <a:lnTo>
                      <a:pt x="73" y="3"/>
                    </a:lnTo>
                    <a:lnTo>
                      <a:pt x="71" y="2"/>
                    </a:lnTo>
                    <a:lnTo>
                      <a:pt x="68" y="2"/>
                    </a:lnTo>
                    <a:lnTo>
                      <a:pt x="65" y="1"/>
                    </a:lnTo>
                    <a:lnTo>
                      <a:pt x="61" y="0"/>
                    </a:lnTo>
                    <a:lnTo>
                      <a:pt x="58" y="1"/>
                    </a:lnTo>
                    <a:lnTo>
                      <a:pt x="54" y="1"/>
                    </a:lnTo>
                    <a:lnTo>
                      <a:pt x="52" y="2"/>
                    </a:lnTo>
                    <a:lnTo>
                      <a:pt x="49" y="3"/>
                    </a:lnTo>
                    <a:lnTo>
                      <a:pt x="46" y="5"/>
                    </a:lnTo>
                    <a:lnTo>
                      <a:pt x="43" y="6"/>
                    </a:lnTo>
                    <a:lnTo>
                      <a:pt x="43" y="7"/>
                    </a:lnTo>
                    <a:lnTo>
                      <a:pt x="41" y="8"/>
                    </a:lnTo>
                    <a:lnTo>
                      <a:pt x="41" y="9"/>
                    </a:lnTo>
                    <a:lnTo>
                      <a:pt x="40" y="8"/>
                    </a:lnTo>
                    <a:lnTo>
                      <a:pt x="39" y="8"/>
                    </a:lnTo>
                    <a:lnTo>
                      <a:pt x="34" y="8"/>
                    </a:lnTo>
                    <a:lnTo>
                      <a:pt x="30" y="8"/>
                    </a:lnTo>
                    <a:lnTo>
                      <a:pt x="26" y="8"/>
                    </a:lnTo>
                    <a:lnTo>
                      <a:pt x="20" y="8"/>
                    </a:lnTo>
                    <a:lnTo>
                      <a:pt x="15" y="10"/>
                    </a:lnTo>
                    <a:lnTo>
                      <a:pt x="10" y="11"/>
                    </a:lnTo>
                    <a:lnTo>
                      <a:pt x="7" y="12"/>
                    </a:lnTo>
                    <a:lnTo>
                      <a:pt x="3" y="16"/>
                    </a:lnTo>
                  </a:path>
                </a:pathLst>
              </a:custGeom>
              <a:solidFill>
                <a:srgbClr val="EB87C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59" name="Freeform 161"/>
              <p:cNvSpPr>
                <a:spLocks/>
              </p:cNvSpPr>
              <p:nvPr/>
            </p:nvSpPr>
            <p:spPr bwMode="auto">
              <a:xfrm>
                <a:off x="1171" y="2221"/>
                <a:ext cx="79" cy="77"/>
              </a:xfrm>
              <a:custGeom>
                <a:avLst/>
                <a:gdLst>
                  <a:gd name="T0" fmla="*/ 2 w 79"/>
                  <a:gd name="T1" fmla="*/ 20 h 77"/>
                  <a:gd name="T2" fmla="*/ 0 w 79"/>
                  <a:gd name="T3" fmla="*/ 31 h 77"/>
                  <a:gd name="T4" fmla="*/ 1 w 79"/>
                  <a:gd name="T5" fmla="*/ 41 h 77"/>
                  <a:gd name="T6" fmla="*/ 3 w 79"/>
                  <a:gd name="T7" fmla="*/ 50 h 77"/>
                  <a:gd name="T8" fmla="*/ 4 w 79"/>
                  <a:gd name="T9" fmla="*/ 55 h 77"/>
                  <a:gd name="T10" fmla="*/ 5 w 79"/>
                  <a:gd name="T11" fmla="*/ 56 h 77"/>
                  <a:gd name="T12" fmla="*/ 6 w 79"/>
                  <a:gd name="T13" fmla="*/ 61 h 77"/>
                  <a:gd name="T14" fmla="*/ 8 w 79"/>
                  <a:gd name="T15" fmla="*/ 67 h 77"/>
                  <a:gd name="T16" fmla="*/ 12 w 79"/>
                  <a:gd name="T17" fmla="*/ 73 h 77"/>
                  <a:gd name="T18" fmla="*/ 18 w 79"/>
                  <a:gd name="T19" fmla="*/ 76 h 77"/>
                  <a:gd name="T20" fmla="*/ 26 w 79"/>
                  <a:gd name="T21" fmla="*/ 75 h 77"/>
                  <a:gd name="T22" fmla="*/ 34 w 79"/>
                  <a:gd name="T23" fmla="*/ 72 h 77"/>
                  <a:gd name="T24" fmla="*/ 41 w 79"/>
                  <a:gd name="T25" fmla="*/ 69 h 77"/>
                  <a:gd name="T26" fmla="*/ 47 w 79"/>
                  <a:gd name="T27" fmla="*/ 66 h 77"/>
                  <a:gd name="T28" fmla="*/ 50 w 79"/>
                  <a:gd name="T29" fmla="*/ 66 h 77"/>
                  <a:gd name="T30" fmla="*/ 53 w 79"/>
                  <a:gd name="T31" fmla="*/ 63 h 77"/>
                  <a:gd name="T32" fmla="*/ 58 w 79"/>
                  <a:gd name="T33" fmla="*/ 56 h 77"/>
                  <a:gd name="T34" fmla="*/ 64 w 79"/>
                  <a:gd name="T35" fmla="*/ 48 h 77"/>
                  <a:gd name="T36" fmla="*/ 70 w 79"/>
                  <a:gd name="T37" fmla="*/ 36 h 77"/>
                  <a:gd name="T38" fmla="*/ 73 w 79"/>
                  <a:gd name="T39" fmla="*/ 25 h 77"/>
                  <a:gd name="T40" fmla="*/ 76 w 79"/>
                  <a:gd name="T41" fmla="*/ 15 h 77"/>
                  <a:gd name="T42" fmla="*/ 77 w 79"/>
                  <a:gd name="T43" fmla="*/ 8 h 77"/>
                  <a:gd name="T44" fmla="*/ 77 w 79"/>
                  <a:gd name="T45" fmla="*/ 6 h 77"/>
                  <a:gd name="T46" fmla="*/ 75 w 79"/>
                  <a:gd name="T47" fmla="*/ 3 h 77"/>
                  <a:gd name="T48" fmla="*/ 68 w 79"/>
                  <a:gd name="T49" fmla="*/ 1 h 77"/>
                  <a:gd name="T50" fmla="*/ 60 w 79"/>
                  <a:gd name="T51" fmla="*/ 1 h 77"/>
                  <a:gd name="T52" fmla="*/ 54 w 79"/>
                  <a:gd name="T53" fmla="*/ 2 h 77"/>
                  <a:gd name="T54" fmla="*/ 48 w 79"/>
                  <a:gd name="T55" fmla="*/ 6 h 77"/>
                  <a:gd name="T56" fmla="*/ 45 w 79"/>
                  <a:gd name="T57" fmla="*/ 8 h 77"/>
                  <a:gd name="T58" fmla="*/ 43 w 79"/>
                  <a:gd name="T59" fmla="*/ 10 h 77"/>
                  <a:gd name="T60" fmla="*/ 40 w 79"/>
                  <a:gd name="T61" fmla="*/ 8 h 77"/>
                  <a:gd name="T62" fmla="*/ 31 w 79"/>
                  <a:gd name="T63" fmla="*/ 8 h 77"/>
                  <a:gd name="T64" fmla="*/ 21 w 79"/>
                  <a:gd name="T65" fmla="*/ 8 h 77"/>
                  <a:gd name="T66" fmla="*/ 10 w 79"/>
                  <a:gd name="T67" fmla="*/ 12 h 77"/>
                  <a:gd name="T68" fmla="*/ 3 w 79"/>
                  <a:gd name="T69" fmla="*/ 16 h 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9"/>
                  <a:gd name="T106" fmla="*/ 0 h 77"/>
                  <a:gd name="T107" fmla="*/ 79 w 79"/>
                  <a:gd name="T108" fmla="*/ 77 h 7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9" h="77">
                    <a:moveTo>
                      <a:pt x="3" y="16"/>
                    </a:moveTo>
                    <a:lnTo>
                      <a:pt x="2" y="20"/>
                    </a:lnTo>
                    <a:lnTo>
                      <a:pt x="1" y="25"/>
                    </a:lnTo>
                    <a:lnTo>
                      <a:pt x="0" y="31"/>
                    </a:lnTo>
                    <a:lnTo>
                      <a:pt x="1" y="35"/>
                    </a:lnTo>
                    <a:lnTo>
                      <a:pt x="1" y="41"/>
                    </a:lnTo>
                    <a:lnTo>
                      <a:pt x="2" y="46"/>
                    </a:lnTo>
                    <a:lnTo>
                      <a:pt x="3" y="50"/>
                    </a:lnTo>
                    <a:lnTo>
                      <a:pt x="3" y="53"/>
                    </a:lnTo>
                    <a:lnTo>
                      <a:pt x="4" y="55"/>
                    </a:lnTo>
                    <a:lnTo>
                      <a:pt x="4" y="56"/>
                    </a:lnTo>
                    <a:lnTo>
                      <a:pt x="5" y="56"/>
                    </a:lnTo>
                    <a:lnTo>
                      <a:pt x="5" y="58"/>
                    </a:lnTo>
                    <a:lnTo>
                      <a:pt x="6" y="61"/>
                    </a:lnTo>
                    <a:lnTo>
                      <a:pt x="6" y="64"/>
                    </a:lnTo>
                    <a:lnTo>
                      <a:pt x="8" y="67"/>
                    </a:lnTo>
                    <a:lnTo>
                      <a:pt x="10" y="70"/>
                    </a:lnTo>
                    <a:lnTo>
                      <a:pt x="12" y="73"/>
                    </a:lnTo>
                    <a:lnTo>
                      <a:pt x="15" y="75"/>
                    </a:lnTo>
                    <a:lnTo>
                      <a:pt x="18" y="76"/>
                    </a:lnTo>
                    <a:lnTo>
                      <a:pt x="22" y="76"/>
                    </a:lnTo>
                    <a:lnTo>
                      <a:pt x="26" y="75"/>
                    </a:lnTo>
                    <a:lnTo>
                      <a:pt x="30" y="73"/>
                    </a:lnTo>
                    <a:lnTo>
                      <a:pt x="34" y="72"/>
                    </a:lnTo>
                    <a:lnTo>
                      <a:pt x="38" y="70"/>
                    </a:lnTo>
                    <a:lnTo>
                      <a:pt x="41" y="69"/>
                    </a:lnTo>
                    <a:lnTo>
                      <a:pt x="44" y="68"/>
                    </a:lnTo>
                    <a:lnTo>
                      <a:pt x="47" y="66"/>
                    </a:lnTo>
                    <a:lnTo>
                      <a:pt x="49" y="66"/>
                    </a:lnTo>
                    <a:lnTo>
                      <a:pt x="50" y="66"/>
                    </a:lnTo>
                    <a:lnTo>
                      <a:pt x="51" y="65"/>
                    </a:lnTo>
                    <a:lnTo>
                      <a:pt x="53" y="63"/>
                    </a:lnTo>
                    <a:lnTo>
                      <a:pt x="55" y="60"/>
                    </a:lnTo>
                    <a:lnTo>
                      <a:pt x="58" y="56"/>
                    </a:lnTo>
                    <a:lnTo>
                      <a:pt x="61" y="52"/>
                    </a:lnTo>
                    <a:lnTo>
                      <a:pt x="64" y="48"/>
                    </a:lnTo>
                    <a:lnTo>
                      <a:pt x="67" y="42"/>
                    </a:lnTo>
                    <a:lnTo>
                      <a:pt x="70" y="36"/>
                    </a:lnTo>
                    <a:lnTo>
                      <a:pt x="72" y="30"/>
                    </a:lnTo>
                    <a:lnTo>
                      <a:pt x="73" y="25"/>
                    </a:lnTo>
                    <a:lnTo>
                      <a:pt x="74" y="19"/>
                    </a:lnTo>
                    <a:lnTo>
                      <a:pt x="76" y="15"/>
                    </a:lnTo>
                    <a:lnTo>
                      <a:pt x="76" y="12"/>
                    </a:lnTo>
                    <a:lnTo>
                      <a:pt x="77" y="8"/>
                    </a:lnTo>
                    <a:lnTo>
                      <a:pt x="78" y="7"/>
                    </a:lnTo>
                    <a:lnTo>
                      <a:pt x="77" y="6"/>
                    </a:lnTo>
                    <a:lnTo>
                      <a:pt x="77" y="4"/>
                    </a:lnTo>
                    <a:lnTo>
                      <a:pt x="75" y="3"/>
                    </a:lnTo>
                    <a:lnTo>
                      <a:pt x="72" y="2"/>
                    </a:lnTo>
                    <a:lnTo>
                      <a:pt x="68" y="1"/>
                    </a:lnTo>
                    <a:lnTo>
                      <a:pt x="64" y="0"/>
                    </a:lnTo>
                    <a:lnTo>
                      <a:pt x="60" y="1"/>
                    </a:lnTo>
                    <a:lnTo>
                      <a:pt x="57" y="1"/>
                    </a:lnTo>
                    <a:lnTo>
                      <a:pt x="54" y="2"/>
                    </a:lnTo>
                    <a:lnTo>
                      <a:pt x="51" y="3"/>
                    </a:lnTo>
                    <a:lnTo>
                      <a:pt x="48" y="6"/>
                    </a:lnTo>
                    <a:lnTo>
                      <a:pt x="45" y="7"/>
                    </a:lnTo>
                    <a:lnTo>
                      <a:pt x="45" y="8"/>
                    </a:lnTo>
                    <a:lnTo>
                      <a:pt x="43" y="9"/>
                    </a:lnTo>
                    <a:lnTo>
                      <a:pt x="43" y="10"/>
                    </a:lnTo>
                    <a:lnTo>
                      <a:pt x="42" y="10"/>
                    </a:lnTo>
                    <a:lnTo>
                      <a:pt x="40" y="8"/>
                    </a:lnTo>
                    <a:lnTo>
                      <a:pt x="36" y="8"/>
                    </a:lnTo>
                    <a:lnTo>
                      <a:pt x="31" y="8"/>
                    </a:lnTo>
                    <a:lnTo>
                      <a:pt x="27" y="8"/>
                    </a:lnTo>
                    <a:lnTo>
                      <a:pt x="21" y="8"/>
                    </a:lnTo>
                    <a:lnTo>
                      <a:pt x="16" y="10"/>
                    </a:lnTo>
                    <a:lnTo>
                      <a:pt x="10" y="12"/>
                    </a:lnTo>
                    <a:lnTo>
                      <a:pt x="7" y="13"/>
                    </a:lnTo>
                    <a:lnTo>
                      <a:pt x="3" y="16"/>
                    </a:lnTo>
                  </a:path>
                </a:pathLst>
              </a:custGeom>
              <a:noFill/>
              <a:ln w="12700" cap="rnd">
                <a:solidFill>
                  <a:srgbClr val="EB87CD"/>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860" name="Freeform 162"/>
              <p:cNvSpPr>
                <a:spLocks/>
              </p:cNvSpPr>
              <p:nvPr/>
            </p:nvSpPr>
            <p:spPr bwMode="auto">
              <a:xfrm>
                <a:off x="844" y="2250"/>
                <a:ext cx="109" cy="71"/>
              </a:xfrm>
              <a:custGeom>
                <a:avLst/>
                <a:gdLst>
                  <a:gd name="T0" fmla="*/ 2 w 109"/>
                  <a:gd name="T1" fmla="*/ 61 h 71"/>
                  <a:gd name="T2" fmla="*/ 4 w 109"/>
                  <a:gd name="T3" fmla="*/ 64 h 71"/>
                  <a:gd name="T4" fmla="*/ 7 w 109"/>
                  <a:gd name="T5" fmla="*/ 68 h 71"/>
                  <a:gd name="T6" fmla="*/ 11 w 109"/>
                  <a:gd name="T7" fmla="*/ 69 h 71"/>
                  <a:gd name="T8" fmla="*/ 16 w 109"/>
                  <a:gd name="T9" fmla="*/ 70 h 71"/>
                  <a:gd name="T10" fmla="*/ 21 w 109"/>
                  <a:gd name="T11" fmla="*/ 69 h 71"/>
                  <a:gd name="T12" fmla="*/ 26 w 109"/>
                  <a:gd name="T13" fmla="*/ 69 h 71"/>
                  <a:gd name="T14" fmla="*/ 32 w 109"/>
                  <a:gd name="T15" fmla="*/ 68 h 71"/>
                  <a:gd name="T16" fmla="*/ 36 w 109"/>
                  <a:gd name="T17" fmla="*/ 66 h 71"/>
                  <a:gd name="T18" fmla="*/ 41 w 109"/>
                  <a:gd name="T19" fmla="*/ 63 h 71"/>
                  <a:gd name="T20" fmla="*/ 44 w 109"/>
                  <a:gd name="T21" fmla="*/ 61 h 71"/>
                  <a:gd name="T22" fmla="*/ 48 w 109"/>
                  <a:gd name="T23" fmla="*/ 58 h 71"/>
                  <a:gd name="T24" fmla="*/ 54 w 109"/>
                  <a:gd name="T25" fmla="*/ 55 h 71"/>
                  <a:gd name="T26" fmla="*/ 61 w 109"/>
                  <a:gd name="T27" fmla="*/ 54 h 71"/>
                  <a:gd name="T28" fmla="*/ 69 w 109"/>
                  <a:gd name="T29" fmla="*/ 52 h 71"/>
                  <a:gd name="T30" fmla="*/ 77 w 109"/>
                  <a:gd name="T31" fmla="*/ 50 h 71"/>
                  <a:gd name="T32" fmla="*/ 84 w 109"/>
                  <a:gd name="T33" fmla="*/ 48 h 71"/>
                  <a:gd name="T34" fmla="*/ 91 w 109"/>
                  <a:gd name="T35" fmla="*/ 46 h 71"/>
                  <a:gd name="T36" fmla="*/ 96 w 109"/>
                  <a:gd name="T37" fmla="*/ 45 h 71"/>
                  <a:gd name="T38" fmla="*/ 100 w 109"/>
                  <a:gd name="T39" fmla="*/ 44 h 71"/>
                  <a:gd name="T40" fmla="*/ 101 w 109"/>
                  <a:gd name="T41" fmla="*/ 44 h 71"/>
                  <a:gd name="T42" fmla="*/ 103 w 109"/>
                  <a:gd name="T43" fmla="*/ 43 h 71"/>
                  <a:gd name="T44" fmla="*/ 105 w 109"/>
                  <a:gd name="T45" fmla="*/ 41 h 71"/>
                  <a:gd name="T46" fmla="*/ 106 w 109"/>
                  <a:gd name="T47" fmla="*/ 39 h 71"/>
                  <a:gd name="T48" fmla="*/ 108 w 109"/>
                  <a:gd name="T49" fmla="*/ 36 h 71"/>
                  <a:gd name="T50" fmla="*/ 108 w 109"/>
                  <a:gd name="T51" fmla="*/ 33 h 71"/>
                  <a:gd name="T52" fmla="*/ 107 w 109"/>
                  <a:gd name="T53" fmla="*/ 30 h 71"/>
                  <a:gd name="T54" fmla="*/ 105 w 109"/>
                  <a:gd name="T55" fmla="*/ 25 h 71"/>
                  <a:gd name="T56" fmla="*/ 101 w 109"/>
                  <a:gd name="T57" fmla="*/ 21 h 71"/>
                  <a:gd name="T58" fmla="*/ 95 w 109"/>
                  <a:gd name="T59" fmla="*/ 16 h 71"/>
                  <a:gd name="T60" fmla="*/ 91 w 109"/>
                  <a:gd name="T61" fmla="*/ 13 h 71"/>
                  <a:gd name="T62" fmla="*/ 84 w 109"/>
                  <a:gd name="T63" fmla="*/ 12 h 71"/>
                  <a:gd name="T64" fmla="*/ 77 w 109"/>
                  <a:gd name="T65" fmla="*/ 10 h 71"/>
                  <a:gd name="T66" fmla="*/ 69 w 109"/>
                  <a:gd name="T67" fmla="*/ 7 h 71"/>
                  <a:gd name="T68" fmla="*/ 62 w 109"/>
                  <a:gd name="T69" fmla="*/ 6 h 71"/>
                  <a:gd name="T70" fmla="*/ 53 w 109"/>
                  <a:gd name="T71" fmla="*/ 4 h 71"/>
                  <a:gd name="T72" fmla="*/ 44 w 109"/>
                  <a:gd name="T73" fmla="*/ 2 h 71"/>
                  <a:gd name="T74" fmla="*/ 36 w 109"/>
                  <a:gd name="T75" fmla="*/ 1 h 71"/>
                  <a:gd name="T76" fmla="*/ 29 w 109"/>
                  <a:gd name="T77" fmla="*/ 1 h 71"/>
                  <a:gd name="T78" fmla="*/ 24 w 109"/>
                  <a:gd name="T79" fmla="*/ 0 h 71"/>
                  <a:gd name="T80" fmla="*/ 18 w 109"/>
                  <a:gd name="T81" fmla="*/ 1 h 71"/>
                  <a:gd name="T82" fmla="*/ 15 w 109"/>
                  <a:gd name="T83" fmla="*/ 2 h 71"/>
                  <a:gd name="T84" fmla="*/ 11 w 109"/>
                  <a:gd name="T85" fmla="*/ 3 h 71"/>
                  <a:gd name="T86" fmla="*/ 7 w 109"/>
                  <a:gd name="T87" fmla="*/ 4 h 71"/>
                  <a:gd name="T88" fmla="*/ 5 w 109"/>
                  <a:gd name="T89" fmla="*/ 7 h 71"/>
                  <a:gd name="T90" fmla="*/ 3 w 109"/>
                  <a:gd name="T91" fmla="*/ 10 h 71"/>
                  <a:gd name="T92" fmla="*/ 1 w 109"/>
                  <a:gd name="T93" fmla="*/ 12 h 71"/>
                  <a:gd name="T94" fmla="*/ 0 w 109"/>
                  <a:gd name="T95" fmla="*/ 16 h 71"/>
                  <a:gd name="T96" fmla="*/ 1 w 109"/>
                  <a:gd name="T97" fmla="*/ 19 h 71"/>
                  <a:gd name="T98" fmla="*/ 1 w 109"/>
                  <a:gd name="T99" fmla="*/ 22 h 71"/>
                  <a:gd name="T100" fmla="*/ 2 w 109"/>
                  <a:gd name="T101" fmla="*/ 25 h 71"/>
                  <a:gd name="T102" fmla="*/ 3 w 109"/>
                  <a:gd name="T103" fmla="*/ 27 h 71"/>
                  <a:gd name="T104" fmla="*/ 3 w 109"/>
                  <a:gd name="T105" fmla="*/ 31 h 71"/>
                  <a:gd name="T106" fmla="*/ 2 w 109"/>
                  <a:gd name="T107" fmla="*/ 34 h 71"/>
                  <a:gd name="T108" fmla="*/ 2 w 109"/>
                  <a:gd name="T109" fmla="*/ 39 h 71"/>
                  <a:gd name="T110" fmla="*/ 2 w 109"/>
                  <a:gd name="T111" fmla="*/ 43 h 71"/>
                  <a:gd name="T112" fmla="*/ 2 w 109"/>
                  <a:gd name="T113" fmla="*/ 47 h 71"/>
                  <a:gd name="T114" fmla="*/ 1 w 109"/>
                  <a:gd name="T115" fmla="*/ 52 h 71"/>
                  <a:gd name="T116" fmla="*/ 2 w 109"/>
                  <a:gd name="T117" fmla="*/ 57 h 71"/>
                  <a:gd name="T118" fmla="*/ 2 w 109"/>
                  <a:gd name="T119" fmla="*/ 61 h 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9"/>
                  <a:gd name="T181" fmla="*/ 0 h 71"/>
                  <a:gd name="T182" fmla="*/ 109 w 109"/>
                  <a:gd name="T183" fmla="*/ 71 h 7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9" h="71">
                    <a:moveTo>
                      <a:pt x="2" y="61"/>
                    </a:moveTo>
                    <a:lnTo>
                      <a:pt x="4" y="64"/>
                    </a:lnTo>
                    <a:lnTo>
                      <a:pt x="7" y="68"/>
                    </a:lnTo>
                    <a:lnTo>
                      <a:pt x="11" y="69"/>
                    </a:lnTo>
                    <a:lnTo>
                      <a:pt x="16" y="70"/>
                    </a:lnTo>
                    <a:lnTo>
                      <a:pt x="21" y="69"/>
                    </a:lnTo>
                    <a:lnTo>
                      <a:pt x="26" y="69"/>
                    </a:lnTo>
                    <a:lnTo>
                      <a:pt x="32" y="68"/>
                    </a:lnTo>
                    <a:lnTo>
                      <a:pt x="36" y="66"/>
                    </a:lnTo>
                    <a:lnTo>
                      <a:pt x="41" y="63"/>
                    </a:lnTo>
                    <a:lnTo>
                      <a:pt x="44" y="61"/>
                    </a:lnTo>
                    <a:lnTo>
                      <a:pt x="48" y="58"/>
                    </a:lnTo>
                    <a:lnTo>
                      <a:pt x="54" y="55"/>
                    </a:lnTo>
                    <a:lnTo>
                      <a:pt x="61" y="54"/>
                    </a:lnTo>
                    <a:lnTo>
                      <a:pt x="69" y="52"/>
                    </a:lnTo>
                    <a:lnTo>
                      <a:pt x="77" y="50"/>
                    </a:lnTo>
                    <a:lnTo>
                      <a:pt x="84" y="48"/>
                    </a:lnTo>
                    <a:lnTo>
                      <a:pt x="91" y="46"/>
                    </a:lnTo>
                    <a:lnTo>
                      <a:pt x="96" y="45"/>
                    </a:lnTo>
                    <a:lnTo>
                      <a:pt x="100" y="44"/>
                    </a:lnTo>
                    <a:lnTo>
                      <a:pt x="101" y="44"/>
                    </a:lnTo>
                    <a:lnTo>
                      <a:pt x="103" y="43"/>
                    </a:lnTo>
                    <a:lnTo>
                      <a:pt x="105" y="41"/>
                    </a:lnTo>
                    <a:lnTo>
                      <a:pt x="106" y="39"/>
                    </a:lnTo>
                    <a:lnTo>
                      <a:pt x="108" y="36"/>
                    </a:lnTo>
                    <a:lnTo>
                      <a:pt x="108" y="33"/>
                    </a:lnTo>
                    <a:lnTo>
                      <a:pt x="107" y="30"/>
                    </a:lnTo>
                    <a:lnTo>
                      <a:pt x="105" y="25"/>
                    </a:lnTo>
                    <a:lnTo>
                      <a:pt x="101" y="21"/>
                    </a:lnTo>
                    <a:lnTo>
                      <a:pt x="95" y="16"/>
                    </a:lnTo>
                    <a:lnTo>
                      <a:pt x="91" y="13"/>
                    </a:lnTo>
                    <a:lnTo>
                      <a:pt x="84" y="12"/>
                    </a:lnTo>
                    <a:lnTo>
                      <a:pt x="77" y="10"/>
                    </a:lnTo>
                    <a:lnTo>
                      <a:pt x="69" y="7"/>
                    </a:lnTo>
                    <a:lnTo>
                      <a:pt x="62" y="6"/>
                    </a:lnTo>
                    <a:lnTo>
                      <a:pt x="53" y="4"/>
                    </a:lnTo>
                    <a:lnTo>
                      <a:pt x="44" y="2"/>
                    </a:lnTo>
                    <a:lnTo>
                      <a:pt x="36" y="1"/>
                    </a:lnTo>
                    <a:lnTo>
                      <a:pt x="29" y="1"/>
                    </a:lnTo>
                    <a:lnTo>
                      <a:pt x="24" y="0"/>
                    </a:lnTo>
                    <a:lnTo>
                      <a:pt x="18" y="1"/>
                    </a:lnTo>
                    <a:lnTo>
                      <a:pt x="15" y="2"/>
                    </a:lnTo>
                    <a:lnTo>
                      <a:pt x="11" y="3"/>
                    </a:lnTo>
                    <a:lnTo>
                      <a:pt x="7" y="4"/>
                    </a:lnTo>
                    <a:lnTo>
                      <a:pt x="5" y="7"/>
                    </a:lnTo>
                    <a:lnTo>
                      <a:pt x="3" y="10"/>
                    </a:lnTo>
                    <a:lnTo>
                      <a:pt x="1" y="12"/>
                    </a:lnTo>
                    <a:lnTo>
                      <a:pt x="0" y="16"/>
                    </a:lnTo>
                    <a:lnTo>
                      <a:pt x="1" y="19"/>
                    </a:lnTo>
                    <a:lnTo>
                      <a:pt x="1" y="22"/>
                    </a:lnTo>
                    <a:lnTo>
                      <a:pt x="2" y="25"/>
                    </a:lnTo>
                    <a:lnTo>
                      <a:pt x="3" y="27"/>
                    </a:lnTo>
                    <a:lnTo>
                      <a:pt x="3" y="31"/>
                    </a:lnTo>
                    <a:lnTo>
                      <a:pt x="2" y="34"/>
                    </a:lnTo>
                    <a:lnTo>
                      <a:pt x="2" y="39"/>
                    </a:lnTo>
                    <a:lnTo>
                      <a:pt x="2" y="43"/>
                    </a:lnTo>
                    <a:lnTo>
                      <a:pt x="2" y="47"/>
                    </a:lnTo>
                    <a:lnTo>
                      <a:pt x="1" y="52"/>
                    </a:lnTo>
                    <a:lnTo>
                      <a:pt x="2" y="57"/>
                    </a:lnTo>
                    <a:lnTo>
                      <a:pt x="2" y="61"/>
                    </a:lnTo>
                  </a:path>
                </a:pathLst>
              </a:custGeom>
              <a:solidFill>
                <a:srgbClr val="EB87C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61" name="Freeform 163"/>
              <p:cNvSpPr>
                <a:spLocks/>
              </p:cNvSpPr>
              <p:nvPr/>
            </p:nvSpPr>
            <p:spPr bwMode="auto">
              <a:xfrm>
                <a:off x="842" y="2250"/>
                <a:ext cx="112" cy="74"/>
              </a:xfrm>
              <a:custGeom>
                <a:avLst/>
                <a:gdLst>
                  <a:gd name="T0" fmla="*/ 2 w 112"/>
                  <a:gd name="T1" fmla="*/ 62 h 74"/>
                  <a:gd name="T2" fmla="*/ 4 w 112"/>
                  <a:gd name="T3" fmla="*/ 67 h 74"/>
                  <a:gd name="T4" fmla="*/ 7 w 112"/>
                  <a:gd name="T5" fmla="*/ 71 h 74"/>
                  <a:gd name="T6" fmla="*/ 11 w 112"/>
                  <a:gd name="T7" fmla="*/ 72 h 74"/>
                  <a:gd name="T8" fmla="*/ 16 w 112"/>
                  <a:gd name="T9" fmla="*/ 73 h 74"/>
                  <a:gd name="T10" fmla="*/ 22 w 112"/>
                  <a:gd name="T11" fmla="*/ 73 h 74"/>
                  <a:gd name="T12" fmla="*/ 27 w 112"/>
                  <a:gd name="T13" fmla="*/ 72 h 74"/>
                  <a:gd name="T14" fmla="*/ 33 w 112"/>
                  <a:gd name="T15" fmla="*/ 70 h 74"/>
                  <a:gd name="T16" fmla="*/ 38 w 112"/>
                  <a:gd name="T17" fmla="*/ 69 h 74"/>
                  <a:gd name="T18" fmla="*/ 42 w 112"/>
                  <a:gd name="T19" fmla="*/ 66 h 74"/>
                  <a:gd name="T20" fmla="*/ 45 w 112"/>
                  <a:gd name="T21" fmla="*/ 64 h 74"/>
                  <a:gd name="T22" fmla="*/ 50 w 112"/>
                  <a:gd name="T23" fmla="*/ 61 h 74"/>
                  <a:gd name="T24" fmla="*/ 56 w 112"/>
                  <a:gd name="T25" fmla="*/ 59 h 74"/>
                  <a:gd name="T26" fmla="*/ 62 w 112"/>
                  <a:gd name="T27" fmla="*/ 56 h 74"/>
                  <a:gd name="T28" fmla="*/ 71 w 112"/>
                  <a:gd name="T29" fmla="*/ 53 h 74"/>
                  <a:gd name="T30" fmla="*/ 78 w 112"/>
                  <a:gd name="T31" fmla="*/ 52 h 74"/>
                  <a:gd name="T32" fmla="*/ 86 w 112"/>
                  <a:gd name="T33" fmla="*/ 50 h 74"/>
                  <a:gd name="T34" fmla="*/ 94 w 112"/>
                  <a:gd name="T35" fmla="*/ 48 h 74"/>
                  <a:gd name="T36" fmla="*/ 99 w 112"/>
                  <a:gd name="T37" fmla="*/ 47 h 74"/>
                  <a:gd name="T38" fmla="*/ 103 w 112"/>
                  <a:gd name="T39" fmla="*/ 46 h 74"/>
                  <a:gd name="T40" fmla="*/ 104 w 112"/>
                  <a:gd name="T41" fmla="*/ 46 h 74"/>
                  <a:gd name="T42" fmla="*/ 105 w 112"/>
                  <a:gd name="T43" fmla="*/ 46 h 74"/>
                  <a:gd name="T44" fmla="*/ 106 w 112"/>
                  <a:gd name="T45" fmla="*/ 45 h 74"/>
                  <a:gd name="T46" fmla="*/ 108 w 112"/>
                  <a:gd name="T47" fmla="*/ 43 h 74"/>
                  <a:gd name="T48" fmla="*/ 109 w 112"/>
                  <a:gd name="T49" fmla="*/ 41 h 74"/>
                  <a:gd name="T50" fmla="*/ 110 w 112"/>
                  <a:gd name="T51" fmla="*/ 38 h 74"/>
                  <a:gd name="T52" fmla="*/ 111 w 112"/>
                  <a:gd name="T53" fmla="*/ 35 h 74"/>
                  <a:gd name="T54" fmla="*/ 110 w 112"/>
                  <a:gd name="T55" fmla="*/ 31 h 74"/>
                  <a:gd name="T56" fmla="*/ 108 w 112"/>
                  <a:gd name="T57" fmla="*/ 26 h 74"/>
                  <a:gd name="T58" fmla="*/ 104 w 112"/>
                  <a:gd name="T59" fmla="*/ 22 h 74"/>
                  <a:gd name="T60" fmla="*/ 98 w 112"/>
                  <a:gd name="T61" fmla="*/ 17 h 74"/>
                  <a:gd name="T62" fmla="*/ 93 w 112"/>
                  <a:gd name="T63" fmla="*/ 14 h 74"/>
                  <a:gd name="T64" fmla="*/ 87 w 112"/>
                  <a:gd name="T65" fmla="*/ 13 h 74"/>
                  <a:gd name="T66" fmla="*/ 80 w 112"/>
                  <a:gd name="T67" fmla="*/ 10 h 74"/>
                  <a:gd name="T68" fmla="*/ 72 w 112"/>
                  <a:gd name="T69" fmla="*/ 8 h 74"/>
                  <a:gd name="T70" fmla="*/ 63 w 112"/>
                  <a:gd name="T71" fmla="*/ 6 h 74"/>
                  <a:gd name="T72" fmla="*/ 54 w 112"/>
                  <a:gd name="T73" fmla="*/ 5 h 74"/>
                  <a:gd name="T74" fmla="*/ 45 w 112"/>
                  <a:gd name="T75" fmla="*/ 3 h 74"/>
                  <a:gd name="T76" fmla="*/ 37 w 112"/>
                  <a:gd name="T77" fmla="*/ 2 h 74"/>
                  <a:gd name="T78" fmla="*/ 29 w 112"/>
                  <a:gd name="T79" fmla="*/ 1 h 74"/>
                  <a:gd name="T80" fmla="*/ 24 w 112"/>
                  <a:gd name="T81" fmla="*/ 0 h 74"/>
                  <a:gd name="T82" fmla="*/ 19 w 112"/>
                  <a:gd name="T83" fmla="*/ 1 h 74"/>
                  <a:gd name="T84" fmla="*/ 15 w 112"/>
                  <a:gd name="T85" fmla="*/ 1 h 74"/>
                  <a:gd name="T86" fmla="*/ 11 w 112"/>
                  <a:gd name="T87" fmla="*/ 3 h 74"/>
                  <a:gd name="T88" fmla="*/ 7 w 112"/>
                  <a:gd name="T89" fmla="*/ 4 h 74"/>
                  <a:gd name="T90" fmla="*/ 4 w 112"/>
                  <a:gd name="T91" fmla="*/ 7 h 74"/>
                  <a:gd name="T92" fmla="*/ 2 w 112"/>
                  <a:gd name="T93" fmla="*/ 10 h 74"/>
                  <a:gd name="T94" fmla="*/ 1 w 112"/>
                  <a:gd name="T95" fmla="*/ 13 h 74"/>
                  <a:gd name="T96" fmla="*/ 0 w 112"/>
                  <a:gd name="T97" fmla="*/ 16 h 74"/>
                  <a:gd name="T98" fmla="*/ 0 w 112"/>
                  <a:gd name="T99" fmla="*/ 19 h 74"/>
                  <a:gd name="T100" fmla="*/ 1 w 112"/>
                  <a:gd name="T101" fmla="*/ 22 h 74"/>
                  <a:gd name="T102" fmla="*/ 1 w 112"/>
                  <a:gd name="T103" fmla="*/ 25 h 74"/>
                  <a:gd name="T104" fmla="*/ 2 w 112"/>
                  <a:gd name="T105" fmla="*/ 28 h 74"/>
                  <a:gd name="T106" fmla="*/ 2 w 112"/>
                  <a:gd name="T107" fmla="*/ 32 h 74"/>
                  <a:gd name="T108" fmla="*/ 2 w 112"/>
                  <a:gd name="T109" fmla="*/ 36 h 74"/>
                  <a:gd name="T110" fmla="*/ 1 w 112"/>
                  <a:gd name="T111" fmla="*/ 40 h 74"/>
                  <a:gd name="T112" fmla="*/ 1 w 112"/>
                  <a:gd name="T113" fmla="*/ 45 h 74"/>
                  <a:gd name="T114" fmla="*/ 1 w 112"/>
                  <a:gd name="T115" fmla="*/ 50 h 74"/>
                  <a:gd name="T116" fmla="*/ 1 w 112"/>
                  <a:gd name="T117" fmla="*/ 54 h 74"/>
                  <a:gd name="T118" fmla="*/ 2 w 112"/>
                  <a:gd name="T119" fmla="*/ 59 h 74"/>
                  <a:gd name="T120" fmla="*/ 2 w 112"/>
                  <a:gd name="T121" fmla="*/ 62 h 7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2"/>
                  <a:gd name="T184" fmla="*/ 0 h 74"/>
                  <a:gd name="T185" fmla="*/ 112 w 112"/>
                  <a:gd name="T186" fmla="*/ 74 h 7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2" h="74">
                    <a:moveTo>
                      <a:pt x="2" y="62"/>
                    </a:moveTo>
                    <a:lnTo>
                      <a:pt x="4" y="67"/>
                    </a:lnTo>
                    <a:lnTo>
                      <a:pt x="7" y="71"/>
                    </a:lnTo>
                    <a:lnTo>
                      <a:pt x="11" y="72"/>
                    </a:lnTo>
                    <a:lnTo>
                      <a:pt x="16" y="73"/>
                    </a:lnTo>
                    <a:lnTo>
                      <a:pt x="22" y="73"/>
                    </a:lnTo>
                    <a:lnTo>
                      <a:pt x="27" y="72"/>
                    </a:lnTo>
                    <a:lnTo>
                      <a:pt x="33" y="70"/>
                    </a:lnTo>
                    <a:lnTo>
                      <a:pt x="38" y="69"/>
                    </a:lnTo>
                    <a:lnTo>
                      <a:pt x="42" y="66"/>
                    </a:lnTo>
                    <a:lnTo>
                      <a:pt x="45" y="64"/>
                    </a:lnTo>
                    <a:lnTo>
                      <a:pt x="50" y="61"/>
                    </a:lnTo>
                    <a:lnTo>
                      <a:pt x="56" y="59"/>
                    </a:lnTo>
                    <a:lnTo>
                      <a:pt x="62" y="56"/>
                    </a:lnTo>
                    <a:lnTo>
                      <a:pt x="71" y="53"/>
                    </a:lnTo>
                    <a:lnTo>
                      <a:pt x="78" y="52"/>
                    </a:lnTo>
                    <a:lnTo>
                      <a:pt x="86" y="50"/>
                    </a:lnTo>
                    <a:lnTo>
                      <a:pt x="94" y="48"/>
                    </a:lnTo>
                    <a:lnTo>
                      <a:pt x="99" y="47"/>
                    </a:lnTo>
                    <a:lnTo>
                      <a:pt x="103" y="46"/>
                    </a:lnTo>
                    <a:lnTo>
                      <a:pt x="104" y="46"/>
                    </a:lnTo>
                    <a:lnTo>
                      <a:pt x="105" y="46"/>
                    </a:lnTo>
                    <a:lnTo>
                      <a:pt x="106" y="45"/>
                    </a:lnTo>
                    <a:lnTo>
                      <a:pt x="108" y="43"/>
                    </a:lnTo>
                    <a:lnTo>
                      <a:pt x="109" y="41"/>
                    </a:lnTo>
                    <a:lnTo>
                      <a:pt x="110" y="38"/>
                    </a:lnTo>
                    <a:lnTo>
                      <a:pt x="111" y="35"/>
                    </a:lnTo>
                    <a:lnTo>
                      <a:pt x="110" y="31"/>
                    </a:lnTo>
                    <a:lnTo>
                      <a:pt x="108" y="26"/>
                    </a:lnTo>
                    <a:lnTo>
                      <a:pt x="104" y="22"/>
                    </a:lnTo>
                    <a:lnTo>
                      <a:pt x="98" y="17"/>
                    </a:lnTo>
                    <a:lnTo>
                      <a:pt x="93" y="14"/>
                    </a:lnTo>
                    <a:lnTo>
                      <a:pt x="87" y="13"/>
                    </a:lnTo>
                    <a:lnTo>
                      <a:pt x="80" y="10"/>
                    </a:lnTo>
                    <a:lnTo>
                      <a:pt x="72" y="8"/>
                    </a:lnTo>
                    <a:lnTo>
                      <a:pt x="63" y="6"/>
                    </a:lnTo>
                    <a:lnTo>
                      <a:pt x="54" y="5"/>
                    </a:lnTo>
                    <a:lnTo>
                      <a:pt x="45" y="3"/>
                    </a:lnTo>
                    <a:lnTo>
                      <a:pt x="37" y="2"/>
                    </a:lnTo>
                    <a:lnTo>
                      <a:pt x="29" y="1"/>
                    </a:lnTo>
                    <a:lnTo>
                      <a:pt x="24" y="0"/>
                    </a:lnTo>
                    <a:lnTo>
                      <a:pt x="19" y="1"/>
                    </a:lnTo>
                    <a:lnTo>
                      <a:pt x="15" y="1"/>
                    </a:lnTo>
                    <a:lnTo>
                      <a:pt x="11" y="3"/>
                    </a:lnTo>
                    <a:lnTo>
                      <a:pt x="7" y="4"/>
                    </a:lnTo>
                    <a:lnTo>
                      <a:pt x="4" y="7"/>
                    </a:lnTo>
                    <a:lnTo>
                      <a:pt x="2" y="10"/>
                    </a:lnTo>
                    <a:lnTo>
                      <a:pt x="1" y="13"/>
                    </a:lnTo>
                    <a:lnTo>
                      <a:pt x="0" y="16"/>
                    </a:lnTo>
                    <a:lnTo>
                      <a:pt x="0" y="19"/>
                    </a:lnTo>
                    <a:lnTo>
                      <a:pt x="1" y="22"/>
                    </a:lnTo>
                    <a:lnTo>
                      <a:pt x="1" y="25"/>
                    </a:lnTo>
                    <a:lnTo>
                      <a:pt x="2" y="28"/>
                    </a:lnTo>
                    <a:lnTo>
                      <a:pt x="2" y="32"/>
                    </a:lnTo>
                    <a:lnTo>
                      <a:pt x="2" y="36"/>
                    </a:lnTo>
                    <a:lnTo>
                      <a:pt x="1" y="40"/>
                    </a:lnTo>
                    <a:lnTo>
                      <a:pt x="1" y="45"/>
                    </a:lnTo>
                    <a:lnTo>
                      <a:pt x="1" y="50"/>
                    </a:lnTo>
                    <a:lnTo>
                      <a:pt x="1" y="54"/>
                    </a:lnTo>
                    <a:lnTo>
                      <a:pt x="2" y="59"/>
                    </a:lnTo>
                    <a:lnTo>
                      <a:pt x="2" y="62"/>
                    </a:lnTo>
                  </a:path>
                </a:pathLst>
              </a:custGeom>
              <a:noFill/>
              <a:ln w="12700" cap="rnd">
                <a:solidFill>
                  <a:srgbClr val="EB87CD"/>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862" name="Freeform 164"/>
              <p:cNvSpPr>
                <a:spLocks/>
              </p:cNvSpPr>
              <p:nvPr/>
            </p:nvSpPr>
            <p:spPr bwMode="auto">
              <a:xfrm>
                <a:off x="822" y="2159"/>
                <a:ext cx="99" cy="70"/>
              </a:xfrm>
              <a:custGeom>
                <a:avLst/>
                <a:gdLst>
                  <a:gd name="T0" fmla="*/ 4 w 99"/>
                  <a:gd name="T1" fmla="*/ 4 h 70"/>
                  <a:gd name="T2" fmla="*/ 1 w 99"/>
                  <a:gd name="T3" fmla="*/ 7 h 70"/>
                  <a:gd name="T4" fmla="*/ 0 w 99"/>
                  <a:gd name="T5" fmla="*/ 14 h 70"/>
                  <a:gd name="T6" fmla="*/ 2 w 99"/>
                  <a:gd name="T7" fmla="*/ 22 h 70"/>
                  <a:gd name="T8" fmla="*/ 3 w 99"/>
                  <a:gd name="T9" fmla="*/ 31 h 70"/>
                  <a:gd name="T10" fmla="*/ 6 w 99"/>
                  <a:gd name="T11" fmla="*/ 39 h 70"/>
                  <a:gd name="T12" fmla="*/ 8 w 99"/>
                  <a:gd name="T13" fmla="*/ 48 h 70"/>
                  <a:gd name="T14" fmla="*/ 12 w 99"/>
                  <a:gd name="T15" fmla="*/ 55 h 70"/>
                  <a:gd name="T16" fmla="*/ 15 w 99"/>
                  <a:gd name="T17" fmla="*/ 63 h 70"/>
                  <a:gd name="T18" fmla="*/ 17 w 99"/>
                  <a:gd name="T19" fmla="*/ 67 h 70"/>
                  <a:gd name="T20" fmla="*/ 17 w 99"/>
                  <a:gd name="T21" fmla="*/ 68 h 70"/>
                  <a:gd name="T22" fmla="*/ 18 w 99"/>
                  <a:gd name="T23" fmla="*/ 68 h 70"/>
                  <a:gd name="T24" fmla="*/ 21 w 99"/>
                  <a:gd name="T25" fmla="*/ 69 h 70"/>
                  <a:gd name="T26" fmla="*/ 23 w 99"/>
                  <a:gd name="T27" fmla="*/ 68 h 70"/>
                  <a:gd name="T28" fmla="*/ 26 w 99"/>
                  <a:gd name="T29" fmla="*/ 69 h 70"/>
                  <a:gd name="T30" fmla="*/ 30 w 99"/>
                  <a:gd name="T31" fmla="*/ 68 h 70"/>
                  <a:gd name="T32" fmla="*/ 32 w 99"/>
                  <a:gd name="T33" fmla="*/ 67 h 70"/>
                  <a:gd name="T34" fmla="*/ 36 w 99"/>
                  <a:gd name="T35" fmla="*/ 66 h 70"/>
                  <a:gd name="T36" fmla="*/ 38 w 99"/>
                  <a:gd name="T37" fmla="*/ 64 h 70"/>
                  <a:gd name="T38" fmla="*/ 42 w 99"/>
                  <a:gd name="T39" fmla="*/ 62 h 70"/>
                  <a:gd name="T40" fmla="*/ 46 w 99"/>
                  <a:gd name="T41" fmla="*/ 59 h 70"/>
                  <a:gd name="T42" fmla="*/ 51 w 99"/>
                  <a:gd name="T43" fmla="*/ 57 h 70"/>
                  <a:gd name="T44" fmla="*/ 57 w 99"/>
                  <a:gd name="T45" fmla="*/ 54 h 70"/>
                  <a:gd name="T46" fmla="*/ 64 w 99"/>
                  <a:gd name="T47" fmla="*/ 53 h 70"/>
                  <a:gd name="T48" fmla="*/ 72 w 99"/>
                  <a:gd name="T49" fmla="*/ 51 h 70"/>
                  <a:gd name="T50" fmla="*/ 78 w 99"/>
                  <a:gd name="T51" fmla="*/ 50 h 70"/>
                  <a:gd name="T52" fmla="*/ 85 w 99"/>
                  <a:gd name="T53" fmla="*/ 48 h 70"/>
                  <a:gd name="T54" fmla="*/ 90 w 99"/>
                  <a:gd name="T55" fmla="*/ 46 h 70"/>
                  <a:gd name="T56" fmla="*/ 94 w 99"/>
                  <a:gd name="T57" fmla="*/ 45 h 70"/>
                  <a:gd name="T58" fmla="*/ 96 w 99"/>
                  <a:gd name="T59" fmla="*/ 42 h 70"/>
                  <a:gd name="T60" fmla="*/ 98 w 99"/>
                  <a:gd name="T61" fmla="*/ 40 h 70"/>
                  <a:gd name="T62" fmla="*/ 97 w 99"/>
                  <a:gd name="T63" fmla="*/ 37 h 70"/>
                  <a:gd name="T64" fmla="*/ 97 w 99"/>
                  <a:gd name="T65" fmla="*/ 35 h 70"/>
                  <a:gd name="T66" fmla="*/ 96 w 99"/>
                  <a:gd name="T67" fmla="*/ 33 h 70"/>
                  <a:gd name="T68" fmla="*/ 94 w 99"/>
                  <a:gd name="T69" fmla="*/ 32 h 70"/>
                  <a:gd name="T70" fmla="*/ 93 w 99"/>
                  <a:gd name="T71" fmla="*/ 31 h 70"/>
                  <a:gd name="T72" fmla="*/ 90 w 99"/>
                  <a:gd name="T73" fmla="*/ 29 h 70"/>
                  <a:gd name="T74" fmla="*/ 90 w 99"/>
                  <a:gd name="T75" fmla="*/ 28 h 70"/>
                  <a:gd name="T76" fmla="*/ 88 w 99"/>
                  <a:gd name="T77" fmla="*/ 28 h 70"/>
                  <a:gd name="T78" fmla="*/ 88 w 99"/>
                  <a:gd name="T79" fmla="*/ 27 h 70"/>
                  <a:gd name="T80" fmla="*/ 86 w 99"/>
                  <a:gd name="T81" fmla="*/ 26 h 70"/>
                  <a:gd name="T82" fmla="*/ 85 w 99"/>
                  <a:gd name="T83" fmla="*/ 24 h 70"/>
                  <a:gd name="T84" fmla="*/ 83 w 99"/>
                  <a:gd name="T85" fmla="*/ 21 h 70"/>
                  <a:gd name="T86" fmla="*/ 80 w 99"/>
                  <a:gd name="T87" fmla="*/ 16 h 70"/>
                  <a:gd name="T88" fmla="*/ 76 w 99"/>
                  <a:gd name="T89" fmla="*/ 14 h 70"/>
                  <a:gd name="T90" fmla="*/ 72 w 99"/>
                  <a:gd name="T91" fmla="*/ 11 h 70"/>
                  <a:gd name="T92" fmla="*/ 69 w 99"/>
                  <a:gd name="T93" fmla="*/ 8 h 70"/>
                  <a:gd name="T94" fmla="*/ 66 w 99"/>
                  <a:gd name="T95" fmla="*/ 6 h 70"/>
                  <a:gd name="T96" fmla="*/ 63 w 99"/>
                  <a:gd name="T97" fmla="*/ 5 h 70"/>
                  <a:gd name="T98" fmla="*/ 59 w 99"/>
                  <a:gd name="T99" fmla="*/ 5 h 70"/>
                  <a:gd name="T100" fmla="*/ 54 w 99"/>
                  <a:gd name="T101" fmla="*/ 4 h 70"/>
                  <a:gd name="T102" fmla="*/ 48 w 99"/>
                  <a:gd name="T103" fmla="*/ 3 h 70"/>
                  <a:gd name="T104" fmla="*/ 41 w 99"/>
                  <a:gd name="T105" fmla="*/ 2 h 70"/>
                  <a:gd name="T106" fmla="*/ 33 w 99"/>
                  <a:gd name="T107" fmla="*/ 1 h 70"/>
                  <a:gd name="T108" fmla="*/ 25 w 99"/>
                  <a:gd name="T109" fmla="*/ 1 h 70"/>
                  <a:gd name="T110" fmla="*/ 20 w 99"/>
                  <a:gd name="T111" fmla="*/ 0 h 70"/>
                  <a:gd name="T112" fmla="*/ 13 w 99"/>
                  <a:gd name="T113" fmla="*/ 1 h 70"/>
                  <a:gd name="T114" fmla="*/ 8 w 99"/>
                  <a:gd name="T115" fmla="*/ 2 h 70"/>
                  <a:gd name="T116" fmla="*/ 4 w 99"/>
                  <a:gd name="T117" fmla="*/ 4 h 7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9"/>
                  <a:gd name="T178" fmla="*/ 0 h 70"/>
                  <a:gd name="T179" fmla="*/ 99 w 99"/>
                  <a:gd name="T180" fmla="*/ 70 h 7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9" h="70">
                    <a:moveTo>
                      <a:pt x="4" y="4"/>
                    </a:moveTo>
                    <a:lnTo>
                      <a:pt x="1" y="7"/>
                    </a:lnTo>
                    <a:lnTo>
                      <a:pt x="0" y="14"/>
                    </a:lnTo>
                    <a:lnTo>
                      <a:pt x="2" y="22"/>
                    </a:lnTo>
                    <a:lnTo>
                      <a:pt x="3" y="31"/>
                    </a:lnTo>
                    <a:lnTo>
                      <a:pt x="6" y="39"/>
                    </a:lnTo>
                    <a:lnTo>
                      <a:pt x="8" y="48"/>
                    </a:lnTo>
                    <a:lnTo>
                      <a:pt x="12" y="55"/>
                    </a:lnTo>
                    <a:lnTo>
                      <a:pt x="15" y="63"/>
                    </a:lnTo>
                    <a:lnTo>
                      <a:pt x="17" y="67"/>
                    </a:lnTo>
                    <a:lnTo>
                      <a:pt x="17" y="68"/>
                    </a:lnTo>
                    <a:lnTo>
                      <a:pt x="18" y="68"/>
                    </a:lnTo>
                    <a:lnTo>
                      <a:pt x="21" y="69"/>
                    </a:lnTo>
                    <a:lnTo>
                      <a:pt x="23" y="68"/>
                    </a:lnTo>
                    <a:lnTo>
                      <a:pt x="26" y="69"/>
                    </a:lnTo>
                    <a:lnTo>
                      <a:pt x="30" y="68"/>
                    </a:lnTo>
                    <a:lnTo>
                      <a:pt x="32" y="67"/>
                    </a:lnTo>
                    <a:lnTo>
                      <a:pt x="36" y="66"/>
                    </a:lnTo>
                    <a:lnTo>
                      <a:pt x="38" y="64"/>
                    </a:lnTo>
                    <a:lnTo>
                      <a:pt x="42" y="62"/>
                    </a:lnTo>
                    <a:lnTo>
                      <a:pt x="46" y="59"/>
                    </a:lnTo>
                    <a:lnTo>
                      <a:pt x="51" y="57"/>
                    </a:lnTo>
                    <a:lnTo>
                      <a:pt x="57" y="54"/>
                    </a:lnTo>
                    <a:lnTo>
                      <a:pt x="64" y="53"/>
                    </a:lnTo>
                    <a:lnTo>
                      <a:pt x="72" y="51"/>
                    </a:lnTo>
                    <a:lnTo>
                      <a:pt x="78" y="50"/>
                    </a:lnTo>
                    <a:lnTo>
                      <a:pt x="85" y="48"/>
                    </a:lnTo>
                    <a:lnTo>
                      <a:pt x="90" y="46"/>
                    </a:lnTo>
                    <a:lnTo>
                      <a:pt x="94" y="45"/>
                    </a:lnTo>
                    <a:lnTo>
                      <a:pt x="96" y="42"/>
                    </a:lnTo>
                    <a:lnTo>
                      <a:pt x="98" y="40"/>
                    </a:lnTo>
                    <a:lnTo>
                      <a:pt x="97" y="37"/>
                    </a:lnTo>
                    <a:lnTo>
                      <a:pt x="97" y="35"/>
                    </a:lnTo>
                    <a:lnTo>
                      <a:pt x="96" y="33"/>
                    </a:lnTo>
                    <a:lnTo>
                      <a:pt x="94" y="32"/>
                    </a:lnTo>
                    <a:lnTo>
                      <a:pt x="93" y="31"/>
                    </a:lnTo>
                    <a:lnTo>
                      <a:pt x="90" y="29"/>
                    </a:lnTo>
                    <a:lnTo>
                      <a:pt x="90" y="28"/>
                    </a:lnTo>
                    <a:lnTo>
                      <a:pt x="88" y="28"/>
                    </a:lnTo>
                    <a:lnTo>
                      <a:pt x="88" y="27"/>
                    </a:lnTo>
                    <a:lnTo>
                      <a:pt x="86" y="26"/>
                    </a:lnTo>
                    <a:lnTo>
                      <a:pt x="85" y="24"/>
                    </a:lnTo>
                    <a:lnTo>
                      <a:pt x="83" y="21"/>
                    </a:lnTo>
                    <a:lnTo>
                      <a:pt x="80" y="16"/>
                    </a:lnTo>
                    <a:lnTo>
                      <a:pt x="76" y="14"/>
                    </a:lnTo>
                    <a:lnTo>
                      <a:pt x="72" y="11"/>
                    </a:lnTo>
                    <a:lnTo>
                      <a:pt x="69" y="8"/>
                    </a:lnTo>
                    <a:lnTo>
                      <a:pt x="66" y="6"/>
                    </a:lnTo>
                    <a:lnTo>
                      <a:pt x="63" y="5"/>
                    </a:lnTo>
                    <a:lnTo>
                      <a:pt x="59" y="5"/>
                    </a:lnTo>
                    <a:lnTo>
                      <a:pt x="54" y="4"/>
                    </a:lnTo>
                    <a:lnTo>
                      <a:pt x="48" y="3"/>
                    </a:lnTo>
                    <a:lnTo>
                      <a:pt x="41" y="2"/>
                    </a:lnTo>
                    <a:lnTo>
                      <a:pt x="33" y="1"/>
                    </a:lnTo>
                    <a:lnTo>
                      <a:pt x="25" y="1"/>
                    </a:lnTo>
                    <a:lnTo>
                      <a:pt x="20" y="0"/>
                    </a:lnTo>
                    <a:lnTo>
                      <a:pt x="13" y="1"/>
                    </a:lnTo>
                    <a:lnTo>
                      <a:pt x="8" y="2"/>
                    </a:lnTo>
                    <a:lnTo>
                      <a:pt x="4" y="4"/>
                    </a:lnTo>
                  </a:path>
                </a:pathLst>
              </a:custGeom>
              <a:solidFill>
                <a:srgbClr val="EB87C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63" name="Freeform 165"/>
              <p:cNvSpPr>
                <a:spLocks/>
              </p:cNvSpPr>
              <p:nvPr/>
            </p:nvSpPr>
            <p:spPr bwMode="auto">
              <a:xfrm>
                <a:off x="790" y="1889"/>
                <a:ext cx="124" cy="108"/>
              </a:xfrm>
              <a:custGeom>
                <a:avLst/>
                <a:gdLst>
                  <a:gd name="T0" fmla="*/ 0 w 124"/>
                  <a:gd name="T1" fmla="*/ 27 h 108"/>
                  <a:gd name="T2" fmla="*/ 1 w 124"/>
                  <a:gd name="T3" fmla="*/ 32 h 108"/>
                  <a:gd name="T4" fmla="*/ 3 w 124"/>
                  <a:gd name="T5" fmla="*/ 40 h 108"/>
                  <a:gd name="T6" fmla="*/ 7 w 124"/>
                  <a:gd name="T7" fmla="*/ 50 h 108"/>
                  <a:gd name="T8" fmla="*/ 11 w 124"/>
                  <a:gd name="T9" fmla="*/ 61 h 108"/>
                  <a:gd name="T10" fmla="*/ 15 w 124"/>
                  <a:gd name="T11" fmla="*/ 72 h 108"/>
                  <a:gd name="T12" fmla="*/ 19 w 124"/>
                  <a:gd name="T13" fmla="*/ 82 h 108"/>
                  <a:gd name="T14" fmla="*/ 23 w 124"/>
                  <a:gd name="T15" fmla="*/ 91 h 108"/>
                  <a:gd name="T16" fmla="*/ 26 w 124"/>
                  <a:gd name="T17" fmla="*/ 100 h 108"/>
                  <a:gd name="T18" fmla="*/ 28 w 124"/>
                  <a:gd name="T19" fmla="*/ 105 h 108"/>
                  <a:gd name="T20" fmla="*/ 29 w 124"/>
                  <a:gd name="T21" fmla="*/ 107 h 108"/>
                  <a:gd name="T22" fmla="*/ 30 w 124"/>
                  <a:gd name="T23" fmla="*/ 106 h 108"/>
                  <a:gd name="T24" fmla="*/ 33 w 124"/>
                  <a:gd name="T25" fmla="*/ 105 h 108"/>
                  <a:gd name="T26" fmla="*/ 37 w 124"/>
                  <a:gd name="T27" fmla="*/ 104 h 108"/>
                  <a:gd name="T28" fmla="*/ 42 w 124"/>
                  <a:gd name="T29" fmla="*/ 103 h 108"/>
                  <a:gd name="T30" fmla="*/ 46 w 124"/>
                  <a:gd name="T31" fmla="*/ 102 h 108"/>
                  <a:gd name="T32" fmla="*/ 51 w 124"/>
                  <a:gd name="T33" fmla="*/ 100 h 108"/>
                  <a:gd name="T34" fmla="*/ 55 w 124"/>
                  <a:gd name="T35" fmla="*/ 97 h 108"/>
                  <a:gd name="T36" fmla="*/ 60 w 124"/>
                  <a:gd name="T37" fmla="*/ 95 h 108"/>
                  <a:gd name="T38" fmla="*/ 62 w 124"/>
                  <a:gd name="T39" fmla="*/ 93 h 108"/>
                  <a:gd name="T40" fmla="*/ 66 w 124"/>
                  <a:gd name="T41" fmla="*/ 91 h 108"/>
                  <a:gd name="T42" fmla="*/ 72 w 124"/>
                  <a:gd name="T43" fmla="*/ 88 h 108"/>
                  <a:gd name="T44" fmla="*/ 78 w 124"/>
                  <a:gd name="T45" fmla="*/ 87 h 108"/>
                  <a:gd name="T46" fmla="*/ 85 w 124"/>
                  <a:gd name="T47" fmla="*/ 87 h 108"/>
                  <a:gd name="T48" fmla="*/ 92 w 124"/>
                  <a:gd name="T49" fmla="*/ 85 h 108"/>
                  <a:gd name="T50" fmla="*/ 100 w 124"/>
                  <a:gd name="T51" fmla="*/ 84 h 108"/>
                  <a:gd name="T52" fmla="*/ 107 w 124"/>
                  <a:gd name="T53" fmla="*/ 83 h 108"/>
                  <a:gd name="T54" fmla="*/ 113 w 124"/>
                  <a:gd name="T55" fmla="*/ 82 h 108"/>
                  <a:gd name="T56" fmla="*/ 118 w 124"/>
                  <a:gd name="T57" fmla="*/ 79 h 108"/>
                  <a:gd name="T58" fmla="*/ 121 w 124"/>
                  <a:gd name="T59" fmla="*/ 76 h 108"/>
                  <a:gd name="T60" fmla="*/ 122 w 124"/>
                  <a:gd name="T61" fmla="*/ 73 h 108"/>
                  <a:gd name="T62" fmla="*/ 123 w 124"/>
                  <a:gd name="T63" fmla="*/ 71 h 108"/>
                  <a:gd name="T64" fmla="*/ 123 w 124"/>
                  <a:gd name="T65" fmla="*/ 69 h 108"/>
                  <a:gd name="T66" fmla="*/ 121 w 124"/>
                  <a:gd name="T67" fmla="*/ 67 h 108"/>
                  <a:gd name="T68" fmla="*/ 120 w 124"/>
                  <a:gd name="T69" fmla="*/ 66 h 108"/>
                  <a:gd name="T70" fmla="*/ 119 w 124"/>
                  <a:gd name="T71" fmla="*/ 65 h 108"/>
                  <a:gd name="T72" fmla="*/ 116 w 124"/>
                  <a:gd name="T73" fmla="*/ 65 h 108"/>
                  <a:gd name="T74" fmla="*/ 115 w 124"/>
                  <a:gd name="T75" fmla="*/ 65 h 108"/>
                  <a:gd name="T76" fmla="*/ 113 w 124"/>
                  <a:gd name="T77" fmla="*/ 65 h 108"/>
                  <a:gd name="T78" fmla="*/ 113 w 124"/>
                  <a:gd name="T79" fmla="*/ 63 h 108"/>
                  <a:gd name="T80" fmla="*/ 112 w 124"/>
                  <a:gd name="T81" fmla="*/ 60 h 108"/>
                  <a:gd name="T82" fmla="*/ 111 w 124"/>
                  <a:gd name="T83" fmla="*/ 55 h 108"/>
                  <a:gd name="T84" fmla="*/ 109 w 124"/>
                  <a:gd name="T85" fmla="*/ 49 h 108"/>
                  <a:gd name="T86" fmla="*/ 107 w 124"/>
                  <a:gd name="T87" fmla="*/ 42 h 108"/>
                  <a:gd name="T88" fmla="*/ 103 w 124"/>
                  <a:gd name="T89" fmla="*/ 36 h 108"/>
                  <a:gd name="T90" fmla="*/ 99 w 124"/>
                  <a:gd name="T91" fmla="*/ 29 h 108"/>
                  <a:gd name="T92" fmla="*/ 94 w 124"/>
                  <a:gd name="T93" fmla="*/ 24 h 108"/>
                  <a:gd name="T94" fmla="*/ 89 w 124"/>
                  <a:gd name="T95" fmla="*/ 21 h 108"/>
                  <a:gd name="T96" fmla="*/ 82 w 124"/>
                  <a:gd name="T97" fmla="*/ 18 h 108"/>
                  <a:gd name="T98" fmla="*/ 72 w 124"/>
                  <a:gd name="T99" fmla="*/ 16 h 108"/>
                  <a:gd name="T100" fmla="*/ 62 w 124"/>
                  <a:gd name="T101" fmla="*/ 13 h 108"/>
                  <a:gd name="T102" fmla="*/ 51 w 124"/>
                  <a:gd name="T103" fmla="*/ 10 h 108"/>
                  <a:gd name="T104" fmla="*/ 39 w 124"/>
                  <a:gd name="T105" fmla="*/ 5 h 108"/>
                  <a:gd name="T106" fmla="*/ 28 w 124"/>
                  <a:gd name="T107" fmla="*/ 2 h 108"/>
                  <a:gd name="T108" fmla="*/ 18 w 124"/>
                  <a:gd name="T109" fmla="*/ 0 h 108"/>
                  <a:gd name="T110" fmla="*/ 11 w 124"/>
                  <a:gd name="T111" fmla="*/ 1 h 108"/>
                  <a:gd name="T112" fmla="*/ 4 w 124"/>
                  <a:gd name="T113" fmla="*/ 6 h 108"/>
                  <a:gd name="T114" fmla="*/ 1 w 124"/>
                  <a:gd name="T115" fmla="*/ 14 h 108"/>
                  <a:gd name="T116" fmla="*/ 0 w 124"/>
                  <a:gd name="T117" fmla="*/ 27 h 10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4"/>
                  <a:gd name="T178" fmla="*/ 0 h 108"/>
                  <a:gd name="T179" fmla="*/ 124 w 124"/>
                  <a:gd name="T180" fmla="*/ 108 h 10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4" h="108">
                    <a:moveTo>
                      <a:pt x="0" y="27"/>
                    </a:moveTo>
                    <a:lnTo>
                      <a:pt x="1" y="32"/>
                    </a:lnTo>
                    <a:lnTo>
                      <a:pt x="3" y="40"/>
                    </a:lnTo>
                    <a:lnTo>
                      <a:pt x="7" y="50"/>
                    </a:lnTo>
                    <a:lnTo>
                      <a:pt x="11" y="61"/>
                    </a:lnTo>
                    <a:lnTo>
                      <a:pt x="15" y="72"/>
                    </a:lnTo>
                    <a:lnTo>
                      <a:pt x="19" y="82"/>
                    </a:lnTo>
                    <a:lnTo>
                      <a:pt x="23" y="91"/>
                    </a:lnTo>
                    <a:lnTo>
                      <a:pt x="26" y="100"/>
                    </a:lnTo>
                    <a:lnTo>
                      <a:pt x="28" y="105"/>
                    </a:lnTo>
                    <a:lnTo>
                      <a:pt x="29" y="107"/>
                    </a:lnTo>
                    <a:lnTo>
                      <a:pt x="30" y="106"/>
                    </a:lnTo>
                    <a:lnTo>
                      <a:pt x="33" y="105"/>
                    </a:lnTo>
                    <a:lnTo>
                      <a:pt x="37" y="104"/>
                    </a:lnTo>
                    <a:lnTo>
                      <a:pt x="42" y="103"/>
                    </a:lnTo>
                    <a:lnTo>
                      <a:pt x="46" y="102"/>
                    </a:lnTo>
                    <a:lnTo>
                      <a:pt x="51" y="100"/>
                    </a:lnTo>
                    <a:lnTo>
                      <a:pt x="55" y="97"/>
                    </a:lnTo>
                    <a:lnTo>
                      <a:pt x="60" y="95"/>
                    </a:lnTo>
                    <a:lnTo>
                      <a:pt x="62" y="93"/>
                    </a:lnTo>
                    <a:lnTo>
                      <a:pt x="66" y="91"/>
                    </a:lnTo>
                    <a:lnTo>
                      <a:pt x="72" y="88"/>
                    </a:lnTo>
                    <a:lnTo>
                      <a:pt x="78" y="87"/>
                    </a:lnTo>
                    <a:lnTo>
                      <a:pt x="85" y="87"/>
                    </a:lnTo>
                    <a:lnTo>
                      <a:pt x="92" y="85"/>
                    </a:lnTo>
                    <a:lnTo>
                      <a:pt x="100" y="84"/>
                    </a:lnTo>
                    <a:lnTo>
                      <a:pt x="107" y="83"/>
                    </a:lnTo>
                    <a:lnTo>
                      <a:pt x="113" y="82"/>
                    </a:lnTo>
                    <a:lnTo>
                      <a:pt x="118" y="79"/>
                    </a:lnTo>
                    <a:lnTo>
                      <a:pt x="121" y="76"/>
                    </a:lnTo>
                    <a:lnTo>
                      <a:pt x="122" y="73"/>
                    </a:lnTo>
                    <a:lnTo>
                      <a:pt x="123" y="71"/>
                    </a:lnTo>
                    <a:lnTo>
                      <a:pt x="123" y="69"/>
                    </a:lnTo>
                    <a:lnTo>
                      <a:pt x="121" y="67"/>
                    </a:lnTo>
                    <a:lnTo>
                      <a:pt x="120" y="66"/>
                    </a:lnTo>
                    <a:lnTo>
                      <a:pt x="119" y="65"/>
                    </a:lnTo>
                    <a:lnTo>
                      <a:pt x="116" y="65"/>
                    </a:lnTo>
                    <a:lnTo>
                      <a:pt x="115" y="65"/>
                    </a:lnTo>
                    <a:lnTo>
                      <a:pt x="113" y="65"/>
                    </a:lnTo>
                    <a:lnTo>
                      <a:pt x="113" y="63"/>
                    </a:lnTo>
                    <a:lnTo>
                      <a:pt x="112" y="60"/>
                    </a:lnTo>
                    <a:lnTo>
                      <a:pt x="111" y="55"/>
                    </a:lnTo>
                    <a:lnTo>
                      <a:pt x="109" y="49"/>
                    </a:lnTo>
                    <a:lnTo>
                      <a:pt x="107" y="42"/>
                    </a:lnTo>
                    <a:lnTo>
                      <a:pt x="103" y="36"/>
                    </a:lnTo>
                    <a:lnTo>
                      <a:pt x="99" y="29"/>
                    </a:lnTo>
                    <a:lnTo>
                      <a:pt x="94" y="24"/>
                    </a:lnTo>
                    <a:lnTo>
                      <a:pt x="89" y="21"/>
                    </a:lnTo>
                    <a:lnTo>
                      <a:pt x="82" y="18"/>
                    </a:lnTo>
                    <a:lnTo>
                      <a:pt x="72" y="16"/>
                    </a:lnTo>
                    <a:lnTo>
                      <a:pt x="62" y="13"/>
                    </a:lnTo>
                    <a:lnTo>
                      <a:pt x="51" y="10"/>
                    </a:lnTo>
                    <a:lnTo>
                      <a:pt x="39" y="5"/>
                    </a:lnTo>
                    <a:lnTo>
                      <a:pt x="28" y="2"/>
                    </a:lnTo>
                    <a:lnTo>
                      <a:pt x="18" y="0"/>
                    </a:lnTo>
                    <a:lnTo>
                      <a:pt x="11" y="1"/>
                    </a:lnTo>
                    <a:lnTo>
                      <a:pt x="4" y="6"/>
                    </a:lnTo>
                    <a:lnTo>
                      <a:pt x="1" y="14"/>
                    </a:lnTo>
                    <a:lnTo>
                      <a:pt x="0" y="27"/>
                    </a:lnTo>
                  </a:path>
                </a:pathLst>
              </a:custGeom>
              <a:solidFill>
                <a:srgbClr val="EB87C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64" name="Freeform 166"/>
              <p:cNvSpPr>
                <a:spLocks/>
              </p:cNvSpPr>
              <p:nvPr/>
            </p:nvSpPr>
            <p:spPr bwMode="auto">
              <a:xfrm>
                <a:off x="787" y="1890"/>
                <a:ext cx="129" cy="109"/>
              </a:xfrm>
              <a:custGeom>
                <a:avLst/>
                <a:gdLst>
                  <a:gd name="T0" fmla="*/ 0 w 129"/>
                  <a:gd name="T1" fmla="*/ 28 h 109"/>
                  <a:gd name="T2" fmla="*/ 2 w 129"/>
                  <a:gd name="T3" fmla="*/ 33 h 109"/>
                  <a:gd name="T4" fmla="*/ 4 w 129"/>
                  <a:gd name="T5" fmla="*/ 41 h 109"/>
                  <a:gd name="T6" fmla="*/ 7 w 129"/>
                  <a:gd name="T7" fmla="*/ 51 h 109"/>
                  <a:gd name="T8" fmla="*/ 11 w 129"/>
                  <a:gd name="T9" fmla="*/ 62 h 109"/>
                  <a:gd name="T10" fmla="*/ 16 w 129"/>
                  <a:gd name="T11" fmla="*/ 73 h 109"/>
                  <a:gd name="T12" fmla="*/ 20 w 129"/>
                  <a:gd name="T13" fmla="*/ 84 h 109"/>
                  <a:gd name="T14" fmla="*/ 24 w 129"/>
                  <a:gd name="T15" fmla="*/ 93 h 109"/>
                  <a:gd name="T16" fmla="*/ 27 w 129"/>
                  <a:gd name="T17" fmla="*/ 102 h 109"/>
                  <a:gd name="T18" fmla="*/ 29 w 129"/>
                  <a:gd name="T19" fmla="*/ 106 h 109"/>
                  <a:gd name="T20" fmla="*/ 30 w 129"/>
                  <a:gd name="T21" fmla="*/ 108 h 109"/>
                  <a:gd name="T22" fmla="*/ 31 w 129"/>
                  <a:gd name="T23" fmla="*/ 108 h 109"/>
                  <a:gd name="T24" fmla="*/ 33 w 129"/>
                  <a:gd name="T25" fmla="*/ 108 h 109"/>
                  <a:gd name="T26" fmla="*/ 35 w 129"/>
                  <a:gd name="T27" fmla="*/ 107 h 109"/>
                  <a:gd name="T28" fmla="*/ 39 w 129"/>
                  <a:gd name="T29" fmla="*/ 106 h 109"/>
                  <a:gd name="T30" fmla="*/ 44 w 129"/>
                  <a:gd name="T31" fmla="*/ 105 h 109"/>
                  <a:gd name="T32" fmla="*/ 48 w 129"/>
                  <a:gd name="T33" fmla="*/ 103 h 109"/>
                  <a:gd name="T34" fmla="*/ 53 w 129"/>
                  <a:gd name="T35" fmla="*/ 101 h 109"/>
                  <a:gd name="T36" fmla="*/ 58 w 129"/>
                  <a:gd name="T37" fmla="*/ 99 h 109"/>
                  <a:gd name="T38" fmla="*/ 62 w 129"/>
                  <a:gd name="T39" fmla="*/ 97 h 109"/>
                  <a:gd name="T40" fmla="*/ 65 w 129"/>
                  <a:gd name="T41" fmla="*/ 94 h 109"/>
                  <a:gd name="T42" fmla="*/ 69 w 129"/>
                  <a:gd name="T43" fmla="*/ 92 h 109"/>
                  <a:gd name="T44" fmla="*/ 74 w 129"/>
                  <a:gd name="T45" fmla="*/ 90 h 109"/>
                  <a:gd name="T46" fmla="*/ 81 w 129"/>
                  <a:gd name="T47" fmla="*/ 89 h 109"/>
                  <a:gd name="T48" fmla="*/ 88 w 129"/>
                  <a:gd name="T49" fmla="*/ 88 h 109"/>
                  <a:gd name="T50" fmla="*/ 95 w 129"/>
                  <a:gd name="T51" fmla="*/ 87 h 109"/>
                  <a:gd name="T52" fmla="*/ 103 w 129"/>
                  <a:gd name="T53" fmla="*/ 86 h 109"/>
                  <a:gd name="T54" fmla="*/ 111 w 129"/>
                  <a:gd name="T55" fmla="*/ 85 h 109"/>
                  <a:gd name="T56" fmla="*/ 117 w 129"/>
                  <a:gd name="T57" fmla="*/ 84 h 109"/>
                  <a:gd name="T58" fmla="*/ 122 w 129"/>
                  <a:gd name="T59" fmla="*/ 81 h 109"/>
                  <a:gd name="T60" fmla="*/ 126 w 129"/>
                  <a:gd name="T61" fmla="*/ 78 h 109"/>
                  <a:gd name="T62" fmla="*/ 126 w 129"/>
                  <a:gd name="T63" fmla="*/ 75 h 109"/>
                  <a:gd name="T64" fmla="*/ 128 w 129"/>
                  <a:gd name="T65" fmla="*/ 72 h 109"/>
                  <a:gd name="T66" fmla="*/ 127 w 129"/>
                  <a:gd name="T67" fmla="*/ 70 h 109"/>
                  <a:gd name="T68" fmla="*/ 126 w 129"/>
                  <a:gd name="T69" fmla="*/ 68 h 109"/>
                  <a:gd name="T70" fmla="*/ 125 w 129"/>
                  <a:gd name="T71" fmla="*/ 67 h 109"/>
                  <a:gd name="T72" fmla="*/ 122 w 129"/>
                  <a:gd name="T73" fmla="*/ 66 h 109"/>
                  <a:gd name="T74" fmla="*/ 121 w 129"/>
                  <a:gd name="T75" fmla="*/ 65 h 109"/>
                  <a:gd name="T76" fmla="*/ 120 w 129"/>
                  <a:gd name="T77" fmla="*/ 65 h 109"/>
                  <a:gd name="T78" fmla="*/ 118 w 129"/>
                  <a:gd name="T79" fmla="*/ 65 h 109"/>
                  <a:gd name="T80" fmla="*/ 118 w 129"/>
                  <a:gd name="T81" fmla="*/ 64 h 109"/>
                  <a:gd name="T82" fmla="*/ 117 w 129"/>
                  <a:gd name="T83" fmla="*/ 61 h 109"/>
                  <a:gd name="T84" fmla="*/ 116 w 129"/>
                  <a:gd name="T85" fmla="*/ 56 h 109"/>
                  <a:gd name="T86" fmla="*/ 113 w 129"/>
                  <a:gd name="T87" fmla="*/ 50 h 109"/>
                  <a:gd name="T88" fmla="*/ 111 w 129"/>
                  <a:gd name="T89" fmla="*/ 43 h 109"/>
                  <a:gd name="T90" fmla="*/ 107 w 129"/>
                  <a:gd name="T91" fmla="*/ 37 h 109"/>
                  <a:gd name="T92" fmla="*/ 103 w 129"/>
                  <a:gd name="T93" fmla="*/ 31 h 109"/>
                  <a:gd name="T94" fmla="*/ 98 w 129"/>
                  <a:gd name="T95" fmla="*/ 25 h 109"/>
                  <a:gd name="T96" fmla="*/ 92 w 129"/>
                  <a:gd name="T97" fmla="*/ 21 h 109"/>
                  <a:gd name="T98" fmla="*/ 85 w 129"/>
                  <a:gd name="T99" fmla="*/ 18 h 109"/>
                  <a:gd name="T100" fmla="*/ 75 w 129"/>
                  <a:gd name="T101" fmla="*/ 17 h 109"/>
                  <a:gd name="T102" fmla="*/ 64 w 129"/>
                  <a:gd name="T103" fmla="*/ 13 h 109"/>
                  <a:gd name="T104" fmla="*/ 53 w 129"/>
                  <a:gd name="T105" fmla="*/ 9 h 109"/>
                  <a:gd name="T106" fmla="*/ 40 w 129"/>
                  <a:gd name="T107" fmla="*/ 6 h 109"/>
                  <a:gd name="T108" fmla="*/ 29 w 129"/>
                  <a:gd name="T109" fmla="*/ 2 h 109"/>
                  <a:gd name="T110" fmla="*/ 19 w 129"/>
                  <a:gd name="T111" fmla="*/ 0 h 109"/>
                  <a:gd name="T112" fmla="*/ 11 w 129"/>
                  <a:gd name="T113" fmla="*/ 1 h 109"/>
                  <a:gd name="T114" fmla="*/ 5 w 129"/>
                  <a:gd name="T115" fmla="*/ 6 h 109"/>
                  <a:gd name="T116" fmla="*/ 1 w 129"/>
                  <a:gd name="T117" fmla="*/ 14 h 109"/>
                  <a:gd name="T118" fmla="*/ 0 w 129"/>
                  <a:gd name="T119" fmla="*/ 28 h 10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9"/>
                  <a:gd name="T181" fmla="*/ 0 h 109"/>
                  <a:gd name="T182" fmla="*/ 129 w 129"/>
                  <a:gd name="T183" fmla="*/ 109 h 10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9" h="109">
                    <a:moveTo>
                      <a:pt x="0" y="28"/>
                    </a:moveTo>
                    <a:lnTo>
                      <a:pt x="2" y="33"/>
                    </a:lnTo>
                    <a:lnTo>
                      <a:pt x="4" y="41"/>
                    </a:lnTo>
                    <a:lnTo>
                      <a:pt x="7" y="51"/>
                    </a:lnTo>
                    <a:lnTo>
                      <a:pt x="11" y="62"/>
                    </a:lnTo>
                    <a:lnTo>
                      <a:pt x="16" y="73"/>
                    </a:lnTo>
                    <a:lnTo>
                      <a:pt x="20" y="84"/>
                    </a:lnTo>
                    <a:lnTo>
                      <a:pt x="24" y="93"/>
                    </a:lnTo>
                    <a:lnTo>
                      <a:pt x="27" y="102"/>
                    </a:lnTo>
                    <a:lnTo>
                      <a:pt x="29" y="106"/>
                    </a:lnTo>
                    <a:lnTo>
                      <a:pt x="30" y="108"/>
                    </a:lnTo>
                    <a:lnTo>
                      <a:pt x="31" y="108"/>
                    </a:lnTo>
                    <a:lnTo>
                      <a:pt x="33" y="108"/>
                    </a:lnTo>
                    <a:lnTo>
                      <a:pt x="35" y="107"/>
                    </a:lnTo>
                    <a:lnTo>
                      <a:pt x="39" y="106"/>
                    </a:lnTo>
                    <a:lnTo>
                      <a:pt x="44" y="105"/>
                    </a:lnTo>
                    <a:lnTo>
                      <a:pt x="48" y="103"/>
                    </a:lnTo>
                    <a:lnTo>
                      <a:pt x="53" y="101"/>
                    </a:lnTo>
                    <a:lnTo>
                      <a:pt x="58" y="99"/>
                    </a:lnTo>
                    <a:lnTo>
                      <a:pt x="62" y="97"/>
                    </a:lnTo>
                    <a:lnTo>
                      <a:pt x="65" y="94"/>
                    </a:lnTo>
                    <a:lnTo>
                      <a:pt x="69" y="92"/>
                    </a:lnTo>
                    <a:lnTo>
                      <a:pt x="74" y="90"/>
                    </a:lnTo>
                    <a:lnTo>
                      <a:pt x="81" y="89"/>
                    </a:lnTo>
                    <a:lnTo>
                      <a:pt x="88" y="88"/>
                    </a:lnTo>
                    <a:lnTo>
                      <a:pt x="95" y="87"/>
                    </a:lnTo>
                    <a:lnTo>
                      <a:pt x="103" y="86"/>
                    </a:lnTo>
                    <a:lnTo>
                      <a:pt x="111" y="85"/>
                    </a:lnTo>
                    <a:lnTo>
                      <a:pt x="117" y="84"/>
                    </a:lnTo>
                    <a:lnTo>
                      <a:pt x="122" y="81"/>
                    </a:lnTo>
                    <a:lnTo>
                      <a:pt x="126" y="78"/>
                    </a:lnTo>
                    <a:lnTo>
                      <a:pt x="126" y="75"/>
                    </a:lnTo>
                    <a:lnTo>
                      <a:pt x="128" y="72"/>
                    </a:lnTo>
                    <a:lnTo>
                      <a:pt x="127" y="70"/>
                    </a:lnTo>
                    <a:lnTo>
                      <a:pt x="126" y="68"/>
                    </a:lnTo>
                    <a:lnTo>
                      <a:pt x="125" y="67"/>
                    </a:lnTo>
                    <a:lnTo>
                      <a:pt x="122" y="66"/>
                    </a:lnTo>
                    <a:lnTo>
                      <a:pt x="121" y="65"/>
                    </a:lnTo>
                    <a:lnTo>
                      <a:pt x="120" y="65"/>
                    </a:lnTo>
                    <a:lnTo>
                      <a:pt x="118" y="65"/>
                    </a:lnTo>
                    <a:lnTo>
                      <a:pt x="118" y="64"/>
                    </a:lnTo>
                    <a:lnTo>
                      <a:pt x="117" y="61"/>
                    </a:lnTo>
                    <a:lnTo>
                      <a:pt x="116" y="56"/>
                    </a:lnTo>
                    <a:lnTo>
                      <a:pt x="113" y="50"/>
                    </a:lnTo>
                    <a:lnTo>
                      <a:pt x="111" y="43"/>
                    </a:lnTo>
                    <a:lnTo>
                      <a:pt x="107" y="37"/>
                    </a:lnTo>
                    <a:lnTo>
                      <a:pt x="103" y="31"/>
                    </a:lnTo>
                    <a:lnTo>
                      <a:pt x="98" y="25"/>
                    </a:lnTo>
                    <a:lnTo>
                      <a:pt x="92" y="21"/>
                    </a:lnTo>
                    <a:lnTo>
                      <a:pt x="85" y="18"/>
                    </a:lnTo>
                    <a:lnTo>
                      <a:pt x="75" y="17"/>
                    </a:lnTo>
                    <a:lnTo>
                      <a:pt x="64" y="13"/>
                    </a:lnTo>
                    <a:lnTo>
                      <a:pt x="53" y="9"/>
                    </a:lnTo>
                    <a:lnTo>
                      <a:pt x="40" y="6"/>
                    </a:lnTo>
                    <a:lnTo>
                      <a:pt x="29" y="2"/>
                    </a:lnTo>
                    <a:lnTo>
                      <a:pt x="19" y="0"/>
                    </a:lnTo>
                    <a:lnTo>
                      <a:pt x="11" y="1"/>
                    </a:lnTo>
                    <a:lnTo>
                      <a:pt x="5" y="6"/>
                    </a:lnTo>
                    <a:lnTo>
                      <a:pt x="1" y="14"/>
                    </a:lnTo>
                    <a:lnTo>
                      <a:pt x="0" y="28"/>
                    </a:lnTo>
                  </a:path>
                </a:pathLst>
              </a:custGeom>
              <a:noFill/>
              <a:ln w="12700" cap="rnd">
                <a:solidFill>
                  <a:srgbClr val="EB87CD"/>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865" name="Freeform 167"/>
              <p:cNvSpPr>
                <a:spLocks/>
              </p:cNvSpPr>
              <p:nvPr/>
            </p:nvSpPr>
            <p:spPr bwMode="auto">
              <a:xfrm>
                <a:off x="800" y="1788"/>
                <a:ext cx="106" cy="91"/>
              </a:xfrm>
              <a:custGeom>
                <a:avLst/>
                <a:gdLst>
                  <a:gd name="T0" fmla="*/ 2 w 106"/>
                  <a:gd name="T1" fmla="*/ 21 h 91"/>
                  <a:gd name="T2" fmla="*/ 3 w 106"/>
                  <a:gd name="T3" fmla="*/ 20 h 91"/>
                  <a:gd name="T4" fmla="*/ 4 w 106"/>
                  <a:gd name="T5" fmla="*/ 20 h 91"/>
                  <a:gd name="T6" fmla="*/ 7 w 106"/>
                  <a:gd name="T7" fmla="*/ 18 h 91"/>
                  <a:gd name="T8" fmla="*/ 11 w 106"/>
                  <a:gd name="T9" fmla="*/ 16 h 91"/>
                  <a:gd name="T10" fmla="*/ 14 w 106"/>
                  <a:gd name="T11" fmla="*/ 13 h 91"/>
                  <a:gd name="T12" fmla="*/ 19 w 106"/>
                  <a:gd name="T13" fmla="*/ 10 h 91"/>
                  <a:gd name="T14" fmla="*/ 25 w 106"/>
                  <a:gd name="T15" fmla="*/ 7 h 91"/>
                  <a:gd name="T16" fmla="*/ 30 w 106"/>
                  <a:gd name="T17" fmla="*/ 5 h 91"/>
                  <a:gd name="T18" fmla="*/ 37 w 106"/>
                  <a:gd name="T19" fmla="*/ 2 h 91"/>
                  <a:gd name="T20" fmla="*/ 44 w 106"/>
                  <a:gd name="T21" fmla="*/ 1 h 91"/>
                  <a:gd name="T22" fmla="*/ 51 w 106"/>
                  <a:gd name="T23" fmla="*/ 0 h 91"/>
                  <a:gd name="T24" fmla="*/ 56 w 106"/>
                  <a:gd name="T25" fmla="*/ 2 h 91"/>
                  <a:gd name="T26" fmla="*/ 61 w 106"/>
                  <a:gd name="T27" fmla="*/ 4 h 91"/>
                  <a:gd name="T28" fmla="*/ 66 w 106"/>
                  <a:gd name="T29" fmla="*/ 7 h 91"/>
                  <a:gd name="T30" fmla="*/ 69 w 106"/>
                  <a:gd name="T31" fmla="*/ 11 h 91"/>
                  <a:gd name="T32" fmla="*/ 71 w 106"/>
                  <a:gd name="T33" fmla="*/ 15 h 91"/>
                  <a:gd name="T34" fmla="*/ 74 w 106"/>
                  <a:gd name="T35" fmla="*/ 18 h 91"/>
                  <a:gd name="T36" fmla="*/ 74 w 106"/>
                  <a:gd name="T37" fmla="*/ 21 h 91"/>
                  <a:gd name="T38" fmla="*/ 75 w 106"/>
                  <a:gd name="T39" fmla="*/ 23 h 91"/>
                  <a:gd name="T40" fmla="*/ 77 w 106"/>
                  <a:gd name="T41" fmla="*/ 25 h 91"/>
                  <a:gd name="T42" fmla="*/ 79 w 106"/>
                  <a:gd name="T43" fmla="*/ 28 h 91"/>
                  <a:gd name="T44" fmla="*/ 83 w 106"/>
                  <a:gd name="T45" fmla="*/ 33 h 91"/>
                  <a:gd name="T46" fmla="*/ 88 w 106"/>
                  <a:gd name="T47" fmla="*/ 39 h 91"/>
                  <a:gd name="T48" fmla="*/ 92 w 106"/>
                  <a:gd name="T49" fmla="*/ 46 h 91"/>
                  <a:gd name="T50" fmla="*/ 96 w 106"/>
                  <a:gd name="T51" fmla="*/ 53 h 91"/>
                  <a:gd name="T52" fmla="*/ 101 w 106"/>
                  <a:gd name="T53" fmla="*/ 60 h 91"/>
                  <a:gd name="T54" fmla="*/ 103 w 106"/>
                  <a:gd name="T55" fmla="*/ 67 h 91"/>
                  <a:gd name="T56" fmla="*/ 105 w 106"/>
                  <a:gd name="T57" fmla="*/ 74 h 91"/>
                  <a:gd name="T58" fmla="*/ 104 w 106"/>
                  <a:gd name="T59" fmla="*/ 78 h 91"/>
                  <a:gd name="T60" fmla="*/ 102 w 106"/>
                  <a:gd name="T61" fmla="*/ 83 h 91"/>
                  <a:gd name="T62" fmla="*/ 98 w 106"/>
                  <a:gd name="T63" fmla="*/ 87 h 91"/>
                  <a:gd name="T64" fmla="*/ 94 w 106"/>
                  <a:gd name="T65" fmla="*/ 89 h 91"/>
                  <a:gd name="T66" fmla="*/ 89 w 106"/>
                  <a:gd name="T67" fmla="*/ 90 h 91"/>
                  <a:gd name="T68" fmla="*/ 83 w 106"/>
                  <a:gd name="T69" fmla="*/ 90 h 91"/>
                  <a:gd name="T70" fmla="*/ 75 w 106"/>
                  <a:gd name="T71" fmla="*/ 89 h 91"/>
                  <a:gd name="T72" fmla="*/ 68 w 106"/>
                  <a:gd name="T73" fmla="*/ 88 h 91"/>
                  <a:gd name="T74" fmla="*/ 60 w 106"/>
                  <a:gd name="T75" fmla="*/ 85 h 91"/>
                  <a:gd name="T76" fmla="*/ 50 w 106"/>
                  <a:gd name="T77" fmla="*/ 82 h 91"/>
                  <a:gd name="T78" fmla="*/ 41 w 106"/>
                  <a:gd name="T79" fmla="*/ 77 h 91"/>
                  <a:gd name="T80" fmla="*/ 31 w 106"/>
                  <a:gd name="T81" fmla="*/ 77 h 91"/>
                  <a:gd name="T82" fmla="*/ 22 w 106"/>
                  <a:gd name="T83" fmla="*/ 76 h 91"/>
                  <a:gd name="T84" fmla="*/ 16 w 106"/>
                  <a:gd name="T85" fmla="*/ 76 h 91"/>
                  <a:gd name="T86" fmla="*/ 12 w 106"/>
                  <a:gd name="T87" fmla="*/ 75 h 91"/>
                  <a:gd name="T88" fmla="*/ 8 w 106"/>
                  <a:gd name="T89" fmla="*/ 74 h 91"/>
                  <a:gd name="T90" fmla="*/ 5 w 106"/>
                  <a:gd name="T91" fmla="*/ 72 h 91"/>
                  <a:gd name="T92" fmla="*/ 4 w 106"/>
                  <a:gd name="T93" fmla="*/ 71 h 91"/>
                  <a:gd name="T94" fmla="*/ 2 w 106"/>
                  <a:gd name="T95" fmla="*/ 70 h 91"/>
                  <a:gd name="T96" fmla="*/ 1 w 106"/>
                  <a:gd name="T97" fmla="*/ 67 h 91"/>
                  <a:gd name="T98" fmla="*/ 1 w 106"/>
                  <a:gd name="T99" fmla="*/ 64 h 91"/>
                  <a:gd name="T100" fmla="*/ 1 w 106"/>
                  <a:gd name="T101" fmla="*/ 62 h 91"/>
                  <a:gd name="T102" fmla="*/ 0 w 106"/>
                  <a:gd name="T103" fmla="*/ 58 h 91"/>
                  <a:gd name="T104" fmla="*/ 0 w 106"/>
                  <a:gd name="T105" fmla="*/ 54 h 91"/>
                  <a:gd name="T106" fmla="*/ 1 w 106"/>
                  <a:gd name="T107" fmla="*/ 46 h 91"/>
                  <a:gd name="T108" fmla="*/ 1 w 106"/>
                  <a:gd name="T109" fmla="*/ 41 h 91"/>
                  <a:gd name="T110" fmla="*/ 2 w 106"/>
                  <a:gd name="T111" fmla="*/ 36 h 91"/>
                  <a:gd name="T112" fmla="*/ 2 w 106"/>
                  <a:gd name="T113" fmla="*/ 31 h 91"/>
                  <a:gd name="T114" fmla="*/ 2 w 106"/>
                  <a:gd name="T115" fmla="*/ 25 h 91"/>
                  <a:gd name="T116" fmla="*/ 3 w 106"/>
                  <a:gd name="T117" fmla="*/ 23 h 91"/>
                  <a:gd name="T118" fmla="*/ 2 w 106"/>
                  <a:gd name="T119" fmla="*/ 21 h 9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6"/>
                  <a:gd name="T181" fmla="*/ 0 h 91"/>
                  <a:gd name="T182" fmla="*/ 106 w 106"/>
                  <a:gd name="T183" fmla="*/ 91 h 9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6" h="91">
                    <a:moveTo>
                      <a:pt x="2" y="21"/>
                    </a:moveTo>
                    <a:lnTo>
                      <a:pt x="3" y="20"/>
                    </a:lnTo>
                    <a:lnTo>
                      <a:pt x="4" y="20"/>
                    </a:lnTo>
                    <a:lnTo>
                      <a:pt x="7" y="18"/>
                    </a:lnTo>
                    <a:lnTo>
                      <a:pt x="11" y="16"/>
                    </a:lnTo>
                    <a:lnTo>
                      <a:pt x="14" y="13"/>
                    </a:lnTo>
                    <a:lnTo>
                      <a:pt x="19" y="10"/>
                    </a:lnTo>
                    <a:lnTo>
                      <a:pt x="25" y="7"/>
                    </a:lnTo>
                    <a:lnTo>
                      <a:pt x="30" y="5"/>
                    </a:lnTo>
                    <a:lnTo>
                      <a:pt x="37" y="2"/>
                    </a:lnTo>
                    <a:lnTo>
                      <a:pt x="44" y="1"/>
                    </a:lnTo>
                    <a:lnTo>
                      <a:pt x="51" y="0"/>
                    </a:lnTo>
                    <a:lnTo>
                      <a:pt x="56" y="2"/>
                    </a:lnTo>
                    <a:lnTo>
                      <a:pt x="61" y="4"/>
                    </a:lnTo>
                    <a:lnTo>
                      <a:pt x="66" y="7"/>
                    </a:lnTo>
                    <a:lnTo>
                      <a:pt x="69" y="11"/>
                    </a:lnTo>
                    <a:lnTo>
                      <a:pt x="71" y="15"/>
                    </a:lnTo>
                    <a:lnTo>
                      <a:pt x="74" y="18"/>
                    </a:lnTo>
                    <a:lnTo>
                      <a:pt x="74" y="21"/>
                    </a:lnTo>
                    <a:lnTo>
                      <a:pt x="75" y="23"/>
                    </a:lnTo>
                    <a:lnTo>
                      <a:pt x="77" y="25"/>
                    </a:lnTo>
                    <a:lnTo>
                      <a:pt x="79" y="28"/>
                    </a:lnTo>
                    <a:lnTo>
                      <a:pt x="83" y="33"/>
                    </a:lnTo>
                    <a:lnTo>
                      <a:pt x="88" y="39"/>
                    </a:lnTo>
                    <a:lnTo>
                      <a:pt x="92" y="46"/>
                    </a:lnTo>
                    <a:lnTo>
                      <a:pt x="96" y="53"/>
                    </a:lnTo>
                    <a:lnTo>
                      <a:pt x="101" y="60"/>
                    </a:lnTo>
                    <a:lnTo>
                      <a:pt x="103" y="67"/>
                    </a:lnTo>
                    <a:lnTo>
                      <a:pt x="105" y="74"/>
                    </a:lnTo>
                    <a:lnTo>
                      <a:pt x="104" y="78"/>
                    </a:lnTo>
                    <a:lnTo>
                      <a:pt x="102" y="83"/>
                    </a:lnTo>
                    <a:lnTo>
                      <a:pt x="98" y="87"/>
                    </a:lnTo>
                    <a:lnTo>
                      <a:pt x="94" y="89"/>
                    </a:lnTo>
                    <a:lnTo>
                      <a:pt x="89" y="90"/>
                    </a:lnTo>
                    <a:lnTo>
                      <a:pt x="83" y="90"/>
                    </a:lnTo>
                    <a:lnTo>
                      <a:pt x="75" y="89"/>
                    </a:lnTo>
                    <a:lnTo>
                      <a:pt x="68" y="88"/>
                    </a:lnTo>
                    <a:lnTo>
                      <a:pt x="60" y="85"/>
                    </a:lnTo>
                    <a:lnTo>
                      <a:pt x="50" y="82"/>
                    </a:lnTo>
                    <a:lnTo>
                      <a:pt x="41" y="77"/>
                    </a:lnTo>
                    <a:lnTo>
                      <a:pt x="31" y="77"/>
                    </a:lnTo>
                    <a:lnTo>
                      <a:pt x="22" y="76"/>
                    </a:lnTo>
                    <a:lnTo>
                      <a:pt x="16" y="76"/>
                    </a:lnTo>
                    <a:lnTo>
                      <a:pt x="12" y="75"/>
                    </a:lnTo>
                    <a:lnTo>
                      <a:pt x="8" y="74"/>
                    </a:lnTo>
                    <a:lnTo>
                      <a:pt x="5" y="72"/>
                    </a:lnTo>
                    <a:lnTo>
                      <a:pt x="4" y="71"/>
                    </a:lnTo>
                    <a:lnTo>
                      <a:pt x="2" y="70"/>
                    </a:lnTo>
                    <a:lnTo>
                      <a:pt x="1" y="67"/>
                    </a:lnTo>
                    <a:lnTo>
                      <a:pt x="1" y="64"/>
                    </a:lnTo>
                    <a:lnTo>
                      <a:pt x="1" y="62"/>
                    </a:lnTo>
                    <a:lnTo>
                      <a:pt x="0" y="58"/>
                    </a:lnTo>
                    <a:lnTo>
                      <a:pt x="0" y="54"/>
                    </a:lnTo>
                    <a:lnTo>
                      <a:pt x="1" y="46"/>
                    </a:lnTo>
                    <a:lnTo>
                      <a:pt x="1" y="41"/>
                    </a:lnTo>
                    <a:lnTo>
                      <a:pt x="2" y="36"/>
                    </a:lnTo>
                    <a:lnTo>
                      <a:pt x="2" y="31"/>
                    </a:lnTo>
                    <a:lnTo>
                      <a:pt x="2" y="25"/>
                    </a:lnTo>
                    <a:lnTo>
                      <a:pt x="3" y="23"/>
                    </a:lnTo>
                    <a:lnTo>
                      <a:pt x="2" y="21"/>
                    </a:lnTo>
                  </a:path>
                </a:pathLst>
              </a:custGeom>
              <a:solidFill>
                <a:srgbClr val="EB87C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66" name="Freeform 168"/>
              <p:cNvSpPr>
                <a:spLocks/>
              </p:cNvSpPr>
              <p:nvPr/>
            </p:nvSpPr>
            <p:spPr bwMode="auto">
              <a:xfrm>
                <a:off x="797" y="1790"/>
                <a:ext cx="109" cy="92"/>
              </a:xfrm>
              <a:custGeom>
                <a:avLst/>
                <a:gdLst>
                  <a:gd name="T0" fmla="*/ 2 w 109"/>
                  <a:gd name="T1" fmla="*/ 21 h 92"/>
                  <a:gd name="T2" fmla="*/ 3 w 109"/>
                  <a:gd name="T3" fmla="*/ 21 h 92"/>
                  <a:gd name="T4" fmla="*/ 4 w 109"/>
                  <a:gd name="T5" fmla="*/ 19 h 92"/>
                  <a:gd name="T6" fmla="*/ 7 w 109"/>
                  <a:gd name="T7" fmla="*/ 17 h 92"/>
                  <a:gd name="T8" fmla="*/ 11 w 109"/>
                  <a:gd name="T9" fmla="*/ 15 h 92"/>
                  <a:gd name="T10" fmla="*/ 15 w 109"/>
                  <a:gd name="T11" fmla="*/ 12 h 92"/>
                  <a:gd name="T12" fmla="*/ 20 w 109"/>
                  <a:gd name="T13" fmla="*/ 9 h 92"/>
                  <a:gd name="T14" fmla="*/ 26 w 109"/>
                  <a:gd name="T15" fmla="*/ 7 h 92"/>
                  <a:gd name="T16" fmla="*/ 31 w 109"/>
                  <a:gd name="T17" fmla="*/ 3 h 92"/>
                  <a:gd name="T18" fmla="*/ 38 w 109"/>
                  <a:gd name="T19" fmla="*/ 2 h 92"/>
                  <a:gd name="T20" fmla="*/ 46 w 109"/>
                  <a:gd name="T21" fmla="*/ 0 h 92"/>
                  <a:gd name="T22" fmla="*/ 53 w 109"/>
                  <a:gd name="T23" fmla="*/ 0 h 92"/>
                  <a:gd name="T24" fmla="*/ 58 w 109"/>
                  <a:gd name="T25" fmla="*/ 1 h 92"/>
                  <a:gd name="T26" fmla="*/ 63 w 109"/>
                  <a:gd name="T27" fmla="*/ 3 h 92"/>
                  <a:gd name="T28" fmla="*/ 68 w 109"/>
                  <a:gd name="T29" fmla="*/ 7 h 92"/>
                  <a:gd name="T30" fmla="*/ 72 w 109"/>
                  <a:gd name="T31" fmla="*/ 10 h 92"/>
                  <a:gd name="T32" fmla="*/ 74 w 109"/>
                  <a:gd name="T33" fmla="*/ 14 h 92"/>
                  <a:gd name="T34" fmla="*/ 76 w 109"/>
                  <a:gd name="T35" fmla="*/ 18 h 92"/>
                  <a:gd name="T36" fmla="*/ 77 w 109"/>
                  <a:gd name="T37" fmla="*/ 21 h 92"/>
                  <a:gd name="T38" fmla="*/ 78 w 109"/>
                  <a:gd name="T39" fmla="*/ 23 h 92"/>
                  <a:gd name="T40" fmla="*/ 79 w 109"/>
                  <a:gd name="T41" fmla="*/ 24 h 92"/>
                  <a:gd name="T42" fmla="*/ 82 w 109"/>
                  <a:gd name="T43" fmla="*/ 28 h 92"/>
                  <a:gd name="T44" fmla="*/ 86 w 109"/>
                  <a:gd name="T45" fmla="*/ 33 h 92"/>
                  <a:gd name="T46" fmla="*/ 91 w 109"/>
                  <a:gd name="T47" fmla="*/ 39 h 92"/>
                  <a:gd name="T48" fmla="*/ 96 w 109"/>
                  <a:gd name="T49" fmla="*/ 46 h 92"/>
                  <a:gd name="T50" fmla="*/ 100 w 109"/>
                  <a:gd name="T51" fmla="*/ 53 h 92"/>
                  <a:gd name="T52" fmla="*/ 104 w 109"/>
                  <a:gd name="T53" fmla="*/ 60 h 92"/>
                  <a:gd name="T54" fmla="*/ 107 w 109"/>
                  <a:gd name="T55" fmla="*/ 67 h 92"/>
                  <a:gd name="T56" fmla="*/ 108 w 109"/>
                  <a:gd name="T57" fmla="*/ 74 h 92"/>
                  <a:gd name="T58" fmla="*/ 108 w 109"/>
                  <a:gd name="T59" fmla="*/ 79 h 92"/>
                  <a:gd name="T60" fmla="*/ 105 w 109"/>
                  <a:gd name="T61" fmla="*/ 83 h 92"/>
                  <a:gd name="T62" fmla="*/ 102 w 109"/>
                  <a:gd name="T63" fmla="*/ 87 h 92"/>
                  <a:gd name="T64" fmla="*/ 98 w 109"/>
                  <a:gd name="T65" fmla="*/ 89 h 92"/>
                  <a:gd name="T66" fmla="*/ 92 w 109"/>
                  <a:gd name="T67" fmla="*/ 90 h 92"/>
                  <a:gd name="T68" fmla="*/ 86 w 109"/>
                  <a:gd name="T69" fmla="*/ 91 h 92"/>
                  <a:gd name="T70" fmla="*/ 78 w 109"/>
                  <a:gd name="T71" fmla="*/ 90 h 92"/>
                  <a:gd name="T72" fmla="*/ 70 w 109"/>
                  <a:gd name="T73" fmla="*/ 89 h 92"/>
                  <a:gd name="T74" fmla="*/ 62 w 109"/>
                  <a:gd name="T75" fmla="*/ 86 h 92"/>
                  <a:gd name="T76" fmla="*/ 51 w 109"/>
                  <a:gd name="T77" fmla="*/ 82 h 92"/>
                  <a:gd name="T78" fmla="*/ 43 w 109"/>
                  <a:gd name="T79" fmla="*/ 77 h 92"/>
                  <a:gd name="T80" fmla="*/ 32 w 109"/>
                  <a:gd name="T81" fmla="*/ 77 h 92"/>
                  <a:gd name="T82" fmla="*/ 23 w 109"/>
                  <a:gd name="T83" fmla="*/ 77 h 92"/>
                  <a:gd name="T84" fmla="*/ 17 w 109"/>
                  <a:gd name="T85" fmla="*/ 75 h 92"/>
                  <a:gd name="T86" fmla="*/ 11 w 109"/>
                  <a:gd name="T87" fmla="*/ 75 h 92"/>
                  <a:gd name="T88" fmla="*/ 8 w 109"/>
                  <a:gd name="T89" fmla="*/ 74 h 92"/>
                  <a:gd name="T90" fmla="*/ 6 w 109"/>
                  <a:gd name="T91" fmla="*/ 73 h 92"/>
                  <a:gd name="T92" fmla="*/ 4 w 109"/>
                  <a:gd name="T93" fmla="*/ 72 h 92"/>
                  <a:gd name="T94" fmla="*/ 3 w 109"/>
                  <a:gd name="T95" fmla="*/ 70 h 92"/>
                  <a:gd name="T96" fmla="*/ 2 w 109"/>
                  <a:gd name="T97" fmla="*/ 67 h 92"/>
                  <a:gd name="T98" fmla="*/ 1 w 109"/>
                  <a:gd name="T99" fmla="*/ 64 h 92"/>
                  <a:gd name="T100" fmla="*/ 1 w 109"/>
                  <a:gd name="T101" fmla="*/ 62 h 92"/>
                  <a:gd name="T102" fmla="*/ 0 w 109"/>
                  <a:gd name="T103" fmla="*/ 58 h 92"/>
                  <a:gd name="T104" fmla="*/ 0 w 109"/>
                  <a:gd name="T105" fmla="*/ 54 h 92"/>
                  <a:gd name="T106" fmla="*/ 1 w 109"/>
                  <a:gd name="T107" fmla="*/ 47 h 92"/>
                  <a:gd name="T108" fmla="*/ 1 w 109"/>
                  <a:gd name="T109" fmla="*/ 41 h 92"/>
                  <a:gd name="T110" fmla="*/ 1 w 109"/>
                  <a:gd name="T111" fmla="*/ 35 h 92"/>
                  <a:gd name="T112" fmla="*/ 2 w 109"/>
                  <a:gd name="T113" fmla="*/ 30 h 92"/>
                  <a:gd name="T114" fmla="*/ 2 w 109"/>
                  <a:gd name="T115" fmla="*/ 26 h 92"/>
                  <a:gd name="T116" fmla="*/ 3 w 109"/>
                  <a:gd name="T117" fmla="*/ 22 h 92"/>
                  <a:gd name="T118" fmla="*/ 2 w 109"/>
                  <a:gd name="T119" fmla="*/ 21 h 9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9"/>
                  <a:gd name="T181" fmla="*/ 0 h 92"/>
                  <a:gd name="T182" fmla="*/ 109 w 109"/>
                  <a:gd name="T183" fmla="*/ 92 h 9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9" h="92">
                    <a:moveTo>
                      <a:pt x="2" y="21"/>
                    </a:moveTo>
                    <a:lnTo>
                      <a:pt x="3" y="21"/>
                    </a:lnTo>
                    <a:lnTo>
                      <a:pt x="4" y="19"/>
                    </a:lnTo>
                    <a:lnTo>
                      <a:pt x="7" y="17"/>
                    </a:lnTo>
                    <a:lnTo>
                      <a:pt x="11" y="15"/>
                    </a:lnTo>
                    <a:lnTo>
                      <a:pt x="15" y="12"/>
                    </a:lnTo>
                    <a:lnTo>
                      <a:pt x="20" y="9"/>
                    </a:lnTo>
                    <a:lnTo>
                      <a:pt x="26" y="7"/>
                    </a:lnTo>
                    <a:lnTo>
                      <a:pt x="31" y="3"/>
                    </a:lnTo>
                    <a:lnTo>
                      <a:pt x="38" y="2"/>
                    </a:lnTo>
                    <a:lnTo>
                      <a:pt x="46" y="0"/>
                    </a:lnTo>
                    <a:lnTo>
                      <a:pt x="53" y="0"/>
                    </a:lnTo>
                    <a:lnTo>
                      <a:pt x="58" y="1"/>
                    </a:lnTo>
                    <a:lnTo>
                      <a:pt x="63" y="3"/>
                    </a:lnTo>
                    <a:lnTo>
                      <a:pt x="68" y="7"/>
                    </a:lnTo>
                    <a:lnTo>
                      <a:pt x="72" y="10"/>
                    </a:lnTo>
                    <a:lnTo>
                      <a:pt x="74" y="14"/>
                    </a:lnTo>
                    <a:lnTo>
                      <a:pt x="76" y="18"/>
                    </a:lnTo>
                    <a:lnTo>
                      <a:pt x="77" y="21"/>
                    </a:lnTo>
                    <a:lnTo>
                      <a:pt x="78" y="23"/>
                    </a:lnTo>
                    <a:lnTo>
                      <a:pt x="79" y="24"/>
                    </a:lnTo>
                    <a:lnTo>
                      <a:pt x="82" y="28"/>
                    </a:lnTo>
                    <a:lnTo>
                      <a:pt x="86" y="33"/>
                    </a:lnTo>
                    <a:lnTo>
                      <a:pt x="91" y="39"/>
                    </a:lnTo>
                    <a:lnTo>
                      <a:pt x="96" y="46"/>
                    </a:lnTo>
                    <a:lnTo>
                      <a:pt x="100" y="53"/>
                    </a:lnTo>
                    <a:lnTo>
                      <a:pt x="104" y="60"/>
                    </a:lnTo>
                    <a:lnTo>
                      <a:pt x="107" y="67"/>
                    </a:lnTo>
                    <a:lnTo>
                      <a:pt x="108" y="74"/>
                    </a:lnTo>
                    <a:lnTo>
                      <a:pt x="108" y="79"/>
                    </a:lnTo>
                    <a:lnTo>
                      <a:pt x="105" y="83"/>
                    </a:lnTo>
                    <a:lnTo>
                      <a:pt x="102" y="87"/>
                    </a:lnTo>
                    <a:lnTo>
                      <a:pt x="98" y="89"/>
                    </a:lnTo>
                    <a:lnTo>
                      <a:pt x="92" y="90"/>
                    </a:lnTo>
                    <a:lnTo>
                      <a:pt x="86" y="91"/>
                    </a:lnTo>
                    <a:lnTo>
                      <a:pt x="78" y="90"/>
                    </a:lnTo>
                    <a:lnTo>
                      <a:pt x="70" y="89"/>
                    </a:lnTo>
                    <a:lnTo>
                      <a:pt x="62" y="86"/>
                    </a:lnTo>
                    <a:lnTo>
                      <a:pt x="51" y="82"/>
                    </a:lnTo>
                    <a:lnTo>
                      <a:pt x="43" y="77"/>
                    </a:lnTo>
                    <a:lnTo>
                      <a:pt x="32" y="77"/>
                    </a:lnTo>
                    <a:lnTo>
                      <a:pt x="23" y="77"/>
                    </a:lnTo>
                    <a:lnTo>
                      <a:pt x="17" y="75"/>
                    </a:lnTo>
                    <a:lnTo>
                      <a:pt x="11" y="75"/>
                    </a:lnTo>
                    <a:lnTo>
                      <a:pt x="8" y="74"/>
                    </a:lnTo>
                    <a:lnTo>
                      <a:pt x="6" y="73"/>
                    </a:lnTo>
                    <a:lnTo>
                      <a:pt x="4" y="72"/>
                    </a:lnTo>
                    <a:lnTo>
                      <a:pt x="3" y="70"/>
                    </a:lnTo>
                    <a:lnTo>
                      <a:pt x="2" y="67"/>
                    </a:lnTo>
                    <a:lnTo>
                      <a:pt x="1" y="64"/>
                    </a:lnTo>
                    <a:lnTo>
                      <a:pt x="1" y="62"/>
                    </a:lnTo>
                    <a:lnTo>
                      <a:pt x="0" y="58"/>
                    </a:lnTo>
                    <a:lnTo>
                      <a:pt x="0" y="54"/>
                    </a:lnTo>
                    <a:lnTo>
                      <a:pt x="1" y="47"/>
                    </a:lnTo>
                    <a:lnTo>
                      <a:pt x="1" y="41"/>
                    </a:lnTo>
                    <a:lnTo>
                      <a:pt x="1" y="35"/>
                    </a:lnTo>
                    <a:lnTo>
                      <a:pt x="2" y="30"/>
                    </a:lnTo>
                    <a:lnTo>
                      <a:pt x="2" y="26"/>
                    </a:lnTo>
                    <a:lnTo>
                      <a:pt x="3" y="22"/>
                    </a:lnTo>
                    <a:lnTo>
                      <a:pt x="2" y="21"/>
                    </a:lnTo>
                  </a:path>
                </a:pathLst>
              </a:custGeom>
              <a:noFill/>
              <a:ln w="12700" cap="rnd">
                <a:solidFill>
                  <a:srgbClr val="EB87CD"/>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867" name="Freeform 169"/>
              <p:cNvSpPr>
                <a:spLocks/>
              </p:cNvSpPr>
              <p:nvPr/>
            </p:nvSpPr>
            <p:spPr bwMode="auto">
              <a:xfrm>
                <a:off x="878" y="2416"/>
                <a:ext cx="119" cy="101"/>
              </a:xfrm>
              <a:custGeom>
                <a:avLst/>
                <a:gdLst>
                  <a:gd name="T0" fmla="*/ 0 w 119"/>
                  <a:gd name="T1" fmla="*/ 43 h 101"/>
                  <a:gd name="T2" fmla="*/ 4 w 119"/>
                  <a:gd name="T3" fmla="*/ 50 h 101"/>
                  <a:gd name="T4" fmla="*/ 6 w 119"/>
                  <a:gd name="T5" fmla="*/ 58 h 101"/>
                  <a:gd name="T6" fmla="*/ 6 w 119"/>
                  <a:gd name="T7" fmla="*/ 63 h 101"/>
                  <a:gd name="T8" fmla="*/ 6 w 119"/>
                  <a:gd name="T9" fmla="*/ 71 h 101"/>
                  <a:gd name="T10" fmla="*/ 4 w 119"/>
                  <a:gd name="T11" fmla="*/ 78 h 101"/>
                  <a:gd name="T12" fmla="*/ 4 w 119"/>
                  <a:gd name="T13" fmla="*/ 84 h 101"/>
                  <a:gd name="T14" fmla="*/ 4 w 119"/>
                  <a:gd name="T15" fmla="*/ 89 h 101"/>
                  <a:gd name="T16" fmla="*/ 5 w 119"/>
                  <a:gd name="T17" fmla="*/ 94 h 101"/>
                  <a:gd name="T18" fmla="*/ 8 w 119"/>
                  <a:gd name="T19" fmla="*/ 97 h 101"/>
                  <a:gd name="T20" fmla="*/ 15 w 119"/>
                  <a:gd name="T21" fmla="*/ 99 h 101"/>
                  <a:gd name="T22" fmla="*/ 18 w 119"/>
                  <a:gd name="T23" fmla="*/ 100 h 101"/>
                  <a:gd name="T24" fmla="*/ 23 w 119"/>
                  <a:gd name="T25" fmla="*/ 99 h 101"/>
                  <a:gd name="T26" fmla="*/ 29 w 119"/>
                  <a:gd name="T27" fmla="*/ 98 h 101"/>
                  <a:gd name="T28" fmla="*/ 36 w 119"/>
                  <a:gd name="T29" fmla="*/ 97 h 101"/>
                  <a:gd name="T30" fmla="*/ 42 w 119"/>
                  <a:gd name="T31" fmla="*/ 94 h 101"/>
                  <a:gd name="T32" fmla="*/ 48 w 119"/>
                  <a:gd name="T33" fmla="*/ 93 h 101"/>
                  <a:gd name="T34" fmla="*/ 55 w 119"/>
                  <a:gd name="T35" fmla="*/ 90 h 101"/>
                  <a:gd name="T36" fmla="*/ 62 w 119"/>
                  <a:gd name="T37" fmla="*/ 88 h 101"/>
                  <a:gd name="T38" fmla="*/ 68 w 119"/>
                  <a:gd name="T39" fmla="*/ 85 h 101"/>
                  <a:gd name="T40" fmla="*/ 74 w 119"/>
                  <a:gd name="T41" fmla="*/ 83 h 101"/>
                  <a:gd name="T42" fmla="*/ 76 w 119"/>
                  <a:gd name="T43" fmla="*/ 76 h 101"/>
                  <a:gd name="T44" fmla="*/ 78 w 119"/>
                  <a:gd name="T45" fmla="*/ 69 h 101"/>
                  <a:gd name="T46" fmla="*/ 81 w 119"/>
                  <a:gd name="T47" fmla="*/ 62 h 101"/>
                  <a:gd name="T48" fmla="*/ 85 w 119"/>
                  <a:gd name="T49" fmla="*/ 54 h 101"/>
                  <a:gd name="T50" fmla="*/ 89 w 119"/>
                  <a:gd name="T51" fmla="*/ 48 h 101"/>
                  <a:gd name="T52" fmla="*/ 93 w 119"/>
                  <a:gd name="T53" fmla="*/ 42 h 101"/>
                  <a:gd name="T54" fmla="*/ 97 w 119"/>
                  <a:gd name="T55" fmla="*/ 35 h 101"/>
                  <a:gd name="T56" fmla="*/ 102 w 119"/>
                  <a:gd name="T57" fmla="*/ 29 h 101"/>
                  <a:gd name="T58" fmla="*/ 108 w 119"/>
                  <a:gd name="T59" fmla="*/ 24 h 101"/>
                  <a:gd name="T60" fmla="*/ 113 w 119"/>
                  <a:gd name="T61" fmla="*/ 17 h 101"/>
                  <a:gd name="T62" fmla="*/ 115 w 119"/>
                  <a:gd name="T63" fmla="*/ 16 h 101"/>
                  <a:gd name="T64" fmla="*/ 115 w 119"/>
                  <a:gd name="T65" fmla="*/ 14 h 101"/>
                  <a:gd name="T66" fmla="*/ 116 w 119"/>
                  <a:gd name="T67" fmla="*/ 12 h 101"/>
                  <a:gd name="T68" fmla="*/ 117 w 119"/>
                  <a:gd name="T69" fmla="*/ 10 h 101"/>
                  <a:gd name="T70" fmla="*/ 117 w 119"/>
                  <a:gd name="T71" fmla="*/ 8 h 101"/>
                  <a:gd name="T72" fmla="*/ 118 w 119"/>
                  <a:gd name="T73" fmla="*/ 5 h 101"/>
                  <a:gd name="T74" fmla="*/ 118 w 119"/>
                  <a:gd name="T75" fmla="*/ 3 h 101"/>
                  <a:gd name="T76" fmla="*/ 118 w 119"/>
                  <a:gd name="T77" fmla="*/ 2 h 101"/>
                  <a:gd name="T78" fmla="*/ 117 w 119"/>
                  <a:gd name="T79" fmla="*/ 1 h 101"/>
                  <a:gd name="T80" fmla="*/ 116 w 119"/>
                  <a:gd name="T81" fmla="*/ 1 h 101"/>
                  <a:gd name="T82" fmla="*/ 112 w 119"/>
                  <a:gd name="T83" fmla="*/ 0 h 101"/>
                  <a:gd name="T84" fmla="*/ 107 w 119"/>
                  <a:gd name="T85" fmla="*/ 0 h 101"/>
                  <a:gd name="T86" fmla="*/ 103 w 119"/>
                  <a:gd name="T87" fmla="*/ 0 h 101"/>
                  <a:gd name="T88" fmla="*/ 99 w 119"/>
                  <a:gd name="T89" fmla="*/ 1 h 101"/>
                  <a:gd name="T90" fmla="*/ 94 w 119"/>
                  <a:gd name="T91" fmla="*/ 1 h 101"/>
                  <a:gd name="T92" fmla="*/ 90 w 119"/>
                  <a:gd name="T93" fmla="*/ 3 h 101"/>
                  <a:gd name="T94" fmla="*/ 85 w 119"/>
                  <a:gd name="T95" fmla="*/ 4 h 101"/>
                  <a:gd name="T96" fmla="*/ 81 w 119"/>
                  <a:gd name="T97" fmla="*/ 6 h 101"/>
                  <a:gd name="T98" fmla="*/ 77 w 119"/>
                  <a:gd name="T99" fmla="*/ 9 h 101"/>
                  <a:gd name="T100" fmla="*/ 75 w 119"/>
                  <a:gd name="T101" fmla="*/ 12 h 101"/>
                  <a:gd name="T102" fmla="*/ 67 w 119"/>
                  <a:gd name="T103" fmla="*/ 18 h 101"/>
                  <a:gd name="T104" fmla="*/ 62 w 119"/>
                  <a:gd name="T105" fmla="*/ 22 h 101"/>
                  <a:gd name="T106" fmla="*/ 55 w 119"/>
                  <a:gd name="T107" fmla="*/ 25 h 101"/>
                  <a:gd name="T108" fmla="*/ 49 w 119"/>
                  <a:gd name="T109" fmla="*/ 26 h 101"/>
                  <a:gd name="T110" fmla="*/ 42 w 119"/>
                  <a:gd name="T111" fmla="*/ 28 h 101"/>
                  <a:gd name="T112" fmla="*/ 37 w 119"/>
                  <a:gd name="T113" fmla="*/ 28 h 101"/>
                  <a:gd name="T114" fmla="*/ 30 w 119"/>
                  <a:gd name="T115" fmla="*/ 28 h 101"/>
                  <a:gd name="T116" fmla="*/ 23 w 119"/>
                  <a:gd name="T117" fmla="*/ 29 h 101"/>
                  <a:gd name="T118" fmla="*/ 17 w 119"/>
                  <a:gd name="T119" fmla="*/ 29 h 101"/>
                  <a:gd name="T120" fmla="*/ 10 w 119"/>
                  <a:gd name="T121" fmla="*/ 31 h 101"/>
                  <a:gd name="T122" fmla="*/ 0 w 119"/>
                  <a:gd name="T123" fmla="*/ 43 h 10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9"/>
                  <a:gd name="T187" fmla="*/ 0 h 101"/>
                  <a:gd name="T188" fmla="*/ 119 w 119"/>
                  <a:gd name="T189" fmla="*/ 101 h 10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9" h="101">
                    <a:moveTo>
                      <a:pt x="0" y="43"/>
                    </a:moveTo>
                    <a:lnTo>
                      <a:pt x="4" y="50"/>
                    </a:lnTo>
                    <a:lnTo>
                      <a:pt x="6" y="58"/>
                    </a:lnTo>
                    <a:lnTo>
                      <a:pt x="6" y="63"/>
                    </a:lnTo>
                    <a:lnTo>
                      <a:pt x="6" y="71"/>
                    </a:lnTo>
                    <a:lnTo>
                      <a:pt x="4" y="78"/>
                    </a:lnTo>
                    <a:lnTo>
                      <a:pt x="4" y="84"/>
                    </a:lnTo>
                    <a:lnTo>
                      <a:pt x="4" y="89"/>
                    </a:lnTo>
                    <a:lnTo>
                      <a:pt x="5" y="94"/>
                    </a:lnTo>
                    <a:lnTo>
                      <a:pt x="8" y="97"/>
                    </a:lnTo>
                    <a:lnTo>
                      <a:pt x="15" y="99"/>
                    </a:lnTo>
                    <a:lnTo>
                      <a:pt x="18" y="100"/>
                    </a:lnTo>
                    <a:lnTo>
                      <a:pt x="23" y="99"/>
                    </a:lnTo>
                    <a:lnTo>
                      <a:pt x="29" y="98"/>
                    </a:lnTo>
                    <a:lnTo>
                      <a:pt x="36" y="97"/>
                    </a:lnTo>
                    <a:lnTo>
                      <a:pt x="42" y="94"/>
                    </a:lnTo>
                    <a:lnTo>
                      <a:pt x="48" y="93"/>
                    </a:lnTo>
                    <a:lnTo>
                      <a:pt x="55" y="90"/>
                    </a:lnTo>
                    <a:lnTo>
                      <a:pt x="62" y="88"/>
                    </a:lnTo>
                    <a:lnTo>
                      <a:pt x="68" y="85"/>
                    </a:lnTo>
                    <a:lnTo>
                      <a:pt x="74" y="83"/>
                    </a:lnTo>
                    <a:lnTo>
                      <a:pt x="76" y="76"/>
                    </a:lnTo>
                    <a:lnTo>
                      <a:pt x="78" y="69"/>
                    </a:lnTo>
                    <a:lnTo>
                      <a:pt x="81" y="62"/>
                    </a:lnTo>
                    <a:lnTo>
                      <a:pt x="85" y="54"/>
                    </a:lnTo>
                    <a:lnTo>
                      <a:pt x="89" y="48"/>
                    </a:lnTo>
                    <a:lnTo>
                      <a:pt x="93" y="42"/>
                    </a:lnTo>
                    <a:lnTo>
                      <a:pt x="97" y="35"/>
                    </a:lnTo>
                    <a:lnTo>
                      <a:pt x="102" y="29"/>
                    </a:lnTo>
                    <a:lnTo>
                      <a:pt x="108" y="24"/>
                    </a:lnTo>
                    <a:lnTo>
                      <a:pt x="113" y="17"/>
                    </a:lnTo>
                    <a:lnTo>
                      <a:pt x="115" y="16"/>
                    </a:lnTo>
                    <a:lnTo>
                      <a:pt x="115" y="14"/>
                    </a:lnTo>
                    <a:lnTo>
                      <a:pt x="116" y="12"/>
                    </a:lnTo>
                    <a:lnTo>
                      <a:pt x="117" y="10"/>
                    </a:lnTo>
                    <a:lnTo>
                      <a:pt x="117" y="8"/>
                    </a:lnTo>
                    <a:lnTo>
                      <a:pt x="118" y="5"/>
                    </a:lnTo>
                    <a:lnTo>
                      <a:pt x="118" y="3"/>
                    </a:lnTo>
                    <a:lnTo>
                      <a:pt x="118" y="2"/>
                    </a:lnTo>
                    <a:lnTo>
                      <a:pt x="117" y="1"/>
                    </a:lnTo>
                    <a:lnTo>
                      <a:pt x="116" y="1"/>
                    </a:lnTo>
                    <a:lnTo>
                      <a:pt x="112" y="0"/>
                    </a:lnTo>
                    <a:lnTo>
                      <a:pt x="107" y="0"/>
                    </a:lnTo>
                    <a:lnTo>
                      <a:pt x="103" y="0"/>
                    </a:lnTo>
                    <a:lnTo>
                      <a:pt x="99" y="1"/>
                    </a:lnTo>
                    <a:lnTo>
                      <a:pt x="94" y="1"/>
                    </a:lnTo>
                    <a:lnTo>
                      <a:pt x="90" y="3"/>
                    </a:lnTo>
                    <a:lnTo>
                      <a:pt x="85" y="4"/>
                    </a:lnTo>
                    <a:lnTo>
                      <a:pt x="81" y="6"/>
                    </a:lnTo>
                    <a:lnTo>
                      <a:pt x="77" y="9"/>
                    </a:lnTo>
                    <a:lnTo>
                      <a:pt x="75" y="12"/>
                    </a:lnTo>
                    <a:lnTo>
                      <a:pt x="67" y="18"/>
                    </a:lnTo>
                    <a:lnTo>
                      <a:pt x="62" y="22"/>
                    </a:lnTo>
                    <a:lnTo>
                      <a:pt x="55" y="25"/>
                    </a:lnTo>
                    <a:lnTo>
                      <a:pt x="49" y="26"/>
                    </a:lnTo>
                    <a:lnTo>
                      <a:pt x="42" y="28"/>
                    </a:lnTo>
                    <a:lnTo>
                      <a:pt x="37" y="28"/>
                    </a:lnTo>
                    <a:lnTo>
                      <a:pt x="30" y="28"/>
                    </a:lnTo>
                    <a:lnTo>
                      <a:pt x="23" y="29"/>
                    </a:lnTo>
                    <a:lnTo>
                      <a:pt x="17" y="29"/>
                    </a:lnTo>
                    <a:lnTo>
                      <a:pt x="10" y="31"/>
                    </a:lnTo>
                    <a:lnTo>
                      <a:pt x="0" y="43"/>
                    </a:lnTo>
                  </a:path>
                </a:pathLst>
              </a:custGeom>
              <a:solidFill>
                <a:srgbClr val="EB87C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68" name="Freeform 170"/>
              <p:cNvSpPr>
                <a:spLocks/>
              </p:cNvSpPr>
              <p:nvPr/>
            </p:nvSpPr>
            <p:spPr bwMode="auto">
              <a:xfrm>
                <a:off x="876" y="2416"/>
                <a:ext cx="121" cy="105"/>
              </a:xfrm>
              <a:custGeom>
                <a:avLst/>
                <a:gdLst>
                  <a:gd name="T0" fmla="*/ 0 w 121"/>
                  <a:gd name="T1" fmla="*/ 45 h 105"/>
                  <a:gd name="T2" fmla="*/ 4 w 121"/>
                  <a:gd name="T3" fmla="*/ 51 h 105"/>
                  <a:gd name="T4" fmla="*/ 7 w 121"/>
                  <a:gd name="T5" fmla="*/ 59 h 105"/>
                  <a:gd name="T6" fmla="*/ 7 w 121"/>
                  <a:gd name="T7" fmla="*/ 66 h 105"/>
                  <a:gd name="T8" fmla="*/ 6 w 121"/>
                  <a:gd name="T9" fmla="*/ 73 h 105"/>
                  <a:gd name="T10" fmla="*/ 5 w 121"/>
                  <a:gd name="T11" fmla="*/ 81 h 105"/>
                  <a:gd name="T12" fmla="*/ 4 w 121"/>
                  <a:gd name="T13" fmla="*/ 87 h 105"/>
                  <a:gd name="T14" fmla="*/ 5 w 121"/>
                  <a:gd name="T15" fmla="*/ 92 h 105"/>
                  <a:gd name="T16" fmla="*/ 6 w 121"/>
                  <a:gd name="T17" fmla="*/ 97 h 105"/>
                  <a:gd name="T18" fmla="*/ 9 w 121"/>
                  <a:gd name="T19" fmla="*/ 101 h 105"/>
                  <a:gd name="T20" fmla="*/ 16 w 121"/>
                  <a:gd name="T21" fmla="*/ 103 h 105"/>
                  <a:gd name="T22" fmla="*/ 19 w 121"/>
                  <a:gd name="T23" fmla="*/ 104 h 105"/>
                  <a:gd name="T24" fmla="*/ 24 w 121"/>
                  <a:gd name="T25" fmla="*/ 103 h 105"/>
                  <a:gd name="T26" fmla="*/ 30 w 121"/>
                  <a:gd name="T27" fmla="*/ 102 h 105"/>
                  <a:gd name="T28" fmla="*/ 37 w 121"/>
                  <a:gd name="T29" fmla="*/ 100 h 105"/>
                  <a:gd name="T30" fmla="*/ 43 w 121"/>
                  <a:gd name="T31" fmla="*/ 98 h 105"/>
                  <a:gd name="T32" fmla="*/ 49 w 121"/>
                  <a:gd name="T33" fmla="*/ 96 h 105"/>
                  <a:gd name="T34" fmla="*/ 57 w 121"/>
                  <a:gd name="T35" fmla="*/ 93 h 105"/>
                  <a:gd name="T36" fmla="*/ 63 w 121"/>
                  <a:gd name="T37" fmla="*/ 91 h 105"/>
                  <a:gd name="T38" fmla="*/ 69 w 121"/>
                  <a:gd name="T39" fmla="*/ 89 h 105"/>
                  <a:gd name="T40" fmla="*/ 75 w 121"/>
                  <a:gd name="T41" fmla="*/ 86 h 105"/>
                  <a:gd name="T42" fmla="*/ 78 w 121"/>
                  <a:gd name="T43" fmla="*/ 79 h 105"/>
                  <a:gd name="T44" fmla="*/ 79 w 121"/>
                  <a:gd name="T45" fmla="*/ 71 h 105"/>
                  <a:gd name="T46" fmla="*/ 83 w 121"/>
                  <a:gd name="T47" fmla="*/ 64 h 105"/>
                  <a:gd name="T48" fmla="*/ 87 w 121"/>
                  <a:gd name="T49" fmla="*/ 57 h 105"/>
                  <a:gd name="T50" fmla="*/ 89 w 121"/>
                  <a:gd name="T51" fmla="*/ 50 h 105"/>
                  <a:gd name="T52" fmla="*/ 94 w 121"/>
                  <a:gd name="T53" fmla="*/ 43 h 105"/>
                  <a:gd name="T54" fmla="*/ 98 w 121"/>
                  <a:gd name="T55" fmla="*/ 37 h 105"/>
                  <a:gd name="T56" fmla="*/ 103 w 121"/>
                  <a:gd name="T57" fmla="*/ 31 h 105"/>
                  <a:gd name="T58" fmla="*/ 109 w 121"/>
                  <a:gd name="T59" fmla="*/ 25 h 105"/>
                  <a:gd name="T60" fmla="*/ 116 w 121"/>
                  <a:gd name="T61" fmla="*/ 18 h 105"/>
                  <a:gd name="T62" fmla="*/ 116 w 121"/>
                  <a:gd name="T63" fmla="*/ 17 h 105"/>
                  <a:gd name="T64" fmla="*/ 118 w 121"/>
                  <a:gd name="T65" fmla="*/ 15 h 105"/>
                  <a:gd name="T66" fmla="*/ 118 w 121"/>
                  <a:gd name="T67" fmla="*/ 12 h 105"/>
                  <a:gd name="T68" fmla="*/ 119 w 121"/>
                  <a:gd name="T69" fmla="*/ 10 h 105"/>
                  <a:gd name="T70" fmla="*/ 119 w 121"/>
                  <a:gd name="T71" fmla="*/ 8 h 105"/>
                  <a:gd name="T72" fmla="*/ 120 w 121"/>
                  <a:gd name="T73" fmla="*/ 6 h 105"/>
                  <a:gd name="T74" fmla="*/ 119 w 121"/>
                  <a:gd name="T75" fmla="*/ 4 h 105"/>
                  <a:gd name="T76" fmla="*/ 119 w 121"/>
                  <a:gd name="T77" fmla="*/ 3 h 105"/>
                  <a:gd name="T78" fmla="*/ 118 w 121"/>
                  <a:gd name="T79" fmla="*/ 1 h 105"/>
                  <a:gd name="T80" fmla="*/ 117 w 121"/>
                  <a:gd name="T81" fmla="*/ 1 h 105"/>
                  <a:gd name="T82" fmla="*/ 113 w 121"/>
                  <a:gd name="T83" fmla="*/ 0 h 105"/>
                  <a:gd name="T84" fmla="*/ 109 w 121"/>
                  <a:gd name="T85" fmla="*/ 0 h 105"/>
                  <a:gd name="T86" fmla="*/ 104 w 121"/>
                  <a:gd name="T87" fmla="*/ 0 h 105"/>
                  <a:gd name="T88" fmla="*/ 100 w 121"/>
                  <a:gd name="T89" fmla="*/ 1 h 105"/>
                  <a:gd name="T90" fmla="*/ 96 w 121"/>
                  <a:gd name="T91" fmla="*/ 2 h 105"/>
                  <a:gd name="T92" fmla="*/ 91 w 121"/>
                  <a:gd name="T93" fmla="*/ 3 h 105"/>
                  <a:gd name="T94" fmla="*/ 87 w 121"/>
                  <a:gd name="T95" fmla="*/ 4 h 105"/>
                  <a:gd name="T96" fmla="*/ 82 w 121"/>
                  <a:gd name="T97" fmla="*/ 6 h 105"/>
                  <a:gd name="T98" fmla="*/ 78 w 121"/>
                  <a:gd name="T99" fmla="*/ 9 h 105"/>
                  <a:gd name="T100" fmla="*/ 76 w 121"/>
                  <a:gd name="T101" fmla="*/ 12 h 105"/>
                  <a:gd name="T102" fmla="*/ 69 w 121"/>
                  <a:gd name="T103" fmla="*/ 18 h 105"/>
                  <a:gd name="T104" fmla="*/ 63 w 121"/>
                  <a:gd name="T105" fmla="*/ 22 h 105"/>
                  <a:gd name="T106" fmla="*/ 56 w 121"/>
                  <a:gd name="T107" fmla="*/ 25 h 105"/>
                  <a:gd name="T108" fmla="*/ 49 w 121"/>
                  <a:gd name="T109" fmla="*/ 27 h 105"/>
                  <a:gd name="T110" fmla="*/ 44 w 121"/>
                  <a:gd name="T111" fmla="*/ 29 h 105"/>
                  <a:gd name="T112" fmla="*/ 37 w 121"/>
                  <a:gd name="T113" fmla="*/ 29 h 105"/>
                  <a:gd name="T114" fmla="*/ 31 w 121"/>
                  <a:gd name="T115" fmla="*/ 29 h 105"/>
                  <a:gd name="T116" fmla="*/ 24 w 121"/>
                  <a:gd name="T117" fmla="*/ 30 h 105"/>
                  <a:gd name="T118" fmla="*/ 17 w 121"/>
                  <a:gd name="T119" fmla="*/ 30 h 105"/>
                  <a:gd name="T120" fmla="*/ 11 w 121"/>
                  <a:gd name="T121" fmla="*/ 32 h 105"/>
                  <a:gd name="T122" fmla="*/ 0 w 121"/>
                  <a:gd name="T123" fmla="*/ 45 h 10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1"/>
                  <a:gd name="T187" fmla="*/ 0 h 105"/>
                  <a:gd name="T188" fmla="*/ 121 w 121"/>
                  <a:gd name="T189" fmla="*/ 105 h 10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1" h="105">
                    <a:moveTo>
                      <a:pt x="0" y="45"/>
                    </a:moveTo>
                    <a:lnTo>
                      <a:pt x="4" y="51"/>
                    </a:lnTo>
                    <a:lnTo>
                      <a:pt x="7" y="59"/>
                    </a:lnTo>
                    <a:lnTo>
                      <a:pt x="7" y="66"/>
                    </a:lnTo>
                    <a:lnTo>
                      <a:pt x="6" y="73"/>
                    </a:lnTo>
                    <a:lnTo>
                      <a:pt x="5" y="81"/>
                    </a:lnTo>
                    <a:lnTo>
                      <a:pt x="4" y="87"/>
                    </a:lnTo>
                    <a:lnTo>
                      <a:pt x="5" y="92"/>
                    </a:lnTo>
                    <a:lnTo>
                      <a:pt x="6" y="97"/>
                    </a:lnTo>
                    <a:lnTo>
                      <a:pt x="9" y="101"/>
                    </a:lnTo>
                    <a:lnTo>
                      <a:pt x="16" y="103"/>
                    </a:lnTo>
                    <a:lnTo>
                      <a:pt x="19" y="104"/>
                    </a:lnTo>
                    <a:lnTo>
                      <a:pt x="24" y="103"/>
                    </a:lnTo>
                    <a:lnTo>
                      <a:pt x="30" y="102"/>
                    </a:lnTo>
                    <a:lnTo>
                      <a:pt x="37" y="100"/>
                    </a:lnTo>
                    <a:lnTo>
                      <a:pt x="43" y="98"/>
                    </a:lnTo>
                    <a:lnTo>
                      <a:pt x="49" y="96"/>
                    </a:lnTo>
                    <a:lnTo>
                      <a:pt x="57" y="93"/>
                    </a:lnTo>
                    <a:lnTo>
                      <a:pt x="63" y="91"/>
                    </a:lnTo>
                    <a:lnTo>
                      <a:pt x="69" y="89"/>
                    </a:lnTo>
                    <a:lnTo>
                      <a:pt x="75" y="86"/>
                    </a:lnTo>
                    <a:lnTo>
                      <a:pt x="78" y="79"/>
                    </a:lnTo>
                    <a:lnTo>
                      <a:pt x="79" y="71"/>
                    </a:lnTo>
                    <a:lnTo>
                      <a:pt x="83" y="64"/>
                    </a:lnTo>
                    <a:lnTo>
                      <a:pt x="87" y="57"/>
                    </a:lnTo>
                    <a:lnTo>
                      <a:pt x="89" y="50"/>
                    </a:lnTo>
                    <a:lnTo>
                      <a:pt x="94" y="43"/>
                    </a:lnTo>
                    <a:lnTo>
                      <a:pt x="98" y="37"/>
                    </a:lnTo>
                    <a:lnTo>
                      <a:pt x="103" y="31"/>
                    </a:lnTo>
                    <a:lnTo>
                      <a:pt x="109" y="25"/>
                    </a:lnTo>
                    <a:lnTo>
                      <a:pt x="116" y="18"/>
                    </a:lnTo>
                    <a:lnTo>
                      <a:pt x="116" y="17"/>
                    </a:lnTo>
                    <a:lnTo>
                      <a:pt x="118" y="15"/>
                    </a:lnTo>
                    <a:lnTo>
                      <a:pt x="118" y="12"/>
                    </a:lnTo>
                    <a:lnTo>
                      <a:pt x="119" y="10"/>
                    </a:lnTo>
                    <a:lnTo>
                      <a:pt x="119" y="8"/>
                    </a:lnTo>
                    <a:lnTo>
                      <a:pt x="120" y="6"/>
                    </a:lnTo>
                    <a:lnTo>
                      <a:pt x="119" y="4"/>
                    </a:lnTo>
                    <a:lnTo>
                      <a:pt x="119" y="3"/>
                    </a:lnTo>
                    <a:lnTo>
                      <a:pt x="118" y="1"/>
                    </a:lnTo>
                    <a:lnTo>
                      <a:pt x="117" y="1"/>
                    </a:lnTo>
                    <a:lnTo>
                      <a:pt x="113" y="0"/>
                    </a:lnTo>
                    <a:lnTo>
                      <a:pt x="109" y="0"/>
                    </a:lnTo>
                    <a:lnTo>
                      <a:pt x="104" y="0"/>
                    </a:lnTo>
                    <a:lnTo>
                      <a:pt x="100" y="1"/>
                    </a:lnTo>
                    <a:lnTo>
                      <a:pt x="96" y="2"/>
                    </a:lnTo>
                    <a:lnTo>
                      <a:pt x="91" y="3"/>
                    </a:lnTo>
                    <a:lnTo>
                      <a:pt x="87" y="4"/>
                    </a:lnTo>
                    <a:lnTo>
                      <a:pt x="82" y="6"/>
                    </a:lnTo>
                    <a:lnTo>
                      <a:pt x="78" y="9"/>
                    </a:lnTo>
                    <a:lnTo>
                      <a:pt x="76" y="12"/>
                    </a:lnTo>
                    <a:lnTo>
                      <a:pt x="69" y="18"/>
                    </a:lnTo>
                    <a:lnTo>
                      <a:pt x="63" y="22"/>
                    </a:lnTo>
                    <a:lnTo>
                      <a:pt x="56" y="25"/>
                    </a:lnTo>
                    <a:lnTo>
                      <a:pt x="49" y="27"/>
                    </a:lnTo>
                    <a:lnTo>
                      <a:pt x="44" y="29"/>
                    </a:lnTo>
                    <a:lnTo>
                      <a:pt x="37" y="29"/>
                    </a:lnTo>
                    <a:lnTo>
                      <a:pt x="31" y="29"/>
                    </a:lnTo>
                    <a:lnTo>
                      <a:pt x="24" y="30"/>
                    </a:lnTo>
                    <a:lnTo>
                      <a:pt x="17" y="30"/>
                    </a:lnTo>
                    <a:lnTo>
                      <a:pt x="11" y="32"/>
                    </a:lnTo>
                    <a:lnTo>
                      <a:pt x="0" y="45"/>
                    </a:lnTo>
                  </a:path>
                </a:pathLst>
              </a:custGeom>
              <a:noFill/>
              <a:ln w="12700" cap="rnd">
                <a:solidFill>
                  <a:srgbClr val="EB87CD"/>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869" name="Freeform 171"/>
              <p:cNvSpPr>
                <a:spLocks/>
              </p:cNvSpPr>
              <p:nvPr/>
            </p:nvSpPr>
            <p:spPr bwMode="auto">
              <a:xfrm>
                <a:off x="1023" y="2289"/>
                <a:ext cx="127" cy="111"/>
              </a:xfrm>
              <a:custGeom>
                <a:avLst/>
                <a:gdLst>
                  <a:gd name="T0" fmla="*/ 95 w 127"/>
                  <a:gd name="T1" fmla="*/ 6 h 111"/>
                  <a:gd name="T2" fmla="*/ 96 w 127"/>
                  <a:gd name="T3" fmla="*/ 5 h 111"/>
                  <a:gd name="T4" fmla="*/ 99 w 127"/>
                  <a:gd name="T5" fmla="*/ 4 h 111"/>
                  <a:gd name="T6" fmla="*/ 101 w 127"/>
                  <a:gd name="T7" fmla="*/ 3 h 111"/>
                  <a:gd name="T8" fmla="*/ 103 w 127"/>
                  <a:gd name="T9" fmla="*/ 3 h 111"/>
                  <a:gd name="T10" fmla="*/ 105 w 127"/>
                  <a:gd name="T11" fmla="*/ 2 h 111"/>
                  <a:gd name="T12" fmla="*/ 107 w 127"/>
                  <a:gd name="T13" fmla="*/ 1 h 111"/>
                  <a:gd name="T14" fmla="*/ 109 w 127"/>
                  <a:gd name="T15" fmla="*/ 1 h 111"/>
                  <a:gd name="T16" fmla="*/ 111 w 127"/>
                  <a:gd name="T17" fmla="*/ 0 h 111"/>
                  <a:gd name="T18" fmla="*/ 113 w 127"/>
                  <a:gd name="T19" fmla="*/ 1 h 111"/>
                  <a:gd name="T20" fmla="*/ 115 w 127"/>
                  <a:gd name="T21" fmla="*/ 0 h 111"/>
                  <a:gd name="T22" fmla="*/ 117 w 127"/>
                  <a:gd name="T23" fmla="*/ 2 h 111"/>
                  <a:gd name="T24" fmla="*/ 120 w 127"/>
                  <a:gd name="T25" fmla="*/ 4 h 111"/>
                  <a:gd name="T26" fmla="*/ 123 w 127"/>
                  <a:gd name="T27" fmla="*/ 7 h 111"/>
                  <a:gd name="T28" fmla="*/ 124 w 127"/>
                  <a:gd name="T29" fmla="*/ 10 h 111"/>
                  <a:gd name="T30" fmla="*/ 125 w 127"/>
                  <a:gd name="T31" fmla="*/ 14 h 111"/>
                  <a:gd name="T32" fmla="*/ 125 w 127"/>
                  <a:gd name="T33" fmla="*/ 17 h 111"/>
                  <a:gd name="T34" fmla="*/ 126 w 127"/>
                  <a:gd name="T35" fmla="*/ 20 h 111"/>
                  <a:gd name="T36" fmla="*/ 126 w 127"/>
                  <a:gd name="T37" fmla="*/ 23 h 111"/>
                  <a:gd name="T38" fmla="*/ 125 w 127"/>
                  <a:gd name="T39" fmla="*/ 26 h 111"/>
                  <a:gd name="T40" fmla="*/ 124 w 127"/>
                  <a:gd name="T41" fmla="*/ 29 h 111"/>
                  <a:gd name="T42" fmla="*/ 122 w 127"/>
                  <a:gd name="T43" fmla="*/ 35 h 111"/>
                  <a:gd name="T44" fmla="*/ 118 w 127"/>
                  <a:gd name="T45" fmla="*/ 42 h 111"/>
                  <a:gd name="T46" fmla="*/ 113 w 127"/>
                  <a:gd name="T47" fmla="*/ 48 h 111"/>
                  <a:gd name="T48" fmla="*/ 108 w 127"/>
                  <a:gd name="T49" fmla="*/ 55 h 111"/>
                  <a:gd name="T50" fmla="*/ 103 w 127"/>
                  <a:gd name="T51" fmla="*/ 61 h 111"/>
                  <a:gd name="T52" fmla="*/ 99 w 127"/>
                  <a:gd name="T53" fmla="*/ 67 h 111"/>
                  <a:gd name="T54" fmla="*/ 95 w 127"/>
                  <a:gd name="T55" fmla="*/ 74 h 111"/>
                  <a:gd name="T56" fmla="*/ 91 w 127"/>
                  <a:gd name="T57" fmla="*/ 80 h 111"/>
                  <a:gd name="T58" fmla="*/ 87 w 127"/>
                  <a:gd name="T59" fmla="*/ 88 h 111"/>
                  <a:gd name="T60" fmla="*/ 85 w 127"/>
                  <a:gd name="T61" fmla="*/ 95 h 111"/>
                  <a:gd name="T62" fmla="*/ 78 w 127"/>
                  <a:gd name="T63" fmla="*/ 97 h 111"/>
                  <a:gd name="T64" fmla="*/ 70 w 127"/>
                  <a:gd name="T65" fmla="*/ 100 h 111"/>
                  <a:gd name="T66" fmla="*/ 62 w 127"/>
                  <a:gd name="T67" fmla="*/ 102 h 111"/>
                  <a:gd name="T68" fmla="*/ 52 w 127"/>
                  <a:gd name="T69" fmla="*/ 103 h 111"/>
                  <a:gd name="T70" fmla="*/ 43 w 127"/>
                  <a:gd name="T71" fmla="*/ 105 h 111"/>
                  <a:gd name="T72" fmla="*/ 35 w 127"/>
                  <a:gd name="T73" fmla="*/ 106 h 111"/>
                  <a:gd name="T74" fmla="*/ 27 w 127"/>
                  <a:gd name="T75" fmla="*/ 108 h 111"/>
                  <a:gd name="T76" fmla="*/ 20 w 127"/>
                  <a:gd name="T77" fmla="*/ 108 h 111"/>
                  <a:gd name="T78" fmla="*/ 14 w 127"/>
                  <a:gd name="T79" fmla="*/ 109 h 111"/>
                  <a:gd name="T80" fmla="*/ 10 w 127"/>
                  <a:gd name="T81" fmla="*/ 110 h 111"/>
                  <a:gd name="T82" fmla="*/ 7 w 127"/>
                  <a:gd name="T83" fmla="*/ 109 h 111"/>
                  <a:gd name="T84" fmla="*/ 4 w 127"/>
                  <a:gd name="T85" fmla="*/ 108 h 111"/>
                  <a:gd name="T86" fmla="*/ 2 w 127"/>
                  <a:gd name="T87" fmla="*/ 104 h 111"/>
                  <a:gd name="T88" fmla="*/ 1 w 127"/>
                  <a:gd name="T89" fmla="*/ 100 h 111"/>
                  <a:gd name="T90" fmla="*/ 0 w 127"/>
                  <a:gd name="T91" fmla="*/ 95 h 111"/>
                  <a:gd name="T92" fmla="*/ 0 w 127"/>
                  <a:gd name="T93" fmla="*/ 88 h 111"/>
                  <a:gd name="T94" fmla="*/ 0 w 127"/>
                  <a:gd name="T95" fmla="*/ 82 h 111"/>
                  <a:gd name="T96" fmla="*/ 1 w 127"/>
                  <a:gd name="T97" fmla="*/ 76 h 111"/>
                  <a:gd name="T98" fmla="*/ 1 w 127"/>
                  <a:gd name="T99" fmla="*/ 70 h 111"/>
                  <a:gd name="T100" fmla="*/ 3 w 127"/>
                  <a:gd name="T101" fmla="*/ 65 h 111"/>
                  <a:gd name="T102" fmla="*/ 6 w 127"/>
                  <a:gd name="T103" fmla="*/ 58 h 111"/>
                  <a:gd name="T104" fmla="*/ 11 w 127"/>
                  <a:gd name="T105" fmla="*/ 53 h 111"/>
                  <a:gd name="T106" fmla="*/ 17 w 127"/>
                  <a:gd name="T107" fmla="*/ 48 h 111"/>
                  <a:gd name="T108" fmla="*/ 24 w 127"/>
                  <a:gd name="T109" fmla="*/ 45 h 111"/>
                  <a:gd name="T110" fmla="*/ 31 w 127"/>
                  <a:gd name="T111" fmla="*/ 42 h 111"/>
                  <a:gd name="T112" fmla="*/ 40 w 127"/>
                  <a:gd name="T113" fmla="*/ 38 h 111"/>
                  <a:gd name="T114" fmla="*/ 47 w 127"/>
                  <a:gd name="T115" fmla="*/ 35 h 111"/>
                  <a:gd name="T116" fmla="*/ 55 w 127"/>
                  <a:gd name="T117" fmla="*/ 33 h 111"/>
                  <a:gd name="T118" fmla="*/ 63 w 127"/>
                  <a:gd name="T119" fmla="*/ 30 h 111"/>
                  <a:gd name="T120" fmla="*/ 71 w 127"/>
                  <a:gd name="T121" fmla="*/ 26 h 111"/>
                  <a:gd name="T122" fmla="*/ 95 w 127"/>
                  <a:gd name="T123" fmla="*/ 6 h 11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7"/>
                  <a:gd name="T187" fmla="*/ 0 h 111"/>
                  <a:gd name="T188" fmla="*/ 127 w 127"/>
                  <a:gd name="T189" fmla="*/ 111 h 11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7" h="111">
                    <a:moveTo>
                      <a:pt x="95" y="6"/>
                    </a:moveTo>
                    <a:lnTo>
                      <a:pt x="96" y="5"/>
                    </a:lnTo>
                    <a:lnTo>
                      <a:pt x="99" y="4"/>
                    </a:lnTo>
                    <a:lnTo>
                      <a:pt x="101" y="3"/>
                    </a:lnTo>
                    <a:lnTo>
                      <a:pt x="103" y="3"/>
                    </a:lnTo>
                    <a:lnTo>
                      <a:pt x="105" y="2"/>
                    </a:lnTo>
                    <a:lnTo>
                      <a:pt x="107" y="1"/>
                    </a:lnTo>
                    <a:lnTo>
                      <a:pt x="109" y="1"/>
                    </a:lnTo>
                    <a:lnTo>
                      <a:pt x="111" y="0"/>
                    </a:lnTo>
                    <a:lnTo>
                      <a:pt x="113" y="1"/>
                    </a:lnTo>
                    <a:lnTo>
                      <a:pt x="115" y="0"/>
                    </a:lnTo>
                    <a:lnTo>
                      <a:pt x="117" y="2"/>
                    </a:lnTo>
                    <a:lnTo>
                      <a:pt x="120" y="4"/>
                    </a:lnTo>
                    <a:lnTo>
                      <a:pt x="123" y="7"/>
                    </a:lnTo>
                    <a:lnTo>
                      <a:pt x="124" y="10"/>
                    </a:lnTo>
                    <a:lnTo>
                      <a:pt x="125" y="14"/>
                    </a:lnTo>
                    <a:lnTo>
                      <a:pt x="125" y="17"/>
                    </a:lnTo>
                    <a:lnTo>
                      <a:pt x="126" y="20"/>
                    </a:lnTo>
                    <a:lnTo>
                      <a:pt x="126" y="23"/>
                    </a:lnTo>
                    <a:lnTo>
                      <a:pt x="125" y="26"/>
                    </a:lnTo>
                    <a:lnTo>
                      <a:pt x="124" y="29"/>
                    </a:lnTo>
                    <a:lnTo>
                      <a:pt x="122" y="35"/>
                    </a:lnTo>
                    <a:lnTo>
                      <a:pt x="118" y="42"/>
                    </a:lnTo>
                    <a:lnTo>
                      <a:pt x="113" y="48"/>
                    </a:lnTo>
                    <a:lnTo>
                      <a:pt x="108" y="55"/>
                    </a:lnTo>
                    <a:lnTo>
                      <a:pt x="103" y="61"/>
                    </a:lnTo>
                    <a:lnTo>
                      <a:pt x="99" y="67"/>
                    </a:lnTo>
                    <a:lnTo>
                      <a:pt x="95" y="74"/>
                    </a:lnTo>
                    <a:lnTo>
                      <a:pt x="91" y="80"/>
                    </a:lnTo>
                    <a:lnTo>
                      <a:pt x="87" y="88"/>
                    </a:lnTo>
                    <a:lnTo>
                      <a:pt x="85" y="95"/>
                    </a:lnTo>
                    <a:lnTo>
                      <a:pt x="78" y="97"/>
                    </a:lnTo>
                    <a:lnTo>
                      <a:pt x="70" y="100"/>
                    </a:lnTo>
                    <a:lnTo>
                      <a:pt x="62" y="102"/>
                    </a:lnTo>
                    <a:lnTo>
                      <a:pt x="52" y="103"/>
                    </a:lnTo>
                    <a:lnTo>
                      <a:pt x="43" y="105"/>
                    </a:lnTo>
                    <a:lnTo>
                      <a:pt x="35" y="106"/>
                    </a:lnTo>
                    <a:lnTo>
                      <a:pt x="27" y="108"/>
                    </a:lnTo>
                    <a:lnTo>
                      <a:pt x="20" y="108"/>
                    </a:lnTo>
                    <a:lnTo>
                      <a:pt x="14" y="109"/>
                    </a:lnTo>
                    <a:lnTo>
                      <a:pt x="10" y="110"/>
                    </a:lnTo>
                    <a:lnTo>
                      <a:pt x="7" y="109"/>
                    </a:lnTo>
                    <a:lnTo>
                      <a:pt x="4" y="108"/>
                    </a:lnTo>
                    <a:lnTo>
                      <a:pt x="2" y="104"/>
                    </a:lnTo>
                    <a:lnTo>
                      <a:pt x="1" y="100"/>
                    </a:lnTo>
                    <a:lnTo>
                      <a:pt x="0" y="95"/>
                    </a:lnTo>
                    <a:lnTo>
                      <a:pt x="0" y="88"/>
                    </a:lnTo>
                    <a:lnTo>
                      <a:pt x="0" y="82"/>
                    </a:lnTo>
                    <a:lnTo>
                      <a:pt x="1" y="76"/>
                    </a:lnTo>
                    <a:lnTo>
                      <a:pt x="1" y="70"/>
                    </a:lnTo>
                    <a:lnTo>
                      <a:pt x="3" y="65"/>
                    </a:lnTo>
                    <a:lnTo>
                      <a:pt x="6" y="58"/>
                    </a:lnTo>
                    <a:lnTo>
                      <a:pt x="11" y="53"/>
                    </a:lnTo>
                    <a:lnTo>
                      <a:pt x="17" y="48"/>
                    </a:lnTo>
                    <a:lnTo>
                      <a:pt x="24" y="45"/>
                    </a:lnTo>
                    <a:lnTo>
                      <a:pt x="31" y="42"/>
                    </a:lnTo>
                    <a:lnTo>
                      <a:pt x="40" y="38"/>
                    </a:lnTo>
                    <a:lnTo>
                      <a:pt x="47" y="35"/>
                    </a:lnTo>
                    <a:lnTo>
                      <a:pt x="55" y="33"/>
                    </a:lnTo>
                    <a:lnTo>
                      <a:pt x="63" y="30"/>
                    </a:lnTo>
                    <a:lnTo>
                      <a:pt x="71" y="26"/>
                    </a:lnTo>
                    <a:lnTo>
                      <a:pt x="95" y="6"/>
                    </a:lnTo>
                  </a:path>
                </a:pathLst>
              </a:custGeom>
              <a:solidFill>
                <a:srgbClr val="EB87C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70" name="Freeform 172"/>
              <p:cNvSpPr>
                <a:spLocks/>
              </p:cNvSpPr>
              <p:nvPr/>
            </p:nvSpPr>
            <p:spPr bwMode="auto">
              <a:xfrm>
                <a:off x="1020" y="2289"/>
                <a:ext cx="131" cy="114"/>
              </a:xfrm>
              <a:custGeom>
                <a:avLst/>
                <a:gdLst>
                  <a:gd name="T0" fmla="*/ 98 w 131"/>
                  <a:gd name="T1" fmla="*/ 6 h 114"/>
                  <a:gd name="T2" fmla="*/ 99 w 131"/>
                  <a:gd name="T3" fmla="*/ 5 h 114"/>
                  <a:gd name="T4" fmla="*/ 101 w 131"/>
                  <a:gd name="T5" fmla="*/ 4 h 114"/>
                  <a:gd name="T6" fmla="*/ 104 w 131"/>
                  <a:gd name="T7" fmla="*/ 3 h 114"/>
                  <a:gd name="T8" fmla="*/ 106 w 131"/>
                  <a:gd name="T9" fmla="*/ 3 h 114"/>
                  <a:gd name="T10" fmla="*/ 108 w 131"/>
                  <a:gd name="T11" fmla="*/ 2 h 114"/>
                  <a:gd name="T12" fmla="*/ 110 w 131"/>
                  <a:gd name="T13" fmla="*/ 1 h 114"/>
                  <a:gd name="T14" fmla="*/ 112 w 131"/>
                  <a:gd name="T15" fmla="*/ 1 h 114"/>
                  <a:gd name="T16" fmla="*/ 114 w 131"/>
                  <a:gd name="T17" fmla="*/ 0 h 114"/>
                  <a:gd name="T18" fmla="*/ 116 w 131"/>
                  <a:gd name="T19" fmla="*/ 1 h 114"/>
                  <a:gd name="T20" fmla="*/ 118 w 131"/>
                  <a:gd name="T21" fmla="*/ 0 h 114"/>
                  <a:gd name="T22" fmla="*/ 120 w 131"/>
                  <a:gd name="T23" fmla="*/ 2 h 114"/>
                  <a:gd name="T24" fmla="*/ 123 w 131"/>
                  <a:gd name="T25" fmla="*/ 4 h 114"/>
                  <a:gd name="T26" fmla="*/ 126 w 131"/>
                  <a:gd name="T27" fmla="*/ 8 h 114"/>
                  <a:gd name="T28" fmla="*/ 128 w 131"/>
                  <a:gd name="T29" fmla="*/ 11 h 114"/>
                  <a:gd name="T30" fmla="*/ 129 w 131"/>
                  <a:gd name="T31" fmla="*/ 15 h 114"/>
                  <a:gd name="T32" fmla="*/ 129 w 131"/>
                  <a:gd name="T33" fmla="*/ 18 h 114"/>
                  <a:gd name="T34" fmla="*/ 129 w 131"/>
                  <a:gd name="T35" fmla="*/ 21 h 114"/>
                  <a:gd name="T36" fmla="*/ 130 w 131"/>
                  <a:gd name="T37" fmla="*/ 24 h 114"/>
                  <a:gd name="T38" fmla="*/ 129 w 131"/>
                  <a:gd name="T39" fmla="*/ 27 h 114"/>
                  <a:gd name="T40" fmla="*/ 128 w 131"/>
                  <a:gd name="T41" fmla="*/ 30 h 114"/>
                  <a:gd name="T42" fmla="*/ 125 w 131"/>
                  <a:gd name="T43" fmla="*/ 37 h 114"/>
                  <a:gd name="T44" fmla="*/ 121 w 131"/>
                  <a:gd name="T45" fmla="*/ 43 h 114"/>
                  <a:gd name="T46" fmla="*/ 116 w 131"/>
                  <a:gd name="T47" fmla="*/ 49 h 114"/>
                  <a:gd name="T48" fmla="*/ 111 w 131"/>
                  <a:gd name="T49" fmla="*/ 57 h 114"/>
                  <a:gd name="T50" fmla="*/ 106 w 131"/>
                  <a:gd name="T51" fmla="*/ 63 h 114"/>
                  <a:gd name="T52" fmla="*/ 102 w 131"/>
                  <a:gd name="T53" fmla="*/ 69 h 114"/>
                  <a:gd name="T54" fmla="*/ 98 w 131"/>
                  <a:gd name="T55" fmla="*/ 76 h 114"/>
                  <a:gd name="T56" fmla="*/ 94 w 131"/>
                  <a:gd name="T57" fmla="*/ 83 h 114"/>
                  <a:gd name="T58" fmla="*/ 90 w 131"/>
                  <a:gd name="T59" fmla="*/ 90 h 114"/>
                  <a:gd name="T60" fmla="*/ 89 w 131"/>
                  <a:gd name="T61" fmla="*/ 98 h 114"/>
                  <a:gd name="T62" fmla="*/ 81 w 131"/>
                  <a:gd name="T63" fmla="*/ 101 h 114"/>
                  <a:gd name="T64" fmla="*/ 72 w 131"/>
                  <a:gd name="T65" fmla="*/ 103 h 114"/>
                  <a:gd name="T66" fmla="*/ 64 w 131"/>
                  <a:gd name="T67" fmla="*/ 105 h 114"/>
                  <a:gd name="T68" fmla="*/ 54 w 131"/>
                  <a:gd name="T69" fmla="*/ 106 h 114"/>
                  <a:gd name="T70" fmla="*/ 45 w 131"/>
                  <a:gd name="T71" fmla="*/ 109 h 114"/>
                  <a:gd name="T72" fmla="*/ 36 w 131"/>
                  <a:gd name="T73" fmla="*/ 109 h 114"/>
                  <a:gd name="T74" fmla="*/ 29 w 131"/>
                  <a:gd name="T75" fmla="*/ 110 h 114"/>
                  <a:gd name="T76" fmla="*/ 22 w 131"/>
                  <a:gd name="T77" fmla="*/ 111 h 114"/>
                  <a:gd name="T78" fmla="*/ 15 w 131"/>
                  <a:gd name="T79" fmla="*/ 112 h 114"/>
                  <a:gd name="T80" fmla="*/ 11 w 131"/>
                  <a:gd name="T81" fmla="*/ 113 h 114"/>
                  <a:gd name="T82" fmla="*/ 8 w 131"/>
                  <a:gd name="T83" fmla="*/ 113 h 114"/>
                  <a:gd name="T84" fmla="*/ 5 w 131"/>
                  <a:gd name="T85" fmla="*/ 111 h 114"/>
                  <a:gd name="T86" fmla="*/ 3 w 131"/>
                  <a:gd name="T87" fmla="*/ 107 h 114"/>
                  <a:gd name="T88" fmla="*/ 2 w 131"/>
                  <a:gd name="T89" fmla="*/ 102 h 114"/>
                  <a:gd name="T90" fmla="*/ 1 w 131"/>
                  <a:gd name="T91" fmla="*/ 98 h 114"/>
                  <a:gd name="T92" fmla="*/ 0 w 131"/>
                  <a:gd name="T93" fmla="*/ 91 h 114"/>
                  <a:gd name="T94" fmla="*/ 1 w 131"/>
                  <a:gd name="T95" fmla="*/ 85 h 114"/>
                  <a:gd name="T96" fmla="*/ 1 w 131"/>
                  <a:gd name="T97" fmla="*/ 79 h 114"/>
                  <a:gd name="T98" fmla="*/ 2 w 131"/>
                  <a:gd name="T99" fmla="*/ 72 h 114"/>
                  <a:gd name="T100" fmla="*/ 3 w 131"/>
                  <a:gd name="T101" fmla="*/ 67 h 114"/>
                  <a:gd name="T102" fmla="*/ 7 w 131"/>
                  <a:gd name="T103" fmla="*/ 60 h 114"/>
                  <a:gd name="T104" fmla="*/ 12 w 131"/>
                  <a:gd name="T105" fmla="*/ 54 h 114"/>
                  <a:gd name="T106" fmla="*/ 18 w 131"/>
                  <a:gd name="T107" fmla="*/ 49 h 114"/>
                  <a:gd name="T108" fmla="*/ 25 w 131"/>
                  <a:gd name="T109" fmla="*/ 46 h 114"/>
                  <a:gd name="T110" fmla="*/ 33 w 131"/>
                  <a:gd name="T111" fmla="*/ 43 h 114"/>
                  <a:gd name="T112" fmla="*/ 41 w 131"/>
                  <a:gd name="T113" fmla="*/ 40 h 114"/>
                  <a:gd name="T114" fmla="*/ 49 w 131"/>
                  <a:gd name="T115" fmla="*/ 36 h 114"/>
                  <a:gd name="T116" fmla="*/ 57 w 131"/>
                  <a:gd name="T117" fmla="*/ 34 h 114"/>
                  <a:gd name="T118" fmla="*/ 65 w 131"/>
                  <a:gd name="T119" fmla="*/ 31 h 114"/>
                  <a:gd name="T120" fmla="*/ 73 w 131"/>
                  <a:gd name="T121" fmla="*/ 27 h 114"/>
                  <a:gd name="T122" fmla="*/ 98 w 131"/>
                  <a:gd name="T123" fmla="*/ 6 h 11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1"/>
                  <a:gd name="T187" fmla="*/ 0 h 114"/>
                  <a:gd name="T188" fmla="*/ 131 w 131"/>
                  <a:gd name="T189" fmla="*/ 114 h 11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1" h="114">
                    <a:moveTo>
                      <a:pt x="98" y="6"/>
                    </a:moveTo>
                    <a:lnTo>
                      <a:pt x="99" y="5"/>
                    </a:lnTo>
                    <a:lnTo>
                      <a:pt x="101" y="4"/>
                    </a:lnTo>
                    <a:lnTo>
                      <a:pt x="104" y="3"/>
                    </a:lnTo>
                    <a:lnTo>
                      <a:pt x="106" y="3"/>
                    </a:lnTo>
                    <a:lnTo>
                      <a:pt x="108" y="2"/>
                    </a:lnTo>
                    <a:lnTo>
                      <a:pt x="110" y="1"/>
                    </a:lnTo>
                    <a:lnTo>
                      <a:pt x="112" y="1"/>
                    </a:lnTo>
                    <a:lnTo>
                      <a:pt x="114" y="0"/>
                    </a:lnTo>
                    <a:lnTo>
                      <a:pt x="116" y="1"/>
                    </a:lnTo>
                    <a:lnTo>
                      <a:pt x="118" y="0"/>
                    </a:lnTo>
                    <a:lnTo>
                      <a:pt x="120" y="2"/>
                    </a:lnTo>
                    <a:lnTo>
                      <a:pt x="123" y="4"/>
                    </a:lnTo>
                    <a:lnTo>
                      <a:pt x="126" y="8"/>
                    </a:lnTo>
                    <a:lnTo>
                      <a:pt x="128" y="11"/>
                    </a:lnTo>
                    <a:lnTo>
                      <a:pt x="129" y="15"/>
                    </a:lnTo>
                    <a:lnTo>
                      <a:pt x="129" y="18"/>
                    </a:lnTo>
                    <a:lnTo>
                      <a:pt x="129" y="21"/>
                    </a:lnTo>
                    <a:lnTo>
                      <a:pt x="130" y="24"/>
                    </a:lnTo>
                    <a:lnTo>
                      <a:pt x="129" y="27"/>
                    </a:lnTo>
                    <a:lnTo>
                      <a:pt x="128" y="30"/>
                    </a:lnTo>
                    <a:lnTo>
                      <a:pt x="125" y="37"/>
                    </a:lnTo>
                    <a:lnTo>
                      <a:pt x="121" y="43"/>
                    </a:lnTo>
                    <a:lnTo>
                      <a:pt x="116" y="49"/>
                    </a:lnTo>
                    <a:lnTo>
                      <a:pt x="111" y="57"/>
                    </a:lnTo>
                    <a:lnTo>
                      <a:pt x="106" y="63"/>
                    </a:lnTo>
                    <a:lnTo>
                      <a:pt x="102" y="69"/>
                    </a:lnTo>
                    <a:lnTo>
                      <a:pt x="98" y="76"/>
                    </a:lnTo>
                    <a:lnTo>
                      <a:pt x="94" y="83"/>
                    </a:lnTo>
                    <a:lnTo>
                      <a:pt x="90" y="90"/>
                    </a:lnTo>
                    <a:lnTo>
                      <a:pt x="89" y="98"/>
                    </a:lnTo>
                    <a:lnTo>
                      <a:pt x="81" y="101"/>
                    </a:lnTo>
                    <a:lnTo>
                      <a:pt x="72" y="103"/>
                    </a:lnTo>
                    <a:lnTo>
                      <a:pt x="64" y="105"/>
                    </a:lnTo>
                    <a:lnTo>
                      <a:pt x="54" y="106"/>
                    </a:lnTo>
                    <a:lnTo>
                      <a:pt x="45" y="109"/>
                    </a:lnTo>
                    <a:lnTo>
                      <a:pt x="36" y="109"/>
                    </a:lnTo>
                    <a:lnTo>
                      <a:pt x="29" y="110"/>
                    </a:lnTo>
                    <a:lnTo>
                      <a:pt x="22" y="111"/>
                    </a:lnTo>
                    <a:lnTo>
                      <a:pt x="15" y="112"/>
                    </a:lnTo>
                    <a:lnTo>
                      <a:pt x="11" y="113"/>
                    </a:lnTo>
                    <a:lnTo>
                      <a:pt x="8" y="113"/>
                    </a:lnTo>
                    <a:lnTo>
                      <a:pt x="5" y="111"/>
                    </a:lnTo>
                    <a:lnTo>
                      <a:pt x="3" y="107"/>
                    </a:lnTo>
                    <a:lnTo>
                      <a:pt x="2" y="102"/>
                    </a:lnTo>
                    <a:lnTo>
                      <a:pt x="1" y="98"/>
                    </a:lnTo>
                    <a:lnTo>
                      <a:pt x="0" y="91"/>
                    </a:lnTo>
                    <a:lnTo>
                      <a:pt x="1" y="85"/>
                    </a:lnTo>
                    <a:lnTo>
                      <a:pt x="1" y="79"/>
                    </a:lnTo>
                    <a:lnTo>
                      <a:pt x="2" y="72"/>
                    </a:lnTo>
                    <a:lnTo>
                      <a:pt x="3" y="67"/>
                    </a:lnTo>
                    <a:lnTo>
                      <a:pt x="7" y="60"/>
                    </a:lnTo>
                    <a:lnTo>
                      <a:pt x="12" y="54"/>
                    </a:lnTo>
                    <a:lnTo>
                      <a:pt x="18" y="49"/>
                    </a:lnTo>
                    <a:lnTo>
                      <a:pt x="25" y="46"/>
                    </a:lnTo>
                    <a:lnTo>
                      <a:pt x="33" y="43"/>
                    </a:lnTo>
                    <a:lnTo>
                      <a:pt x="41" y="40"/>
                    </a:lnTo>
                    <a:lnTo>
                      <a:pt x="49" y="36"/>
                    </a:lnTo>
                    <a:lnTo>
                      <a:pt x="57" y="34"/>
                    </a:lnTo>
                    <a:lnTo>
                      <a:pt x="65" y="31"/>
                    </a:lnTo>
                    <a:lnTo>
                      <a:pt x="73" y="27"/>
                    </a:lnTo>
                    <a:lnTo>
                      <a:pt x="98" y="6"/>
                    </a:lnTo>
                  </a:path>
                </a:pathLst>
              </a:custGeom>
              <a:noFill/>
              <a:ln w="12700" cap="rnd">
                <a:solidFill>
                  <a:srgbClr val="EB87CD"/>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871" name="Freeform 173"/>
              <p:cNvSpPr>
                <a:spLocks/>
              </p:cNvSpPr>
              <p:nvPr/>
            </p:nvSpPr>
            <p:spPr bwMode="auto">
              <a:xfrm>
                <a:off x="983" y="2234"/>
                <a:ext cx="101" cy="65"/>
              </a:xfrm>
              <a:custGeom>
                <a:avLst/>
                <a:gdLst>
                  <a:gd name="T0" fmla="*/ 2 w 101"/>
                  <a:gd name="T1" fmla="*/ 56 h 65"/>
                  <a:gd name="T2" fmla="*/ 4 w 101"/>
                  <a:gd name="T3" fmla="*/ 59 h 65"/>
                  <a:gd name="T4" fmla="*/ 7 w 101"/>
                  <a:gd name="T5" fmla="*/ 62 h 65"/>
                  <a:gd name="T6" fmla="*/ 11 w 101"/>
                  <a:gd name="T7" fmla="*/ 63 h 65"/>
                  <a:gd name="T8" fmla="*/ 15 w 101"/>
                  <a:gd name="T9" fmla="*/ 64 h 65"/>
                  <a:gd name="T10" fmla="*/ 20 w 101"/>
                  <a:gd name="T11" fmla="*/ 64 h 65"/>
                  <a:gd name="T12" fmla="*/ 25 w 101"/>
                  <a:gd name="T13" fmla="*/ 63 h 65"/>
                  <a:gd name="T14" fmla="*/ 30 w 101"/>
                  <a:gd name="T15" fmla="*/ 62 h 65"/>
                  <a:gd name="T16" fmla="*/ 35 w 101"/>
                  <a:gd name="T17" fmla="*/ 60 h 65"/>
                  <a:gd name="T18" fmla="*/ 39 w 101"/>
                  <a:gd name="T19" fmla="*/ 58 h 65"/>
                  <a:gd name="T20" fmla="*/ 42 w 101"/>
                  <a:gd name="T21" fmla="*/ 56 h 65"/>
                  <a:gd name="T22" fmla="*/ 46 w 101"/>
                  <a:gd name="T23" fmla="*/ 53 h 65"/>
                  <a:gd name="T24" fmla="*/ 50 w 101"/>
                  <a:gd name="T25" fmla="*/ 51 h 65"/>
                  <a:gd name="T26" fmla="*/ 56 w 101"/>
                  <a:gd name="T27" fmla="*/ 49 h 65"/>
                  <a:gd name="T28" fmla="*/ 64 w 101"/>
                  <a:gd name="T29" fmla="*/ 48 h 65"/>
                  <a:gd name="T30" fmla="*/ 71 w 101"/>
                  <a:gd name="T31" fmla="*/ 46 h 65"/>
                  <a:gd name="T32" fmla="*/ 78 w 101"/>
                  <a:gd name="T33" fmla="*/ 44 h 65"/>
                  <a:gd name="T34" fmla="*/ 84 w 101"/>
                  <a:gd name="T35" fmla="*/ 42 h 65"/>
                  <a:gd name="T36" fmla="*/ 89 w 101"/>
                  <a:gd name="T37" fmla="*/ 41 h 65"/>
                  <a:gd name="T38" fmla="*/ 93 w 101"/>
                  <a:gd name="T39" fmla="*/ 40 h 65"/>
                  <a:gd name="T40" fmla="*/ 94 w 101"/>
                  <a:gd name="T41" fmla="*/ 40 h 65"/>
                  <a:gd name="T42" fmla="*/ 96 w 101"/>
                  <a:gd name="T43" fmla="*/ 39 h 65"/>
                  <a:gd name="T44" fmla="*/ 97 w 101"/>
                  <a:gd name="T45" fmla="*/ 38 h 65"/>
                  <a:gd name="T46" fmla="*/ 98 w 101"/>
                  <a:gd name="T47" fmla="*/ 35 h 65"/>
                  <a:gd name="T48" fmla="*/ 99 w 101"/>
                  <a:gd name="T49" fmla="*/ 33 h 65"/>
                  <a:gd name="T50" fmla="*/ 100 w 101"/>
                  <a:gd name="T51" fmla="*/ 30 h 65"/>
                  <a:gd name="T52" fmla="*/ 100 w 101"/>
                  <a:gd name="T53" fmla="*/ 27 h 65"/>
                  <a:gd name="T54" fmla="*/ 98 w 101"/>
                  <a:gd name="T55" fmla="*/ 22 h 65"/>
                  <a:gd name="T56" fmla="*/ 94 w 101"/>
                  <a:gd name="T57" fmla="*/ 19 h 65"/>
                  <a:gd name="T58" fmla="*/ 88 w 101"/>
                  <a:gd name="T59" fmla="*/ 15 h 65"/>
                  <a:gd name="T60" fmla="*/ 84 w 101"/>
                  <a:gd name="T61" fmla="*/ 12 h 65"/>
                  <a:gd name="T62" fmla="*/ 78 w 101"/>
                  <a:gd name="T63" fmla="*/ 10 h 65"/>
                  <a:gd name="T64" fmla="*/ 72 w 101"/>
                  <a:gd name="T65" fmla="*/ 8 h 65"/>
                  <a:gd name="T66" fmla="*/ 65 w 101"/>
                  <a:gd name="T67" fmla="*/ 6 h 65"/>
                  <a:gd name="T68" fmla="*/ 57 w 101"/>
                  <a:gd name="T69" fmla="*/ 4 h 65"/>
                  <a:gd name="T70" fmla="*/ 49 w 101"/>
                  <a:gd name="T71" fmla="*/ 2 h 65"/>
                  <a:gd name="T72" fmla="*/ 41 w 101"/>
                  <a:gd name="T73" fmla="*/ 1 h 65"/>
                  <a:gd name="T74" fmla="*/ 35 w 101"/>
                  <a:gd name="T75" fmla="*/ 1 h 65"/>
                  <a:gd name="T76" fmla="*/ 28 w 101"/>
                  <a:gd name="T77" fmla="*/ 1 h 65"/>
                  <a:gd name="T78" fmla="*/ 23 w 101"/>
                  <a:gd name="T79" fmla="*/ 0 h 65"/>
                  <a:gd name="T80" fmla="*/ 18 w 101"/>
                  <a:gd name="T81" fmla="*/ 0 h 65"/>
                  <a:gd name="T82" fmla="*/ 15 w 101"/>
                  <a:gd name="T83" fmla="*/ 1 h 65"/>
                  <a:gd name="T84" fmla="*/ 11 w 101"/>
                  <a:gd name="T85" fmla="*/ 2 h 65"/>
                  <a:gd name="T86" fmla="*/ 7 w 101"/>
                  <a:gd name="T87" fmla="*/ 4 h 65"/>
                  <a:gd name="T88" fmla="*/ 4 w 101"/>
                  <a:gd name="T89" fmla="*/ 7 h 65"/>
                  <a:gd name="T90" fmla="*/ 3 w 101"/>
                  <a:gd name="T91" fmla="*/ 9 h 65"/>
                  <a:gd name="T92" fmla="*/ 1 w 101"/>
                  <a:gd name="T93" fmla="*/ 11 h 65"/>
                  <a:gd name="T94" fmla="*/ 1 w 101"/>
                  <a:gd name="T95" fmla="*/ 13 h 65"/>
                  <a:gd name="T96" fmla="*/ 0 w 101"/>
                  <a:gd name="T97" fmla="*/ 16 h 65"/>
                  <a:gd name="T98" fmla="*/ 1 w 101"/>
                  <a:gd name="T99" fmla="*/ 19 h 65"/>
                  <a:gd name="T100" fmla="*/ 1 w 101"/>
                  <a:gd name="T101" fmla="*/ 21 h 65"/>
                  <a:gd name="T102" fmla="*/ 2 w 101"/>
                  <a:gd name="T103" fmla="*/ 24 h 65"/>
                  <a:gd name="T104" fmla="*/ 3 w 101"/>
                  <a:gd name="T105" fmla="*/ 29 h 65"/>
                  <a:gd name="T106" fmla="*/ 2 w 101"/>
                  <a:gd name="T107" fmla="*/ 31 h 65"/>
                  <a:gd name="T108" fmla="*/ 2 w 101"/>
                  <a:gd name="T109" fmla="*/ 35 h 65"/>
                  <a:gd name="T110" fmla="*/ 2 w 101"/>
                  <a:gd name="T111" fmla="*/ 39 h 65"/>
                  <a:gd name="T112" fmla="*/ 1 w 101"/>
                  <a:gd name="T113" fmla="*/ 43 h 65"/>
                  <a:gd name="T114" fmla="*/ 2 w 101"/>
                  <a:gd name="T115" fmla="*/ 48 h 65"/>
                  <a:gd name="T116" fmla="*/ 1 w 101"/>
                  <a:gd name="T117" fmla="*/ 52 h 65"/>
                  <a:gd name="T118" fmla="*/ 2 w 101"/>
                  <a:gd name="T119" fmla="*/ 56 h 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1"/>
                  <a:gd name="T181" fmla="*/ 0 h 65"/>
                  <a:gd name="T182" fmla="*/ 101 w 101"/>
                  <a:gd name="T183" fmla="*/ 65 h 6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1" h="65">
                    <a:moveTo>
                      <a:pt x="2" y="56"/>
                    </a:moveTo>
                    <a:lnTo>
                      <a:pt x="4" y="59"/>
                    </a:lnTo>
                    <a:lnTo>
                      <a:pt x="7" y="62"/>
                    </a:lnTo>
                    <a:lnTo>
                      <a:pt x="11" y="63"/>
                    </a:lnTo>
                    <a:lnTo>
                      <a:pt x="15" y="64"/>
                    </a:lnTo>
                    <a:lnTo>
                      <a:pt x="20" y="64"/>
                    </a:lnTo>
                    <a:lnTo>
                      <a:pt x="25" y="63"/>
                    </a:lnTo>
                    <a:lnTo>
                      <a:pt x="30" y="62"/>
                    </a:lnTo>
                    <a:lnTo>
                      <a:pt x="35" y="60"/>
                    </a:lnTo>
                    <a:lnTo>
                      <a:pt x="39" y="58"/>
                    </a:lnTo>
                    <a:lnTo>
                      <a:pt x="42" y="56"/>
                    </a:lnTo>
                    <a:lnTo>
                      <a:pt x="46" y="53"/>
                    </a:lnTo>
                    <a:lnTo>
                      <a:pt x="50" y="51"/>
                    </a:lnTo>
                    <a:lnTo>
                      <a:pt x="56" y="49"/>
                    </a:lnTo>
                    <a:lnTo>
                      <a:pt x="64" y="48"/>
                    </a:lnTo>
                    <a:lnTo>
                      <a:pt x="71" y="46"/>
                    </a:lnTo>
                    <a:lnTo>
                      <a:pt x="78" y="44"/>
                    </a:lnTo>
                    <a:lnTo>
                      <a:pt x="84" y="42"/>
                    </a:lnTo>
                    <a:lnTo>
                      <a:pt x="89" y="41"/>
                    </a:lnTo>
                    <a:lnTo>
                      <a:pt x="93" y="40"/>
                    </a:lnTo>
                    <a:lnTo>
                      <a:pt x="94" y="40"/>
                    </a:lnTo>
                    <a:lnTo>
                      <a:pt x="96" y="39"/>
                    </a:lnTo>
                    <a:lnTo>
                      <a:pt x="97" y="38"/>
                    </a:lnTo>
                    <a:lnTo>
                      <a:pt x="98" y="35"/>
                    </a:lnTo>
                    <a:lnTo>
                      <a:pt x="99" y="33"/>
                    </a:lnTo>
                    <a:lnTo>
                      <a:pt x="100" y="30"/>
                    </a:lnTo>
                    <a:lnTo>
                      <a:pt x="100" y="27"/>
                    </a:lnTo>
                    <a:lnTo>
                      <a:pt x="98" y="22"/>
                    </a:lnTo>
                    <a:lnTo>
                      <a:pt x="94" y="19"/>
                    </a:lnTo>
                    <a:lnTo>
                      <a:pt x="88" y="15"/>
                    </a:lnTo>
                    <a:lnTo>
                      <a:pt x="84" y="12"/>
                    </a:lnTo>
                    <a:lnTo>
                      <a:pt x="78" y="10"/>
                    </a:lnTo>
                    <a:lnTo>
                      <a:pt x="72" y="8"/>
                    </a:lnTo>
                    <a:lnTo>
                      <a:pt x="65" y="6"/>
                    </a:lnTo>
                    <a:lnTo>
                      <a:pt x="57" y="4"/>
                    </a:lnTo>
                    <a:lnTo>
                      <a:pt x="49" y="2"/>
                    </a:lnTo>
                    <a:lnTo>
                      <a:pt x="41" y="1"/>
                    </a:lnTo>
                    <a:lnTo>
                      <a:pt x="35" y="1"/>
                    </a:lnTo>
                    <a:lnTo>
                      <a:pt x="28" y="1"/>
                    </a:lnTo>
                    <a:lnTo>
                      <a:pt x="23" y="0"/>
                    </a:lnTo>
                    <a:lnTo>
                      <a:pt x="18" y="0"/>
                    </a:lnTo>
                    <a:lnTo>
                      <a:pt x="15" y="1"/>
                    </a:lnTo>
                    <a:lnTo>
                      <a:pt x="11" y="2"/>
                    </a:lnTo>
                    <a:lnTo>
                      <a:pt x="7" y="4"/>
                    </a:lnTo>
                    <a:lnTo>
                      <a:pt x="4" y="7"/>
                    </a:lnTo>
                    <a:lnTo>
                      <a:pt x="3" y="9"/>
                    </a:lnTo>
                    <a:lnTo>
                      <a:pt x="1" y="11"/>
                    </a:lnTo>
                    <a:lnTo>
                      <a:pt x="1" y="13"/>
                    </a:lnTo>
                    <a:lnTo>
                      <a:pt x="0" y="16"/>
                    </a:lnTo>
                    <a:lnTo>
                      <a:pt x="1" y="19"/>
                    </a:lnTo>
                    <a:lnTo>
                      <a:pt x="1" y="21"/>
                    </a:lnTo>
                    <a:lnTo>
                      <a:pt x="2" y="24"/>
                    </a:lnTo>
                    <a:lnTo>
                      <a:pt x="3" y="29"/>
                    </a:lnTo>
                    <a:lnTo>
                      <a:pt x="2" y="31"/>
                    </a:lnTo>
                    <a:lnTo>
                      <a:pt x="2" y="35"/>
                    </a:lnTo>
                    <a:lnTo>
                      <a:pt x="2" y="39"/>
                    </a:lnTo>
                    <a:lnTo>
                      <a:pt x="1" y="43"/>
                    </a:lnTo>
                    <a:lnTo>
                      <a:pt x="2" y="48"/>
                    </a:lnTo>
                    <a:lnTo>
                      <a:pt x="1" y="52"/>
                    </a:lnTo>
                    <a:lnTo>
                      <a:pt x="2" y="56"/>
                    </a:lnTo>
                  </a:path>
                </a:pathLst>
              </a:custGeom>
              <a:solidFill>
                <a:srgbClr val="EB87C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72" name="Freeform 174"/>
              <p:cNvSpPr>
                <a:spLocks/>
              </p:cNvSpPr>
              <p:nvPr/>
            </p:nvSpPr>
            <p:spPr bwMode="auto">
              <a:xfrm>
                <a:off x="980" y="2234"/>
                <a:ext cx="104" cy="69"/>
              </a:xfrm>
              <a:custGeom>
                <a:avLst/>
                <a:gdLst>
                  <a:gd name="T0" fmla="*/ 2 w 104"/>
                  <a:gd name="T1" fmla="*/ 59 h 69"/>
                  <a:gd name="T2" fmla="*/ 4 w 104"/>
                  <a:gd name="T3" fmla="*/ 62 h 69"/>
                  <a:gd name="T4" fmla="*/ 7 w 104"/>
                  <a:gd name="T5" fmla="*/ 65 h 69"/>
                  <a:gd name="T6" fmla="*/ 11 w 104"/>
                  <a:gd name="T7" fmla="*/ 67 h 69"/>
                  <a:gd name="T8" fmla="*/ 16 w 104"/>
                  <a:gd name="T9" fmla="*/ 68 h 69"/>
                  <a:gd name="T10" fmla="*/ 21 w 104"/>
                  <a:gd name="T11" fmla="*/ 67 h 69"/>
                  <a:gd name="T12" fmla="*/ 26 w 104"/>
                  <a:gd name="T13" fmla="*/ 67 h 69"/>
                  <a:gd name="T14" fmla="*/ 31 w 104"/>
                  <a:gd name="T15" fmla="*/ 65 h 69"/>
                  <a:gd name="T16" fmla="*/ 36 w 104"/>
                  <a:gd name="T17" fmla="*/ 63 h 69"/>
                  <a:gd name="T18" fmla="*/ 40 w 104"/>
                  <a:gd name="T19" fmla="*/ 61 h 69"/>
                  <a:gd name="T20" fmla="*/ 43 w 104"/>
                  <a:gd name="T21" fmla="*/ 59 h 69"/>
                  <a:gd name="T22" fmla="*/ 47 w 104"/>
                  <a:gd name="T23" fmla="*/ 57 h 69"/>
                  <a:gd name="T24" fmla="*/ 52 w 104"/>
                  <a:gd name="T25" fmla="*/ 54 h 69"/>
                  <a:gd name="T26" fmla="*/ 58 w 104"/>
                  <a:gd name="T27" fmla="*/ 52 h 69"/>
                  <a:gd name="T28" fmla="*/ 66 w 104"/>
                  <a:gd name="T29" fmla="*/ 50 h 69"/>
                  <a:gd name="T30" fmla="*/ 73 w 104"/>
                  <a:gd name="T31" fmla="*/ 48 h 69"/>
                  <a:gd name="T32" fmla="*/ 80 w 104"/>
                  <a:gd name="T33" fmla="*/ 47 h 69"/>
                  <a:gd name="T34" fmla="*/ 87 w 104"/>
                  <a:gd name="T35" fmla="*/ 45 h 69"/>
                  <a:gd name="T36" fmla="*/ 92 w 104"/>
                  <a:gd name="T37" fmla="*/ 44 h 69"/>
                  <a:gd name="T38" fmla="*/ 96 w 104"/>
                  <a:gd name="T39" fmla="*/ 43 h 69"/>
                  <a:gd name="T40" fmla="*/ 97 w 104"/>
                  <a:gd name="T41" fmla="*/ 43 h 69"/>
                  <a:gd name="T42" fmla="*/ 99 w 104"/>
                  <a:gd name="T43" fmla="*/ 42 h 69"/>
                  <a:gd name="T44" fmla="*/ 100 w 104"/>
                  <a:gd name="T45" fmla="*/ 40 h 69"/>
                  <a:gd name="T46" fmla="*/ 101 w 104"/>
                  <a:gd name="T47" fmla="*/ 38 h 69"/>
                  <a:gd name="T48" fmla="*/ 102 w 104"/>
                  <a:gd name="T49" fmla="*/ 36 h 69"/>
                  <a:gd name="T50" fmla="*/ 103 w 104"/>
                  <a:gd name="T51" fmla="*/ 32 h 69"/>
                  <a:gd name="T52" fmla="*/ 102 w 104"/>
                  <a:gd name="T53" fmla="*/ 29 h 69"/>
                  <a:gd name="T54" fmla="*/ 100 w 104"/>
                  <a:gd name="T55" fmla="*/ 25 h 69"/>
                  <a:gd name="T56" fmla="*/ 96 w 104"/>
                  <a:gd name="T57" fmla="*/ 21 h 69"/>
                  <a:gd name="T58" fmla="*/ 91 w 104"/>
                  <a:gd name="T59" fmla="*/ 16 h 69"/>
                  <a:gd name="T60" fmla="*/ 86 w 104"/>
                  <a:gd name="T61" fmla="*/ 13 h 69"/>
                  <a:gd name="T62" fmla="*/ 80 w 104"/>
                  <a:gd name="T63" fmla="*/ 12 h 69"/>
                  <a:gd name="T64" fmla="*/ 75 w 104"/>
                  <a:gd name="T65" fmla="*/ 9 h 69"/>
                  <a:gd name="T66" fmla="*/ 67 w 104"/>
                  <a:gd name="T67" fmla="*/ 7 h 69"/>
                  <a:gd name="T68" fmla="*/ 58 w 104"/>
                  <a:gd name="T69" fmla="*/ 6 h 69"/>
                  <a:gd name="T70" fmla="*/ 50 w 104"/>
                  <a:gd name="T71" fmla="*/ 4 h 69"/>
                  <a:gd name="T72" fmla="*/ 42 w 104"/>
                  <a:gd name="T73" fmla="*/ 2 h 69"/>
                  <a:gd name="T74" fmla="*/ 36 w 104"/>
                  <a:gd name="T75" fmla="*/ 1 h 69"/>
                  <a:gd name="T76" fmla="*/ 28 w 104"/>
                  <a:gd name="T77" fmla="*/ 1 h 69"/>
                  <a:gd name="T78" fmla="*/ 23 w 104"/>
                  <a:gd name="T79" fmla="*/ 0 h 69"/>
                  <a:gd name="T80" fmla="*/ 19 w 104"/>
                  <a:gd name="T81" fmla="*/ 0 h 69"/>
                  <a:gd name="T82" fmla="*/ 15 w 104"/>
                  <a:gd name="T83" fmla="*/ 1 h 69"/>
                  <a:gd name="T84" fmla="*/ 11 w 104"/>
                  <a:gd name="T85" fmla="*/ 3 h 69"/>
                  <a:gd name="T86" fmla="*/ 7 w 104"/>
                  <a:gd name="T87" fmla="*/ 4 h 69"/>
                  <a:gd name="T88" fmla="*/ 4 w 104"/>
                  <a:gd name="T89" fmla="*/ 7 h 69"/>
                  <a:gd name="T90" fmla="*/ 3 w 104"/>
                  <a:gd name="T91" fmla="*/ 10 h 69"/>
                  <a:gd name="T92" fmla="*/ 1 w 104"/>
                  <a:gd name="T93" fmla="*/ 12 h 69"/>
                  <a:gd name="T94" fmla="*/ 1 w 104"/>
                  <a:gd name="T95" fmla="*/ 14 h 69"/>
                  <a:gd name="T96" fmla="*/ 0 w 104"/>
                  <a:gd name="T97" fmla="*/ 18 h 69"/>
                  <a:gd name="T98" fmla="*/ 1 w 104"/>
                  <a:gd name="T99" fmla="*/ 20 h 69"/>
                  <a:gd name="T100" fmla="*/ 2 w 104"/>
                  <a:gd name="T101" fmla="*/ 23 h 69"/>
                  <a:gd name="T102" fmla="*/ 2 w 104"/>
                  <a:gd name="T103" fmla="*/ 26 h 69"/>
                  <a:gd name="T104" fmla="*/ 2 w 104"/>
                  <a:gd name="T105" fmla="*/ 30 h 69"/>
                  <a:gd name="T106" fmla="*/ 2 w 104"/>
                  <a:gd name="T107" fmla="*/ 34 h 69"/>
                  <a:gd name="T108" fmla="*/ 2 w 104"/>
                  <a:gd name="T109" fmla="*/ 38 h 69"/>
                  <a:gd name="T110" fmla="*/ 2 w 104"/>
                  <a:gd name="T111" fmla="*/ 41 h 69"/>
                  <a:gd name="T112" fmla="*/ 1 w 104"/>
                  <a:gd name="T113" fmla="*/ 45 h 69"/>
                  <a:gd name="T114" fmla="*/ 1 w 104"/>
                  <a:gd name="T115" fmla="*/ 50 h 69"/>
                  <a:gd name="T116" fmla="*/ 1 w 104"/>
                  <a:gd name="T117" fmla="*/ 55 h 69"/>
                  <a:gd name="T118" fmla="*/ 2 w 104"/>
                  <a:gd name="T119" fmla="*/ 59 h 6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4"/>
                  <a:gd name="T181" fmla="*/ 0 h 69"/>
                  <a:gd name="T182" fmla="*/ 104 w 104"/>
                  <a:gd name="T183" fmla="*/ 69 h 6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4" h="69">
                    <a:moveTo>
                      <a:pt x="2" y="59"/>
                    </a:moveTo>
                    <a:lnTo>
                      <a:pt x="4" y="62"/>
                    </a:lnTo>
                    <a:lnTo>
                      <a:pt x="7" y="65"/>
                    </a:lnTo>
                    <a:lnTo>
                      <a:pt x="11" y="67"/>
                    </a:lnTo>
                    <a:lnTo>
                      <a:pt x="16" y="68"/>
                    </a:lnTo>
                    <a:lnTo>
                      <a:pt x="21" y="67"/>
                    </a:lnTo>
                    <a:lnTo>
                      <a:pt x="26" y="67"/>
                    </a:lnTo>
                    <a:lnTo>
                      <a:pt x="31" y="65"/>
                    </a:lnTo>
                    <a:lnTo>
                      <a:pt x="36" y="63"/>
                    </a:lnTo>
                    <a:lnTo>
                      <a:pt x="40" y="61"/>
                    </a:lnTo>
                    <a:lnTo>
                      <a:pt x="43" y="59"/>
                    </a:lnTo>
                    <a:lnTo>
                      <a:pt x="47" y="57"/>
                    </a:lnTo>
                    <a:lnTo>
                      <a:pt x="52" y="54"/>
                    </a:lnTo>
                    <a:lnTo>
                      <a:pt x="58" y="52"/>
                    </a:lnTo>
                    <a:lnTo>
                      <a:pt x="66" y="50"/>
                    </a:lnTo>
                    <a:lnTo>
                      <a:pt x="73" y="48"/>
                    </a:lnTo>
                    <a:lnTo>
                      <a:pt x="80" y="47"/>
                    </a:lnTo>
                    <a:lnTo>
                      <a:pt x="87" y="45"/>
                    </a:lnTo>
                    <a:lnTo>
                      <a:pt x="92" y="44"/>
                    </a:lnTo>
                    <a:lnTo>
                      <a:pt x="96" y="43"/>
                    </a:lnTo>
                    <a:lnTo>
                      <a:pt x="97" y="43"/>
                    </a:lnTo>
                    <a:lnTo>
                      <a:pt x="99" y="42"/>
                    </a:lnTo>
                    <a:lnTo>
                      <a:pt x="100" y="40"/>
                    </a:lnTo>
                    <a:lnTo>
                      <a:pt x="101" y="38"/>
                    </a:lnTo>
                    <a:lnTo>
                      <a:pt x="102" y="36"/>
                    </a:lnTo>
                    <a:lnTo>
                      <a:pt x="103" y="32"/>
                    </a:lnTo>
                    <a:lnTo>
                      <a:pt x="102" y="29"/>
                    </a:lnTo>
                    <a:lnTo>
                      <a:pt x="100" y="25"/>
                    </a:lnTo>
                    <a:lnTo>
                      <a:pt x="96" y="21"/>
                    </a:lnTo>
                    <a:lnTo>
                      <a:pt x="91" y="16"/>
                    </a:lnTo>
                    <a:lnTo>
                      <a:pt x="86" y="13"/>
                    </a:lnTo>
                    <a:lnTo>
                      <a:pt x="80" y="12"/>
                    </a:lnTo>
                    <a:lnTo>
                      <a:pt x="75" y="9"/>
                    </a:lnTo>
                    <a:lnTo>
                      <a:pt x="67" y="7"/>
                    </a:lnTo>
                    <a:lnTo>
                      <a:pt x="58" y="6"/>
                    </a:lnTo>
                    <a:lnTo>
                      <a:pt x="50" y="4"/>
                    </a:lnTo>
                    <a:lnTo>
                      <a:pt x="42" y="2"/>
                    </a:lnTo>
                    <a:lnTo>
                      <a:pt x="36" y="1"/>
                    </a:lnTo>
                    <a:lnTo>
                      <a:pt x="28" y="1"/>
                    </a:lnTo>
                    <a:lnTo>
                      <a:pt x="23" y="0"/>
                    </a:lnTo>
                    <a:lnTo>
                      <a:pt x="19" y="0"/>
                    </a:lnTo>
                    <a:lnTo>
                      <a:pt x="15" y="1"/>
                    </a:lnTo>
                    <a:lnTo>
                      <a:pt x="11" y="3"/>
                    </a:lnTo>
                    <a:lnTo>
                      <a:pt x="7" y="4"/>
                    </a:lnTo>
                    <a:lnTo>
                      <a:pt x="4" y="7"/>
                    </a:lnTo>
                    <a:lnTo>
                      <a:pt x="3" y="10"/>
                    </a:lnTo>
                    <a:lnTo>
                      <a:pt x="1" y="12"/>
                    </a:lnTo>
                    <a:lnTo>
                      <a:pt x="1" y="14"/>
                    </a:lnTo>
                    <a:lnTo>
                      <a:pt x="0" y="18"/>
                    </a:lnTo>
                    <a:lnTo>
                      <a:pt x="1" y="20"/>
                    </a:lnTo>
                    <a:lnTo>
                      <a:pt x="2" y="23"/>
                    </a:lnTo>
                    <a:lnTo>
                      <a:pt x="2" y="26"/>
                    </a:lnTo>
                    <a:lnTo>
                      <a:pt x="2" y="30"/>
                    </a:lnTo>
                    <a:lnTo>
                      <a:pt x="2" y="34"/>
                    </a:lnTo>
                    <a:lnTo>
                      <a:pt x="2" y="38"/>
                    </a:lnTo>
                    <a:lnTo>
                      <a:pt x="2" y="41"/>
                    </a:lnTo>
                    <a:lnTo>
                      <a:pt x="1" y="45"/>
                    </a:lnTo>
                    <a:lnTo>
                      <a:pt x="1" y="50"/>
                    </a:lnTo>
                    <a:lnTo>
                      <a:pt x="1" y="55"/>
                    </a:lnTo>
                    <a:lnTo>
                      <a:pt x="2" y="59"/>
                    </a:lnTo>
                  </a:path>
                </a:pathLst>
              </a:custGeom>
              <a:noFill/>
              <a:ln w="12700" cap="rnd">
                <a:solidFill>
                  <a:srgbClr val="EB87CD"/>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873" name="Freeform 175"/>
              <p:cNvSpPr>
                <a:spLocks/>
              </p:cNvSpPr>
              <p:nvPr/>
            </p:nvSpPr>
            <p:spPr bwMode="auto">
              <a:xfrm>
                <a:off x="918" y="2062"/>
                <a:ext cx="124" cy="103"/>
              </a:xfrm>
              <a:custGeom>
                <a:avLst/>
                <a:gdLst>
                  <a:gd name="T0" fmla="*/ 3 w 124"/>
                  <a:gd name="T1" fmla="*/ 36 h 103"/>
                  <a:gd name="T2" fmla="*/ 1 w 124"/>
                  <a:gd name="T3" fmla="*/ 40 h 103"/>
                  <a:gd name="T4" fmla="*/ 0 w 124"/>
                  <a:gd name="T5" fmla="*/ 46 h 103"/>
                  <a:gd name="T6" fmla="*/ 1 w 124"/>
                  <a:gd name="T7" fmla="*/ 54 h 103"/>
                  <a:gd name="T8" fmla="*/ 3 w 124"/>
                  <a:gd name="T9" fmla="*/ 63 h 103"/>
                  <a:gd name="T10" fmla="*/ 6 w 124"/>
                  <a:gd name="T11" fmla="*/ 71 h 103"/>
                  <a:gd name="T12" fmla="*/ 8 w 124"/>
                  <a:gd name="T13" fmla="*/ 81 h 103"/>
                  <a:gd name="T14" fmla="*/ 12 w 124"/>
                  <a:gd name="T15" fmla="*/ 88 h 103"/>
                  <a:gd name="T16" fmla="*/ 14 w 124"/>
                  <a:gd name="T17" fmla="*/ 95 h 103"/>
                  <a:gd name="T18" fmla="*/ 16 w 124"/>
                  <a:gd name="T19" fmla="*/ 100 h 103"/>
                  <a:gd name="T20" fmla="*/ 17 w 124"/>
                  <a:gd name="T21" fmla="*/ 101 h 103"/>
                  <a:gd name="T22" fmla="*/ 18 w 124"/>
                  <a:gd name="T23" fmla="*/ 101 h 103"/>
                  <a:gd name="T24" fmla="*/ 19 w 124"/>
                  <a:gd name="T25" fmla="*/ 101 h 103"/>
                  <a:gd name="T26" fmla="*/ 21 w 124"/>
                  <a:gd name="T27" fmla="*/ 101 h 103"/>
                  <a:gd name="T28" fmla="*/ 23 w 124"/>
                  <a:gd name="T29" fmla="*/ 101 h 103"/>
                  <a:gd name="T30" fmla="*/ 26 w 124"/>
                  <a:gd name="T31" fmla="*/ 102 h 103"/>
                  <a:gd name="T32" fmla="*/ 29 w 124"/>
                  <a:gd name="T33" fmla="*/ 101 h 103"/>
                  <a:gd name="T34" fmla="*/ 32 w 124"/>
                  <a:gd name="T35" fmla="*/ 100 h 103"/>
                  <a:gd name="T36" fmla="*/ 36 w 124"/>
                  <a:gd name="T37" fmla="*/ 99 h 103"/>
                  <a:gd name="T38" fmla="*/ 40 w 124"/>
                  <a:gd name="T39" fmla="*/ 97 h 103"/>
                  <a:gd name="T40" fmla="*/ 43 w 124"/>
                  <a:gd name="T41" fmla="*/ 94 h 103"/>
                  <a:gd name="T42" fmla="*/ 47 w 124"/>
                  <a:gd name="T43" fmla="*/ 90 h 103"/>
                  <a:gd name="T44" fmla="*/ 54 w 124"/>
                  <a:gd name="T45" fmla="*/ 86 h 103"/>
                  <a:gd name="T46" fmla="*/ 63 w 124"/>
                  <a:gd name="T47" fmla="*/ 81 h 103"/>
                  <a:gd name="T48" fmla="*/ 72 w 124"/>
                  <a:gd name="T49" fmla="*/ 73 h 103"/>
                  <a:gd name="T50" fmla="*/ 83 w 124"/>
                  <a:gd name="T51" fmla="*/ 68 h 103"/>
                  <a:gd name="T52" fmla="*/ 94 w 124"/>
                  <a:gd name="T53" fmla="*/ 60 h 103"/>
                  <a:gd name="T54" fmla="*/ 103 w 124"/>
                  <a:gd name="T55" fmla="*/ 56 h 103"/>
                  <a:gd name="T56" fmla="*/ 111 w 124"/>
                  <a:gd name="T57" fmla="*/ 50 h 103"/>
                  <a:gd name="T58" fmla="*/ 116 w 124"/>
                  <a:gd name="T59" fmla="*/ 45 h 103"/>
                  <a:gd name="T60" fmla="*/ 120 w 124"/>
                  <a:gd name="T61" fmla="*/ 42 h 103"/>
                  <a:gd name="T62" fmla="*/ 121 w 124"/>
                  <a:gd name="T63" fmla="*/ 39 h 103"/>
                  <a:gd name="T64" fmla="*/ 122 w 124"/>
                  <a:gd name="T65" fmla="*/ 35 h 103"/>
                  <a:gd name="T66" fmla="*/ 122 w 124"/>
                  <a:gd name="T67" fmla="*/ 32 h 103"/>
                  <a:gd name="T68" fmla="*/ 122 w 124"/>
                  <a:gd name="T69" fmla="*/ 27 h 103"/>
                  <a:gd name="T70" fmla="*/ 123 w 124"/>
                  <a:gd name="T71" fmla="*/ 23 h 103"/>
                  <a:gd name="T72" fmla="*/ 123 w 124"/>
                  <a:gd name="T73" fmla="*/ 19 h 103"/>
                  <a:gd name="T74" fmla="*/ 122 w 124"/>
                  <a:gd name="T75" fmla="*/ 16 h 103"/>
                  <a:gd name="T76" fmla="*/ 122 w 124"/>
                  <a:gd name="T77" fmla="*/ 12 h 103"/>
                  <a:gd name="T78" fmla="*/ 122 w 124"/>
                  <a:gd name="T79" fmla="*/ 11 h 103"/>
                  <a:gd name="T80" fmla="*/ 122 w 124"/>
                  <a:gd name="T81" fmla="*/ 10 h 103"/>
                  <a:gd name="T82" fmla="*/ 121 w 124"/>
                  <a:gd name="T83" fmla="*/ 11 h 103"/>
                  <a:gd name="T84" fmla="*/ 118 w 124"/>
                  <a:gd name="T85" fmla="*/ 10 h 103"/>
                  <a:gd name="T86" fmla="*/ 113 w 124"/>
                  <a:gd name="T87" fmla="*/ 8 h 103"/>
                  <a:gd name="T88" fmla="*/ 106 w 124"/>
                  <a:gd name="T89" fmla="*/ 7 h 103"/>
                  <a:gd name="T90" fmla="*/ 98 w 124"/>
                  <a:gd name="T91" fmla="*/ 6 h 103"/>
                  <a:gd name="T92" fmla="*/ 88 w 124"/>
                  <a:gd name="T93" fmla="*/ 6 h 103"/>
                  <a:gd name="T94" fmla="*/ 78 w 124"/>
                  <a:gd name="T95" fmla="*/ 3 h 103"/>
                  <a:gd name="T96" fmla="*/ 66 w 124"/>
                  <a:gd name="T97" fmla="*/ 2 h 103"/>
                  <a:gd name="T98" fmla="*/ 54 w 124"/>
                  <a:gd name="T99" fmla="*/ 1 h 103"/>
                  <a:gd name="T100" fmla="*/ 41 w 124"/>
                  <a:gd name="T101" fmla="*/ 0 h 103"/>
                  <a:gd name="T102" fmla="*/ 37 w 124"/>
                  <a:gd name="T103" fmla="*/ 1 h 103"/>
                  <a:gd name="T104" fmla="*/ 33 w 124"/>
                  <a:gd name="T105" fmla="*/ 3 h 103"/>
                  <a:gd name="T106" fmla="*/ 30 w 124"/>
                  <a:gd name="T107" fmla="*/ 6 h 103"/>
                  <a:gd name="T108" fmla="*/ 26 w 124"/>
                  <a:gd name="T109" fmla="*/ 10 h 103"/>
                  <a:gd name="T110" fmla="*/ 23 w 124"/>
                  <a:gd name="T111" fmla="*/ 14 h 103"/>
                  <a:gd name="T112" fmla="*/ 19 w 124"/>
                  <a:gd name="T113" fmla="*/ 19 h 103"/>
                  <a:gd name="T114" fmla="*/ 14 w 124"/>
                  <a:gd name="T115" fmla="*/ 24 h 103"/>
                  <a:gd name="T116" fmla="*/ 11 w 124"/>
                  <a:gd name="T117" fmla="*/ 29 h 103"/>
                  <a:gd name="T118" fmla="*/ 7 w 124"/>
                  <a:gd name="T119" fmla="*/ 33 h 103"/>
                  <a:gd name="T120" fmla="*/ 3 w 124"/>
                  <a:gd name="T121" fmla="*/ 36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4"/>
                  <a:gd name="T184" fmla="*/ 0 h 103"/>
                  <a:gd name="T185" fmla="*/ 124 w 124"/>
                  <a:gd name="T186" fmla="*/ 103 h 10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4" h="103">
                    <a:moveTo>
                      <a:pt x="3" y="36"/>
                    </a:moveTo>
                    <a:lnTo>
                      <a:pt x="1" y="40"/>
                    </a:lnTo>
                    <a:lnTo>
                      <a:pt x="0" y="46"/>
                    </a:lnTo>
                    <a:lnTo>
                      <a:pt x="1" y="54"/>
                    </a:lnTo>
                    <a:lnTo>
                      <a:pt x="3" y="63"/>
                    </a:lnTo>
                    <a:lnTo>
                      <a:pt x="6" y="71"/>
                    </a:lnTo>
                    <a:lnTo>
                      <a:pt x="8" y="81"/>
                    </a:lnTo>
                    <a:lnTo>
                      <a:pt x="12" y="88"/>
                    </a:lnTo>
                    <a:lnTo>
                      <a:pt x="14" y="95"/>
                    </a:lnTo>
                    <a:lnTo>
                      <a:pt x="16" y="100"/>
                    </a:lnTo>
                    <a:lnTo>
                      <a:pt x="17" y="101"/>
                    </a:lnTo>
                    <a:lnTo>
                      <a:pt x="18" y="101"/>
                    </a:lnTo>
                    <a:lnTo>
                      <a:pt x="19" y="101"/>
                    </a:lnTo>
                    <a:lnTo>
                      <a:pt x="21" y="101"/>
                    </a:lnTo>
                    <a:lnTo>
                      <a:pt x="23" y="101"/>
                    </a:lnTo>
                    <a:lnTo>
                      <a:pt x="26" y="102"/>
                    </a:lnTo>
                    <a:lnTo>
                      <a:pt x="29" y="101"/>
                    </a:lnTo>
                    <a:lnTo>
                      <a:pt x="32" y="100"/>
                    </a:lnTo>
                    <a:lnTo>
                      <a:pt x="36" y="99"/>
                    </a:lnTo>
                    <a:lnTo>
                      <a:pt x="40" y="97"/>
                    </a:lnTo>
                    <a:lnTo>
                      <a:pt x="43" y="94"/>
                    </a:lnTo>
                    <a:lnTo>
                      <a:pt x="47" y="90"/>
                    </a:lnTo>
                    <a:lnTo>
                      <a:pt x="54" y="86"/>
                    </a:lnTo>
                    <a:lnTo>
                      <a:pt x="63" y="81"/>
                    </a:lnTo>
                    <a:lnTo>
                      <a:pt x="72" y="73"/>
                    </a:lnTo>
                    <a:lnTo>
                      <a:pt x="83" y="68"/>
                    </a:lnTo>
                    <a:lnTo>
                      <a:pt x="94" y="60"/>
                    </a:lnTo>
                    <a:lnTo>
                      <a:pt x="103" y="56"/>
                    </a:lnTo>
                    <a:lnTo>
                      <a:pt x="111" y="50"/>
                    </a:lnTo>
                    <a:lnTo>
                      <a:pt x="116" y="45"/>
                    </a:lnTo>
                    <a:lnTo>
                      <a:pt x="120" y="42"/>
                    </a:lnTo>
                    <a:lnTo>
                      <a:pt x="121" y="39"/>
                    </a:lnTo>
                    <a:lnTo>
                      <a:pt x="122" y="35"/>
                    </a:lnTo>
                    <a:lnTo>
                      <a:pt x="122" y="32"/>
                    </a:lnTo>
                    <a:lnTo>
                      <a:pt x="122" y="27"/>
                    </a:lnTo>
                    <a:lnTo>
                      <a:pt x="123" y="23"/>
                    </a:lnTo>
                    <a:lnTo>
                      <a:pt x="123" y="19"/>
                    </a:lnTo>
                    <a:lnTo>
                      <a:pt x="122" y="16"/>
                    </a:lnTo>
                    <a:lnTo>
                      <a:pt x="122" y="12"/>
                    </a:lnTo>
                    <a:lnTo>
                      <a:pt x="122" y="11"/>
                    </a:lnTo>
                    <a:lnTo>
                      <a:pt x="122" y="10"/>
                    </a:lnTo>
                    <a:lnTo>
                      <a:pt x="121" y="11"/>
                    </a:lnTo>
                    <a:lnTo>
                      <a:pt x="118" y="10"/>
                    </a:lnTo>
                    <a:lnTo>
                      <a:pt x="113" y="8"/>
                    </a:lnTo>
                    <a:lnTo>
                      <a:pt x="106" y="7"/>
                    </a:lnTo>
                    <a:lnTo>
                      <a:pt x="98" y="6"/>
                    </a:lnTo>
                    <a:lnTo>
                      <a:pt x="88" y="6"/>
                    </a:lnTo>
                    <a:lnTo>
                      <a:pt x="78" y="3"/>
                    </a:lnTo>
                    <a:lnTo>
                      <a:pt x="66" y="2"/>
                    </a:lnTo>
                    <a:lnTo>
                      <a:pt x="54" y="1"/>
                    </a:lnTo>
                    <a:lnTo>
                      <a:pt x="41" y="0"/>
                    </a:lnTo>
                    <a:lnTo>
                      <a:pt x="37" y="1"/>
                    </a:lnTo>
                    <a:lnTo>
                      <a:pt x="33" y="3"/>
                    </a:lnTo>
                    <a:lnTo>
                      <a:pt x="30" y="6"/>
                    </a:lnTo>
                    <a:lnTo>
                      <a:pt x="26" y="10"/>
                    </a:lnTo>
                    <a:lnTo>
                      <a:pt x="23" y="14"/>
                    </a:lnTo>
                    <a:lnTo>
                      <a:pt x="19" y="19"/>
                    </a:lnTo>
                    <a:lnTo>
                      <a:pt x="14" y="24"/>
                    </a:lnTo>
                    <a:lnTo>
                      <a:pt x="11" y="29"/>
                    </a:lnTo>
                    <a:lnTo>
                      <a:pt x="7" y="33"/>
                    </a:lnTo>
                    <a:lnTo>
                      <a:pt x="3" y="36"/>
                    </a:lnTo>
                  </a:path>
                </a:pathLst>
              </a:custGeom>
              <a:solidFill>
                <a:srgbClr val="EB87C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74" name="Freeform 176"/>
              <p:cNvSpPr>
                <a:spLocks/>
              </p:cNvSpPr>
              <p:nvPr/>
            </p:nvSpPr>
            <p:spPr bwMode="auto">
              <a:xfrm>
                <a:off x="954" y="1858"/>
                <a:ext cx="157" cy="101"/>
              </a:xfrm>
              <a:custGeom>
                <a:avLst/>
                <a:gdLst>
                  <a:gd name="T0" fmla="*/ 28 w 157"/>
                  <a:gd name="T1" fmla="*/ 7 h 101"/>
                  <a:gd name="T2" fmla="*/ 41 w 157"/>
                  <a:gd name="T3" fmla="*/ 2 h 101"/>
                  <a:gd name="T4" fmla="*/ 53 w 157"/>
                  <a:gd name="T5" fmla="*/ 0 h 101"/>
                  <a:gd name="T6" fmla="*/ 65 w 157"/>
                  <a:gd name="T7" fmla="*/ 2 h 101"/>
                  <a:gd name="T8" fmla="*/ 78 w 157"/>
                  <a:gd name="T9" fmla="*/ 7 h 101"/>
                  <a:gd name="T10" fmla="*/ 89 w 157"/>
                  <a:gd name="T11" fmla="*/ 13 h 101"/>
                  <a:gd name="T12" fmla="*/ 101 w 157"/>
                  <a:gd name="T13" fmla="*/ 22 h 101"/>
                  <a:gd name="T14" fmla="*/ 111 w 157"/>
                  <a:gd name="T15" fmla="*/ 33 h 101"/>
                  <a:gd name="T16" fmla="*/ 122 w 157"/>
                  <a:gd name="T17" fmla="*/ 43 h 101"/>
                  <a:gd name="T18" fmla="*/ 131 w 157"/>
                  <a:gd name="T19" fmla="*/ 52 h 101"/>
                  <a:gd name="T20" fmla="*/ 138 w 157"/>
                  <a:gd name="T21" fmla="*/ 63 h 101"/>
                  <a:gd name="T22" fmla="*/ 139 w 157"/>
                  <a:gd name="T23" fmla="*/ 65 h 101"/>
                  <a:gd name="T24" fmla="*/ 140 w 157"/>
                  <a:gd name="T25" fmla="*/ 65 h 101"/>
                  <a:gd name="T26" fmla="*/ 141 w 157"/>
                  <a:gd name="T27" fmla="*/ 67 h 101"/>
                  <a:gd name="T28" fmla="*/ 141 w 157"/>
                  <a:gd name="T29" fmla="*/ 68 h 101"/>
                  <a:gd name="T30" fmla="*/ 144 w 157"/>
                  <a:gd name="T31" fmla="*/ 69 h 101"/>
                  <a:gd name="T32" fmla="*/ 145 w 157"/>
                  <a:gd name="T33" fmla="*/ 70 h 101"/>
                  <a:gd name="T34" fmla="*/ 146 w 157"/>
                  <a:gd name="T35" fmla="*/ 71 h 101"/>
                  <a:gd name="T36" fmla="*/ 148 w 157"/>
                  <a:gd name="T37" fmla="*/ 71 h 101"/>
                  <a:gd name="T38" fmla="*/ 150 w 157"/>
                  <a:gd name="T39" fmla="*/ 74 h 101"/>
                  <a:gd name="T40" fmla="*/ 152 w 157"/>
                  <a:gd name="T41" fmla="*/ 75 h 101"/>
                  <a:gd name="T42" fmla="*/ 153 w 157"/>
                  <a:gd name="T43" fmla="*/ 76 h 101"/>
                  <a:gd name="T44" fmla="*/ 153 w 157"/>
                  <a:gd name="T45" fmla="*/ 79 h 101"/>
                  <a:gd name="T46" fmla="*/ 154 w 157"/>
                  <a:gd name="T47" fmla="*/ 80 h 101"/>
                  <a:gd name="T48" fmla="*/ 154 w 157"/>
                  <a:gd name="T49" fmla="*/ 81 h 101"/>
                  <a:gd name="T50" fmla="*/ 154 w 157"/>
                  <a:gd name="T51" fmla="*/ 84 h 101"/>
                  <a:gd name="T52" fmla="*/ 155 w 157"/>
                  <a:gd name="T53" fmla="*/ 85 h 101"/>
                  <a:gd name="T54" fmla="*/ 155 w 157"/>
                  <a:gd name="T55" fmla="*/ 87 h 101"/>
                  <a:gd name="T56" fmla="*/ 155 w 157"/>
                  <a:gd name="T57" fmla="*/ 88 h 101"/>
                  <a:gd name="T58" fmla="*/ 156 w 157"/>
                  <a:gd name="T59" fmla="*/ 89 h 101"/>
                  <a:gd name="T60" fmla="*/ 145 w 157"/>
                  <a:gd name="T61" fmla="*/ 93 h 101"/>
                  <a:gd name="T62" fmla="*/ 134 w 157"/>
                  <a:gd name="T63" fmla="*/ 96 h 101"/>
                  <a:gd name="T64" fmla="*/ 122 w 157"/>
                  <a:gd name="T65" fmla="*/ 97 h 101"/>
                  <a:gd name="T66" fmla="*/ 110 w 157"/>
                  <a:gd name="T67" fmla="*/ 98 h 101"/>
                  <a:gd name="T68" fmla="*/ 97 w 157"/>
                  <a:gd name="T69" fmla="*/ 98 h 101"/>
                  <a:gd name="T70" fmla="*/ 87 w 157"/>
                  <a:gd name="T71" fmla="*/ 99 h 101"/>
                  <a:gd name="T72" fmla="*/ 74 w 157"/>
                  <a:gd name="T73" fmla="*/ 98 h 101"/>
                  <a:gd name="T74" fmla="*/ 62 w 157"/>
                  <a:gd name="T75" fmla="*/ 98 h 101"/>
                  <a:gd name="T76" fmla="*/ 50 w 157"/>
                  <a:gd name="T77" fmla="*/ 99 h 101"/>
                  <a:gd name="T78" fmla="*/ 37 w 157"/>
                  <a:gd name="T79" fmla="*/ 100 h 101"/>
                  <a:gd name="T80" fmla="*/ 30 w 157"/>
                  <a:gd name="T81" fmla="*/ 99 h 101"/>
                  <a:gd name="T82" fmla="*/ 25 w 157"/>
                  <a:gd name="T83" fmla="*/ 96 h 101"/>
                  <a:gd name="T84" fmla="*/ 19 w 157"/>
                  <a:gd name="T85" fmla="*/ 92 h 101"/>
                  <a:gd name="T86" fmla="*/ 15 w 157"/>
                  <a:gd name="T87" fmla="*/ 85 h 101"/>
                  <a:gd name="T88" fmla="*/ 11 w 157"/>
                  <a:gd name="T89" fmla="*/ 79 h 101"/>
                  <a:gd name="T90" fmla="*/ 8 w 157"/>
                  <a:gd name="T91" fmla="*/ 70 h 101"/>
                  <a:gd name="T92" fmla="*/ 6 w 157"/>
                  <a:gd name="T93" fmla="*/ 61 h 101"/>
                  <a:gd name="T94" fmla="*/ 3 w 157"/>
                  <a:gd name="T95" fmla="*/ 53 h 101"/>
                  <a:gd name="T96" fmla="*/ 1 w 157"/>
                  <a:gd name="T97" fmla="*/ 44 h 101"/>
                  <a:gd name="T98" fmla="*/ 0 w 157"/>
                  <a:gd name="T99" fmla="*/ 37 h 101"/>
                  <a:gd name="T100" fmla="*/ 4 w 157"/>
                  <a:gd name="T101" fmla="*/ 35 h 101"/>
                  <a:gd name="T102" fmla="*/ 28 w 157"/>
                  <a:gd name="T103" fmla="*/ 7 h 10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7"/>
                  <a:gd name="T157" fmla="*/ 0 h 101"/>
                  <a:gd name="T158" fmla="*/ 157 w 157"/>
                  <a:gd name="T159" fmla="*/ 101 h 10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7" h="101">
                    <a:moveTo>
                      <a:pt x="28" y="7"/>
                    </a:moveTo>
                    <a:lnTo>
                      <a:pt x="41" y="2"/>
                    </a:lnTo>
                    <a:lnTo>
                      <a:pt x="53" y="0"/>
                    </a:lnTo>
                    <a:lnTo>
                      <a:pt x="65" y="2"/>
                    </a:lnTo>
                    <a:lnTo>
                      <a:pt x="78" y="7"/>
                    </a:lnTo>
                    <a:lnTo>
                      <a:pt x="89" y="13"/>
                    </a:lnTo>
                    <a:lnTo>
                      <a:pt x="101" y="22"/>
                    </a:lnTo>
                    <a:lnTo>
                      <a:pt x="111" y="33"/>
                    </a:lnTo>
                    <a:lnTo>
                      <a:pt x="122" y="43"/>
                    </a:lnTo>
                    <a:lnTo>
                      <a:pt x="131" y="52"/>
                    </a:lnTo>
                    <a:lnTo>
                      <a:pt x="138" y="63"/>
                    </a:lnTo>
                    <a:lnTo>
                      <a:pt x="139" y="65"/>
                    </a:lnTo>
                    <a:lnTo>
                      <a:pt x="140" y="65"/>
                    </a:lnTo>
                    <a:lnTo>
                      <a:pt x="141" y="67"/>
                    </a:lnTo>
                    <a:lnTo>
                      <a:pt x="141" y="68"/>
                    </a:lnTo>
                    <a:lnTo>
                      <a:pt x="144" y="69"/>
                    </a:lnTo>
                    <a:lnTo>
                      <a:pt x="145" y="70"/>
                    </a:lnTo>
                    <a:lnTo>
                      <a:pt x="146" y="71"/>
                    </a:lnTo>
                    <a:lnTo>
                      <a:pt x="148" y="71"/>
                    </a:lnTo>
                    <a:lnTo>
                      <a:pt x="150" y="74"/>
                    </a:lnTo>
                    <a:lnTo>
                      <a:pt x="152" y="75"/>
                    </a:lnTo>
                    <a:lnTo>
                      <a:pt x="153" y="76"/>
                    </a:lnTo>
                    <a:lnTo>
                      <a:pt x="153" y="79"/>
                    </a:lnTo>
                    <a:lnTo>
                      <a:pt x="154" y="80"/>
                    </a:lnTo>
                    <a:lnTo>
                      <a:pt x="154" y="81"/>
                    </a:lnTo>
                    <a:lnTo>
                      <a:pt x="154" y="84"/>
                    </a:lnTo>
                    <a:lnTo>
                      <a:pt x="155" y="85"/>
                    </a:lnTo>
                    <a:lnTo>
                      <a:pt x="155" y="87"/>
                    </a:lnTo>
                    <a:lnTo>
                      <a:pt x="155" y="88"/>
                    </a:lnTo>
                    <a:lnTo>
                      <a:pt x="156" y="89"/>
                    </a:lnTo>
                    <a:lnTo>
                      <a:pt x="145" y="93"/>
                    </a:lnTo>
                    <a:lnTo>
                      <a:pt x="134" y="96"/>
                    </a:lnTo>
                    <a:lnTo>
                      <a:pt x="122" y="97"/>
                    </a:lnTo>
                    <a:lnTo>
                      <a:pt x="110" y="98"/>
                    </a:lnTo>
                    <a:lnTo>
                      <a:pt x="97" y="98"/>
                    </a:lnTo>
                    <a:lnTo>
                      <a:pt x="87" y="99"/>
                    </a:lnTo>
                    <a:lnTo>
                      <a:pt x="74" y="98"/>
                    </a:lnTo>
                    <a:lnTo>
                      <a:pt x="62" y="98"/>
                    </a:lnTo>
                    <a:lnTo>
                      <a:pt x="50" y="99"/>
                    </a:lnTo>
                    <a:lnTo>
                      <a:pt x="37" y="100"/>
                    </a:lnTo>
                    <a:lnTo>
                      <a:pt x="30" y="99"/>
                    </a:lnTo>
                    <a:lnTo>
                      <a:pt x="25" y="96"/>
                    </a:lnTo>
                    <a:lnTo>
                      <a:pt x="19" y="92"/>
                    </a:lnTo>
                    <a:lnTo>
                      <a:pt x="15" y="85"/>
                    </a:lnTo>
                    <a:lnTo>
                      <a:pt x="11" y="79"/>
                    </a:lnTo>
                    <a:lnTo>
                      <a:pt x="8" y="70"/>
                    </a:lnTo>
                    <a:lnTo>
                      <a:pt x="6" y="61"/>
                    </a:lnTo>
                    <a:lnTo>
                      <a:pt x="3" y="53"/>
                    </a:lnTo>
                    <a:lnTo>
                      <a:pt x="1" y="44"/>
                    </a:lnTo>
                    <a:lnTo>
                      <a:pt x="0" y="37"/>
                    </a:lnTo>
                    <a:lnTo>
                      <a:pt x="4" y="35"/>
                    </a:lnTo>
                    <a:lnTo>
                      <a:pt x="28" y="7"/>
                    </a:lnTo>
                  </a:path>
                </a:pathLst>
              </a:custGeom>
              <a:solidFill>
                <a:srgbClr val="EB87C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75" name="Freeform 177"/>
              <p:cNvSpPr>
                <a:spLocks/>
              </p:cNvSpPr>
              <p:nvPr/>
            </p:nvSpPr>
            <p:spPr bwMode="auto">
              <a:xfrm>
                <a:off x="951" y="1859"/>
                <a:ext cx="161" cy="104"/>
              </a:xfrm>
              <a:custGeom>
                <a:avLst/>
                <a:gdLst>
                  <a:gd name="T0" fmla="*/ 29 w 161"/>
                  <a:gd name="T1" fmla="*/ 7 h 104"/>
                  <a:gd name="T2" fmla="*/ 42 w 161"/>
                  <a:gd name="T3" fmla="*/ 2 h 104"/>
                  <a:gd name="T4" fmla="*/ 54 w 161"/>
                  <a:gd name="T5" fmla="*/ 0 h 104"/>
                  <a:gd name="T6" fmla="*/ 67 w 161"/>
                  <a:gd name="T7" fmla="*/ 2 h 104"/>
                  <a:gd name="T8" fmla="*/ 80 w 161"/>
                  <a:gd name="T9" fmla="*/ 7 h 104"/>
                  <a:gd name="T10" fmla="*/ 92 w 161"/>
                  <a:gd name="T11" fmla="*/ 14 h 104"/>
                  <a:gd name="T12" fmla="*/ 104 w 161"/>
                  <a:gd name="T13" fmla="*/ 23 h 104"/>
                  <a:gd name="T14" fmla="*/ 115 w 161"/>
                  <a:gd name="T15" fmla="*/ 33 h 104"/>
                  <a:gd name="T16" fmla="*/ 125 w 161"/>
                  <a:gd name="T17" fmla="*/ 44 h 104"/>
                  <a:gd name="T18" fmla="*/ 134 w 161"/>
                  <a:gd name="T19" fmla="*/ 54 h 104"/>
                  <a:gd name="T20" fmla="*/ 142 w 161"/>
                  <a:gd name="T21" fmla="*/ 65 h 104"/>
                  <a:gd name="T22" fmla="*/ 143 w 161"/>
                  <a:gd name="T23" fmla="*/ 66 h 104"/>
                  <a:gd name="T24" fmla="*/ 144 w 161"/>
                  <a:gd name="T25" fmla="*/ 68 h 104"/>
                  <a:gd name="T26" fmla="*/ 145 w 161"/>
                  <a:gd name="T27" fmla="*/ 69 h 104"/>
                  <a:gd name="T28" fmla="*/ 146 w 161"/>
                  <a:gd name="T29" fmla="*/ 70 h 104"/>
                  <a:gd name="T30" fmla="*/ 148 w 161"/>
                  <a:gd name="T31" fmla="*/ 71 h 104"/>
                  <a:gd name="T32" fmla="*/ 149 w 161"/>
                  <a:gd name="T33" fmla="*/ 72 h 104"/>
                  <a:gd name="T34" fmla="*/ 151 w 161"/>
                  <a:gd name="T35" fmla="*/ 74 h 104"/>
                  <a:gd name="T36" fmla="*/ 152 w 161"/>
                  <a:gd name="T37" fmla="*/ 74 h 104"/>
                  <a:gd name="T38" fmla="*/ 154 w 161"/>
                  <a:gd name="T39" fmla="*/ 76 h 104"/>
                  <a:gd name="T40" fmla="*/ 156 w 161"/>
                  <a:gd name="T41" fmla="*/ 77 h 104"/>
                  <a:gd name="T42" fmla="*/ 156 w 161"/>
                  <a:gd name="T43" fmla="*/ 79 h 104"/>
                  <a:gd name="T44" fmla="*/ 157 w 161"/>
                  <a:gd name="T45" fmla="*/ 80 h 104"/>
                  <a:gd name="T46" fmla="*/ 157 w 161"/>
                  <a:gd name="T47" fmla="*/ 82 h 104"/>
                  <a:gd name="T48" fmla="*/ 158 w 161"/>
                  <a:gd name="T49" fmla="*/ 84 h 104"/>
                  <a:gd name="T50" fmla="*/ 158 w 161"/>
                  <a:gd name="T51" fmla="*/ 87 h 104"/>
                  <a:gd name="T52" fmla="*/ 159 w 161"/>
                  <a:gd name="T53" fmla="*/ 88 h 104"/>
                  <a:gd name="T54" fmla="*/ 159 w 161"/>
                  <a:gd name="T55" fmla="*/ 90 h 104"/>
                  <a:gd name="T56" fmla="*/ 159 w 161"/>
                  <a:gd name="T57" fmla="*/ 91 h 104"/>
                  <a:gd name="T58" fmla="*/ 160 w 161"/>
                  <a:gd name="T59" fmla="*/ 92 h 104"/>
                  <a:gd name="T60" fmla="*/ 149 w 161"/>
                  <a:gd name="T61" fmla="*/ 96 h 104"/>
                  <a:gd name="T62" fmla="*/ 137 w 161"/>
                  <a:gd name="T63" fmla="*/ 99 h 104"/>
                  <a:gd name="T64" fmla="*/ 125 w 161"/>
                  <a:gd name="T65" fmla="*/ 101 h 104"/>
                  <a:gd name="T66" fmla="*/ 113 w 161"/>
                  <a:gd name="T67" fmla="*/ 101 h 104"/>
                  <a:gd name="T68" fmla="*/ 100 w 161"/>
                  <a:gd name="T69" fmla="*/ 102 h 104"/>
                  <a:gd name="T70" fmla="*/ 88 w 161"/>
                  <a:gd name="T71" fmla="*/ 101 h 104"/>
                  <a:gd name="T72" fmla="*/ 76 w 161"/>
                  <a:gd name="T73" fmla="*/ 101 h 104"/>
                  <a:gd name="T74" fmla="*/ 64 w 161"/>
                  <a:gd name="T75" fmla="*/ 101 h 104"/>
                  <a:gd name="T76" fmla="*/ 51 w 161"/>
                  <a:gd name="T77" fmla="*/ 101 h 104"/>
                  <a:gd name="T78" fmla="*/ 39 w 161"/>
                  <a:gd name="T79" fmla="*/ 103 h 104"/>
                  <a:gd name="T80" fmla="*/ 31 w 161"/>
                  <a:gd name="T81" fmla="*/ 102 h 104"/>
                  <a:gd name="T82" fmla="*/ 25 w 161"/>
                  <a:gd name="T83" fmla="*/ 100 h 104"/>
                  <a:gd name="T84" fmla="*/ 20 w 161"/>
                  <a:gd name="T85" fmla="*/ 94 h 104"/>
                  <a:gd name="T86" fmla="*/ 16 w 161"/>
                  <a:gd name="T87" fmla="*/ 88 h 104"/>
                  <a:gd name="T88" fmla="*/ 12 w 161"/>
                  <a:gd name="T89" fmla="*/ 80 h 104"/>
                  <a:gd name="T90" fmla="*/ 9 w 161"/>
                  <a:gd name="T91" fmla="*/ 72 h 104"/>
                  <a:gd name="T92" fmla="*/ 6 w 161"/>
                  <a:gd name="T93" fmla="*/ 64 h 104"/>
                  <a:gd name="T94" fmla="*/ 4 w 161"/>
                  <a:gd name="T95" fmla="*/ 54 h 104"/>
                  <a:gd name="T96" fmla="*/ 2 w 161"/>
                  <a:gd name="T97" fmla="*/ 44 h 104"/>
                  <a:gd name="T98" fmla="*/ 0 w 161"/>
                  <a:gd name="T99" fmla="*/ 37 h 104"/>
                  <a:gd name="T100" fmla="*/ 5 w 161"/>
                  <a:gd name="T101" fmla="*/ 35 h 104"/>
                  <a:gd name="T102" fmla="*/ 29 w 161"/>
                  <a:gd name="T103" fmla="*/ 7 h 10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61"/>
                  <a:gd name="T157" fmla="*/ 0 h 104"/>
                  <a:gd name="T158" fmla="*/ 161 w 161"/>
                  <a:gd name="T159" fmla="*/ 104 h 10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61" h="104">
                    <a:moveTo>
                      <a:pt x="29" y="7"/>
                    </a:moveTo>
                    <a:lnTo>
                      <a:pt x="42" y="2"/>
                    </a:lnTo>
                    <a:lnTo>
                      <a:pt x="54" y="0"/>
                    </a:lnTo>
                    <a:lnTo>
                      <a:pt x="67" y="2"/>
                    </a:lnTo>
                    <a:lnTo>
                      <a:pt x="80" y="7"/>
                    </a:lnTo>
                    <a:lnTo>
                      <a:pt x="92" y="14"/>
                    </a:lnTo>
                    <a:lnTo>
                      <a:pt x="104" y="23"/>
                    </a:lnTo>
                    <a:lnTo>
                      <a:pt x="115" y="33"/>
                    </a:lnTo>
                    <a:lnTo>
                      <a:pt x="125" y="44"/>
                    </a:lnTo>
                    <a:lnTo>
                      <a:pt x="134" y="54"/>
                    </a:lnTo>
                    <a:lnTo>
                      <a:pt x="142" y="65"/>
                    </a:lnTo>
                    <a:lnTo>
                      <a:pt x="143" y="66"/>
                    </a:lnTo>
                    <a:lnTo>
                      <a:pt x="144" y="68"/>
                    </a:lnTo>
                    <a:lnTo>
                      <a:pt x="145" y="69"/>
                    </a:lnTo>
                    <a:lnTo>
                      <a:pt x="146" y="70"/>
                    </a:lnTo>
                    <a:lnTo>
                      <a:pt x="148" y="71"/>
                    </a:lnTo>
                    <a:lnTo>
                      <a:pt x="149" y="72"/>
                    </a:lnTo>
                    <a:lnTo>
                      <a:pt x="151" y="74"/>
                    </a:lnTo>
                    <a:lnTo>
                      <a:pt x="152" y="74"/>
                    </a:lnTo>
                    <a:lnTo>
                      <a:pt x="154" y="76"/>
                    </a:lnTo>
                    <a:lnTo>
                      <a:pt x="156" y="77"/>
                    </a:lnTo>
                    <a:lnTo>
                      <a:pt x="156" y="79"/>
                    </a:lnTo>
                    <a:lnTo>
                      <a:pt x="157" y="80"/>
                    </a:lnTo>
                    <a:lnTo>
                      <a:pt x="157" y="82"/>
                    </a:lnTo>
                    <a:lnTo>
                      <a:pt x="158" y="84"/>
                    </a:lnTo>
                    <a:lnTo>
                      <a:pt x="158" y="87"/>
                    </a:lnTo>
                    <a:lnTo>
                      <a:pt x="159" y="88"/>
                    </a:lnTo>
                    <a:lnTo>
                      <a:pt x="159" y="90"/>
                    </a:lnTo>
                    <a:lnTo>
                      <a:pt x="159" y="91"/>
                    </a:lnTo>
                    <a:lnTo>
                      <a:pt x="160" y="92"/>
                    </a:lnTo>
                    <a:lnTo>
                      <a:pt x="149" y="96"/>
                    </a:lnTo>
                    <a:lnTo>
                      <a:pt x="137" y="99"/>
                    </a:lnTo>
                    <a:lnTo>
                      <a:pt x="125" y="101"/>
                    </a:lnTo>
                    <a:lnTo>
                      <a:pt x="113" y="101"/>
                    </a:lnTo>
                    <a:lnTo>
                      <a:pt x="100" y="102"/>
                    </a:lnTo>
                    <a:lnTo>
                      <a:pt x="88" y="101"/>
                    </a:lnTo>
                    <a:lnTo>
                      <a:pt x="76" y="101"/>
                    </a:lnTo>
                    <a:lnTo>
                      <a:pt x="64" y="101"/>
                    </a:lnTo>
                    <a:lnTo>
                      <a:pt x="51" y="101"/>
                    </a:lnTo>
                    <a:lnTo>
                      <a:pt x="39" y="103"/>
                    </a:lnTo>
                    <a:lnTo>
                      <a:pt x="31" y="102"/>
                    </a:lnTo>
                    <a:lnTo>
                      <a:pt x="25" y="100"/>
                    </a:lnTo>
                    <a:lnTo>
                      <a:pt x="20" y="94"/>
                    </a:lnTo>
                    <a:lnTo>
                      <a:pt x="16" y="88"/>
                    </a:lnTo>
                    <a:lnTo>
                      <a:pt x="12" y="80"/>
                    </a:lnTo>
                    <a:lnTo>
                      <a:pt x="9" y="72"/>
                    </a:lnTo>
                    <a:lnTo>
                      <a:pt x="6" y="64"/>
                    </a:lnTo>
                    <a:lnTo>
                      <a:pt x="4" y="54"/>
                    </a:lnTo>
                    <a:lnTo>
                      <a:pt x="2" y="44"/>
                    </a:lnTo>
                    <a:lnTo>
                      <a:pt x="0" y="37"/>
                    </a:lnTo>
                    <a:lnTo>
                      <a:pt x="5" y="35"/>
                    </a:lnTo>
                    <a:lnTo>
                      <a:pt x="29" y="7"/>
                    </a:lnTo>
                  </a:path>
                </a:pathLst>
              </a:custGeom>
              <a:noFill/>
              <a:ln w="12700" cap="rnd">
                <a:solidFill>
                  <a:srgbClr val="EB87CD"/>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876" name="Freeform 178"/>
              <p:cNvSpPr>
                <a:spLocks/>
              </p:cNvSpPr>
              <p:nvPr/>
            </p:nvSpPr>
            <p:spPr bwMode="auto">
              <a:xfrm>
                <a:off x="1093" y="1976"/>
                <a:ext cx="102" cy="52"/>
              </a:xfrm>
              <a:custGeom>
                <a:avLst/>
                <a:gdLst>
                  <a:gd name="T0" fmla="*/ 89 w 102"/>
                  <a:gd name="T1" fmla="*/ 13 h 52"/>
                  <a:gd name="T2" fmla="*/ 90 w 102"/>
                  <a:gd name="T3" fmla="*/ 17 h 52"/>
                  <a:gd name="T4" fmla="*/ 91 w 102"/>
                  <a:gd name="T5" fmla="*/ 20 h 52"/>
                  <a:gd name="T6" fmla="*/ 93 w 102"/>
                  <a:gd name="T7" fmla="*/ 23 h 52"/>
                  <a:gd name="T8" fmla="*/ 95 w 102"/>
                  <a:gd name="T9" fmla="*/ 26 h 52"/>
                  <a:gd name="T10" fmla="*/ 97 w 102"/>
                  <a:gd name="T11" fmla="*/ 29 h 52"/>
                  <a:gd name="T12" fmla="*/ 98 w 102"/>
                  <a:gd name="T13" fmla="*/ 31 h 52"/>
                  <a:gd name="T14" fmla="*/ 100 w 102"/>
                  <a:gd name="T15" fmla="*/ 33 h 52"/>
                  <a:gd name="T16" fmla="*/ 100 w 102"/>
                  <a:gd name="T17" fmla="*/ 35 h 52"/>
                  <a:gd name="T18" fmla="*/ 101 w 102"/>
                  <a:gd name="T19" fmla="*/ 36 h 52"/>
                  <a:gd name="T20" fmla="*/ 99 w 102"/>
                  <a:gd name="T21" fmla="*/ 36 h 52"/>
                  <a:gd name="T22" fmla="*/ 92 w 102"/>
                  <a:gd name="T23" fmla="*/ 41 h 52"/>
                  <a:gd name="T24" fmla="*/ 83 w 102"/>
                  <a:gd name="T25" fmla="*/ 44 h 52"/>
                  <a:gd name="T26" fmla="*/ 74 w 102"/>
                  <a:gd name="T27" fmla="*/ 46 h 52"/>
                  <a:gd name="T28" fmla="*/ 65 w 102"/>
                  <a:gd name="T29" fmla="*/ 47 h 52"/>
                  <a:gd name="T30" fmla="*/ 56 w 102"/>
                  <a:gd name="T31" fmla="*/ 47 h 52"/>
                  <a:gd name="T32" fmla="*/ 46 w 102"/>
                  <a:gd name="T33" fmla="*/ 48 h 52"/>
                  <a:gd name="T34" fmla="*/ 37 w 102"/>
                  <a:gd name="T35" fmla="*/ 48 h 52"/>
                  <a:gd name="T36" fmla="*/ 27 w 102"/>
                  <a:gd name="T37" fmla="*/ 48 h 52"/>
                  <a:gd name="T38" fmla="*/ 19 w 102"/>
                  <a:gd name="T39" fmla="*/ 49 h 52"/>
                  <a:gd name="T40" fmla="*/ 10 w 102"/>
                  <a:gd name="T41" fmla="*/ 51 h 52"/>
                  <a:gd name="T42" fmla="*/ 9 w 102"/>
                  <a:gd name="T43" fmla="*/ 49 h 52"/>
                  <a:gd name="T44" fmla="*/ 8 w 102"/>
                  <a:gd name="T45" fmla="*/ 48 h 52"/>
                  <a:gd name="T46" fmla="*/ 7 w 102"/>
                  <a:gd name="T47" fmla="*/ 45 h 52"/>
                  <a:gd name="T48" fmla="*/ 4 w 102"/>
                  <a:gd name="T49" fmla="*/ 45 h 52"/>
                  <a:gd name="T50" fmla="*/ 3 w 102"/>
                  <a:gd name="T51" fmla="*/ 43 h 52"/>
                  <a:gd name="T52" fmla="*/ 2 w 102"/>
                  <a:gd name="T53" fmla="*/ 41 h 52"/>
                  <a:gd name="T54" fmla="*/ 0 w 102"/>
                  <a:gd name="T55" fmla="*/ 40 h 52"/>
                  <a:gd name="T56" fmla="*/ 0 w 102"/>
                  <a:gd name="T57" fmla="*/ 39 h 52"/>
                  <a:gd name="T58" fmla="*/ 0 w 102"/>
                  <a:gd name="T59" fmla="*/ 38 h 52"/>
                  <a:gd name="T60" fmla="*/ 2 w 102"/>
                  <a:gd name="T61" fmla="*/ 37 h 52"/>
                  <a:gd name="T62" fmla="*/ 8 w 102"/>
                  <a:gd name="T63" fmla="*/ 35 h 52"/>
                  <a:gd name="T64" fmla="*/ 15 w 102"/>
                  <a:gd name="T65" fmla="*/ 31 h 52"/>
                  <a:gd name="T66" fmla="*/ 21 w 102"/>
                  <a:gd name="T67" fmla="*/ 27 h 52"/>
                  <a:gd name="T68" fmla="*/ 26 w 102"/>
                  <a:gd name="T69" fmla="*/ 22 h 52"/>
                  <a:gd name="T70" fmla="*/ 32 w 102"/>
                  <a:gd name="T71" fmla="*/ 17 h 52"/>
                  <a:gd name="T72" fmla="*/ 37 w 102"/>
                  <a:gd name="T73" fmla="*/ 12 h 52"/>
                  <a:gd name="T74" fmla="*/ 44 w 102"/>
                  <a:gd name="T75" fmla="*/ 8 h 52"/>
                  <a:gd name="T76" fmla="*/ 50 w 102"/>
                  <a:gd name="T77" fmla="*/ 4 h 52"/>
                  <a:gd name="T78" fmla="*/ 57 w 102"/>
                  <a:gd name="T79" fmla="*/ 2 h 52"/>
                  <a:gd name="T80" fmla="*/ 65 w 102"/>
                  <a:gd name="T81" fmla="*/ 0 h 52"/>
                  <a:gd name="T82" fmla="*/ 89 w 102"/>
                  <a:gd name="T83" fmla="*/ 13 h 5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2"/>
                  <a:gd name="T127" fmla="*/ 0 h 52"/>
                  <a:gd name="T128" fmla="*/ 102 w 102"/>
                  <a:gd name="T129" fmla="*/ 52 h 5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2" h="52">
                    <a:moveTo>
                      <a:pt x="89" y="13"/>
                    </a:moveTo>
                    <a:lnTo>
                      <a:pt x="90" y="17"/>
                    </a:lnTo>
                    <a:lnTo>
                      <a:pt x="91" y="20"/>
                    </a:lnTo>
                    <a:lnTo>
                      <a:pt x="93" y="23"/>
                    </a:lnTo>
                    <a:lnTo>
                      <a:pt x="95" y="26"/>
                    </a:lnTo>
                    <a:lnTo>
                      <a:pt x="97" y="29"/>
                    </a:lnTo>
                    <a:lnTo>
                      <a:pt x="98" y="31"/>
                    </a:lnTo>
                    <a:lnTo>
                      <a:pt x="100" y="33"/>
                    </a:lnTo>
                    <a:lnTo>
                      <a:pt x="100" y="35"/>
                    </a:lnTo>
                    <a:lnTo>
                      <a:pt x="101" y="36"/>
                    </a:lnTo>
                    <a:lnTo>
                      <a:pt x="99" y="36"/>
                    </a:lnTo>
                    <a:lnTo>
                      <a:pt x="92" y="41"/>
                    </a:lnTo>
                    <a:lnTo>
                      <a:pt x="83" y="44"/>
                    </a:lnTo>
                    <a:lnTo>
                      <a:pt x="74" y="46"/>
                    </a:lnTo>
                    <a:lnTo>
                      <a:pt x="65" y="47"/>
                    </a:lnTo>
                    <a:lnTo>
                      <a:pt x="56" y="47"/>
                    </a:lnTo>
                    <a:lnTo>
                      <a:pt x="46" y="48"/>
                    </a:lnTo>
                    <a:lnTo>
                      <a:pt x="37" y="48"/>
                    </a:lnTo>
                    <a:lnTo>
                      <a:pt x="27" y="48"/>
                    </a:lnTo>
                    <a:lnTo>
                      <a:pt x="19" y="49"/>
                    </a:lnTo>
                    <a:lnTo>
                      <a:pt x="10" y="51"/>
                    </a:lnTo>
                    <a:lnTo>
                      <a:pt x="9" y="49"/>
                    </a:lnTo>
                    <a:lnTo>
                      <a:pt x="8" y="48"/>
                    </a:lnTo>
                    <a:lnTo>
                      <a:pt x="7" y="45"/>
                    </a:lnTo>
                    <a:lnTo>
                      <a:pt x="4" y="45"/>
                    </a:lnTo>
                    <a:lnTo>
                      <a:pt x="3" y="43"/>
                    </a:lnTo>
                    <a:lnTo>
                      <a:pt x="2" y="41"/>
                    </a:lnTo>
                    <a:lnTo>
                      <a:pt x="0" y="40"/>
                    </a:lnTo>
                    <a:lnTo>
                      <a:pt x="0" y="39"/>
                    </a:lnTo>
                    <a:lnTo>
                      <a:pt x="0" y="38"/>
                    </a:lnTo>
                    <a:lnTo>
                      <a:pt x="2" y="37"/>
                    </a:lnTo>
                    <a:lnTo>
                      <a:pt x="8" y="35"/>
                    </a:lnTo>
                    <a:lnTo>
                      <a:pt x="15" y="31"/>
                    </a:lnTo>
                    <a:lnTo>
                      <a:pt x="21" y="27"/>
                    </a:lnTo>
                    <a:lnTo>
                      <a:pt x="26" y="22"/>
                    </a:lnTo>
                    <a:lnTo>
                      <a:pt x="32" y="17"/>
                    </a:lnTo>
                    <a:lnTo>
                      <a:pt x="37" y="12"/>
                    </a:lnTo>
                    <a:lnTo>
                      <a:pt x="44" y="8"/>
                    </a:lnTo>
                    <a:lnTo>
                      <a:pt x="50" y="4"/>
                    </a:lnTo>
                    <a:lnTo>
                      <a:pt x="57" y="2"/>
                    </a:lnTo>
                    <a:lnTo>
                      <a:pt x="65" y="0"/>
                    </a:lnTo>
                    <a:lnTo>
                      <a:pt x="89" y="13"/>
                    </a:lnTo>
                  </a:path>
                </a:pathLst>
              </a:custGeom>
              <a:solidFill>
                <a:srgbClr val="EB87C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77" name="Freeform 179"/>
              <p:cNvSpPr>
                <a:spLocks/>
              </p:cNvSpPr>
              <p:nvPr/>
            </p:nvSpPr>
            <p:spPr bwMode="auto">
              <a:xfrm>
                <a:off x="1089" y="1977"/>
                <a:ext cx="107" cy="55"/>
              </a:xfrm>
              <a:custGeom>
                <a:avLst/>
                <a:gdLst>
                  <a:gd name="T0" fmla="*/ 93 w 107"/>
                  <a:gd name="T1" fmla="*/ 15 h 55"/>
                  <a:gd name="T2" fmla="*/ 94 w 107"/>
                  <a:gd name="T3" fmla="*/ 18 h 55"/>
                  <a:gd name="T4" fmla="*/ 95 w 107"/>
                  <a:gd name="T5" fmla="*/ 21 h 55"/>
                  <a:gd name="T6" fmla="*/ 98 w 107"/>
                  <a:gd name="T7" fmla="*/ 25 h 55"/>
                  <a:gd name="T8" fmla="*/ 100 w 107"/>
                  <a:gd name="T9" fmla="*/ 28 h 55"/>
                  <a:gd name="T10" fmla="*/ 102 w 107"/>
                  <a:gd name="T11" fmla="*/ 30 h 55"/>
                  <a:gd name="T12" fmla="*/ 103 w 107"/>
                  <a:gd name="T13" fmla="*/ 33 h 55"/>
                  <a:gd name="T14" fmla="*/ 105 w 107"/>
                  <a:gd name="T15" fmla="*/ 35 h 55"/>
                  <a:gd name="T16" fmla="*/ 105 w 107"/>
                  <a:gd name="T17" fmla="*/ 38 h 55"/>
                  <a:gd name="T18" fmla="*/ 106 w 107"/>
                  <a:gd name="T19" fmla="*/ 39 h 55"/>
                  <a:gd name="T20" fmla="*/ 104 w 107"/>
                  <a:gd name="T21" fmla="*/ 39 h 55"/>
                  <a:gd name="T22" fmla="*/ 96 w 107"/>
                  <a:gd name="T23" fmla="*/ 44 h 55"/>
                  <a:gd name="T24" fmla="*/ 87 w 107"/>
                  <a:gd name="T25" fmla="*/ 47 h 55"/>
                  <a:gd name="T26" fmla="*/ 78 w 107"/>
                  <a:gd name="T27" fmla="*/ 49 h 55"/>
                  <a:gd name="T28" fmla="*/ 68 w 107"/>
                  <a:gd name="T29" fmla="*/ 50 h 55"/>
                  <a:gd name="T30" fmla="*/ 58 w 107"/>
                  <a:gd name="T31" fmla="*/ 51 h 55"/>
                  <a:gd name="T32" fmla="*/ 49 w 107"/>
                  <a:gd name="T33" fmla="*/ 50 h 55"/>
                  <a:gd name="T34" fmla="*/ 39 w 107"/>
                  <a:gd name="T35" fmla="*/ 51 h 55"/>
                  <a:gd name="T36" fmla="*/ 29 w 107"/>
                  <a:gd name="T37" fmla="*/ 51 h 55"/>
                  <a:gd name="T38" fmla="*/ 20 w 107"/>
                  <a:gd name="T39" fmla="*/ 51 h 55"/>
                  <a:gd name="T40" fmla="*/ 11 w 107"/>
                  <a:gd name="T41" fmla="*/ 54 h 55"/>
                  <a:gd name="T42" fmla="*/ 10 w 107"/>
                  <a:gd name="T43" fmla="*/ 52 h 55"/>
                  <a:gd name="T44" fmla="*/ 9 w 107"/>
                  <a:gd name="T45" fmla="*/ 51 h 55"/>
                  <a:gd name="T46" fmla="*/ 7 w 107"/>
                  <a:gd name="T47" fmla="*/ 48 h 55"/>
                  <a:gd name="T48" fmla="*/ 6 w 107"/>
                  <a:gd name="T49" fmla="*/ 47 h 55"/>
                  <a:gd name="T50" fmla="*/ 4 w 107"/>
                  <a:gd name="T51" fmla="*/ 46 h 55"/>
                  <a:gd name="T52" fmla="*/ 2 w 107"/>
                  <a:gd name="T53" fmla="*/ 43 h 55"/>
                  <a:gd name="T54" fmla="*/ 1 w 107"/>
                  <a:gd name="T55" fmla="*/ 42 h 55"/>
                  <a:gd name="T56" fmla="*/ 0 w 107"/>
                  <a:gd name="T57" fmla="*/ 41 h 55"/>
                  <a:gd name="T58" fmla="*/ 2 w 107"/>
                  <a:gd name="T59" fmla="*/ 39 h 55"/>
                  <a:gd name="T60" fmla="*/ 9 w 107"/>
                  <a:gd name="T61" fmla="*/ 37 h 55"/>
                  <a:gd name="T62" fmla="*/ 16 w 107"/>
                  <a:gd name="T63" fmla="*/ 33 h 55"/>
                  <a:gd name="T64" fmla="*/ 22 w 107"/>
                  <a:gd name="T65" fmla="*/ 29 h 55"/>
                  <a:gd name="T66" fmla="*/ 27 w 107"/>
                  <a:gd name="T67" fmla="*/ 23 h 55"/>
                  <a:gd name="T68" fmla="*/ 33 w 107"/>
                  <a:gd name="T69" fmla="*/ 18 h 55"/>
                  <a:gd name="T70" fmla="*/ 39 w 107"/>
                  <a:gd name="T71" fmla="*/ 12 h 55"/>
                  <a:gd name="T72" fmla="*/ 45 w 107"/>
                  <a:gd name="T73" fmla="*/ 8 h 55"/>
                  <a:gd name="T74" fmla="*/ 52 w 107"/>
                  <a:gd name="T75" fmla="*/ 4 h 55"/>
                  <a:gd name="T76" fmla="*/ 59 w 107"/>
                  <a:gd name="T77" fmla="*/ 1 h 55"/>
                  <a:gd name="T78" fmla="*/ 67 w 107"/>
                  <a:gd name="T79" fmla="*/ 0 h 55"/>
                  <a:gd name="T80" fmla="*/ 93 w 107"/>
                  <a:gd name="T81" fmla="*/ 15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7"/>
                  <a:gd name="T124" fmla="*/ 0 h 55"/>
                  <a:gd name="T125" fmla="*/ 107 w 107"/>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7" h="55">
                    <a:moveTo>
                      <a:pt x="93" y="15"/>
                    </a:moveTo>
                    <a:lnTo>
                      <a:pt x="94" y="18"/>
                    </a:lnTo>
                    <a:lnTo>
                      <a:pt x="95" y="21"/>
                    </a:lnTo>
                    <a:lnTo>
                      <a:pt x="98" y="25"/>
                    </a:lnTo>
                    <a:lnTo>
                      <a:pt x="100" y="28"/>
                    </a:lnTo>
                    <a:lnTo>
                      <a:pt x="102" y="30"/>
                    </a:lnTo>
                    <a:lnTo>
                      <a:pt x="103" y="33"/>
                    </a:lnTo>
                    <a:lnTo>
                      <a:pt x="105" y="35"/>
                    </a:lnTo>
                    <a:lnTo>
                      <a:pt x="105" y="38"/>
                    </a:lnTo>
                    <a:lnTo>
                      <a:pt x="106" y="39"/>
                    </a:lnTo>
                    <a:lnTo>
                      <a:pt x="104" y="39"/>
                    </a:lnTo>
                    <a:lnTo>
                      <a:pt x="96" y="44"/>
                    </a:lnTo>
                    <a:lnTo>
                      <a:pt x="87" y="47"/>
                    </a:lnTo>
                    <a:lnTo>
                      <a:pt x="78" y="49"/>
                    </a:lnTo>
                    <a:lnTo>
                      <a:pt x="68" y="50"/>
                    </a:lnTo>
                    <a:lnTo>
                      <a:pt x="58" y="51"/>
                    </a:lnTo>
                    <a:lnTo>
                      <a:pt x="49" y="50"/>
                    </a:lnTo>
                    <a:lnTo>
                      <a:pt x="39" y="51"/>
                    </a:lnTo>
                    <a:lnTo>
                      <a:pt x="29" y="51"/>
                    </a:lnTo>
                    <a:lnTo>
                      <a:pt x="20" y="51"/>
                    </a:lnTo>
                    <a:lnTo>
                      <a:pt x="11" y="54"/>
                    </a:lnTo>
                    <a:lnTo>
                      <a:pt x="10" y="52"/>
                    </a:lnTo>
                    <a:lnTo>
                      <a:pt x="9" y="51"/>
                    </a:lnTo>
                    <a:lnTo>
                      <a:pt x="7" y="48"/>
                    </a:lnTo>
                    <a:lnTo>
                      <a:pt x="6" y="47"/>
                    </a:lnTo>
                    <a:lnTo>
                      <a:pt x="4" y="46"/>
                    </a:lnTo>
                    <a:lnTo>
                      <a:pt x="2" y="43"/>
                    </a:lnTo>
                    <a:lnTo>
                      <a:pt x="1" y="42"/>
                    </a:lnTo>
                    <a:lnTo>
                      <a:pt x="0" y="41"/>
                    </a:lnTo>
                    <a:lnTo>
                      <a:pt x="2" y="39"/>
                    </a:lnTo>
                    <a:lnTo>
                      <a:pt x="9" y="37"/>
                    </a:lnTo>
                    <a:lnTo>
                      <a:pt x="16" y="33"/>
                    </a:lnTo>
                    <a:lnTo>
                      <a:pt x="22" y="29"/>
                    </a:lnTo>
                    <a:lnTo>
                      <a:pt x="27" y="23"/>
                    </a:lnTo>
                    <a:lnTo>
                      <a:pt x="33" y="18"/>
                    </a:lnTo>
                    <a:lnTo>
                      <a:pt x="39" y="12"/>
                    </a:lnTo>
                    <a:lnTo>
                      <a:pt x="45" y="8"/>
                    </a:lnTo>
                    <a:lnTo>
                      <a:pt x="52" y="4"/>
                    </a:lnTo>
                    <a:lnTo>
                      <a:pt x="59" y="1"/>
                    </a:lnTo>
                    <a:lnTo>
                      <a:pt x="67" y="0"/>
                    </a:lnTo>
                    <a:lnTo>
                      <a:pt x="93" y="15"/>
                    </a:lnTo>
                  </a:path>
                </a:pathLst>
              </a:custGeom>
              <a:noFill/>
              <a:ln w="12700" cap="rnd">
                <a:solidFill>
                  <a:srgbClr val="EB87CD"/>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878" name="Freeform 180"/>
              <p:cNvSpPr>
                <a:spLocks/>
              </p:cNvSpPr>
              <p:nvPr/>
            </p:nvSpPr>
            <p:spPr bwMode="auto">
              <a:xfrm>
                <a:off x="1106" y="2060"/>
                <a:ext cx="43" cy="35"/>
              </a:xfrm>
              <a:custGeom>
                <a:avLst/>
                <a:gdLst>
                  <a:gd name="T0" fmla="*/ 4 w 43"/>
                  <a:gd name="T1" fmla="*/ 14 h 35"/>
                  <a:gd name="T2" fmla="*/ 4 w 43"/>
                  <a:gd name="T3" fmla="*/ 21 h 35"/>
                  <a:gd name="T4" fmla="*/ 5 w 43"/>
                  <a:gd name="T5" fmla="*/ 26 h 35"/>
                  <a:gd name="T6" fmla="*/ 7 w 43"/>
                  <a:gd name="T7" fmla="*/ 30 h 35"/>
                  <a:gd name="T8" fmla="*/ 11 w 43"/>
                  <a:gd name="T9" fmla="*/ 33 h 35"/>
                  <a:gd name="T10" fmla="*/ 15 w 43"/>
                  <a:gd name="T11" fmla="*/ 34 h 35"/>
                  <a:gd name="T12" fmla="*/ 20 w 43"/>
                  <a:gd name="T13" fmla="*/ 33 h 35"/>
                  <a:gd name="T14" fmla="*/ 25 w 43"/>
                  <a:gd name="T15" fmla="*/ 33 h 35"/>
                  <a:gd name="T16" fmla="*/ 30 w 43"/>
                  <a:gd name="T17" fmla="*/ 32 h 35"/>
                  <a:gd name="T18" fmla="*/ 36 w 43"/>
                  <a:gd name="T19" fmla="*/ 31 h 35"/>
                  <a:gd name="T20" fmla="*/ 42 w 43"/>
                  <a:gd name="T21" fmla="*/ 30 h 35"/>
                  <a:gd name="T22" fmla="*/ 41 w 43"/>
                  <a:gd name="T23" fmla="*/ 26 h 35"/>
                  <a:gd name="T24" fmla="*/ 38 w 43"/>
                  <a:gd name="T25" fmla="*/ 21 h 35"/>
                  <a:gd name="T26" fmla="*/ 35 w 43"/>
                  <a:gd name="T27" fmla="*/ 16 h 35"/>
                  <a:gd name="T28" fmla="*/ 30 w 43"/>
                  <a:gd name="T29" fmla="*/ 12 h 35"/>
                  <a:gd name="T30" fmla="*/ 26 w 43"/>
                  <a:gd name="T31" fmla="*/ 8 h 35"/>
                  <a:gd name="T32" fmla="*/ 21 w 43"/>
                  <a:gd name="T33" fmla="*/ 4 h 35"/>
                  <a:gd name="T34" fmla="*/ 16 w 43"/>
                  <a:gd name="T35" fmla="*/ 2 h 35"/>
                  <a:gd name="T36" fmla="*/ 12 w 43"/>
                  <a:gd name="T37" fmla="*/ 1 h 35"/>
                  <a:gd name="T38" fmla="*/ 6 w 43"/>
                  <a:gd name="T39" fmla="*/ 0 h 35"/>
                  <a:gd name="T40" fmla="*/ 0 w 43"/>
                  <a:gd name="T41" fmla="*/ 0 h 35"/>
                  <a:gd name="T42" fmla="*/ 4 w 43"/>
                  <a:gd name="T43" fmla="*/ 14 h 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
                  <a:gd name="T67" fmla="*/ 0 h 35"/>
                  <a:gd name="T68" fmla="*/ 43 w 43"/>
                  <a:gd name="T69" fmla="*/ 35 h 3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 h="35">
                    <a:moveTo>
                      <a:pt x="4" y="14"/>
                    </a:moveTo>
                    <a:lnTo>
                      <a:pt x="4" y="21"/>
                    </a:lnTo>
                    <a:lnTo>
                      <a:pt x="5" y="26"/>
                    </a:lnTo>
                    <a:lnTo>
                      <a:pt x="7" y="30"/>
                    </a:lnTo>
                    <a:lnTo>
                      <a:pt x="11" y="33"/>
                    </a:lnTo>
                    <a:lnTo>
                      <a:pt x="15" y="34"/>
                    </a:lnTo>
                    <a:lnTo>
                      <a:pt x="20" y="33"/>
                    </a:lnTo>
                    <a:lnTo>
                      <a:pt x="25" y="33"/>
                    </a:lnTo>
                    <a:lnTo>
                      <a:pt x="30" y="32"/>
                    </a:lnTo>
                    <a:lnTo>
                      <a:pt x="36" y="31"/>
                    </a:lnTo>
                    <a:lnTo>
                      <a:pt x="42" y="30"/>
                    </a:lnTo>
                    <a:lnTo>
                      <a:pt x="41" y="26"/>
                    </a:lnTo>
                    <a:lnTo>
                      <a:pt x="38" y="21"/>
                    </a:lnTo>
                    <a:lnTo>
                      <a:pt x="35" y="16"/>
                    </a:lnTo>
                    <a:lnTo>
                      <a:pt x="30" y="12"/>
                    </a:lnTo>
                    <a:lnTo>
                      <a:pt x="26" y="8"/>
                    </a:lnTo>
                    <a:lnTo>
                      <a:pt x="21" y="4"/>
                    </a:lnTo>
                    <a:lnTo>
                      <a:pt x="16" y="2"/>
                    </a:lnTo>
                    <a:lnTo>
                      <a:pt x="12" y="1"/>
                    </a:lnTo>
                    <a:lnTo>
                      <a:pt x="6" y="0"/>
                    </a:lnTo>
                    <a:lnTo>
                      <a:pt x="0" y="0"/>
                    </a:lnTo>
                    <a:lnTo>
                      <a:pt x="4" y="14"/>
                    </a:lnTo>
                  </a:path>
                </a:pathLst>
              </a:custGeom>
              <a:solidFill>
                <a:srgbClr val="EB87C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79" name="Freeform 181"/>
              <p:cNvSpPr>
                <a:spLocks/>
              </p:cNvSpPr>
              <p:nvPr/>
            </p:nvSpPr>
            <p:spPr bwMode="auto">
              <a:xfrm>
                <a:off x="1103" y="2060"/>
                <a:ext cx="47" cy="39"/>
              </a:xfrm>
              <a:custGeom>
                <a:avLst/>
                <a:gdLst>
                  <a:gd name="T0" fmla="*/ 5 w 47"/>
                  <a:gd name="T1" fmla="*/ 16 h 39"/>
                  <a:gd name="T2" fmla="*/ 3 w 47"/>
                  <a:gd name="T3" fmla="*/ 24 h 39"/>
                  <a:gd name="T4" fmla="*/ 5 w 47"/>
                  <a:gd name="T5" fmla="*/ 30 h 39"/>
                  <a:gd name="T6" fmla="*/ 7 w 47"/>
                  <a:gd name="T7" fmla="*/ 34 h 39"/>
                  <a:gd name="T8" fmla="*/ 12 w 47"/>
                  <a:gd name="T9" fmla="*/ 36 h 39"/>
                  <a:gd name="T10" fmla="*/ 16 w 47"/>
                  <a:gd name="T11" fmla="*/ 38 h 39"/>
                  <a:gd name="T12" fmla="*/ 22 w 47"/>
                  <a:gd name="T13" fmla="*/ 37 h 39"/>
                  <a:gd name="T14" fmla="*/ 27 w 47"/>
                  <a:gd name="T15" fmla="*/ 37 h 39"/>
                  <a:gd name="T16" fmla="*/ 33 w 47"/>
                  <a:gd name="T17" fmla="*/ 36 h 39"/>
                  <a:gd name="T18" fmla="*/ 39 w 47"/>
                  <a:gd name="T19" fmla="*/ 35 h 39"/>
                  <a:gd name="T20" fmla="*/ 46 w 47"/>
                  <a:gd name="T21" fmla="*/ 33 h 39"/>
                  <a:gd name="T22" fmla="*/ 45 w 47"/>
                  <a:gd name="T23" fmla="*/ 29 h 39"/>
                  <a:gd name="T24" fmla="*/ 41 w 47"/>
                  <a:gd name="T25" fmla="*/ 23 h 39"/>
                  <a:gd name="T26" fmla="*/ 38 w 47"/>
                  <a:gd name="T27" fmla="*/ 19 h 39"/>
                  <a:gd name="T28" fmla="*/ 34 w 47"/>
                  <a:gd name="T29" fmla="*/ 14 h 39"/>
                  <a:gd name="T30" fmla="*/ 28 w 47"/>
                  <a:gd name="T31" fmla="*/ 9 h 39"/>
                  <a:gd name="T32" fmla="*/ 24 w 47"/>
                  <a:gd name="T33" fmla="*/ 6 h 39"/>
                  <a:gd name="T34" fmla="*/ 18 w 47"/>
                  <a:gd name="T35" fmla="*/ 3 h 39"/>
                  <a:gd name="T36" fmla="*/ 12 w 47"/>
                  <a:gd name="T37" fmla="*/ 1 h 39"/>
                  <a:gd name="T38" fmla="*/ 6 w 47"/>
                  <a:gd name="T39" fmla="*/ 0 h 39"/>
                  <a:gd name="T40" fmla="*/ 0 w 47"/>
                  <a:gd name="T41" fmla="*/ 1 h 39"/>
                  <a:gd name="T42" fmla="*/ 5 w 47"/>
                  <a:gd name="T43" fmla="*/ 16 h 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7"/>
                  <a:gd name="T67" fmla="*/ 0 h 39"/>
                  <a:gd name="T68" fmla="*/ 47 w 47"/>
                  <a:gd name="T69" fmla="*/ 39 h 3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7" h="39">
                    <a:moveTo>
                      <a:pt x="5" y="16"/>
                    </a:moveTo>
                    <a:lnTo>
                      <a:pt x="3" y="24"/>
                    </a:lnTo>
                    <a:lnTo>
                      <a:pt x="5" y="30"/>
                    </a:lnTo>
                    <a:lnTo>
                      <a:pt x="7" y="34"/>
                    </a:lnTo>
                    <a:lnTo>
                      <a:pt x="12" y="36"/>
                    </a:lnTo>
                    <a:lnTo>
                      <a:pt x="16" y="38"/>
                    </a:lnTo>
                    <a:lnTo>
                      <a:pt x="22" y="37"/>
                    </a:lnTo>
                    <a:lnTo>
                      <a:pt x="27" y="37"/>
                    </a:lnTo>
                    <a:lnTo>
                      <a:pt x="33" y="36"/>
                    </a:lnTo>
                    <a:lnTo>
                      <a:pt x="39" y="35"/>
                    </a:lnTo>
                    <a:lnTo>
                      <a:pt x="46" y="33"/>
                    </a:lnTo>
                    <a:lnTo>
                      <a:pt x="45" y="29"/>
                    </a:lnTo>
                    <a:lnTo>
                      <a:pt x="41" y="23"/>
                    </a:lnTo>
                    <a:lnTo>
                      <a:pt x="38" y="19"/>
                    </a:lnTo>
                    <a:lnTo>
                      <a:pt x="34" y="14"/>
                    </a:lnTo>
                    <a:lnTo>
                      <a:pt x="28" y="9"/>
                    </a:lnTo>
                    <a:lnTo>
                      <a:pt x="24" y="6"/>
                    </a:lnTo>
                    <a:lnTo>
                      <a:pt x="18" y="3"/>
                    </a:lnTo>
                    <a:lnTo>
                      <a:pt x="12" y="1"/>
                    </a:lnTo>
                    <a:lnTo>
                      <a:pt x="6" y="0"/>
                    </a:lnTo>
                    <a:lnTo>
                      <a:pt x="0" y="1"/>
                    </a:lnTo>
                    <a:lnTo>
                      <a:pt x="5" y="16"/>
                    </a:lnTo>
                  </a:path>
                </a:pathLst>
              </a:custGeom>
              <a:noFill/>
              <a:ln w="12700" cap="rnd">
                <a:solidFill>
                  <a:srgbClr val="EB87CD"/>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880" name="Freeform 182"/>
              <p:cNvSpPr>
                <a:spLocks/>
              </p:cNvSpPr>
              <p:nvPr/>
            </p:nvSpPr>
            <p:spPr bwMode="auto">
              <a:xfrm>
                <a:off x="773" y="2194"/>
                <a:ext cx="25" cy="19"/>
              </a:xfrm>
              <a:custGeom>
                <a:avLst/>
                <a:gdLst>
                  <a:gd name="T0" fmla="*/ 24 w 25"/>
                  <a:gd name="T1" fmla="*/ 0 h 19"/>
                  <a:gd name="T2" fmla="*/ 23 w 25"/>
                  <a:gd name="T3" fmla="*/ 1 h 19"/>
                  <a:gd name="T4" fmla="*/ 23 w 25"/>
                  <a:gd name="T5" fmla="*/ 2 h 19"/>
                  <a:gd name="T6" fmla="*/ 22 w 25"/>
                  <a:gd name="T7" fmla="*/ 4 h 19"/>
                  <a:gd name="T8" fmla="*/ 20 w 25"/>
                  <a:gd name="T9" fmla="*/ 8 h 19"/>
                  <a:gd name="T10" fmla="*/ 19 w 25"/>
                  <a:gd name="T11" fmla="*/ 10 h 19"/>
                  <a:gd name="T12" fmla="*/ 16 w 25"/>
                  <a:gd name="T13" fmla="*/ 12 h 19"/>
                  <a:gd name="T14" fmla="*/ 13 w 25"/>
                  <a:gd name="T15" fmla="*/ 15 h 19"/>
                  <a:gd name="T16" fmla="*/ 9 w 25"/>
                  <a:gd name="T17" fmla="*/ 17 h 19"/>
                  <a:gd name="T18" fmla="*/ 5 w 25"/>
                  <a:gd name="T19" fmla="*/ 18 h 19"/>
                  <a:gd name="T20" fmla="*/ 0 w 25"/>
                  <a:gd name="T21" fmla="*/ 17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
                  <a:gd name="T34" fmla="*/ 0 h 19"/>
                  <a:gd name="T35" fmla="*/ 25 w 25"/>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 h="19">
                    <a:moveTo>
                      <a:pt x="24" y="0"/>
                    </a:moveTo>
                    <a:lnTo>
                      <a:pt x="23" y="1"/>
                    </a:lnTo>
                    <a:lnTo>
                      <a:pt x="23" y="2"/>
                    </a:lnTo>
                    <a:lnTo>
                      <a:pt x="22" y="4"/>
                    </a:lnTo>
                    <a:lnTo>
                      <a:pt x="20" y="8"/>
                    </a:lnTo>
                    <a:lnTo>
                      <a:pt x="19" y="10"/>
                    </a:lnTo>
                    <a:lnTo>
                      <a:pt x="16" y="12"/>
                    </a:lnTo>
                    <a:lnTo>
                      <a:pt x="13" y="15"/>
                    </a:lnTo>
                    <a:lnTo>
                      <a:pt x="9" y="17"/>
                    </a:lnTo>
                    <a:lnTo>
                      <a:pt x="5" y="18"/>
                    </a:lnTo>
                    <a:lnTo>
                      <a:pt x="0" y="17"/>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881" name="Freeform 183"/>
              <p:cNvSpPr>
                <a:spLocks/>
              </p:cNvSpPr>
              <p:nvPr/>
            </p:nvSpPr>
            <p:spPr bwMode="auto">
              <a:xfrm>
                <a:off x="955" y="1790"/>
                <a:ext cx="283" cy="187"/>
              </a:xfrm>
              <a:custGeom>
                <a:avLst/>
                <a:gdLst>
                  <a:gd name="T0" fmla="*/ 281 w 283"/>
                  <a:gd name="T1" fmla="*/ 184 h 187"/>
                  <a:gd name="T2" fmla="*/ 279 w 283"/>
                  <a:gd name="T3" fmla="*/ 183 h 187"/>
                  <a:gd name="T4" fmla="*/ 277 w 283"/>
                  <a:gd name="T5" fmla="*/ 179 h 187"/>
                  <a:gd name="T6" fmla="*/ 275 w 283"/>
                  <a:gd name="T7" fmla="*/ 178 h 187"/>
                  <a:gd name="T8" fmla="*/ 273 w 283"/>
                  <a:gd name="T9" fmla="*/ 175 h 187"/>
                  <a:gd name="T10" fmla="*/ 265 w 283"/>
                  <a:gd name="T11" fmla="*/ 164 h 187"/>
                  <a:gd name="T12" fmla="*/ 255 w 283"/>
                  <a:gd name="T13" fmla="*/ 146 h 187"/>
                  <a:gd name="T14" fmla="*/ 251 w 283"/>
                  <a:gd name="T15" fmla="*/ 134 h 187"/>
                  <a:gd name="T16" fmla="*/ 252 w 283"/>
                  <a:gd name="T17" fmla="*/ 127 h 187"/>
                  <a:gd name="T18" fmla="*/ 253 w 283"/>
                  <a:gd name="T19" fmla="*/ 123 h 187"/>
                  <a:gd name="T20" fmla="*/ 253 w 283"/>
                  <a:gd name="T21" fmla="*/ 124 h 187"/>
                  <a:gd name="T22" fmla="*/ 251 w 283"/>
                  <a:gd name="T23" fmla="*/ 126 h 187"/>
                  <a:gd name="T24" fmla="*/ 246 w 283"/>
                  <a:gd name="T25" fmla="*/ 126 h 187"/>
                  <a:gd name="T26" fmla="*/ 238 w 283"/>
                  <a:gd name="T27" fmla="*/ 122 h 187"/>
                  <a:gd name="T28" fmla="*/ 226 w 283"/>
                  <a:gd name="T29" fmla="*/ 111 h 187"/>
                  <a:gd name="T30" fmla="*/ 216 w 283"/>
                  <a:gd name="T31" fmla="*/ 98 h 187"/>
                  <a:gd name="T32" fmla="*/ 211 w 283"/>
                  <a:gd name="T33" fmla="*/ 91 h 187"/>
                  <a:gd name="T34" fmla="*/ 211 w 283"/>
                  <a:gd name="T35" fmla="*/ 87 h 187"/>
                  <a:gd name="T36" fmla="*/ 212 w 283"/>
                  <a:gd name="T37" fmla="*/ 84 h 187"/>
                  <a:gd name="T38" fmla="*/ 214 w 283"/>
                  <a:gd name="T39" fmla="*/ 84 h 187"/>
                  <a:gd name="T40" fmla="*/ 212 w 283"/>
                  <a:gd name="T41" fmla="*/ 85 h 187"/>
                  <a:gd name="T42" fmla="*/ 206 w 283"/>
                  <a:gd name="T43" fmla="*/ 84 h 187"/>
                  <a:gd name="T44" fmla="*/ 198 w 283"/>
                  <a:gd name="T45" fmla="*/ 83 h 187"/>
                  <a:gd name="T46" fmla="*/ 189 w 283"/>
                  <a:gd name="T47" fmla="*/ 79 h 187"/>
                  <a:gd name="T48" fmla="*/ 180 w 283"/>
                  <a:gd name="T49" fmla="*/ 73 h 187"/>
                  <a:gd name="T50" fmla="*/ 173 w 283"/>
                  <a:gd name="T51" fmla="*/ 66 h 187"/>
                  <a:gd name="T52" fmla="*/ 170 w 283"/>
                  <a:gd name="T53" fmla="*/ 60 h 187"/>
                  <a:gd name="T54" fmla="*/ 167 w 283"/>
                  <a:gd name="T55" fmla="*/ 56 h 187"/>
                  <a:gd name="T56" fmla="*/ 166 w 283"/>
                  <a:gd name="T57" fmla="*/ 53 h 187"/>
                  <a:gd name="T58" fmla="*/ 131 w 283"/>
                  <a:gd name="T59" fmla="*/ 50 h 187"/>
                  <a:gd name="T60" fmla="*/ 126 w 283"/>
                  <a:gd name="T61" fmla="*/ 47 h 187"/>
                  <a:gd name="T62" fmla="*/ 117 w 283"/>
                  <a:gd name="T63" fmla="*/ 42 h 187"/>
                  <a:gd name="T64" fmla="*/ 107 w 283"/>
                  <a:gd name="T65" fmla="*/ 31 h 187"/>
                  <a:gd name="T66" fmla="*/ 98 w 283"/>
                  <a:gd name="T67" fmla="*/ 16 h 187"/>
                  <a:gd name="T68" fmla="*/ 93 w 283"/>
                  <a:gd name="T69" fmla="*/ 2 h 187"/>
                  <a:gd name="T70" fmla="*/ 90 w 283"/>
                  <a:gd name="T71" fmla="*/ 1 h 187"/>
                  <a:gd name="T72" fmla="*/ 86 w 283"/>
                  <a:gd name="T73" fmla="*/ 7 h 187"/>
                  <a:gd name="T74" fmla="*/ 80 w 283"/>
                  <a:gd name="T75" fmla="*/ 16 h 187"/>
                  <a:gd name="T76" fmla="*/ 67 w 283"/>
                  <a:gd name="T77" fmla="*/ 26 h 187"/>
                  <a:gd name="T78" fmla="*/ 52 w 283"/>
                  <a:gd name="T79" fmla="*/ 33 h 187"/>
                  <a:gd name="T80" fmla="*/ 42 w 283"/>
                  <a:gd name="T81" fmla="*/ 37 h 187"/>
                  <a:gd name="T82" fmla="*/ 38 w 283"/>
                  <a:gd name="T83" fmla="*/ 37 h 187"/>
                  <a:gd name="T84" fmla="*/ 33 w 283"/>
                  <a:gd name="T85" fmla="*/ 33 h 187"/>
                  <a:gd name="T86" fmla="*/ 24 w 283"/>
                  <a:gd name="T87" fmla="*/ 25 h 187"/>
                  <a:gd name="T88" fmla="*/ 13 w 283"/>
                  <a:gd name="T89" fmla="*/ 19 h 187"/>
                  <a:gd name="T90" fmla="*/ 10 w 283"/>
                  <a:gd name="T91" fmla="*/ 15 h 187"/>
                  <a:gd name="T92" fmla="*/ 6 w 283"/>
                  <a:gd name="T93" fmla="*/ 13 h 187"/>
                  <a:gd name="T94" fmla="*/ 3 w 283"/>
                  <a:gd name="T95" fmla="*/ 10 h 187"/>
                  <a:gd name="T96" fmla="*/ 1 w 283"/>
                  <a:gd name="T97" fmla="*/ 7 h 18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3"/>
                  <a:gd name="T148" fmla="*/ 0 h 187"/>
                  <a:gd name="T149" fmla="*/ 283 w 283"/>
                  <a:gd name="T150" fmla="*/ 187 h 18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3" h="187">
                    <a:moveTo>
                      <a:pt x="282" y="186"/>
                    </a:moveTo>
                    <a:lnTo>
                      <a:pt x="281" y="184"/>
                    </a:lnTo>
                    <a:lnTo>
                      <a:pt x="280" y="183"/>
                    </a:lnTo>
                    <a:lnTo>
                      <a:pt x="279" y="183"/>
                    </a:lnTo>
                    <a:lnTo>
                      <a:pt x="278" y="181"/>
                    </a:lnTo>
                    <a:lnTo>
                      <a:pt x="277" y="179"/>
                    </a:lnTo>
                    <a:lnTo>
                      <a:pt x="276" y="179"/>
                    </a:lnTo>
                    <a:lnTo>
                      <a:pt x="275" y="178"/>
                    </a:lnTo>
                    <a:lnTo>
                      <a:pt x="274" y="176"/>
                    </a:lnTo>
                    <a:lnTo>
                      <a:pt x="273" y="175"/>
                    </a:lnTo>
                    <a:lnTo>
                      <a:pt x="271" y="174"/>
                    </a:lnTo>
                    <a:lnTo>
                      <a:pt x="265" y="164"/>
                    </a:lnTo>
                    <a:lnTo>
                      <a:pt x="260" y="155"/>
                    </a:lnTo>
                    <a:lnTo>
                      <a:pt x="255" y="146"/>
                    </a:lnTo>
                    <a:lnTo>
                      <a:pt x="253" y="139"/>
                    </a:lnTo>
                    <a:lnTo>
                      <a:pt x="251" y="134"/>
                    </a:lnTo>
                    <a:lnTo>
                      <a:pt x="252" y="130"/>
                    </a:lnTo>
                    <a:lnTo>
                      <a:pt x="252" y="127"/>
                    </a:lnTo>
                    <a:lnTo>
                      <a:pt x="253" y="124"/>
                    </a:lnTo>
                    <a:lnTo>
                      <a:pt x="253" y="123"/>
                    </a:lnTo>
                    <a:lnTo>
                      <a:pt x="254" y="123"/>
                    </a:lnTo>
                    <a:lnTo>
                      <a:pt x="253" y="124"/>
                    </a:lnTo>
                    <a:lnTo>
                      <a:pt x="252" y="125"/>
                    </a:lnTo>
                    <a:lnTo>
                      <a:pt x="251" y="126"/>
                    </a:lnTo>
                    <a:lnTo>
                      <a:pt x="249" y="126"/>
                    </a:lnTo>
                    <a:lnTo>
                      <a:pt x="246" y="126"/>
                    </a:lnTo>
                    <a:lnTo>
                      <a:pt x="243" y="125"/>
                    </a:lnTo>
                    <a:lnTo>
                      <a:pt x="238" y="122"/>
                    </a:lnTo>
                    <a:lnTo>
                      <a:pt x="233" y="117"/>
                    </a:lnTo>
                    <a:lnTo>
                      <a:pt x="226" y="111"/>
                    </a:lnTo>
                    <a:lnTo>
                      <a:pt x="220" y="105"/>
                    </a:lnTo>
                    <a:lnTo>
                      <a:pt x="216" y="98"/>
                    </a:lnTo>
                    <a:lnTo>
                      <a:pt x="213" y="94"/>
                    </a:lnTo>
                    <a:lnTo>
                      <a:pt x="211" y="91"/>
                    </a:lnTo>
                    <a:lnTo>
                      <a:pt x="211" y="88"/>
                    </a:lnTo>
                    <a:lnTo>
                      <a:pt x="211" y="87"/>
                    </a:lnTo>
                    <a:lnTo>
                      <a:pt x="212" y="85"/>
                    </a:lnTo>
                    <a:lnTo>
                      <a:pt x="212" y="84"/>
                    </a:lnTo>
                    <a:lnTo>
                      <a:pt x="213" y="84"/>
                    </a:lnTo>
                    <a:lnTo>
                      <a:pt x="214" y="84"/>
                    </a:lnTo>
                    <a:lnTo>
                      <a:pt x="213" y="84"/>
                    </a:lnTo>
                    <a:lnTo>
                      <a:pt x="212" y="85"/>
                    </a:lnTo>
                    <a:lnTo>
                      <a:pt x="209" y="84"/>
                    </a:lnTo>
                    <a:lnTo>
                      <a:pt x="206" y="84"/>
                    </a:lnTo>
                    <a:lnTo>
                      <a:pt x="202" y="83"/>
                    </a:lnTo>
                    <a:lnTo>
                      <a:pt x="198" y="83"/>
                    </a:lnTo>
                    <a:lnTo>
                      <a:pt x="193" y="81"/>
                    </a:lnTo>
                    <a:lnTo>
                      <a:pt x="189" y="79"/>
                    </a:lnTo>
                    <a:lnTo>
                      <a:pt x="184" y="76"/>
                    </a:lnTo>
                    <a:lnTo>
                      <a:pt x="180" y="73"/>
                    </a:lnTo>
                    <a:lnTo>
                      <a:pt x="176" y="69"/>
                    </a:lnTo>
                    <a:lnTo>
                      <a:pt x="173" y="66"/>
                    </a:lnTo>
                    <a:lnTo>
                      <a:pt x="171" y="62"/>
                    </a:lnTo>
                    <a:lnTo>
                      <a:pt x="170" y="60"/>
                    </a:lnTo>
                    <a:lnTo>
                      <a:pt x="168" y="57"/>
                    </a:lnTo>
                    <a:lnTo>
                      <a:pt x="167" y="56"/>
                    </a:lnTo>
                    <a:lnTo>
                      <a:pt x="167" y="54"/>
                    </a:lnTo>
                    <a:lnTo>
                      <a:pt x="166" y="53"/>
                    </a:lnTo>
                    <a:lnTo>
                      <a:pt x="166" y="52"/>
                    </a:lnTo>
                    <a:lnTo>
                      <a:pt x="131" y="50"/>
                    </a:lnTo>
                    <a:lnTo>
                      <a:pt x="128" y="49"/>
                    </a:lnTo>
                    <a:lnTo>
                      <a:pt x="126" y="47"/>
                    </a:lnTo>
                    <a:lnTo>
                      <a:pt x="121" y="44"/>
                    </a:lnTo>
                    <a:lnTo>
                      <a:pt x="117" y="42"/>
                    </a:lnTo>
                    <a:lnTo>
                      <a:pt x="112" y="37"/>
                    </a:lnTo>
                    <a:lnTo>
                      <a:pt x="107" y="31"/>
                    </a:lnTo>
                    <a:lnTo>
                      <a:pt x="102" y="25"/>
                    </a:lnTo>
                    <a:lnTo>
                      <a:pt x="98" y="16"/>
                    </a:lnTo>
                    <a:lnTo>
                      <a:pt x="94" y="6"/>
                    </a:lnTo>
                    <a:lnTo>
                      <a:pt x="93" y="2"/>
                    </a:lnTo>
                    <a:lnTo>
                      <a:pt x="92" y="0"/>
                    </a:lnTo>
                    <a:lnTo>
                      <a:pt x="90" y="1"/>
                    </a:lnTo>
                    <a:lnTo>
                      <a:pt x="89" y="3"/>
                    </a:lnTo>
                    <a:lnTo>
                      <a:pt x="86" y="7"/>
                    </a:lnTo>
                    <a:lnTo>
                      <a:pt x="83" y="11"/>
                    </a:lnTo>
                    <a:lnTo>
                      <a:pt x="80" y="16"/>
                    </a:lnTo>
                    <a:lnTo>
                      <a:pt x="74" y="21"/>
                    </a:lnTo>
                    <a:lnTo>
                      <a:pt x="67" y="26"/>
                    </a:lnTo>
                    <a:lnTo>
                      <a:pt x="59" y="30"/>
                    </a:lnTo>
                    <a:lnTo>
                      <a:pt x="52" y="33"/>
                    </a:lnTo>
                    <a:lnTo>
                      <a:pt x="46" y="36"/>
                    </a:lnTo>
                    <a:lnTo>
                      <a:pt x="42" y="37"/>
                    </a:lnTo>
                    <a:lnTo>
                      <a:pt x="39" y="37"/>
                    </a:lnTo>
                    <a:lnTo>
                      <a:pt x="38" y="37"/>
                    </a:lnTo>
                    <a:lnTo>
                      <a:pt x="36" y="35"/>
                    </a:lnTo>
                    <a:lnTo>
                      <a:pt x="33" y="33"/>
                    </a:lnTo>
                    <a:lnTo>
                      <a:pt x="29" y="30"/>
                    </a:lnTo>
                    <a:lnTo>
                      <a:pt x="24" y="25"/>
                    </a:lnTo>
                    <a:lnTo>
                      <a:pt x="16" y="20"/>
                    </a:lnTo>
                    <a:lnTo>
                      <a:pt x="13" y="19"/>
                    </a:lnTo>
                    <a:lnTo>
                      <a:pt x="11" y="17"/>
                    </a:lnTo>
                    <a:lnTo>
                      <a:pt x="10" y="15"/>
                    </a:lnTo>
                    <a:lnTo>
                      <a:pt x="8" y="14"/>
                    </a:lnTo>
                    <a:lnTo>
                      <a:pt x="6" y="13"/>
                    </a:lnTo>
                    <a:lnTo>
                      <a:pt x="5" y="11"/>
                    </a:lnTo>
                    <a:lnTo>
                      <a:pt x="3" y="10"/>
                    </a:lnTo>
                    <a:lnTo>
                      <a:pt x="2" y="8"/>
                    </a:lnTo>
                    <a:lnTo>
                      <a:pt x="1" y="7"/>
                    </a:lnTo>
                    <a:lnTo>
                      <a:pt x="0" y="6"/>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882" name="Freeform 184"/>
              <p:cNvSpPr>
                <a:spLocks/>
              </p:cNvSpPr>
              <p:nvPr/>
            </p:nvSpPr>
            <p:spPr bwMode="auto">
              <a:xfrm>
                <a:off x="1256" y="2052"/>
                <a:ext cx="131" cy="49"/>
              </a:xfrm>
              <a:custGeom>
                <a:avLst/>
                <a:gdLst>
                  <a:gd name="T0" fmla="*/ 10 w 131"/>
                  <a:gd name="T1" fmla="*/ 2 h 49"/>
                  <a:gd name="T2" fmla="*/ 21 w 131"/>
                  <a:gd name="T3" fmla="*/ 1 h 49"/>
                  <a:gd name="T4" fmla="*/ 31 w 131"/>
                  <a:gd name="T5" fmla="*/ 0 h 49"/>
                  <a:gd name="T6" fmla="*/ 41 w 131"/>
                  <a:gd name="T7" fmla="*/ 1 h 49"/>
                  <a:gd name="T8" fmla="*/ 51 w 131"/>
                  <a:gd name="T9" fmla="*/ 4 h 49"/>
                  <a:gd name="T10" fmla="*/ 58 w 131"/>
                  <a:gd name="T11" fmla="*/ 8 h 49"/>
                  <a:gd name="T12" fmla="*/ 62 w 131"/>
                  <a:gd name="T13" fmla="*/ 11 h 49"/>
                  <a:gd name="T14" fmla="*/ 66 w 131"/>
                  <a:gd name="T15" fmla="*/ 14 h 49"/>
                  <a:gd name="T16" fmla="*/ 69 w 131"/>
                  <a:gd name="T17" fmla="*/ 17 h 49"/>
                  <a:gd name="T18" fmla="*/ 73 w 131"/>
                  <a:gd name="T19" fmla="*/ 19 h 49"/>
                  <a:gd name="T20" fmla="*/ 80 w 131"/>
                  <a:gd name="T21" fmla="*/ 23 h 49"/>
                  <a:gd name="T22" fmla="*/ 90 w 131"/>
                  <a:gd name="T23" fmla="*/ 25 h 49"/>
                  <a:gd name="T24" fmla="*/ 101 w 131"/>
                  <a:gd name="T25" fmla="*/ 26 h 49"/>
                  <a:gd name="T26" fmla="*/ 112 w 131"/>
                  <a:gd name="T27" fmla="*/ 29 h 49"/>
                  <a:gd name="T28" fmla="*/ 122 w 131"/>
                  <a:gd name="T29" fmla="*/ 33 h 49"/>
                  <a:gd name="T30" fmla="*/ 126 w 131"/>
                  <a:gd name="T31" fmla="*/ 38 h 49"/>
                  <a:gd name="T32" fmla="*/ 128 w 131"/>
                  <a:gd name="T33" fmla="*/ 40 h 49"/>
                  <a:gd name="T34" fmla="*/ 129 w 131"/>
                  <a:gd name="T35" fmla="*/ 42 h 49"/>
                  <a:gd name="T36" fmla="*/ 130 w 131"/>
                  <a:gd name="T37" fmla="*/ 45 h 49"/>
                  <a:gd name="T38" fmla="*/ 128 w 131"/>
                  <a:gd name="T39" fmla="*/ 47 h 49"/>
                  <a:gd name="T40" fmla="*/ 124 w 131"/>
                  <a:gd name="T41" fmla="*/ 47 h 49"/>
                  <a:gd name="T42" fmla="*/ 122 w 131"/>
                  <a:gd name="T43" fmla="*/ 48 h 49"/>
                  <a:gd name="T44" fmla="*/ 120 w 131"/>
                  <a:gd name="T45" fmla="*/ 47 h 49"/>
                  <a:gd name="T46" fmla="*/ 118 w 131"/>
                  <a:gd name="T47" fmla="*/ 46 h 49"/>
                  <a:gd name="T48" fmla="*/ 113 w 131"/>
                  <a:gd name="T49" fmla="*/ 45 h 49"/>
                  <a:gd name="T50" fmla="*/ 106 w 131"/>
                  <a:gd name="T51" fmla="*/ 43 h 49"/>
                  <a:gd name="T52" fmla="*/ 101 w 131"/>
                  <a:gd name="T53" fmla="*/ 41 h 49"/>
                  <a:gd name="T54" fmla="*/ 97 w 131"/>
                  <a:gd name="T55" fmla="*/ 37 h 49"/>
                  <a:gd name="T56" fmla="*/ 92 w 131"/>
                  <a:gd name="T57" fmla="*/ 35 h 49"/>
                  <a:gd name="T58" fmla="*/ 86 w 131"/>
                  <a:gd name="T59" fmla="*/ 33 h 49"/>
                  <a:gd name="T60" fmla="*/ 77 w 131"/>
                  <a:gd name="T61" fmla="*/ 31 h 49"/>
                  <a:gd name="T62" fmla="*/ 69 w 131"/>
                  <a:gd name="T63" fmla="*/ 31 h 49"/>
                  <a:gd name="T64" fmla="*/ 60 w 131"/>
                  <a:gd name="T65" fmla="*/ 31 h 49"/>
                  <a:gd name="T66" fmla="*/ 52 w 131"/>
                  <a:gd name="T67" fmla="*/ 30 h 49"/>
                  <a:gd name="T68" fmla="*/ 45 w 131"/>
                  <a:gd name="T69" fmla="*/ 27 h 49"/>
                  <a:gd name="T70" fmla="*/ 36 w 131"/>
                  <a:gd name="T71" fmla="*/ 22 h 49"/>
                  <a:gd name="T72" fmla="*/ 29 w 131"/>
                  <a:gd name="T73" fmla="*/ 18 h 49"/>
                  <a:gd name="T74" fmla="*/ 21 w 131"/>
                  <a:gd name="T75" fmla="*/ 15 h 49"/>
                  <a:gd name="T76" fmla="*/ 12 w 131"/>
                  <a:gd name="T77" fmla="*/ 13 h 49"/>
                  <a:gd name="T78" fmla="*/ 3 w 131"/>
                  <a:gd name="T79" fmla="*/ 11 h 49"/>
                  <a:gd name="T80" fmla="*/ 2 w 131"/>
                  <a:gd name="T81" fmla="*/ 11 h 49"/>
                  <a:gd name="T82" fmla="*/ 2 w 131"/>
                  <a:gd name="T83" fmla="*/ 9 h 49"/>
                  <a:gd name="T84" fmla="*/ 1 w 131"/>
                  <a:gd name="T85" fmla="*/ 7 h 49"/>
                  <a:gd name="T86" fmla="*/ 1 w 131"/>
                  <a:gd name="T87" fmla="*/ 5 h 49"/>
                  <a:gd name="T88" fmla="*/ 0 w 131"/>
                  <a:gd name="T89" fmla="*/ 3 h 49"/>
                  <a:gd name="T90" fmla="*/ 2 w 131"/>
                  <a:gd name="T91" fmla="*/ 2 h 49"/>
                  <a:gd name="T92" fmla="*/ 3 w 131"/>
                  <a:gd name="T93" fmla="*/ 1 h 49"/>
                  <a:gd name="T94" fmla="*/ 4 w 131"/>
                  <a:gd name="T95" fmla="*/ 1 h 4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1"/>
                  <a:gd name="T145" fmla="*/ 0 h 49"/>
                  <a:gd name="T146" fmla="*/ 131 w 131"/>
                  <a:gd name="T147" fmla="*/ 49 h 4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1" h="49">
                    <a:moveTo>
                      <a:pt x="4" y="1"/>
                    </a:moveTo>
                    <a:lnTo>
                      <a:pt x="10" y="2"/>
                    </a:lnTo>
                    <a:lnTo>
                      <a:pt x="15" y="1"/>
                    </a:lnTo>
                    <a:lnTo>
                      <a:pt x="21" y="1"/>
                    </a:lnTo>
                    <a:lnTo>
                      <a:pt x="26" y="0"/>
                    </a:lnTo>
                    <a:lnTo>
                      <a:pt x="31" y="0"/>
                    </a:lnTo>
                    <a:lnTo>
                      <a:pt x="36" y="0"/>
                    </a:lnTo>
                    <a:lnTo>
                      <a:pt x="41" y="1"/>
                    </a:lnTo>
                    <a:lnTo>
                      <a:pt x="47" y="2"/>
                    </a:lnTo>
                    <a:lnTo>
                      <a:pt x="51" y="4"/>
                    </a:lnTo>
                    <a:lnTo>
                      <a:pt x="56" y="7"/>
                    </a:lnTo>
                    <a:lnTo>
                      <a:pt x="58" y="8"/>
                    </a:lnTo>
                    <a:lnTo>
                      <a:pt x="60" y="9"/>
                    </a:lnTo>
                    <a:lnTo>
                      <a:pt x="62" y="11"/>
                    </a:lnTo>
                    <a:lnTo>
                      <a:pt x="64" y="13"/>
                    </a:lnTo>
                    <a:lnTo>
                      <a:pt x="66" y="14"/>
                    </a:lnTo>
                    <a:lnTo>
                      <a:pt x="68" y="16"/>
                    </a:lnTo>
                    <a:lnTo>
                      <a:pt x="69" y="17"/>
                    </a:lnTo>
                    <a:lnTo>
                      <a:pt x="71" y="18"/>
                    </a:lnTo>
                    <a:lnTo>
                      <a:pt x="73" y="19"/>
                    </a:lnTo>
                    <a:lnTo>
                      <a:pt x="74" y="20"/>
                    </a:lnTo>
                    <a:lnTo>
                      <a:pt x="80" y="23"/>
                    </a:lnTo>
                    <a:lnTo>
                      <a:pt x="85" y="25"/>
                    </a:lnTo>
                    <a:lnTo>
                      <a:pt x="90" y="25"/>
                    </a:lnTo>
                    <a:lnTo>
                      <a:pt x="96" y="25"/>
                    </a:lnTo>
                    <a:lnTo>
                      <a:pt x="101" y="26"/>
                    </a:lnTo>
                    <a:lnTo>
                      <a:pt x="107" y="28"/>
                    </a:lnTo>
                    <a:lnTo>
                      <a:pt x="112" y="29"/>
                    </a:lnTo>
                    <a:lnTo>
                      <a:pt x="117" y="31"/>
                    </a:lnTo>
                    <a:lnTo>
                      <a:pt x="122" y="33"/>
                    </a:lnTo>
                    <a:lnTo>
                      <a:pt x="126" y="36"/>
                    </a:lnTo>
                    <a:lnTo>
                      <a:pt x="126" y="38"/>
                    </a:lnTo>
                    <a:lnTo>
                      <a:pt x="127" y="39"/>
                    </a:lnTo>
                    <a:lnTo>
                      <a:pt x="128" y="40"/>
                    </a:lnTo>
                    <a:lnTo>
                      <a:pt x="129" y="41"/>
                    </a:lnTo>
                    <a:lnTo>
                      <a:pt x="129" y="42"/>
                    </a:lnTo>
                    <a:lnTo>
                      <a:pt x="130" y="43"/>
                    </a:lnTo>
                    <a:lnTo>
                      <a:pt x="130" y="45"/>
                    </a:lnTo>
                    <a:lnTo>
                      <a:pt x="129" y="46"/>
                    </a:lnTo>
                    <a:lnTo>
                      <a:pt x="128" y="47"/>
                    </a:lnTo>
                    <a:lnTo>
                      <a:pt x="127" y="47"/>
                    </a:lnTo>
                    <a:lnTo>
                      <a:pt x="124" y="47"/>
                    </a:lnTo>
                    <a:lnTo>
                      <a:pt x="123" y="47"/>
                    </a:lnTo>
                    <a:lnTo>
                      <a:pt x="122" y="48"/>
                    </a:lnTo>
                    <a:lnTo>
                      <a:pt x="122" y="47"/>
                    </a:lnTo>
                    <a:lnTo>
                      <a:pt x="120" y="47"/>
                    </a:lnTo>
                    <a:lnTo>
                      <a:pt x="120" y="46"/>
                    </a:lnTo>
                    <a:lnTo>
                      <a:pt x="118" y="46"/>
                    </a:lnTo>
                    <a:lnTo>
                      <a:pt x="116" y="45"/>
                    </a:lnTo>
                    <a:lnTo>
                      <a:pt x="113" y="45"/>
                    </a:lnTo>
                    <a:lnTo>
                      <a:pt x="109" y="45"/>
                    </a:lnTo>
                    <a:lnTo>
                      <a:pt x="106" y="43"/>
                    </a:lnTo>
                    <a:lnTo>
                      <a:pt x="103" y="42"/>
                    </a:lnTo>
                    <a:lnTo>
                      <a:pt x="101" y="41"/>
                    </a:lnTo>
                    <a:lnTo>
                      <a:pt x="99" y="39"/>
                    </a:lnTo>
                    <a:lnTo>
                      <a:pt x="97" y="37"/>
                    </a:lnTo>
                    <a:lnTo>
                      <a:pt x="95" y="36"/>
                    </a:lnTo>
                    <a:lnTo>
                      <a:pt x="92" y="35"/>
                    </a:lnTo>
                    <a:lnTo>
                      <a:pt x="90" y="33"/>
                    </a:lnTo>
                    <a:lnTo>
                      <a:pt x="86" y="33"/>
                    </a:lnTo>
                    <a:lnTo>
                      <a:pt x="82" y="31"/>
                    </a:lnTo>
                    <a:lnTo>
                      <a:pt x="77" y="31"/>
                    </a:lnTo>
                    <a:lnTo>
                      <a:pt x="73" y="31"/>
                    </a:lnTo>
                    <a:lnTo>
                      <a:pt x="69" y="31"/>
                    </a:lnTo>
                    <a:lnTo>
                      <a:pt x="64" y="31"/>
                    </a:lnTo>
                    <a:lnTo>
                      <a:pt x="60" y="31"/>
                    </a:lnTo>
                    <a:lnTo>
                      <a:pt x="56" y="31"/>
                    </a:lnTo>
                    <a:lnTo>
                      <a:pt x="52" y="30"/>
                    </a:lnTo>
                    <a:lnTo>
                      <a:pt x="49" y="29"/>
                    </a:lnTo>
                    <a:lnTo>
                      <a:pt x="45" y="27"/>
                    </a:lnTo>
                    <a:lnTo>
                      <a:pt x="41" y="24"/>
                    </a:lnTo>
                    <a:lnTo>
                      <a:pt x="36" y="22"/>
                    </a:lnTo>
                    <a:lnTo>
                      <a:pt x="33" y="19"/>
                    </a:lnTo>
                    <a:lnTo>
                      <a:pt x="29" y="18"/>
                    </a:lnTo>
                    <a:lnTo>
                      <a:pt x="25" y="15"/>
                    </a:lnTo>
                    <a:lnTo>
                      <a:pt x="21" y="15"/>
                    </a:lnTo>
                    <a:lnTo>
                      <a:pt x="16" y="14"/>
                    </a:lnTo>
                    <a:lnTo>
                      <a:pt x="12" y="13"/>
                    </a:lnTo>
                    <a:lnTo>
                      <a:pt x="8" y="12"/>
                    </a:lnTo>
                    <a:lnTo>
                      <a:pt x="3" y="11"/>
                    </a:lnTo>
                    <a:lnTo>
                      <a:pt x="2" y="12"/>
                    </a:lnTo>
                    <a:lnTo>
                      <a:pt x="2" y="11"/>
                    </a:lnTo>
                    <a:lnTo>
                      <a:pt x="2" y="10"/>
                    </a:lnTo>
                    <a:lnTo>
                      <a:pt x="2" y="9"/>
                    </a:lnTo>
                    <a:lnTo>
                      <a:pt x="1" y="8"/>
                    </a:lnTo>
                    <a:lnTo>
                      <a:pt x="1" y="7"/>
                    </a:lnTo>
                    <a:lnTo>
                      <a:pt x="1" y="6"/>
                    </a:lnTo>
                    <a:lnTo>
                      <a:pt x="1" y="5"/>
                    </a:lnTo>
                    <a:lnTo>
                      <a:pt x="0" y="4"/>
                    </a:lnTo>
                    <a:lnTo>
                      <a:pt x="0" y="3"/>
                    </a:lnTo>
                    <a:lnTo>
                      <a:pt x="1" y="3"/>
                    </a:lnTo>
                    <a:lnTo>
                      <a:pt x="2" y="2"/>
                    </a:lnTo>
                    <a:lnTo>
                      <a:pt x="2" y="1"/>
                    </a:lnTo>
                    <a:lnTo>
                      <a:pt x="3" y="1"/>
                    </a:lnTo>
                    <a:lnTo>
                      <a:pt x="4" y="1"/>
                    </a:lnTo>
                  </a:path>
                </a:pathLst>
              </a:custGeom>
              <a:solidFill>
                <a:srgbClr val="CD007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83" name="Freeform 185"/>
              <p:cNvSpPr>
                <a:spLocks/>
              </p:cNvSpPr>
              <p:nvPr/>
            </p:nvSpPr>
            <p:spPr bwMode="auto">
              <a:xfrm>
                <a:off x="1253" y="2052"/>
                <a:ext cx="135" cy="52"/>
              </a:xfrm>
              <a:custGeom>
                <a:avLst/>
                <a:gdLst>
                  <a:gd name="T0" fmla="*/ 10 w 135"/>
                  <a:gd name="T1" fmla="*/ 1 h 52"/>
                  <a:gd name="T2" fmla="*/ 21 w 135"/>
                  <a:gd name="T3" fmla="*/ 0 h 52"/>
                  <a:gd name="T4" fmla="*/ 32 w 135"/>
                  <a:gd name="T5" fmla="*/ 0 h 52"/>
                  <a:gd name="T6" fmla="*/ 42 w 135"/>
                  <a:gd name="T7" fmla="*/ 1 h 52"/>
                  <a:gd name="T8" fmla="*/ 52 w 135"/>
                  <a:gd name="T9" fmla="*/ 4 h 52"/>
                  <a:gd name="T10" fmla="*/ 60 w 135"/>
                  <a:gd name="T11" fmla="*/ 8 h 52"/>
                  <a:gd name="T12" fmla="*/ 64 w 135"/>
                  <a:gd name="T13" fmla="*/ 12 h 52"/>
                  <a:gd name="T14" fmla="*/ 68 w 135"/>
                  <a:gd name="T15" fmla="*/ 15 h 52"/>
                  <a:gd name="T16" fmla="*/ 71 w 135"/>
                  <a:gd name="T17" fmla="*/ 18 h 52"/>
                  <a:gd name="T18" fmla="*/ 74 w 135"/>
                  <a:gd name="T19" fmla="*/ 20 h 52"/>
                  <a:gd name="T20" fmla="*/ 82 w 135"/>
                  <a:gd name="T21" fmla="*/ 24 h 52"/>
                  <a:gd name="T22" fmla="*/ 93 w 135"/>
                  <a:gd name="T23" fmla="*/ 27 h 52"/>
                  <a:gd name="T24" fmla="*/ 104 w 135"/>
                  <a:gd name="T25" fmla="*/ 28 h 52"/>
                  <a:gd name="T26" fmla="*/ 115 w 135"/>
                  <a:gd name="T27" fmla="*/ 31 h 52"/>
                  <a:gd name="T28" fmla="*/ 125 w 135"/>
                  <a:gd name="T29" fmla="*/ 35 h 52"/>
                  <a:gd name="T30" fmla="*/ 130 w 135"/>
                  <a:gd name="T31" fmla="*/ 40 h 52"/>
                  <a:gd name="T32" fmla="*/ 131 w 135"/>
                  <a:gd name="T33" fmla="*/ 42 h 52"/>
                  <a:gd name="T34" fmla="*/ 133 w 135"/>
                  <a:gd name="T35" fmla="*/ 45 h 52"/>
                  <a:gd name="T36" fmla="*/ 133 w 135"/>
                  <a:gd name="T37" fmla="*/ 48 h 52"/>
                  <a:gd name="T38" fmla="*/ 132 w 135"/>
                  <a:gd name="T39" fmla="*/ 50 h 52"/>
                  <a:gd name="T40" fmla="*/ 127 w 135"/>
                  <a:gd name="T41" fmla="*/ 50 h 52"/>
                  <a:gd name="T42" fmla="*/ 125 w 135"/>
                  <a:gd name="T43" fmla="*/ 51 h 52"/>
                  <a:gd name="T44" fmla="*/ 124 w 135"/>
                  <a:gd name="T45" fmla="*/ 49 h 52"/>
                  <a:gd name="T46" fmla="*/ 122 w 135"/>
                  <a:gd name="T47" fmla="*/ 49 h 52"/>
                  <a:gd name="T48" fmla="*/ 116 w 135"/>
                  <a:gd name="T49" fmla="*/ 48 h 52"/>
                  <a:gd name="T50" fmla="*/ 109 w 135"/>
                  <a:gd name="T51" fmla="*/ 45 h 52"/>
                  <a:gd name="T52" fmla="*/ 104 w 135"/>
                  <a:gd name="T53" fmla="*/ 43 h 52"/>
                  <a:gd name="T54" fmla="*/ 100 w 135"/>
                  <a:gd name="T55" fmla="*/ 39 h 52"/>
                  <a:gd name="T56" fmla="*/ 95 w 135"/>
                  <a:gd name="T57" fmla="*/ 37 h 52"/>
                  <a:gd name="T58" fmla="*/ 89 w 135"/>
                  <a:gd name="T59" fmla="*/ 34 h 52"/>
                  <a:gd name="T60" fmla="*/ 80 w 135"/>
                  <a:gd name="T61" fmla="*/ 33 h 52"/>
                  <a:gd name="T62" fmla="*/ 71 w 135"/>
                  <a:gd name="T63" fmla="*/ 33 h 52"/>
                  <a:gd name="T64" fmla="*/ 62 w 135"/>
                  <a:gd name="T65" fmla="*/ 33 h 52"/>
                  <a:gd name="T66" fmla="*/ 53 w 135"/>
                  <a:gd name="T67" fmla="*/ 32 h 52"/>
                  <a:gd name="T68" fmla="*/ 46 w 135"/>
                  <a:gd name="T69" fmla="*/ 28 h 52"/>
                  <a:gd name="T70" fmla="*/ 39 w 135"/>
                  <a:gd name="T71" fmla="*/ 22 h 52"/>
                  <a:gd name="T72" fmla="*/ 30 w 135"/>
                  <a:gd name="T73" fmla="*/ 18 h 52"/>
                  <a:gd name="T74" fmla="*/ 22 w 135"/>
                  <a:gd name="T75" fmla="*/ 16 h 52"/>
                  <a:gd name="T76" fmla="*/ 13 w 135"/>
                  <a:gd name="T77" fmla="*/ 13 h 52"/>
                  <a:gd name="T78" fmla="*/ 3 w 135"/>
                  <a:gd name="T79" fmla="*/ 12 h 52"/>
                  <a:gd name="T80" fmla="*/ 2 w 135"/>
                  <a:gd name="T81" fmla="*/ 11 h 52"/>
                  <a:gd name="T82" fmla="*/ 1 w 135"/>
                  <a:gd name="T83" fmla="*/ 8 h 52"/>
                  <a:gd name="T84" fmla="*/ 1 w 135"/>
                  <a:gd name="T85" fmla="*/ 6 h 52"/>
                  <a:gd name="T86" fmla="*/ 1 w 135"/>
                  <a:gd name="T87" fmla="*/ 4 h 52"/>
                  <a:gd name="T88" fmla="*/ 1 w 135"/>
                  <a:gd name="T89" fmla="*/ 3 h 52"/>
                  <a:gd name="T90" fmla="*/ 2 w 135"/>
                  <a:gd name="T91" fmla="*/ 2 h 52"/>
                  <a:gd name="T92" fmla="*/ 3 w 135"/>
                  <a:gd name="T93" fmla="*/ 1 h 52"/>
                  <a:gd name="T94" fmla="*/ 4 w 135"/>
                  <a:gd name="T95" fmla="*/ 1 h 5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5"/>
                  <a:gd name="T145" fmla="*/ 0 h 52"/>
                  <a:gd name="T146" fmla="*/ 135 w 135"/>
                  <a:gd name="T147" fmla="*/ 52 h 5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5" h="52">
                    <a:moveTo>
                      <a:pt x="4" y="1"/>
                    </a:moveTo>
                    <a:lnTo>
                      <a:pt x="10" y="1"/>
                    </a:lnTo>
                    <a:lnTo>
                      <a:pt x="16" y="1"/>
                    </a:lnTo>
                    <a:lnTo>
                      <a:pt x="21" y="0"/>
                    </a:lnTo>
                    <a:lnTo>
                      <a:pt x="27" y="0"/>
                    </a:lnTo>
                    <a:lnTo>
                      <a:pt x="32" y="0"/>
                    </a:lnTo>
                    <a:lnTo>
                      <a:pt x="37" y="1"/>
                    </a:lnTo>
                    <a:lnTo>
                      <a:pt x="42" y="1"/>
                    </a:lnTo>
                    <a:lnTo>
                      <a:pt x="48" y="2"/>
                    </a:lnTo>
                    <a:lnTo>
                      <a:pt x="52" y="4"/>
                    </a:lnTo>
                    <a:lnTo>
                      <a:pt x="58" y="7"/>
                    </a:lnTo>
                    <a:lnTo>
                      <a:pt x="60" y="8"/>
                    </a:lnTo>
                    <a:lnTo>
                      <a:pt x="61" y="10"/>
                    </a:lnTo>
                    <a:lnTo>
                      <a:pt x="64" y="12"/>
                    </a:lnTo>
                    <a:lnTo>
                      <a:pt x="65" y="13"/>
                    </a:lnTo>
                    <a:lnTo>
                      <a:pt x="68" y="15"/>
                    </a:lnTo>
                    <a:lnTo>
                      <a:pt x="69" y="16"/>
                    </a:lnTo>
                    <a:lnTo>
                      <a:pt x="71" y="18"/>
                    </a:lnTo>
                    <a:lnTo>
                      <a:pt x="73" y="18"/>
                    </a:lnTo>
                    <a:lnTo>
                      <a:pt x="74" y="20"/>
                    </a:lnTo>
                    <a:lnTo>
                      <a:pt x="77" y="21"/>
                    </a:lnTo>
                    <a:lnTo>
                      <a:pt x="82" y="24"/>
                    </a:lnTo>
                    <a:lnTo>
                      <a:pt x="87" y="26"/>
                    </a:lnTo>
                    <a:lnTo>
                      <a:pt x="93" y="27"/>
                    </a:lnTo>
                    <a:lnTo>
                      <a:pt x="99" y="27"/>
                    </a:lnTo>
                    <a:lnTo>
                      <a:pt x="104" y="28"/>
                    </a:lnTo>
                    <a:lnTo>
                      <a:pt x="110" y="30"/>
                    </a:lnTo>
                    <a:lnTo>
                      <a:pt x="115" y="31"/>
                    </a:lnTo>
                    <a:lnTo>
                      <a:pt x="120" y="33"/>
                    </a:lnTo>
                    <a:lnTo>
                      <a:pt x="125" y="35"/>
                    </a:lnTo>
                    <a:lnTo>
                      <a:pt x="130" y="39"/>
                    </a:lnTo>
                    <a:lnTo>
                      <a:pt x="130" y="40"/>
                    </a:lnTo>
                    <a:lnTo>
                      <a:pt x="131" y="41"/>
                    </a:lnTo>
                    <a:lnTo>
                      <a:pt x="131" y="42"/>
                    </a:lnTo>
                    <a:lnTo>
                      <a:pt x="132" y="44"/>
                    </a:lnTo>
                    <a:lnTo>
                      <a:pt x="133" y="45"/>
                    </a:lnTo>
                    <a:lnTo>
                      <a:pt x="134" y="46"/>
                    </a:lnTo>
                    <a:lnTo>
                      <a:pt x="133" y="48"/>
                    </a:lnTo>
                    <a:lnTo>
                      <a:pt x="132" y="49"/>
                    </a:lnTo>
                    <a:lnTo>
                      <a:pt x="132" y="50"/>
                    </a:lnTo>
                    <a:lnTo>
                      <a:pt x="130" y="50"/>
                    </a:lnTo>
                    <a:lnTo>
                      <a:pt x="127" y="50"/>
                    </a:lnTo>
                    <a:lnTo>
                      <a:pt x="126" y="50"/>
                    </a:lnTo>
                    <a:lnTo>
                      <a:pt x="125" y="51"/>
                    </a:lnTo>
                    <a:lnTo>
                      <a:pt x="125" y="50"/>
                    </a:lnTo>
                    <a:lnTo>
                      <a:pt x="124" y="49"/>
                    </a:lnTo>
                    <a:lnTo>
                      <a:pt x="123" y="49"/>
                    </a:lnTo>
                    <a:lnTo>
                      <a:pt x="122" y="49"/>
                    </a:lnTo>
                    <a:lnTo>
                      <a:pt x="119" y="48"/>
                    </a:lnTo>
                    <a:lnTo>
                      <a:pt x="116" y="48"/>
                    </a:lnTo>
                    <a:lnTo>
                      <a:pt x="112" y="48"/>
                    </a:lnTo>
                    <a:lnTo>
                      <a:pt x="109" y="45"/>
                    </a:lnTo>
                    <a:lnTo>
                      <a:pt x="106" y="45"/>
                    </a:lnTo>
                    <a:lnTo>
                      <a:pt x="104" y="43"/>
                    </a:lnTo>
                    <a:lnTo>
                      <a:pt x="102" y="41"/>
                    </a:lnTo>
                    <a:lnTo>
                      <a:pt x="100" y="39"/>
                    </a:lnTo>
                    <a:lnTo>
                      <a:pt x="97" y="38"/>
                    </a:lnTo>
                    <a:lnTo>
                      <a:pt x="95" y="37"/>
                    </a:lnTo>
                    <a:lnTo>
                      <a:pt x="92" y="35"/>
                    </a:lnTo>
                    <a:lnTo>
                      <a:pt x="89" y="34"/>
                    </a:lnTo>
                    <a:lnTo>
                      <a:pt x="85" y="34"/>
                    </a:lnTo>
                    <a:lnTo>
                      <a:pt x="80" y="33"/>
                    </a:lnTo>
                    <a:lnTo>
                      <a:pt x="75" y="33"/>
                    </a:lnTo>
                    <a:lnTo>
                      <a:pt x="71" y="33"/>
                    </a:lnTo>
                    <a:lnTo>
                      <a:pt x="66" y="33"/>
                    </a:lnTo>
                    <a:lnTo>
                      <a:pt x="62" y="33"/>
                    </a:lnTo>
                    <a:lnTo>
                      <a:pt x="58" y="33"/>
                    </a:lnTo>
                    <a:lnTo>
                      <a:pt x="53" y="32"/>
                    </a:lnTo>
                    <a:lnTo>
                      <a:pt x="50" y="30"/>
                    </a:lnTo>
                    <a:lnTo>
                      <a:pt x="46" y="28"/>
                    </a:lnTo>
                    <a:lnTo>
                      <a:pt x="42" y="25"/>
                    </a:lnTo>
                    <a:lnTo>
                      <a:pt x="39" y="22"/>
                    </a:lnTo>
                    <a:lnTo>
                      <a:pt x="34" y="21"/>
                    </a:lnTo>
                    <a:lnTo>
                      <a:pt x="30" y="18"/>
                    </a:lnTo>
                    <a:lnTo>
                      <a:pt x="27" y="17"/>
                    </a:lnTo>
                    <a:lnTo>
                      <a:pt x="22" y="16"/>
                    </a:lnTo>
                    <a:lnTo>
                      <a:pt x="18" y="15"/>
                    </a:lnTo>
                    <a:lnTo>
                      <a:pt x="13" y="13"/>
                    </a:lnTo>
                    <a:lnTo>
                      <a:pt x="8" y="13"/>
                    </a:lnTo>
                    <a:lnTo>
                      <a:pt x="3" y="12"/>
                    </a:lnTo>
                    <a:lnTo>
                      <a:pt x="2" y="12"/>
                    </a:lnTo>
                    <a:lnTo>
                      <a:pt x="2" y="11"/>
                    </a:lnTo>
                    <a:lnTo>
                      <a:pt x="2" y="10"/>
                    </a:lnTo>
                    <a:lnTo>
                      <a:pt x="1" y="8"/>
                    </a:lnTo>
                    <a:lnTo>
                      <a:pt x="1" y="7"/>
                    </a:lnTo>
                    <a:lnTo>
                      <a:pt x="1" y="6"/>
                    </a:lnTo>
                    <a:lnTo>
                      <a:pt x="1" y="5"/>
                    </a:lnTo>
                    <a:lnTo>
                      <a:pt x="1" y="4"/>
                    </a:lnTo>
                    <a:lnTo>
                      <a:pt x="0" y="3"/>
                    </a:lnTo>
                    <a:lnTo>
                      <a:pt x="1" y="3"/>
                    </a:lnTo>
                    <a:lnTo>
                      <a:pt x="1" y="2"/>
                    </a:lnTo>
                    <a:lnTo>
                      <a:pt x="2" y="2"/>
                    </a:lnTo>
                    <a:lnTo>
                      <a:pt x="2" y="1"/>
                    </a:lnTo>
                    <a:lnTo>
                      <a:pt x="3" y="1"/>
                    </a:lnTo>
                    <a:lnTo>
                      <a:pt x="4" y="1"/>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884" name="Freeform 186"/>
              <p:cNvSpPr>
                <a:spLocks/>
              </p:cNvSpPr>
              <p:nvPr/>
            </p:nvSpPr>
            <p:spPr bwMode="auto">
              <a:xfrm>
                <a:off x="1276" y="2144"/>
                <a:ext cx="117" cy="70"/>
              </a:xfrm>
              <a:custGeom>
                <a:avLst/>
                <a:gdLst>
                  <a:gd name="T0" fmla="*/ 109 w 117"/>
                  <a:gd name="T1" fmla="*/ 21 h 70"/>
                  <a:gd name="T2" fmla="*/ 94 w 117"/>
                  <a:gd name="T3" fmla="*/ 32 h 70"/>
                  <a:gd name="T4" fmla="*/ 77 w 117"/>
                  <a:gd name="T5" fmla="*/ 40 h 70"/>
                  <a:gd name="T6" fmla="*/ 59 w 117"/>
                  <a:gd name="T7" fmla="*/ 46 h 70"/>
                  <a:gd name="T8" fmla="*/ 41 w 117"/>
                  <a:gd name="T9" fmla="*/ 51 h 70"/>
                  <a:gd name="T10" fmla="*/ 31 w 117"/>
                  <a:gd name="T11" fmla="*/ 54 h 70"/>
                  <a:gd name="T12" fmla="*/ 30 w 117"/>
                  <a:gd name="T13" fmla="*/ 56 h 70"/>
                  <a:gd name="T14" fmla="*/ 27 w 117"/>
                  <a:gd name="T15" fmla="*/ 58 h 70"/>
                  <a:gd name="T16" fmla="*/ 25 w 117"/>
                  <a:gd name="T17" fmla="*/ 59 h 70"/>
                  <a:gd name="T18" fmla="*/ 22 w 117"/>
                  <a:gd name="T19" fmla="*/ 62 h 70"/>
                  <a:gd name="T20" fmla="*/ 20 w 117"/>
                  <a:gd name="T21" fmla="*/ 64 h 70"/>
                  <a:gd name="T22" fmla="*/ 15 w 117"/>
                  <a:gd name="T23" fmla="*/ 66 h 70"/>
                  <a:gd name="T24" fmla="*/ 10 w 117"/>
                  <a:gd name="T25" fmla="*/ 67 h 70"/>
                  <a:gd name="T26" fmla="*/ 4 w 117"/>
                  <a:gd name="T27" fmla="*/ 68 h 70"/>
                  <a:gd name="T28" fmla="*/ 1 w 117"/>
                  <a:gd name="T29" fmla="*/ 69 h 70"/>
                  <a:gd name="T30" fmla="*/ 0 w 117"/>
                  <a:gd name="T31" fmla="*/ 67 h 70"/>
                  <a:gd name="T32" fmla="*/ 2 w 117"/>
                  <a:gd name="T33" fmla="*/ 63 h 70"/>
                  <a:gd name="T34" fmla="*/ 6 w 117"/>
                  <a:gd name="T35" fmla="*/ 58 h 70"/>
                  <a:gd name="T36" fmla="*/ 9 w 117"/>
                  <a:gd name="T37" fmla="*/ 54 h 70"/>
                  <a:gd name="T38" fmla="*/ 13 w 117"/>
                  <a:gd name="T39" fmla="*/ 50 h 70"/>
                  <a:gd name="T40" fmla="*/ 24 w 117"/>
                  <a:gd name="T41" fmla="*/ 45 h 70"/>
                  <a:gd name="T42" fmla="*/ 35 w 117"/>
                  <a:gd name="T43" fmla="*/ 41 h 70"/>
                  <a:gd name="T44" fmla="*/ 47 w 117"/>
                  <a:gd name="T45" fmla="*/ 37 h 70"/>
                  <a:gd name="T46" fmla="*/ 59 w 117"/>
                  <a:gd name="T47" fmla="*/ 34 h 70"/>
                  <a:gd name="T48" fmla="*/ 71 w 117"/>
                  <a:gd name="T49" fmla="*/ 29 h 70"/>
                  <a:gd name="T50" fmla="*/ 78 w 117"/>
                  <a:gd name="T51" fmla="*/ 25 h 70"/>
                  <a:gd name="T52" fmla="*/ 84 w 117"/>
                  <a:gd name="T53" fmla="*/ 22 h 70"/>
                  <a:gd name="T54" fmla="*/ 89 w 117"/>
                  <a:gd name="T55" fmla="*/ 18 h 70"/>
                  <a:gd name="T56" fmla="*/ 95 w 117"/>
                  <a:gd name="T57" fmla="*/ 14 h 70"/>
                  <a:gd name="T58" fmla="*/ 99 w 117"/>
                  <a:gd name="T59" fmla="*/ 7 h 70"/>
                  <a:gd name="T60" fmla="*/ 102 w 117"/>
                  <a:gd name="T61" fmla="*/ 5 h 70"/>
                  <a:gd name="T62" fmla="*/ 104 w 117"/>
                  <a:gd name="T63" fmla="*/ 2 h 70"/>
                  <a:gd name="T64" fmla="*/ 107 w 117"/>
                  <a:gd name="T65" fmla="*/ 1 h 70"/>
                  <a:gd name="T66" fmla="*/ 109 w 117"/>
                  <a:gd name="T67" fmla="*/ 0 h 70"/>
                  <a:gd name="T68" fmla="*/ 112 w 117"/>
                  <a:gd name="T69" fmla="*/ 1 h 70"/>
                  <a:gd name="T70" fmla="*/ 114 w 117"/>
                  <a:gd name="T71" fmla="*/ 3 h 70"/>
                  <a:gd name="T72" fmla="*/ 115 w 117"/>
                  <a:gd name="T73" fmla="*/ 6 h 70"/>
                  <a:gd name="T74" fmla="*/ 116 w 117"/>
                  <a:gd name="T75" fmla="*/ 8 h 70"/>
                  <a:gd name="T76" fmla="*/ 115 w 117"/>
                  <a:gd name="T77" fmla="*/ 12 h 70"/>
                  <a:gd name="T78" fmla="*/ 115 w 117"/>
                  <a:gd name="T79" fmla="*/ 15 h 7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7"/>
                  <a:gd name="T121" fmla="*/ 0 h 70"/>
                  <a:gd name="T122" fmla="*/ 117 w 117"/>
                  <a:gd name="T123" fmla="*/ 70 h 7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7" h="70">
                    <a:moveTo>
                      <a:pt x="115" y="15"/>
                    </a:moveTo>
                    <a:lnTo>
                      <a:pt x="109" y="21"/>
                    </a:lnTo>
                    <a:lnTo>
                      <a:pt x="102" y="27"/>
                    </a:lnTo>
                    <a:lnTo>
                      <a:pt x="94" y="32"/>
                    </a:lnTo>
                    <a:lnTo>
                      <a:pt x="87" y="36"/>
                    </a:lnTo>
                    <a:lnTo>
                      <a:pt x="77" y="40"/>
                    </a:lnTo>
                    <a:lnTo>
                      <a:pt x="69" y="43"/>
                    </a:lnTo>
                    <a:lnTo>
                      <a:pt x="59" y="46"/>
                    </a:lnTo>
                    <a:lnTo>
                      <a:pt x="50" y="49"/>
                    </a:lnTo>
                    <a:lnTo>
                      <a:pt x="41" y="51"/>
                    </a:lnTo>
                    <a:lnTo>
                      <a:pt x="33" y="54"/>
                    </a:lnTo>
                    <a:lnTo>
                      <a:pt x="31" y="54"/>
                    </a:lnTo>
                    <a:lnTo>
                      <a:pt x="30" y="55"/>
                    </a:lnTo>
                    <a:lnTo>
                      <a:pt x="30" y="56"/>
                    </a:lnTo>
                    <a:lnTo>
                      <a:pt x="28" y="57"/>
                    </a:lnTo>
                    <a:lnTo>
                      <a:pt x="27" y="58"/>
                    </a:lnTo>
                    <a:lnTo>
                      <a:pt x="26" y="59"/>
                    </a:lnTo>
                    <a:lnTo>
                      <a:pt x="25" y="59"/>
                    </a:lnTo>
                    <a:lnTo>
                      <a:pt x="24" y="60"/>
                    </a:lnTo>
                    <a:lnTo>
                      <a:pt x="22" y="62"/>
                    </a:lnTo>
                    <a:lnTo>
                      <a:pt x="22" y="63"/>
                    </a:lnTo>
                    <a:lnTo>
                      <a:pt x="20" y="64"/>
                    </a:lnTo>
                    <a:lnTo>
                      <a:pt x="17" y="64"/>
                    </a:lnTo>
                    <a:lnTo>
                      <a:pt x="15" y="66"/>
                    </a:lnTo>
                    <a:lnTo>
                      <a:pt x="12" y="67"/>
                    </a:lnTo>
                    <a:lnTo>
                      <a:pt x="10" y="67"/>
                    </a:lnTo>
                    <a:lnTo>
                      <a:pt x="7" y="68"/>
                    </a:lnTo>
                    <a:lnTo>
                      <a:pt x="4" y="68"/>
                    </a:lnTo>
                    <a:lnTo>
                      <a:pt x="2" y="69"/>
                    </a:lnTo>
                    <a:lnTo>
                      <a:pt x="1" y="69"/>
                    </a:lnTo>
                    <a:lnTo>
                      <a:pt x="1" y="68"/>
                    </a:lnTo>
                    <a:lnTo>
                      <a:pt x="0" y="67"/>
                    </a:lnTo>
                    <a:lnTo>
                      <a:pt x="1" y="64"/>
                    </a:lnTo>
                    <a:lnTo>
                      <a:pt x="2" y="63"/>
                    </a:lnTo>
                    <a:lnTo>
                      <a:pt x="4" y="60"/>
                    </a:lnTo>
                    <a:lnTo>
                      <a:pt x="6" y="58"/>
                    </a:lnTo>
                    <a:lnTo>
                      <a:pt x="8" y="55"/>
                    </a:lnTo>
                    <a:lnTo>
                      <a:pt x="9" y="54"/>
                    </a:lnTo>
                    <a:lnTo>
                      <a:pt x="11" y="52"/>
                    </a:lnTo>
                    <a:lnTo>
                      <a:pt x="13" y="50"/>
                    </a:lnTo>
                    <a:lnTo>
                      <a:pt x="18" y="47"/>
                    </a:lnTo>
                    <a:lnTo>
                      <a:pt x="24" y="45"/>
                    </a:lnTo>
                    <a:lnTo>
                      <a:pt x="29" y="42"/>
                    </a:lnTo>
                    <a:lnTo>
                      <a:pt x="35" y="41"/>
                    </a:lnTo>
                    <a:lnTo>
                      <a:pt x="41" y="38"/>
                    </a:lnTo>
                    <a:lnTo>
                      <a:pt x="47" y="37"/>
                    </a:lnTo>
                    <a:lnTo>
                      <a:pt x="53" y="36"/>
                    </a:lnTo>
                    <a:lnTo>
                      <a:pt x="59" y="34"/>
                    </a:lnTo>
                    <a:lnTo>
                      <a:pt x="65" y="32"/>
                    </a:lnTo>
                    <a:lnTo>
                      <a:pt x="71" y="29"/>
                    </a:lnTo>
                    <a:lnTo>
                      <a:pt x="74" y="28"/>
                    </a:lnTo>
                    <a:lnTo>
                      <a:pt x="78" y="25"/>
                    </a:lnTo>
                    <a:lnTo>
                      <a:pt x="81" y="24"/>
                    </a:lnTo>
                    <a:lnTo>
                      <a:pt x="84" y="22"/>
                    </a:lnTo>
                    <a:lnTo>
                      <a:pt x="87" y="20"/>
                    </a:lnTo>
                    <a:lnTo>
                      <a:pt x="89" y="18"/>
                    </a:lnTo>
                    <a:lnTo>
                      <a:pt x="91" y="16"/>
                    </a:lnTo>
                    <a:lnTo>
                      <a:pt x="95" y="14"/>
                    </a:lnTo>
                    <a:lnTo>
                      <a:pt x="96" y="11"/>
                    </a:lnTo>
                    <a:lnTo>
                      <a:pt x="99" y="7"/>
                    </a:lnTo>
                    <a:lnTo>
                      <a:pt x="100" y="6"/>
                    </a:lnTo>
                    <a:lnTo>
                      <a:pt x="102" y="5"/>
                    </a:lnTo>
                    <a:lnTo>
                      <a:pt x="103" y="3"/>
                    </a:lnTo>
                    <a:lnTo>
                      <a:pt x="104" y="2"/>
                    </a:lnTo>
                    <a:lnTo>
                      <a:pt x="105" y="2"/>
                    </a:lnTo>
                    <a:lnTo>
                      <a:pt x="107" y="1"/>
                    </a:lnTo>
                    <a:lnTo>
                      <a:pt x="107" y="0"/>
                    </a:lnTo>
                    <a:lnTo>
                      <a:pt x="109" y="0"/>
                    </a:lnTo>
                    <a:lnTo>
                      <a:pt x="111" y="1"/>
                    </a:lnTo>
                    <a:lnTo>
                      <a:pt x="112" y="1"/>
                    </a:lnTo>
                    <a:lnTo>
                      <a:pt x="113" y="2"/>
                    </a:lnTo>
                    <a:lnTo>
                      <a:pt x="114" y="3"/>
                    </a:lnTo>
                    <a:lnTo>
                      <a:pt x="115" y="4"/>
                    </a:lnTo>
                    <a:lnTo>
                      <a:pt x="115" y="6"/>
                    </a:lnTo>
                    <a:lnTo>
                      <a:pt x="116" y="7"/>
                    </a:lnTo>
                    <a:lnTo>
                      <a:pt x="116" y="8"/>
                    </a:lnTo>
                    <a:lnTo>
                      <a:pt x="116" y="10"/>
                    </a:lnTo>
                    <a:lnTo>
                      <a:pt x="115" y="12"/>
                    </a:lnTo>
                    <a:lnTo>
                      <a:pt x="115" y="13"/>
                    </a:lnTo>
                    <a:lnTo>
                      <a:pt x="115" y="15"/>
                    </a:lnTo>
                  </a:path>
                </a:pathLst>
              </a:custGeom>
              <a:solidFill>
                <a:srgbClr val="CD007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85" name="Freeform 187"/>
              <p:cNvSpPr>
                <a:spLocks/>
              </p:cNvSpPr>
              <p:nvPr/>
            </p:nvSpPr>
            <p:spPr bwMode="auto">
              <a:xfrm>
                <a:off x="1274" y="2144"/>
                <a:ext cx="120" cy="74"/>
              </a:xfrm>
              <a:custGeom>
                <a:avLst/>
                <a:gdLst>
                  <a:gd name="T0" fmla="*/ 111 w 120"/>
                  <a:gd name="T1" fmla="*/ 22 h 74"/>
                  <a:gd name="T2" fmla="*/ 96 w 120"/>
                  <a:gd name="T3" fmla="*/ 34 h 74"/>
                  <a:gd name="T4" fmla="*/ 79 w 120"/>
                  <a:gd name="T5" fmla="*/ 42 h 74"/>
                  <a:gd name="T6" fmla="*/ 60 w 120"/>
                  <a:gd name="T7" fmla="*/ 49 h 74"/>
                  <a:gd name="T8" fmla="*/ 42 w 120"/>
                  <a:gd name="T9" fmla="*/ 54 h 74"/>
                  <a:gd name="T10" fmla="*/ 32 w 120"/>
                  <a:gd name="T11" fmla="*/ 57 h 74"/>
                  <a:gd name="T12" fmla="*/ 30 w 120"/>
                  <a:gd name="T13" fmla="*/ 59 h 74"/>
                  <a:gd name="T14" fmla="*/ 27 w 120"/>
                  <a:gd name="T15" fmla="*/ 61 h 74"/>
                  <a:gd name="T16" fmla="*/ 24 w 120"/>
                  <a:gd name="T17" fmla="*/ 64 h 74"/>
                  <a:gd name="T18" fmla="*/ 22 w 120"/>
                  <a:gd name="T19" fmla="*/ 67 h 74"/>
                  <a:gd name="T20" fmla="*/ 17 w 120"/>
                  <a:gd name="T21" fmla="*/ 69 h 74"/>
                  <a:gd name="T22" fmla="*/ 13 w 120"/>
                  <a:gd name="T23" fmla="*/ 70 h 74"/>
                  <a:gd name="T24" fmla="*/ 7 w 120"/>
                  <a:gd name="T25" fmla="*/ 72 h 74"/>
                  <a:gd name="T26" fmla="*/ 2 w 120"/>
                  <a:gd name="T27" fmla="*/ 73 h 74"/>
                  <a:gd name="T28" fmla="*/ 0 w 120"/>
                  <a:gd name="T29" fmla="*/ 72 h 74"/>
                  <a:gd name="T30" fmla="*/ 1 w 120"/>
                  <a:gd name="T31" fmla="*/ 68 h 74"/>
                  <a:gd name="T32" fmla="*/ 4 w 120"/>
                  <a:gd name="T33" fmla="*/ 63 h 74"/>
                  <a:gd name="T34" fmla="*/ 8 w 120"/>
                  <a:gd name="T35" fmla="*/ 58 h 74"/>
                  <a:gd name="T36" fmla="*/ 11 w 120"/>
                  <a:gd name="T37" fmla="*/ 54 h 74"/>
                  <a:gd name="T38" fmla="*/ 18 w 120"/>
                  <a:gd name="T39" fmla="*/ 49 h 74"/>
                  <a:gd name="T40" fmla="*/ 30 w 120"/>
                  <a:gd name="T41" fmla="*/ 44 h 74"/>
                  <a:gd name="T42" fmla="*/ 41 w 120"/>
                  <a:gd name="T43" fmla="*/ 41 h 74"/>
                  <a:gd name="T44" fmla="*/ 54 w 120"/>
                  <a:gd name="T45" fmla="*/ 38 h 74"/>
                  <a:gd name="T46" fmla="*/ 66 w 120"/>
                  <a:gd name="T47" fmla="*/ 34 h 74"/>
                  <a:gd name="T48" fmla="*/ 76 w 120"/>
                  <a:gd name="T49" fmla="*/ 29 h 74"/>
                  <a:gd name="T50" fmla="*/ 82 w 120"/>
                  <a:gd name="T51" fmla="*/ 25 h 74"/>
                  <a:gd name="T52" fmla="*/ 89 w 120"/>
                  <a:gd name="T53" fmla="*/ 21 h 74"/>
                  <a:gd name="T54" fmla="*/ 93 w 120"/>
                  <a:gd name="T55" fmla="*/ 17 h 74"/>
                  <a:gd name="T56" fmla="*/ 98 w 120"/>
                  <a:gd name="T57" fmla="*/ 11 h 74"/>
                  <a:gd name="T58" fmla="*/ 102 w 120"/>
                  <a:gd name="T59" fmla="*/ 7 h 74"/>
                  <a:gd name="T60" fmla="*/ 105 w 120"/>
                  <a:gd name="T61" fmla="*/ 4 h 74"/>
                  <a:gd name="T62" fmla="*/ 108 w 120"/>
                  <a:gd name="T63" fmla="*/ 2 h 74"/>
                  <a:gd name="T64" fmla="*/ 110 w 120"/>
                  <a:gd name="T65" fmla="*/ 0 h 74"/>
                  <a:gd name="T66" fmla="*/ 113 w 120"/>
                  <a:gd name="T67" fmla="*/ 1 h 74"/>
                  <a:gd name="T68" fmla="*/ 116 w 120"/>
                  <a:gd name="T69" fmla="*/ 2 h 74"/>
                  <a:gd name="T70" fmla="*/ 117 w 120"/>
                  <a:gd name="T71" fmla="*/ 4 h 74"/>
                  <a:gd name="T72" fmla="*/ 118 w 120"/>
                  <a:gd name="T73" fmla="*/ 8 h 74"/>
                  <a:gd name="T74" fmla="*/ 119 w 120"/>
                  <a:gd name="T75" fmla="*/ 11 h 74"/>
                  <a:gd name="T76" fmla="*/ 117 w 120"/>
                  <a:gd name="T77" fmla="*/ 14 h 7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0"/>
                  <a:gd name="T118" fmla="*/ 0 h 74"/>
                  <a:gd name="T119" fmla="*/ 120 w 120"/>
                  <a:gd name="T120" fmla="*/ 74 h 7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0" h="74">
                    <a:moveTo>
                      <a:pt x="117" y="16"/>
                    </a:moveTo>
                    <a:lnTo>
                      <a:pt x="111" y="22"/>
                    </a:lnTo>
                    <a:lnTo>
                      <a:pt x="104" y="29"/>
                    </a:lnTo>
                    <a:lnTo>
                      <a:pt x="96" y="34"/>
                    </a:lnTo>
                    <a:lnTo>
                      <a:pt x="88" y="38"/>
                    </a:lnTo>
                    <a:lnTo>
                      <a:pt x="79" y="42"/>
                    </a:lnTo>
                    <a:lnTo>
                      <a:pt x="70" y="45"/>
                    </a:lnTo>
                    <a:lnTo>
                      <a:pt x="60" y="49"/>
                    </a:lnTo>
                    <a:lnTo>
                      <a:pt x="51" y="52"/>
                    </a:lnTo>
                    <a:lnTo>
                      <a:pt x="42" y="54"/>
                    </a:lnTo>
                    <a:lnTo>
                      <a:pt x="34" y="57"/>
                    </a:lnTo>
                    <a:lnTo>
                      <a:pt x="32" y="57"/>
                    </a:lnTo>
                    <a:lnTo>
                      <a:pt x="31" y="58"/>
                    </a:lnTo>
                    <a:lnTo>
                      <a:pt x="30" y="59"/>
                    </a:lnTo>
                    <a:lnTo>
                      <a:pt x="28" y="60"/>
                    </a:lnTo>
                    <a:lnTo>
                      <a:pt x="27" y="61"/>
                    </a:lnTo>
                    <a:lnTo>
                      <a:pt x="25" y="63"/>
                    </a:lnTo>
                    <a:lnTo>
                      <a:pt x="24" y="64"/>
                    </a:lnTo>
                    <a:lnTo>
                      <a:pt x="23" y="65"/>
                    </a:lnTo>
                    <a:lnTo>
                      <a:pt x="22" y="67"/>
                    </a:lnTo>
                    <a:lnTo>
                      <a:pt x="20" y="67"/>
                    </a:lnTo>
                    <a:lnTo>
                      <a:pt x="17" y="69"/>
                    </a:lnTo>
                    <a:lnTo>
                      <a:pt x="15" y="69"/>
                    </a:lnTo>
                    <a:lnTo>
                      <a:pt x="13" y="70"/>
                    </a:lnTo>
                    <a:lnTo>
                      <a:pt x="10" y="71"/>
                    </a:lnTo>
                    <a:lnTo>
                      <a:pt x="7" y="72"/>
                    </a:lnTo>
                    <a:lnTo>
                      <a:pt x="4" y="72"/>
                    </a:lnTo>
                    <a:lnTo>
                      <a:pt x="2" y="73"/>
                    </a:lnTo>
                    <a:lnTo>
                      <a:pt x="1" y="72"/>
                    </a:lnTo>
                    <a:lnTo>
                      <a:pt x="0" y="72"/>
                    </a:lnTo>
                    <a:lnTo>
                      <a:pt x="0" y="70"/>
                    </a:lnTo>
                    <a:lnTo>
                      <a:pt x="1" y="68"/>
                    </a:lnTo>
                    <a:lnTo>
                      <a:pt x="2" y="66"/>
                    </a:lnTo>
                    <a:lnTo>
                      <a:pt x="4" y="63"/>
                    </a:lnTo>
                    <a:lnTo>
                      <a:pt x="5" y="61"/>
                    </a:lnTo>
                    <a:lnTo>
                      <a:pt x="8" y="58"/>
                    </a:lnTo>
                    <a:lnTo>
                      <a:pt x="9" y="56"/>
                    </a:lnTo>
                    <a:lnTo>
                      <a:pt x="11" y="54"/>
                    </a:lnTo>
                    <a:lnTo>
                      <a:pt x="12" y="53"/>
                    </a:lnTo>
                    <a:lnTo>
                      <a:pt x="18" y="49"/>
                    </a:lnTo>
                    <a:lnTo>
                      <a:pt x="23" y="46"/>
                    </a:lnTo>
                    <a:lnTo>
                      <a:pt x="30" y="44"/>
                    </a:lnTo>
                    <a:lnTo>
                      <a:pt x="35" y="43"/>
                    </a:lnTo>
                    <a:lnTo>
                      <a:pt x="41" y="41"/>
                    </a:lnTo>
                    <a:lnTo>
                      <a:pt x="47" y="39"/>
                    </a:lnTo>
                    <a:lnTo>
                      <a:pt x="54" y="38"/>
                    </a:lnTo>
                    <a:lnTo>
                      <a:pt x="60" y="36"/>
                    </a:lnTo>
                    <a:lnTo>
                      <a:pt x="66" y="34"/>
                    </a:lnTo>
                    <a:lnTo>
                      <a:pt x="73" y="31"/>
                    </a:lnTo>
                    <a:lnTo>
                      <a:pt x="76" y="29"/>
                    </a:lnTo>
                    <a:lnTo>
                      <a:pt x="79" y="27"/>
                    </a:lnTo>
                    <a:lnTo>
                      <a:pt x="82" y="25"/>
                    </a:lnTo>
                    <a:lnTo>
                      <a:pt x="86" y="24"/>
                    </a:lnTo>
                    <a:lnTo>
                      <a:pt x="89" y="21"/>
                    </a:lnTo>
                    <a:lnTo>
                      <a:pt x="92" y="19"/>
                    </a:lnTo>
                    <a:lnTo>
                      <a:pt x="93" y="17"/>
                    </a:lnTo>
                    <a:lnTo>
                      <a:pt x="97" y="14"/>
                    </a:lnTo>
                    <a:lnTo>
                      <a:pt x="98" y="11"/>
                    </a:lnTo>
                    <a:lnTo>
                      <a:pt x="102" y="8"/>
                    </a:lnTo>
                    <a:lnTo>
                      <a:pt x="102" y="7"/>
                    </a:lnTo>
                    <a:lnTo>
                      <a:pt x="103" y="5"/>
                    </a:lnTo>
                    <a:lnTo>
                      <a:pt x="105" y="4"/>
                    </a:lnTo>
                    <a:lnTo>
                      <a:pt x="106" y="2"/>
                    </a:lnTo>
                    <a:lnTo>
                      <a:pt x="108" y="2"/>
                    </a:lnTo>
                    <a:lnTo>
                      <a:pt x="109" y="1"/>
                    </a:lnTo>
                    <a:lnTo>
                      <a:pt x="110" y="0"/>
                    </a:lnTo>
                    <a:lnTo>
                      <a:pt x="112" y="0"/>
                    </a:lnTo>
                    <a:lnTo>
                      <a:pt x="113" y="1"/>
                    </a:lnTo>
                    <a:lnTo>
                      <a:pt x="114" y="1"/>
                    </a:lnTo>
                    <a:lnTo>
                      <a:pt x="116" y="2"/>
                    </a:lnTo>
                    <a:lnTo>
                      <a:pt x="117" y="3"/>
                    </a:lnTo>
                    <a:lnTo>
                      <a:pt x="117" y="4"/>
                    </a:lnTo>
                    <a:lnTo>
                      <a:pt x="118" y="6"/>
                    </a:lnTo>
                    <a:lnTo>
                      <a:pt x="118" y="8"/>
                    </a:lnTo>
                    <a:lnTo>
                      <a:pt x="118" y="10"/>
                    </a:lnTo>
                    <a:lnTo>
                      <a:pt x="119" y="11"/>
                    </a:lnTo>
                    <a:lnTo>
                      <a:pt x="118" y="13"/>
                    </a:lnTo>
                    <a:lnTo>
                      <a:pt x="117" y="14"/>
                    </a:lnTo>
                    <a:lnTo>
                      <a:pt x="117" y="16"/>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886" name="Freeform 188"/>
              <p:cNvSpPr>
                <a:spLocks/>
              </p:cNvSpPr>
              <p:nvPr/>
            </p:nvSpPr>
            <p:spPr bwMode="auto">
              <a:xfrm>
                <a:off x="1165" y="2108"/>
                <a:ext cx="244" cy="54"/>
              </a:xfrm>
              <a:custGeom>
                <a:avLst/>
                <a:gdLst>
                  <a:gd name="T0" fmla="*/ 231 w 244"/>
                  <a:gd name="T1" fmla="*/ 26 h 54"/>
                  <a:gd name="T2" fmla="*/ 223 w 244"/>
                  <a:gd name="T3" fmla="*/ 25 h 54"/>
                  <a:gd name="T4" fmla="*/ 215 w 244"/>
                  <a:gd name="T5" fmla="*/ 23 h 54"/>
                  <a:gd name="T6" fmla="*/ 208 w 244"/>
                  <a:gd name="T7" fmla="*/ 21 h 54"/>
                  <a:gd name="T8" fmla="*/ 201 w 244"/>
                  <a:gd name="T9" fmla="*/ 19 h 54"/>
                  <a:gd name="T10" fmla="*/ 188 w 244"/>
                  <a:gd name="T11" fmla="*/ 16 h 54"/>
                  <a:gd name="T12" fmla="*/ 171 w 244"/>
                  <a:gd name="T13" fmla="*/ 17 h 54"/>
                  <a:gd name="T14" fmla="*/ 155 w 244"/>
                  <a:gd name="T15" fmla="*/ 21 h 54"/>
                  <a:gd name="T16" fmla="*/ 140 w 244"/>
                  <a:gd name="T17" fmla="*/ 26 h 54"/>
                  <a:gd name="T18" fmla="*/ 126 w 244"/>
                  <a:gd name="T19" fmla="*/ 30 h 54"/>
                  <a:gd name="T20" fmla="*/ 111 w 244"/>
                  <a:gd name="T21" fmla="*/ 30 h 54"/>
                  <a:gd name="T22" fmla="*/ 94 w 244"/>
                  <a:gd name="T23" fmla="*/ 30 h 54"/>
                  <a:gd name="T24" fmla="*/ 74 w 244"/>
                  <a:gd name="T25" fmla="*/ 30 h 54"/>
                  <a:gd name="T26" fmla="*/ 55 w 244"/>
                  <a:gd name="T27" fmla="*/ 32 h 54"/>
                  <a:gd name="T28" fmla="*/ 37 w 244"/>
                  <a:gd name="T29" fmla="*/ 37 h 54"/>
                  <a:gd name="T30" fmla="*/ 28 w 244"/>
                  <a:gd name="T31" fmla="*/ 43 h 54"/>
                  <a:gd name="T32" fmla="*/ 22 w 244"/>
                  <a:gd name="T33" fmla="*/ 45 h 54"/>
                  <a:gd name="T34" fmla="*/ 15 w 244"/>
                  <a:gd name="T35" fmla="*/ 50 h 54"/>
                  <a:gd name="T36" fmla="*/ 7 w 244"/>
                  <a:gd name="T37" fmla="*/ 52 h 54"/>
                  <a:gd name="T38" fmla="*/ 2 w 244"/>
                  <a:gd name="T39" fmla="*/ 53 h 54"/>
                  <a:gd name="T40" fmla="*/ 0 w 244"/>
                  <a:gd name="T41" fmla="*/ 52 h 54"/>
                  <a:gd name="T42" fmla="*/ 5 w 244"/>
                  <a:gd name="T43" fmla="*/ 48 h 54"/>
                  <a:gd name="T44" fmla="*/ 12 w 244"/>
                  <a:gd name="T45" fmla="*/ 43 h 54"/>
                  <a:gd name="T46" fmla="*/ 19 w 244"/>
                  <a:gd name="T47" fmla="*/ 38 h 54"/>
                  <a:gd name="T48" fmla="*/ 25 w 244"/>
                  <a:gd name="T49" fmla="*/ 34 h 54"/>
                  <a:gd name="T50" fmla="*/ 33 w 244"/>
                  <a:gd name="T51" fmla="*/ 29 h 54"/>
                  <a:gd name="T52" fmla="*/ 45 w 244"/>
                  <a:gd name="T53" fmla="*/ 22 h 54"/>
                  <a:gd name="T54" fmla="*/ 56 w 244"/>
                  <a:gd name="T55" fmla="*/ 18 h 54"/>
                  <a:gd name="T56" fmla="*/ 66 w 244"/>
                  <a:gd name="T57" fmla="*/ 17 h 54"/>
                  <a:gd name="T58" fmla="*/ 80 w 244"/>
                  <a:gd name="T59" fmla="*/ 16 h 54"/>
                  <a:gd name="T60" fmla="*/ 91 w 244"/>
                  <a:gd name="T61" fmla="*/ 16 h 54"/>
                  <a:gd name="T62" fmla="*/ 95 w 244"/>
                  <a:gd name="T63" fmla="*/ 15 h 54"/>
                  <a:gd name="T64" fmla="*/ 100 w 244"/>
                  <a:gd name="T65" fmla="*/ 14 h 54"/>
                  <a:gd name="T66" fmla="*/ 105 w 244"/>
                  <a:gd name="T67" fmla="*/ 13 h 54"/>
                  <a:gd name="T68" fmla="*/ 110 w 244"/>
                  <a:gd name="T69" fmla="*/ 11 h 54"/>
                  <a:gd name="T70" fmla="*/ 122 w 244"/>
                  <a:gd name="T71" fmla="*/ 6 h 54"/>
                  <a:gd name="T72" fmla="*/ 140 w 244"/>
                  <a:gd name="T73" fmla="*/ 1 h 54"/>
                  <a:gd name="T74" fmla="*/ 160 w 244"/>
                  <a:gd name="T75" fmla="*/ 1 h 54"/>
                  <a:gd name="T76" fmla="*/ 181 w 244"/>
                  <a:gd name="T77" fmla="*/ 3 h 54"/>
                  <a:gd name="T78" fmla="*/ 200 w 244"/>
                  <a:gd name="T79" fmla="*/ 9 h 54"/>
                  <a:gd name="T80" fmla="*/ 211 w 244"/>
                  <a:gd name="T81" fmla="*/ 13 h 54"/>
                  <a:gd name="T82" fmla="*/ 215 w 244"/>
                  <a:gd name="T83" fmla="*/ 13 h 54"/>
                  <a:gd name="T84" fmla="*/ 219 w 244"/>
                  <a:gd name="T85" fmla="*/ 14 h 54"/>
                  <a:gd name="T86" fmla="*/ 222 w 244"/>
                  <a:gd name="T87" fmla="*/ 15 h 54"/>
                  <a:gd name="T88" fmla="*/ 227 w 244"/>
                  <a:gd name="T89" fmla="*/ 15 h 54"/>
                  <a:gd name="T90" fmla="*/ 230 w 244"/>
                  <a:gd name="T91" fmla="*/ 15 h 54"/>
                  <a:gd name="T92" fmla="*/ 234 w 244"/>
                  <a:gd name="T93" fmla="*/ 15 h 54"/>
                  <a:gd name="T94" fmla="*/ 237 w 244"/>
                  <a:gd name="T95" fmla="*/ 16 h 54"/>
                  <a:gd name="T96" fmla="*/ 242 w 244"/>
                  <a:gd name="T97" fmla="*/ 18 h 54"/>
                  <a:gd name="T98" fmla="*/ 243 w 244"/>
                  <a:gd name="T99" fmla="*/ 21 h 54"/>
                  <a:gd name="T100" fmla="*/ 242 w 244"/>
                  <a:gd name="T101" fmla="*/ 23 h 54"/>
                  <a:gd name="T102" fmla="*/ 240 w 244"/>
                  <a:gd name="T103" fmla="*/ 24 h 54"/>
                  <a:gd name="T104" fmla="*/ 237 w 244"/>
                  <a:gd name="T105" fmla="*/ 26 h 5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44"/>
                  <a:gd name="T160" fmla="*/ 0 h 54"/>
                  <a:gd name="T161" fmla="*/ 244 w 244"/>
                  <a:gd name="T162" fmla="*/ 54 h 5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44" h="54">
                    <a:moveTo>
                      <a:pt x="235" y="26"/>
                    </a:moveTo>
                    <a:lnTo>
                      <a:pt x="231" y="26"/>
                    </a:lnTo>
                    <a:lnTo>
                      <a:pt x="227" y="26"/>
                    </a:lnTo>
                    <a:lnTo>
                      <a:pt x="223" y="25"/>
                    </a:lnTo>
                    <a:lnTo>
                      <a:pt x="219" y="23"/>
                    </a:lnTo>
                    <a:lnTo>
                      <a:pt x="215" y="23"/>
                    </a:lnTo>
                    <a:lnTo>
                      <a:pt x="212" y="22"/>
                    </a:lnTo>
                    <a:lnTo>
                      <a:pt x="208" y="21"/>
                    </a:lnTo>
                    <a:lnTo>
                      <a:pt x="204" y="21"/>
                    </a:lnTo>
                    <a:lnTo>
                      <a:pt x="201" y="19"/>
                    </a:lnTo>
                    <a:lnTo>
                      <a:pt x="196" y="18"/>
                    </a:lnTo>
                    <a:lnTo>
                      <a:pt x="188" y="16"/>
                    </a:lnTo>
                    <a:lnTo>
                      <a:pt x="179" y="16"/>
                    </a:lnTo>
                    <a:lnTo>
                      <a:pt x="171" y="17"/>
                    </a:lnTo>
                    <a:lnTo>
                      <a:pt x="163" y="19"/>
                    </a:lnTo>
                    <a:lnTo>
                      <a:pt x="155" y="21"/>
                    </a:lnTo>
                    <a:lnTo>
                      <a:pt x="146" y="23"/>
                    </a:lnTo>
                    <a:lnTo>
                      <a:pt x="140" y="26"/>
                    </a:lnTo>
                    <a:lnTo>
                      <a:pt x="133" y="28"/>
                    </a:lnTo>
                    <a:lnTo>
                      <a:pt x="126" y="30"/>
                    </a:lnTo>
                    <a:lnTo>
                      <a:pt x="119" y="31"/>
                    </a:lnTo>
                    <a:lnTo>
                      <a:pt x="111" y="30"/>
                    </a:lnTo>
                    <a:lnTo>
                      <a:pt x="102" y="30"/>
                    </a:lnTo>
                    <a:lnTo>
                      <a:pt x="94" y="30"/>
                    </a:lnTo>
                    <a:lnTo>
                      <a:pt x="83" y="30"/>
                    </a:lnTo>
                    <a:lnTo>
                      <a:pt x="74" y="30"/>
                    </a:lnTo>
                    <a:lnTo>
                      <a:pt x="64" y="31"/>
                    </a:lnTo>
                    <a:lnTo>
                      <a:pt x="55" y="32"/>
                    </a:lnTo>
                    <a:lnTo>
                      <a:pt x="46" y="35"/>
                    </a:lnTo>
                    <a:lnTo>
                      <a:pt x="37" y="37"/>
                    </a:lnTo>
                    <a:lnTo>
                      <a:pt x="29" y="41"/>
                    </a:lnTo>
                    <a:lnTo>
                      <a:pt x="28" y="43"/>
                    </a:lnTo>
                    <a:lnTo>
                      <a:pt x="26" y="44"/>
                    </a:lnTo>
                    <a:lnTo>
                      <a:pt x="22" y="45"/>
                    </a:lnTo>
                    <a:lnTo>
                      <a:pt x="19" y="47"/>
                    </a:lnTo>
                    <a:lnTo>
                      <a:pt x="15" y="50"/>
                    </a:lnTo>
                    <a:lnTo>
                      <a:pt x="11" y="51"/>
                    </a:lnTo>
                    <a:lnTo>
                      <a:pt x="7" y="52"/>
                    </a:lnTo>
                    <a:lnTo>
                      <a:pt x="4" y="53"/>
                    </a:lnTo>
                    <a:lnTo>
                      <a:pt x="2" y="53"/>
                    </a:lnTo>
                    <a:lnTo>
                      <a:pt x="1" y="53"/>
                    </a:lnTo>
                    <a:lnTo>
                      <a:pt x="0" y="52"/>
                    </a:lnTo>
                    <a:lnTo>
                      <a:pt x="2" y="50"/>
                    </a:lnTo>
                    <a:lnTo>
                      <a:pt x="5" y="48"/>
                    </a:lnTo>
                    <a:lnTo>
                      <a:pt x="8" y="45"/>
                    </a:lnTo>
                    <a:lnTo>
                      <a:pt x="12" y="43"/>
                    </a:lnTo>
                    <a:lnTo>
                      <a:pt x="16" y="40"/>
                    </a:lnTo>
                    <a:lnTo>
                      <a:pt x="19" y="38"/>
                    </a:lnTo>
                    <a:lnTo>
                      <a:pt x="23" y="36"/>
                    </a:lnTo>
                    <a:lnTo>
                      <a:pt x="25" y="34"/>
                    </a:lnTo>
                    <a:lnTo>
                      <a:pt x="26" y="33"/>
                    </a:lnTo>
                    <a:lnTo>
                      <a:pt x="33" y="29"/>
                    </a:lnTo>
                    <a:lnTo>
                      <a:pt x="40" y="25"/>
                    </a:lnTo>
                    <a:lnTo>
                      <a:pt x="45" y="22"/>
                    </a:lnTo>
                    <a:lnTo>
                      <a:pt x="51" y="20"/>
                    </a:lnTo>
                    <a:lnTo>
                      <a:pt x="56" y="18"/>
                    </a:lnTo>
                    <a:lnTo>
                      <a:pt x="60" y="17"/>
                    </a:lnTo>
                    <a:lnTo>
                      <a:pt x="66" y="17"/>
                    </a:lnTo>
                    <a:lnTo>
                      <a:pt x="74" y="17"/>
                    </a:lnTo>
                    <a:lnTo>
                      <a:pt x="80" y="16"/>
                    </a:lnTo>
                    <a:lnTo>
                      <a:pt x="88" y="16"/>
                    </a:lnTo>
                    <a:lnTo>
                      <a:pt x="91" y="16"/>
                    </a:lnTo>
                    <a:lnTo>
                      <a:pt x="93" y="16"/>
                    </a:lnTo>
                    <a:lnTo>
                      <a:pt x="95" y="15"/>
                    </a:lnTo>
                    <a:lnTo>
                      <a:pt x="97" y="15"/>
                    </a:lnTo>
                    <a:lnTo>
                      <a:pt x="100" y="14"/>
                    </a:lnTo>
                    <a:lnTo>
                      <a:pt x="102" y="13"/>
                    </a:lnTo>
                    <a:lnTo>
                      <a:pt x="105" y="13"/>
                    </a:lnTo>
                    <a:lnTo>
                      <a:pt x="108" y="12"/>
                    </a:lnTo>
                    <a:lnTo>
                      <a:pt x="110" y="11"/>
                    </a:lnTo>
                    <a:lnTo>
                      <a:pt x="112" y="9"/>
                    </a:lnTo>
                    <a:lnTo>
                      <a:pt x="122" y="6"/>
                    </a:lnTo>
                    <a:lnTo>
                      <a:pt x="131" y="2"/>
                    </a:lnTo>
                    <a:lnTo>
                      <a:pt x="140" y="1"/>
                    </a:lnTo>
                    <a:lnTo>
                      <a:pt x="150" y="0"/>
                    </a:lnTo>
                    <a:lnTo>
                      <a:pt x="160" y="1"/>
                    </a:lnTo>
                    <a:lnTo>
                      <a:pt x="170" y="2"/>
                    </a:lnTo>
                    <a:lnTo>
                      <a:pt x="181" y="3"/>
                    </a:lnTo>
                    <a:lnTo>
                      <a:pt x="191" y="7"/>
                    </a:lnTo>
                    <a:lnTo>
                      <a:pt x="200" y="9"/>
                    </a:lnTo>
                    <a:lnTo>
                      <a:pt x="209" y="11"/>
                    </a:lnTo>
                    <a:lnTo>
                      <a:pt x="211" y="13"/>
                    </a:lnTo>
                    <a:lnTo>
                      <a:pt x="213" y="12"/>
                    </a:lnTo>
                    <a:lnTo>
                      <a:pt x="215" y="13"/>
                    </a:lnTo>
                    <a:lnTo>
                      <a:pt x="217" y="13"/>
                    </a:lnTo>
                    <a:lnTo>
                      <a:pt x="219" y="14"/>
                    </a:lnTo>
                    <a:lnTo>
                      <a:pt x="221" y="15"/>
                    </a:lnTo>
                    <a:lnTo>
                      <a:pt x="222" y="15"/>
                    </a:lnTo>
                    <a:lnTo>
                      <a:pt x="224" y="16"/>
                    </a:lnTo>
                    <a:lnTo>
                      <a:pt x="227" y="15"/>
                    </a:lnTo>
                    <a:lnTo>
                      <a:pt x="229" y="15"/>
                    </a:lnTo>
                    <a:lnTo>
                      <a:pt x="230" y="15"/>
                    </a:lnTo>
                    <a:lnTo>
                      <a:pt x="232" y="15"/>
                    </a:lnTo>
                    <a:lnTo>
                      <a:pt x="234" y="15"/>
                    </a:lnTo>
                    <a:lnTo>
                      <a:pt x="236" y="16"/>
                    </a:lnTo>
                    <a:lnTo>
                      <a:pt x="237" y="16"/>
                    </a:lnTo>
                    <a:lnTo>
                      <a:pt x="240" y="17"/>
                    </a:lnTo>
                    <a:lnTo>
                      <a:pt x="242" y="18"/>
                    </a:lnTo>
                    <a:lnTo>
                      <a:pt x="243" y="20"/>
                    </a:lnTo>
                    <a:lnTo>
                      <a:pt x="243" y="21"/>
                    </a:lnTo>
                    <a:lnTo>
                      <a:pt x="243" y="22"/>
                    </a:lnTo>
                    <a:lnTo>
                      <a:pt x="242" y="23"/>
                    </a:lnTo>
                    <a:lnTo>
                      <a:pt x="241" y="24"/>
                    </a:lnTo>
                    <a:lnTo>
                      <a:pt x="240" y="24"/>
                    </a:lnTo>
                    <a:lnTo>
                      <a:pt x="239" y="25"/>
                    </a:lnTo>
                    <a:lnTo>
                      <a:pt x="237" y="26"/>
                    </a:lnTo>
                    <a:lnTo>
                      <a:pt x="235" y="26"/>
                    </a:lnTo>
                  </a:path>
                </a:pathLst>
              </a:custGeom>
              <a:solidFill>
                <a:srgbClr val="CD007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87" name="Freeform 189"/>
              <p:cNvSpPr>
                <a:spLocks/>
              </p:cNvSpPr>
              <p:nvPr/>
            </p:nvSpPr>
            <p:spPr bwMode="auto">
              <a:xfrm>
                <a:off x="1163" y="2108"/>
                <a:ext cx="246" cy="56"/>
              </a:xfrm>
              <a:custGeom>
                <a:avLst/>
                <a:gdLst>
                  <a:gd name="T0" fmla="*/ 233 w 246"/>
                  <a:gd name="T1" fmla="*/ 28 h 56"/>
                  <a:gd name="T2" fmla="*/ 225 w 246"/>
                  <a:gd name="T3" fmla="*/ 27 h 56"/>
                  <a:gd name="T4" fmla="*/ 217 w 246"/>
                  <a:gd name="T5" fmla="*/ 25 h 56"/>
                  <a:gd name="T6" fmla="*/ 209 w 246"/>
                  <a:gd name="T7" fmla="*/ 23 h 56"/>
                  <a:gd name="T8" fmla="*/ 201 w 246"/>
                  <a:gd name="T9" fmla="*/ 20 h 56"/>
                  <a:gd name="T10" fmla="*/ 189 w 246"/>
                  <a:gd name="T11" fmla="*/ 18 h 56"/>
                  <a:gd name="T12" fmla="*/ 172 w 246"/>
                  <a:gd name="T13" fmla="*/ 18 h 56"/>
                  <a:gd name="T14" fmla="*/ 156 w 246"/>
                  <a:gd name="T15" fmla="*/ 22 h 56"/>
                  <a:gd name="T16" fmla="*/ 141 w 246"/>
                  <a:gd name="T17" fmla="*/ 27 h 56"/>
                  <a:gd name="T18" fmla="*/ 126 w 246"/>
                  <a:gd name="T19" fmla="*/ 32 h 56"/>
                  <a:gd name="T20" fmla="*/ 112 w 246"/>
                  <a:gd name="T21" fmla="*/ 32 h 56"/>
                  <a:gd name="T22" fmla="*/ 94 w 246"/>
                  <a:gd name="T23" fmla="*/ 31 h 56"/>
                  <a:gd name="T24" fmla="*/ 74 w 246"/>
                  <a:gd name="T25" fmla="*/ 31 h 56"/>
                  <a:gd name="T26" fmla="*/ 55 w 246"/>
                  <a:gd name="T27" fmla="*/ 33 h 56"/>
                  <a:gd name="T28" fmla="*/ 37 w 246"/>
                  <a:gd name="T29" fmla="*/ 38 h 56"/>
                  <a:gd name="T30" fmla="*/ 28 w 246"/>
                  <a:gd name="T31" fmla="*/ 44 h 56"/>
                  <a:gd name="T32" fmla="*/ 22 w 246"/>
                  <a:gd name="T33" fmla="*/ 47 h 56"/>
                  <a:gd name="T34" fmla="*/ 15 w 246"/>
                  <a:gd name="T35" fmla="*/ 52 h 56"/>
                  <a:gd name="T36" fmla="*/ 7 w 246"/>
                  <a:gd name="T37" fmla="*/ 54 h 56"/>
                  <a:gd name="T38" fmla="*/ 2 w 246"/>
                  <a:gd name="T39" fmla="*/ 54 h 56"/>
                  <a:gd name="T40" fmla="*/ 0 w 246"/>
                  <a:gd name="T41" fmla="*/ 54 h 56"/>
                  <a:gd name="T42" fmla="*/ 4 w 246"/>
                  <a:gd name="T43" fmla="*/ 49 h 56"/>
                  <a:gd name="T44" fmla="*/ 11 w 246"/>
                  <a:gd name="T45" fmla="*/ 44 h 56"/>
                  <a:gd name="T46" fmla="*/ 19 w 246"/>
                  <a:gd name="T47" fmla="*/ 39 h 56"/>
                  <a:gd name="T48" fmla="*/ 25 w 246"/>
                  <a:gd name="T49" fmla="*/ 35 h 56"/>
                  <a:gd name="T50" fmla="*/ 32 w 246"/>
                  <a:gd name="T51" fmla="*/ 29 h 56"/>
                  <a:gd name="T52" fmla="*/ 45 w 246"/>
                  <a:gd name="T53" fmla="*/ 22 h 56"/>
                  <a:gd name="T54" fmla="*/ 56 w 246"/>
                  <a:gd name="T55" fmla="*/ 18 h 56"/>
                  <a:gd name="T56" fmla="*/ 66 w 246"/>
                  <a:gd name="T57" fmla="*/ 16 h 56"/>
                  <a:gd name="T58" fmla="*/ 80 w 246"/>
                  <a:gd name="T59" fmla="*/ 16 h 56"/>
                  <a:gd name="T60" fmla="*/ 90 w 246"/>
                  <a:gd name="T61" fmla="*/ 16 h 56"/>
                  <a:gd name="T62" fmla="*/ 95 w 246"/>
                  <a:gd name="T63" fmla="*/ 15 h 56"/>
                  <a:gd name="T64" fmla="*/ 100 w 246"/>
                  <a:gd name="T65" fmla="*/ 14 h 56"/>
                  <a:gd name="T66" fmla="*/ 105 w 246"/>
                  <a:gd name="T67" fmla="*/ 12 h 56"/>
                  <a:gd name="T68" fmla="*/ 111 w 246"/>
                  <a:gd name="T69" fmla="*/ 11 h 56"/>
                  <a:gd name="T70" fmla="*/ 122 w 246"/>
                  <a:gd name="T71" fmla="*/ 5 h 56"/>
                  <a:gd name="T72" fmla="*/ 140 w 246"/>
                  <a:gd name="T73" fmla="*/ 0 h 56"/>
                  <a:gd name="T74" fmla="*/ 161 w 246"/>
                  <a:gd name="T75" fmla="*/ 0 h 56"/>
                  <a:gd name="T76" fmla="*/ 182 w 246"/>
                  <a:gd name="T77" fmla="*/ 4 h 56"/>
                  <a:gd name="T78" fmla="*/ 201 w 246"/>
                  <a:gd name="T79" fmla="*/ 10 h 56"/>
                  <a:gd name="T80" fmla="*/ 212 w 246"/>
                  <a:gd name="T81" fmla="*/ 14 h 56"/>
                  <a:gd name="T82" fmla="*/ 216 w 246"/>
                  <a:gd name="T83" fmla="*/ 15 h 56"/>
                  <a:gd name="T84" fmla="*/ 220 w 246"/>
                  <a:gd name="T85" fmla="*/ 15 h 56"/>
                  <a:gd name="T86" fmla="*/ 223 w 246"/>
                  <a:gd name="T87" fmla="*/ 16 h 56"/>
                  <a:gd name="T88" fmla="*/ 228 w 246"/>
                  <a:gd name="T89" fmla="*/ 16 h 56"/>
                  <a:gd name="T90" fmla="*/ 232 w 246"/>
                  <a:gd name="T91" fmla="*/ 17 h 56"/>
                  <a:gd name="T92" fmla="*/ 236 w 246"/>
                  <a:gd name="T93" fmla="*/ 17 h 56"/>
                  <a:gd name="T94" fmla="*/ 239 w 246"/>
                  <a:gd name="T95" fmla="*/ 18 h 56"/>
                  <a:gd name="T96" fmla="*/ 243 w 246"/>
                  <a:gd name="T97" fmla="*/ 20 h 56"/>
                  <a:gd name="T98" fmla="*/ 245 w 246"/>
                  <a:gd name="T99" fmla="*/ 22 h 56"/>
                  <a:gd name="T100" fmla="*/ 244 w 246"/>
                  <a:gd name="T101" fmla="*/ 24 h 56"/>
                  <a:gd name="T102" fmla="*/ 243 w 246"/>
                  <a:gd name="T103" fmla="*/ 27 h 56"/>
                  <a:gd name="T104" fmla="*/ 241 w 246"/>
                  <a:gd name="T105" fmla="*/ 27 h 56"/>
                  <a:gd name="T106" fmla="*/ 239 w 246"/>
                  <a:gd name="T107" fmla="*/ 29 h 56"/>
                  <a:gd name="T108" fmla="*/ 237 w 246"/>
                  <a:gd name="T109" fmla="*/ 28 h 5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46"/>
                  <a:gd name="T166" fmla="*/ 0 h 56"/>
                  <a:gd name="T167" fmla="*/ 246 w 246"/>
                  <a:gd name="T168" fmla="*/ 56 h 5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46" h="56">
                    <a:moveTo>
                      <a:pt x="237" y="28"/>
                    </a:moveTo>
                    <a:lnTo>
                      <a:pt x="233" y="28"/>
                    </a:lnTo>
                    <a:lnTo>
                      <a:pt x="229" y="28"/>
                    </a:lnTo>
                    <a:lnTo>
                      <a:pt x="225" y="27"/>
                    </a:lnTo>
                    <a:lnTo>
                      <a:pt x="220" y="26"/>
                    </a:lnTo>
                    <a:lnTo>
                      <a:pt x="217" y="25"/>
                    </a:lnTo>
                    <a:lnTo>
                      <a:pt x="213" y="24"/>
                    </a:lnTo>
                    <a:lnTo>
                      <a:pt x="209" y="23"/>
                    </a:lnTo>
                    <a:lnTo>
                      <a:pt x="205" y="22"/>
                    </a:lnTo>
                    <a:lnTo>
                      <a:pt x="201" y="20"/>
                    </a:lnTo>
                    <a:lnTo>
                      <a:pt x="198" y="19"/>
                    </a:lnTo>
                    <a:lnTo>
                      <a:pt x="189" y="18"/>
                    </a:lnTo>
                    <a:lnTo>
                      <a:pt x="180" y="17"/>
                    </a:lnTo>
                    <a:lnTo>
                      <a:pt x="172" y="18"/>
                    </a:lnTo>
                    <a:lnTo>
                      <a:pt x="164" y="19"/>
                    </a:lnTo>
                    <a:lnTo>
                      <a:pt x="156" y="22"/>
                    </a:lnTo>
                    <a:lnTo>
                      <a:pt x="147" y="24"/>
                    </a:lnTo>
                    <a:lnTo>
                      <a:pt x="141" y="27"/>
                    </a:lnTo>
                    <a:lnTo>
                      <a:pt x="133" y="29"/>
                    </a:lnTo>
                    <a:lnTo>
                      <a:pt x="126" y="32"/>
                    </a:lnTo>
                    <a:lnTo>
                      <a:pt x="119" y="32"/>
                    </a:lnTo>
                    <a:lnTo>
                      <a:pt x="112" y="32"/>
                    </a:lnTo>
                    <a:lnTo>
                      <a:pt x="103" y="32"/>
                    </a:lnTo>
                    <a:lnTo>
                      <a:pt x="94" y="31"/>
                    </a:lnTo>
                    <a:lnTo>
                      <a:pt x="85" y="31"/>
                    </a:lnTo>
                    <a:lnTo>
                      <a:pt x="74" y="31"/>
                    </a:lnTo>
                    <a:lnTo>
                      <a:pt x="64" y="32"/>
                    </a:lnTo>
                    <a:lnTo>
                      <a:pt x="55" y="33"/>
                    </a:lnTo>
                    <a:lnTo>
                      <a:pt x="45" y="36"/>
                    </a:lnTo>
                    <a:lnTo>
                      <a:pt x="37" y="38"/>
                    </a:lnTo>
                    <a:lnTo>
                      <a:pt x="30" y="43"/>
                    </a:lnTo>
                    <a:lnTo>
                      <a:pt x="28" y="44"/>
                    </a:lnTo>
                    <a:lnTo>
                      <a:pt x="26" y="45"/>
                    </a:lnTo>
                    <a:lnTo>
                      <a:pt x="22" y="47"/>
                    </a:lnTo>
                    <a:lnTo>
                      <a:pt x="19" y="49"/>
                    </a:lnTo>
                    <a:lnTo>
                      <a:pt x="15" y="52"/>
                    </a:lnTo>
                    <a:lnTo>
                      <a:pt x="11" y="52"/>
                    </a:lnTo>
                    <a:lnTo>
                      <a:pt x="7" y="54"/>
                    </a:lnTo>
                    <a:lnTo>
                      <a:pt x="4" y="55"/>
                    </a:lnTo>
                    <a:lnTo>
                      <a:pt x="2" y="54"/>
                    </a:lnTo>
                    <a:lnTo>
                      <a:pt x="1" y="55"/>
                    </a:lnTo>
                    <a:lnTo>
                      <a:pt x="0" y="54"/>
                    </a:lnTo>
                    <a:lnTo>
                      <a:pt x="2" y="52"/>
                    </a:lnTo>
                    <a:lnTo>
                      <a:pt x="4" y="49"/>
                    </a:lnTo>
                    <a:lnTo>
                      <a:pt x="7" y="46"/>
                    </a:lnTo>
                    <a:lnTo>
                      <a:pt x="11" y="44"/>
                    </a:lnTo>
                    <a:lnTo>
                      <a:pt x="16" y="41"/>
                    </a:lnTo>
                    <a:lnTo>
                      <a:pt x="19" y="39"/>
                    </a:lnTo>
                    <a:lnTo>
                      <a:pt x="22" y="37"/>
                    </a:lnTo>
                    <a:lnTo>
                      <a:pt x="25" y="35"/>
                    </a:lnTo>
                    <a:lnTo>
                      <a:pt x="27" y="34"/>
                    </a:lnTo>
                    <a:lnTo>
                      <a:pt x="32" y="29"/>
                    </a:lnTo>
                    <a:lnTo>
                      <a:pt x="40" y="25"/>
                    </a:lnTo>
                    <a:lnTo>
                      <a:pt x="45" y="22"/>
                    </a:lnTo>
                    <a:lnTo>
                      <a:pt x="50" y="19"/>
                    </a:lnTo>
                    <a:lnTo>
                      <a:pt x="56" y="18"/>
                    </a:lnTo>
                    <a:lnTo>
                      <a:pt x="61" y="17"/>
                    </a:lnTo>
                    <a:lnTo>
                      <a:pt x="66" y="16"/>
                    </a:lnTo>
                    <a:lnTo>
                      <a:pt x="74" y="16"/>
                    </a:lnTo>
                    <a:lnTo>
                      <a:pt x="80" y="16"/>
                    </a:lnTo>
                    <a:lnTo>
                      <a:pt x="88" y="16"/>
                    </a:lnTo>
                    <a:lnTo>
                      <a:pt x="90" y="16"/>
                    </a:lnTo>
                    <a:lnTo>
                      <a:pt x="93" y="16"/>
                    </a:lnTo>
                    <a:lnTo>
                      <a:pt x="95" y="15"/>
                    </a:lnTo>
                    <a:lnTo>
                      <a:pt x="98" y="15"/>
                    </a:lnTo>
                    <a:lnTo>
                      <a:pt x="100" y="14"/>
                    </a:lnTo>
                    <a:lnTo>
                      <a:pt x="103" y="14"/>
                    </a:lnTo>
                    <a:lnTo>
                      <a:pt x="105" y="12"/>
                    </a:lnTo>
                    <a:lnTo>
                      <a:pt x="108" y="12"/>
                    </a:lnTo>
                    <a:lnTo>
                      <a:pt x="111" y="11"/>
                    </a:lnTo>
                    <a:lnTo>
                      <a:pt x="113" y="10"/>
                    </a:lnTo>
                    <a:lnTo>
                      <a:pt x="122" y="5"/>
                    </a:lnTo>
                    <a:lnTo>
                      <a:pt x="131" y="2"/>
                    </a:lnTo>
                    <a:lnTo>
                      <a:pt x="140" y="0"/>
                    </a:lnTo>
                    <a:lnTo>
                      <a:pt x="150" y="0"/>
                    </a:lnTo>
                    <a:lnTo>
                      <a:pt x="161" y="0"/>
                    </a:lnTo>
                    <a:lnTo>
                      <a:pt x="171" y="2"/>
                    </a:lnTo>
                    <a:lnTo>
                      <a:pt x="182" y="4"/>
                    </a:lnTo>
                    <a:lnTo>
                      <a:pt x="191" y="7"/>
                    </a:lnTo>
                    <a:lnTo>
                      <a:pt x="201" y="10"/>
                    </a:lnTo>
                    <a:lnTo>
                      <a:pt x="210" y="12"/>
                    </a:lnTo>
                    <a:lnTo>
                      <a:pt x="212" y="14"/>
                    </a:lnTo>
                    <a:lnTo>
                      <a:pt x="214" y="13"/>
                    </a:lnTo>
                    <a:lnTo>
                      <a:pt x="216" y="15"/>
                    </a:lnTo>
                    <a:lnTo>
                      <a:pt x="218" y="15"/>
                    </a:lnTo>
                    <a:lnTo>
                      <a:pt x="220" y="15"/>
                    </a:lnTo>
                    <a:lnTo>
                      <a:pt x="222" y="16"/>
                    </a:lnTo>
                    <a:lnTo>
                      <a:pt x="223" y="16"/>
                    </a:lnTo>
                    <a:lnTo>
                      <a:pt x="226" y="17"/>
                    </a:lnTo>
                    <a:lnTo>
                      <a:pt x="228" y="16"/>
                    </a:lnTo>
                    <a:lnTo>
                      <a:pt x="230" y="16"/>
                    </a:lnTo>
                    <a:lnTo>
                      <a:pt x="232" y="17"/>
                    </a:lnTo>
                    <a:lnTo>
                      <a:pt x="233" y="17"/>
                    </a:lnTo>
                    <a:lnTo>
                      <a:pt x="236" y="17"/>
                    </a:lnTo>
                    <a:lnTo>
                      <a:pt x="237" y="18"/>
                    </a:lnTo>
                    <a:lnTo>
                      <a:pt x="239" y="18"/>
                    </a:lnTo>
                    <a:lnTo>
                      <a:pt x="241" y="19"/>
                    </a:lnTo>
                    <a:lnTo>
                      <a:pt x="243" y="20"/>
                    </a:lnTo>
                    <a:lnTo>
                      <a:pt x="244" y="20"/>
                    </a:lnTo>
                    <a:lnTo>
                      <a:pt x="245" y="22"/>
                    </a:lnTo>
                    <a:lnTo>
                      <a:pt x="244" y="23"/>
                    </a:lnTo>
                    <a:lnTo>
                      <a:pt x="244" y="24"/>
                    </a:lnTo>
                    <a:lnTo>
                      <a:pt x="244" y="26"/>
                    </a:lnTo>
                    <a:lnTo>
                      <a:pt x="243" y="27"/>
                    </a:lnTo>
                    <a:lnTo>
                      <a:pt x="242" y="27"/>
                    </a:lnTo>
                    <a:lnTo>
                      <a:pt x="241" y="27"/>
                    </a:lnTo>
                    <a:lnTo>
                      <a:pt x="241" y="28"/>
                    </a:lnTo>
                    <a:lnTo>
                      <a:pt x="239" y="29"/>
                    </a:lnTo>
                    <a:lnTo>
                      <a:pt x="238" y="28"/>
                    </a:lnTo>
                    <a:lnTo>
                      <a:pt x="237" y="28"/>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888" name="Freeform 190"/>
              <p:cNvSpPr>
                <a:spLocks/>
              </p:cNvSpPr>
              <p:nvPr/>
            </p:nvSpPr>
            <p:spPr bwMode="auto">
              <a:xfrm>
                <a:off x="1148" y="2192"/>
                <a:ext cx="48" cy="27"/>
              </a:xfrm>
              <a:custGeom>
                <a:avLst/>
                <a:gdLst>
                  <a:gd name="T0" fmla="*/ 2 w 48"/>
                  <a:gd name="T1" fmla="*/ 17 h 27"/>
                  <a:gd name="T2" fmla="*/ 3 w 48"/>
                  <a:gd name="T3" fmla="*/ 15 h 27"/>
                  <a:gd name="T4" fmla="*/ 5 w 48"/>
                  <a:gd name="T5" fmla="*/ 14 h 27"/>
                  <a:gd name="T6" fmla="*/ 6 w 48"/>
                  <a:gd name="T7" fmla="*/ 12 h 27"/>
                  <a:gd name="T8" fmla="*/ 8 w 48"/>
                  <a:gd name="T9" fmla="*/ 10 h 27"/>
                  <a:gd name="T10" fmla="*/ 10 w 48"/>
                  <a:gd name="T11" fmla="*/ 9 h 27"/>
                  <a:gd name="T12" fmla="*/ 11 w 48"/>
                  <a:gd name="T13" fmla="*/ 9 h 27"/>
                  <a:gd name="T14" fmla="*/ 14 w 48"/>
                  <a:gd name="T15" fmla="*/ 8 h 27"/>
                  <a:gd name="T16" fmla="*/ 15 w 48"/>
                  <a:gd name="T17" fmla="*/ 7 h 27"/>
                  <a:gd name="T18" fmla="*/ 16 w 48"/>
                  <a:gd name="T19" fmla="*/ 5 h 27"/>
                  <a:gd name="T20" fmla="*/ 18 w 48"/>
                  <a:gd name="T21" fmla="*/ 5 h 27"/>
                  <a:gd name="T22" fmla="*/ 20 w 48"/>
                  <a:gd name="T23" fmla="*/ 5 h 27"/>
                  <a:gd name="T24" fmla="*/ 23 w 48"/>
                  <a:gd name="T25" fmla="*/ 4 h 27"/>
                  <a:gd name="T26" fmla="*/ 25 w 48"/>
                  <a:gd name="T27" fmla="*/ 3 h 27"/>
                  <a:gd name="T28" fmla="*/ 29 w 48"/>
                  <a:gd name="T29" fmla="*/ 2 h 27"/>
                  <a:gd name="T30" fmla="*/ 34 w 48"/>
                  <a:gd name="T31" fmla="*/ 1 h 27"/>
                  <a:gd name="T32" fmla="*/ 38 w 48"/>
                  <a:gd name="T33" fmla="*/ 1 h 27"/>
                  <a:gd name="T34" fmla="*/ 41 w 48"/>
                  <a:gd name="T35" fmla="*/ 1 h 27"/>
                  <a:gd name="T36" fmla="*/ 44 w 48"/>
                  <a:gd name="T37" fmla="*/ 0 h 27"/>
                  <a:gd name="T38" fmla="*/ 46 w 48"/>
                  <a:gd name="T39" fmla="*/ 0 h 27"/>
                  <a:gd name="T40" fmla="*/ 47 w 48"/>
                  <a:gd name="T41" fmla="*/ 1 h 27"/>
                  <a:gd name="T42" fmla="*/ 46 w 48"/>
                  <a:gd name="T43" fmla="*/ 2 h 27"/>
                  <a:gd name="T44" fmla="*/ 45 w 48"/>
                  <a:gd name="T45" fmla="*/ 3 h 27"/>
                  <a:gd name="T46" fmla="*/ 42 w 48"/>
                  <a:gd name="T47" fmla="*/ 4 h 27"/>
                  <a:gd name="T48" fmla="*/ 39 w 48"/>
                  <a:gd name="T49" fmla="*/ 6 h 27"/>
                  <a:gd name="T50" fmla="*/ 36 w 48"/>
                  <a:gd name="T51" fmla="*/ 7 h 27"/>
                  <a:gd name="T52" fmla="*/ 32 w 48"/>
                  <a:gd name="T53" fmla="*/ 9 h 27"/>
                  <a:gd name="T54" fmla="*/ 28 w 48"/>
                  <a:gd name="T55" fmla="*/ 10 h 27"/>
                  <a:gd name="T56" fmla="*/ 25 w 48"/>
                  <a:gd name="T57" fmla="*/ 13 h 27"/>
                  <a:gd name="T58" fmla="*/ 23 w 48"/>
                  <a:gd name="T59" fmla="*/ 14 h 27"/>
                  <a:gd name="T60" fmla="*/ 22 w 48"/>
                  <a:gd name="T61" fmla="*/ 17 h 27"/>
                  <a:gd name="T62" fmla="*/ 20 w 48"/>
                  <a:gd name="T63" fmla="*/ 17 h 27"/>
                  <a:gd name="T64" fmla="*/ 19 w 48"/>
                  <a:gd name="T65" fmla="*/ 17 h 27"/>
                  <a:gd name="T66" fmla="*/ 19 w 48"/>
                  <a:gd name="T67" fmla="*/ 18 h 27"/>
                  <a:gd name="T68" fmla="*/ 18 w 48"/>
                  <a:gd name="T69" fmla="*/ 19 h 27"/>
                  <a:gd name="T70" fmla="*/ 17 w 48"/>
                  <a:gd name="T71" fmla="*/ 19 h 27"/>
                  <a:gd name="T72" fmla="*/ 15 w 48"/>
                  <a:gd name="T73" fmla="*/ 19 h 27"/>
                  <a:gd name="T74" fmla="*/ 15 w 48"/>
                  <a:gd name="T75" fmla="*/ 20 h 27"/>
                  <a:gd name="T76" fmla="*/ 14 w 48"/>
                  <a:gd name="T77" fmla="*/ 22 h 27"/>
                  <a:gd name="T78" fmla="*/ 13 w 48"/>
                  <a:gd name="T79" fmla="*/ 22 h 27"/>
                  <a:gd name="T80" fmla="*/ 12 w 48"/>
                  <a:gd name="T81" fmla="*/ 23 h 27"/>
                  <a:gd name="T82" fmla="*/ 12 w 48"/>
                  <a:gd name="T83" fmla="*/ 24 h 27"/>
                  <a:gd name="T84" fmla="*/ 11 w 48"/>
                  <a:gd name="T85" fmla="*/ 24 h 27"/>
                  <a:gd name="T86" fmla="*/ 10 w 48"/>
                  <a:gd name="T87" fmla="*/ 25 h 27"/>
                  <a:gd name="T88" fmla="*/ 9 w 48"/>
                  <a:gd name="T89" fmla="*/ 25 h 27"/>
                  <a:gd name="T90" fmla="*/ 8 w 48"/>
                  <a:gd name="T91" fmla="*/ 25 h 27"/>
                  <a:gd name="T92" fmla="*/ 7 w 48"/>
                  <a:gd name="T93" fmla="*/ 26 h 27"/>
                  <a:gd name="T94" fmla="*/ 6 w 48"/>
                  <a:gd name="T95" fmla="*/ 26 h 27"/>
                  <a:gd name="T96" fmla="*/ 6 w 48"/>
                  <a:gd name="T97" fmla="*/ 25 h 27"/>
                  <a:gd name="T98" fmla="*/ 5 w 48"/>
                  <a:gd name="T99" fmla="*/ 25 h 27"/>
                  <a:gd name="T100" fmla="*/ 2 w 48"/>
                  <a:gd name="T101" fmla="*/ 24 h 27"/>
                  <a:gd name="T102" fmla="*/ 2 w 48"/>
                  <a:gd name="T103" fmla="*/ 23 h 27"/>
                  <a:gd name="T104" fmla="*/ 1 w 48"/>
                  <a:gd name="T105" fmla="*/ 23 h 27"/>
                  <a:gd name="T106" fmla="*/ 1 w 48"/>
                  <a:gd name="T107" fmla="*/ 22 h 27"/>
                  <a:gd name="T108" fmla="*/ 1 w 48"/>
                  <a:gd name="T109" fmla="*/ 21 h 27"/>
                  <a:gd name="T110" fmla="*/ 0 w 48"/>
                  <a:gd name="T111" fmla="*/ 20 h 27"/>
                  <a:gd name="T112" fmla="*/ 1 w 48"/>
                  <a:gd name="T113" fmla="*/ 19 h 27"/>
                  <a:gd name="T114" fmla="*/ 1 w 48"/>
                  <a:gd name="T115" fmla="*/ 18 h 27"/>
                  <a:gd name="T116" fmla="*/ 2 w 48"/>
                  <a:gd name="T117" fmla="*/ 17 h 27"/>
                  <a:gd name="T118" fmla="*/ 2 w 48"/>
                  <a:gd name="T119" fmla="*/ 17 h 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8"/>
                  <a:gd name="T181" fmla="*/ 0 h 27"/>
                  <a:gd name="T182" fmla="*/ 48 w 48"/>
                  <a:gd name="T183" fmla="*/ 27 h 2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8" h="27">
                    <a:moveTo>
                      <a:pt x="2" y="17"/>
                    </a:moveTo>
                    <a:lnTo>
                      <a:pt x="3" y="15"/>
                    </a:lnTo>
                    <a:lnTo>
                      <a:pt x="5" y="14"/>
                    </a:lnTo>
                    <a:lnTo>
                      <a:pt x="6" y="12"/>
                    </a:lnTo>
                    <a:lnTo>
                      <a:pt x="8" y="10"/>
                    </a:lnTo>
                    <a:lnTo>
                      <a:pt x="10" y="9"/>
                    </a:lnTo>
                    <a:lnTo>
                      <a:pt x="11" y="9"/>
                    </a:lnTo>
                    <a:lnTo>
                      <a:pt x="14" y="8"/>
                    </a:lnTo>
                    <a:lnTo>
                      <a:pt x="15" y="7"/>
                    </a:lnTo>
                    <a:lnTo>
                      <a:pt x="16" y="5"/>
                    </a:lnTo>
                    <a:lnTo>
                      <a:pt x="18" y="5"/>
                    </a:lnTo>
                    <a:lnTo>
                      <a:pt x="20" y="5"/>
                    </a:lnTo>
                    <a:lnTo>
                      <a:pt x="23" y="4"/>
                    </a:lnTo>
                    <a:lnTo>
                      <a:pt x="25" y="3"/>
                    </a:lnTo>
                    <a:lnTo>
                      <a:pt x="29" y="2"/>
                    </a:lnTo>
                    <a:lnTo>
                      <a:pt x="34" y="1"/>
                    </a:lnTo>
                    <a:lnTo>
                      <a:pt x="38" y="1"/>
                    </a:lnTo>
                    <a:lnTo>
                      <a:pt x="41" y="1"/>
                    </a:lnTo>
                    <a:lnTo>
                      <a:pt x="44" y="0"/>
                    </a:lnTo>
                    <a:lnTo>
                      <a:pt x="46" y="0"/>
                    </a:lnTo>
                    <a:lnTo>
                      <a:pt x="47" y="1"/>
                    </a:lnTo>
                    <a:lnTo>
                      <a:pt x="46" y="2"/>
                    </a:lnTo>
                    <a:lnTo>
                      <a:pt x="45" y="3"/>
                    </a:lnTo>
                    <a:lnTo>
                      <a:pt x="42" y="4"/>
                    </a:lnTo>
                    <a:lnTo>
                      <a:pt x="39" y="6"/>
                    </a:lnTo>
                    <a:lnTo>
                      <a:pt x="36" y="7"/>
                    </a:lnTo>
                    <a:lnTo>
                      <a:pt x="32" y="9"/>
                    </a:lnTo>
                    <a:lnTo>
                      <a:pt x="28" y="10"/>
                    </a:lnTo>
                    <a:lnTo>
                      <a:pt x="25" y="13"/>
                    </a:lnTo>
                    <a:lnTo>
                      <a:pt x="23" y="14"/>
                    </a:lnTo>
                    <a:lnTo>
                      <a:pt x="22" y="17"/>
                    </a:lnTo>
                    <a:lnTo>
                      <a:pt x="20" y="17"/>
                    </a:lnTo>
                    <a:lnTo>
                      <a:pt x="19" y="17"/>
                    </a:lnTo>
                    <a:lnTo>
                      <a:pt x="19" y="18"/>
                    </a:lnTo>
                    <a:lnTo>
                      <a:pt x="18" y="19"/>
                    </a:lnTo>
                    <a:lnTo>
                      <a:pt x="17" y="19"/>
                    </a:lnTo>
                    <a:lnTo>
                      <a:pt x="15" y="19"/>
                    </a:lnTo>
                    <a:lnTo>
                      <a:pt x="15" y="20"/>
                    </a:lnTo>
                    <a:lnTo>
                      <a:pt x="14" y="22"/>
                    </a:lnTo>
                    <a:lnTo>
                      <a:pt x="13" y="22"/>
                    </a:lnTo>
                    <a:lnTo>
                      <a:pt x="12" y="23"/>
                    </a:lnTo>
                    <a:lnTo>
                      <a:pt x="12" y="24"/>
                    </a:lnTo>
                    <a:lnTo>
                      <a:pt x="11" y="24"/>
                    </a:lnTo>
                    <a:lnTo>
                      <a:pt x="10" y="25"/>
                    </a:lnTo>
                    <a:lnTo>
                      <a:pt x="9" y="25"/>
                    </a:lnTo>
                    <a:lnTo>
                      <a:pt x="8" y="25"/>
                    </a:lnTo>
                    <a:lnTo>
                      <a:pt x="7" y="26"/>
                    </a:lnTo>
                    <a:lnTo>
                      <a:pt x="6" y="26"/>
                    </a:lnTo>
                    <a:lnTo>
                      <a:pt x="6" y="25"/>
                    </a:lnTo>
                    <a:lnTo>
                      <a:pt x="5" y="25"/>
                    </a:lnTo>
                    <a:lnTo>
                      <a:pt x="2" y="24"/>
                    </a:lnTo>
                    <a:lnTo>
                      <a:pt x="2" y="23"/>
                    </a:lnTo>
                    <a:lnTo>
                      <a:pt x="1" y="23"/>
                    </a:lnTo>
                    <a:lnTo>
                      <a:pt x="1" y="22"/>
                    </a:lnTo>
                    <a:lnTo>
                      <a:pt x="1" y="21"/>
                    </a:lnTo>
                    <a:lnTo>
                      <a:pt x="0" y="20"/>
                    </a:lnTo>
                    <a:lnTo>
                      <a:pt x="1" y="19"/>
                    </a:lnTo>
                    <a:lnTo>
                      <a:pt x="1" y="18"/>
                    </a:lnTo>
                    <a:lnTo>
                      <a:pt x="2" y="17"/>
                    </a:lnTo>
                  </a:path>
                </a:pathLst>
              </a:custGeom>
              <a:solidFill>
                <a:srgbClr val="CD007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89" name="Freeform 191"/>
              <p:cNvSpPr>
                <a:spLocks/>
              </p:cNvSpPr>
              <p:nvPr/>
            </p:nvSpPr>
            <p:spPr bwMode="auto">
              <a:xfrm>
                <a:off x="1146" y="2192"/>
                <a:ext cx="50" cy="31"/>
              </a:xfrm>
              <a:custGeom>
                <a:avLst/>
                <a:gdLst>
                  <a:gd name="T0" fmla="*/ 2 w 50"/>
                  <a:gd name="T1" fmla="*/ 18 h 31"/>
                  <a:gd name="T2" fmla="*/ 3 w 50"/>
                  <a:gd name="T3" fmla="*/ 17 h 31"/>
                  <a:gd name="T4" fmla="*/ 4 w 50"/>
                  <a:gd name="T5" fmla="*/ 15 h 31"/>
                  <a:gd name="T6" fmla="*/ 6 w 50"/>
                  <a:gd name="T7" fmla="*/ 14 h 31"/>
                  <a:gd name="T8" fmla="*/ 7 w 50"/>
                  <a:gd name="T9" fmla="*/ 12 h 31"/>
                  <a:gd name="T10" fmla="*/ 10 w 50"/>
                  <a:gd name="T11" fmla="*/ 10 h 31"/>
                  <a:gd name="T12" fmla="*/ 11 w 50"/>
                  <a:gd name="T13" fmla="*/ 9 h 31"/>
                  <a:gd name="T14" fmla="*/ 14 w 50"/>
                  <a:gd name="T15" fmla="*/ 9 h 31"/>
                  <a:gd name="T16" fmla="*/ 15 w 50"/>
                  <a:gd name="T17" fmla="*/ 7 h 31"/>
                  <a:gd name="T18" fmla="*/ 17 w 50"/>
                  <a:gd name="T19" fmla="*/ 6 h 31"/>
                  <a:gd name="T20" fmla="*/ 19 w 50"/>
                  <a:gd name="T21" fmla="*/ 5 h 31"/>
                  <a:gd name="T22" fmla="*/ 20 w 50"/>
                  <a:gd name="T23" fmla="*/ 5 h 31"/>
                  <a:gd name="T24" fmla="*/ 23 w 50"/>
                  <a:gd name="T25" fmla="*/ 4 h 31"/>
                  <a:gd name="T26" fmla="*/ 26 w 50"/>
                  <a:gd name="T27" fmla="*/ 3 h 31"/>
                  <a:gd name="T28" fmla="*/ 30 w 50"/>
                  <a:gd name="T29" fmla="*/ 3 h 31"/>
                  <a:gd name="T30" fmla="*/ 35 w 50"/>
                  <a:gd name="T31" fmla="*/ 2 h 31"/>
                  <a:gd name="T32" fmla="*/ 39 w 50"/>
                  <a:gd name="T33" fmla="*/ 1 h 31"/>
                  <a:gd name="T34" fmla="*/ 43 w 50"/>
                  <a:gd name="T35" fmla="*/ 1 h 31"/>
                  <a:gd name="T36" fmla="*/ 46 w 50"/>
                  <a:gd name="T37" fmla="*/ 0 h 31"/>
                  <a:gd name="T38" fmla="*/ 48 w 50"/>
                  <a:gd name="T39" fmla="*/ 1 h 31"/>
                  <a:gd name="T40" fmla="*/ 49 w 50"/>
                  <a:gd name="T41" fmla="*/ 2 h 31"/>
                  <a:gd name="T42" fmla="*/ 48 w 50"/>
                  <a:gd name="T43" fmla="*/ 2 h 31"/>
                  <a:gd name="T44" fmla="*/ 47 w 50"/>
                  <a:gd name="T45" fmla="*/ 3 h 31"/>
                  <a:gd name="T46" fmla="*/ 44 w 50"/>
                  <a:gd name="T47" fmla="*/ 5 h 31"/>
                  <a:gd name="T48" fmla="*/ 41 w 50"/>
                  <a:gd name="T49" fmla="*/ 7 h 31"/>
                  <a:gd name="T50" fmla="*/ 37 w 50"/>
                  <a:gd name="T51" fmla="*/ 9 h 31"/>
                  <a:gd name="T52" fmla="*/ 33 w 50"/>
                  <a:gd name="T53" fmla="*/ 11 h 31"/>
                  <a:gd name="T54" fmla="*/ 29 w 50"/>
                  <a:gd name="T55" fmla="*/ 13 h 31"/>
                  <a:gd name="T56" fmla="*/ 26 w 50"/>
                  <a:gd name="T57" fmla="*/ 14 h 31"/>
                  <a:gd name="T58" fmla="*/ 24 w 50"/>
                  <a:gd name="T59" fmla="*/ 17 h 31"/>
                  <a:gd name="T60" fmla="*/ 23 w 50"/>
                  <a:gd name="T61" fmla="*/ 20 h 31"/>
                  <a:gd name="T62" fmla="*/ 21 w 50"/>
                  <a:gd name="T63" fmla="*/ 20 h 31"/>
                  <a:gd name="T64" fmla="*/ 20 w 50"/>
                  <a:gd name="T65" fmla="*/ 21 h 31"/>
                  <a:gd name="T66" fmla="*/ 19 w 50"/>
                  <a:gd name="T67" fmla="*/ 21 h 31"/>
                  <a:gd name="T68" fmla="*/ 17 w 50"/>
                  <a:gd name="T69" fmla="*/ 22 h 31"/>
                  <a:gd name="T70" fmla="*/ 16 w 50"/>
                  <a:gd name="T71" fmla="*/ 23 h 31"/>
                  <a:gd name="T72" fmla="*/ 16 w 50"/>
                  <a:gd name="T73" fmla="*/ 24 h 31"/>
                  <a:gd name="T74" fmla="*/ 14 w 50"/>
                  <a:gd name="T75" fmla="*/ 25 h 31"/>
                  <a:gd name="T76" fmla="*/ 12 w 50"/>
                  <a:gd name="T77" fmla="*/ 27 h 31"/>
                  <a:gd name="T78" fmla="*/ 12 w 50"/>
                  <a:gd name="T79" fmla="*/ 28 h 31"/>
                  <a:gd name="T80" fmla="*/ 10 w 50"/>
                  <a:gd name="T81" fmla="*/ 29 h 31"/>
                  <a:gd name="T82" fmla="*/ 10 w 50"/>
                  <a:gd name="T83" fmla="*/ 30 h 31"/>
                  <a:gd name="T84" fmla="*/ 8 w 50"/>
                  <a:gd name="T85" fmla="*/ 29 h 31"/>
                  <a:gd name="T86" fmla="*/ 7 w 50"/>
                  <a:gd name="T87" fmla="*/ 29 h 31"/>
                  <a:gd name="T88" fmla="*/ 6 w 50"/>
                  <a:gd name="T89" fmla="*/ 29 h 31"/>
                  <a:gd name="T90" fmla="*/ 5 w 50"/>
                  <a:gd name="T91" fmla="*/ 30 h 31"/>
                  <a:gd name="T92" fmla="*/ 3 w 50"/>
                  <a:gd name="T93" fmla="*/ 29 h 31"/>
                  <a:gd name="T94" fmla="*/ 2 w 50"/>
                  <a:gd name="T95" fmla="*/ 28 h 31"/>
                  <a:gd name="T96" fmla="*/ 2 w 50"/>
                  <a:gd name="T97" fmla="*/ 27 h 31"/>
                  <a:gd name="T98" fmla="*/ 2 w 50"/>
                  <a:gd name="T99" fmla="*/ 26 h 31"/>
                  <a:gd name="T100" fmla="*/ 1 w 50"/>
                  <a:gd name="T101" fmla="*/ 26 h 31"/>
                  <a:gd name="T102" fmla="*/ 0 w 50"/>
                  <a:gd name="T103" fmla="*/ 25 h 31"/>
                  <a:gd name="T104" fmla="*/ 0 w 50"/>
                  <a:gd name="T105" fmla="*/ 24 h 31"/>
                  <a:gd name="T106" fmla="*/ 0 w 50"/>
                  <a:gd name="T107" fmla="*/ 23 h 31"/>
                  <a:gd name="T108" fmla="*/ 1 w 50"/>
                  <a:gd name="T109" fmla="*/ 21 h 31"/>
                  <a:gd name="T110" fmla="*/ 0 w 50"/>
                  <a:gd name="T111" fmla="*/ 20 h 31"/>
                  <a:gd name="T112" fmla="*/ 1 w 50"/>
                  <a:gd name="T113" fmla="*/ 19 h 31"/>
                  <a:gd name="T114" fmla="*/ 2 w 50"/>
                  <a:gd name="T115" fmla="*/ 18 h 3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0"/>
                  <a:gd name="T175" fmla="*/ 0 h 31"/>
                  <a:gd name="T176" fmla="*/ 50 w 50"/>
                  <a:gd name="T177" fmla="*/ 31 h 3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0" h="31">
                    <a:moveTo>
                      <a:pt x="2" y="18"/>
                    </a:moveTo>
                    <a:lnTo>
                      <a:pt x="3" y="17"/>
                    </a:lnTo>
                    <a:lnTo>
                      <a:pt x="4" y="15"/>
                    </a:lnTo>
                    <a:lnTo>
                      <a:pt x="6" y="14"/>
                    </a:lnTo>
                    <a:lnTo>
                      <a:pt x="7" y="12"/>
                    </a:lnTo>
                    <a:lnTo>
                      <a:pt x="10" y="10"/>
                    </a:lnTo>
                    <a:lnTo>
                      <a:pt x="11" y="9"/>
                    </a:lnTo>
                    <a:lnTo>
                      <a:pt x="14" y="9"/>
                    </a:lnTo>
                    <a:lnTo>
                      <a:pt x="15" y="7"/>
                    </a:lnTo>
                    <a:lnTo>
                      <a:pt x="17" y="6"/>
                    </a:lnTo>
                    <a:lnTo>
                      <a:pt x="19" y="5"/>
                    </a:lnTo>
                    <a:lnTo>
                      <a:pt x="20" y="5"/>
                    </a:lnTo>
                    <a:lnTo>
                      <a:pt x="23" y="4"/>
                    </a:lnTo>
                    <a:lnTo>
                      <a:pt x="26" y="3"/>
                    </a:lnTo>
                    <a:lnTo>
                      <a:pt x="30" y="3"/>
                    </a:lnTo>
                    <a:lnTo>
                      <a:pt x="35" y="2"/>
                    </a:lnTo>
                    <a:lnTo>
                      <a:pt x="39" y="1"/>
                    </a:lnTo>
                    <a:lnTo>
                      <a:pt x="43" y="1"/>
                    </a:lnTo>
                    <a:lnTo>
                      <a:pt x="46" y="0"/>
                    </a:lnTo>
                    <a:lnTo>
                      <a:pt x="48" y="1"/>
                    </a:lnTo>
                    <a:lnTo>
                      <a:pt x="49" y="2"/>
                    </a:lnTo>
                    <a:lnTo>
                      <a:pt x="48" y="2"/>
                    </a:lnTo>
                    <a:lnTo>
                      <a:pt x="47" y="3"/>
                    </a:lnTo>
                    <a:lnTo>
                      <a:pt x="44" y="5"/>
                    </a:lnTo>
                    <a:lnTo>
                      <a:pt x="41" y="7"/>
                    </a:lnTo>
                    <a:lnTo>
                      <a:pt x="37" y="9"/>
                    </a:lnTo>
                    <a:lnTo>
                      <a:pt x="33" y="11"/>
                    </a:lnTo>
                    <a:lnTo>
                      <a:pt x="29" y="13"/>
                    </a:lnTo>
                    <a:lnTo>
                      <a:pt x="26" y="14"/>
                    </a:lnTo>
                    <a:lnTo>
                      <a:pt x="24" y="17"/>
                    </a:lnTo>
                    <a:lnTo>
                      <a:pt x="23" y="20"/>
                    </a:lnTo>
                    <a:lnTo>
                      <a:pt x="21" y="20"/>
                    </a:lnTo>
                    <a:lnTo>
                      <a:pt x="20" y="21"/>
                    </a:lnTo>
                    <a:lnTo>
                      <a:pt x="19" y="21"/>
                    </a:lnTo>
                    <a:lnTo>
                      <a:pt x="17" y="22"/>
                    </a:lnTo>
                    <a:lnTo>
                      <a:pt x="16" y="23"/>
                    </a:lnTo>
                    <a:lnTo>
                      <a:pt x="16" y="24"/>
                    </a:lnTo>
                    <a:lnTo>
                      <a:pt x="14" y="25"/>
                    </a:lnTo>
                    <a:lnTo>
                      <a:pt x="12" y="27"/>
                    </a:lnTo>
                    <a:lnTo>
                      <a:pt x="12" y="28"/>
                    </a:lnTo>
                    <a:lnTo>
                      <a:pt x="10" y="29"/>
                    </a:lnTo>
                    <a:lnTo>
                      <a:pt x="10" y="30"/>
                    </a:lnTo>
                    <a:lnTo>
                      <a:pt x="8" y="29"/>
                    </a:lnTo>
                    <a:lnTo>
                      <a:pt x="7" y="29"/>
                    </a:lnTo>
                    <a:lnTo>
                      <a:pt x="6" y="29"/>
                    </a:lnTo>
                    <a:lnTo>
                      <a:pt x="5" y="30"/>
                    </a:lnTo>
                    <a:lnTo>
                      <a:pt x="3" y="29"/>
                    </a:lnTo>
                    <a:lnTo>
                      <a:pt x="2" y="28"/>
                    </a:lnTo>
                    <a:lnTo>
                      <a:pt x="2" y="27"/>
                    </a:lnTo>
                    <a:lnTo>
                      <a:pt x="2" y="26"/>
                    </a:lnTo>
                    <a:lnTo>
                      <a:pt x="1" y="26"/>
                    </a:lnTo>
                    <a:lnTo>
                      <a:pt x="0" y="25"/>
                    </a:lnTo>
                    <a:lnTo>
                      <a:pt x="0" y="24"/>
                    </a:lnTo>
                    <a:lnTo>
                      <a:pt x="0" y="23"/>
                    </a:lnTo>
                    <a:lnTo>
                      <a:pt x="1" y="21"/>
                    </a:lnTo>
                    <a:lnTo>
                      <a:pt x="0" y="20"/>
                    </a:lnTo>
                    <a:lnTo>
                      <a:pt x="1" y="19"/>
                    </a:lnTo>
                    <a:lnTo>
                      <a:pt x="2" y="18"/>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890" name="Freeform 192"/>
              <p:cNvSpPr>
                <a:spLocks/>
              </p:cNvSpPr>
              <p:nvPr/>
            </p:nvSpPr>
            <p:spPr bwMode="auto">
              <a:xfrm>
                <a:off x="1236" y="2148"/>
                <a:ext cx="90" cy="36"/>
              </a:xfrm>
              <a:custGeom>
                <a:avLst/>
                <a:gdLst>
                  <a:gd name="T0" fmla="*/ 67 w 90"/>
                  <a:gd name="T1" fmla="*/ 14 h 36"/>
                  <a:gd name="T2" fmla="*/ 59 w 90"/>
                  <a:gd name="T3" fmla="*/ 20 h 36"/>
                  <a:gd name="T4" fmla="*/ 52 w 90"/>
                  <a:gd name="T5" fmla="*/ 22 h 36"/>
                  <a:gd name="T6" fmla="*/ 43 w 90"/>
                  <a:gd name="T7" fmla="*/ 25 h 36"/>
                  <a:gd name="T8" fmla="*/ 35 w 90"/>
                  <a:gd name="T9" fmla="*/ 27 h 36"/>
                  <a:gd name="T10" fmla="*/ 26 w 90"/>
                  <a:gd name="T11" fmla="*/ 29 h 36"/>
                  <a:gd name="T12" fmla="*/ 22 w 90"/>
                  <a:gd name="T13" fmla="*/ 30 h 36"/>
                  <a:gd name="T14" fmla="*/ 16 w 90"/>
                  <a:gd name="T15" fmla="*/ 32 h 36"/>
                  <a:gd name="T16" fmla="*/ 8 w 90"/>
                  <a:gd name="T17" fmla="*/ 34 h 36"/>
                  <a:gd name="T18" fmla="*/ 2 w 90"/>
                  <a:gd name="T19" fmla="*/ 35 h 36"/>
                  <a:gd name="T20" fmla="*/ 0 w 90"/>
                  <a:gd name="T21" fmla="*/ 34 h 36"/>
                  <a:gd name="T22" fmla="*/ 2 w 90"/>
                  <a:gd name="T23" fmla="*/ 32 h 36"/>
                  <a:gd name="T24" fmla="*/ 7 w 90"/>
                  <a:gd name="T25" fmla="*/ 28 h 36"/>
                  <a:gd name="T26" fmla="*/ 16 w 90"/>
                  <a:gd name="T27" fmla="*/ 24 h 36"/>
                  <a:gd name="T28" fmla="*/ 24 w 90"/>
                  <a:gd name="T29" fmla="*/ 22 h 36"/>
                  <a:gd name="T30" fmla="*/ 27 w 90"/>
                  <a:gd name="T31" fmla="*/ 20 h 36"/>
                  <a:gd name="T32" fmla="*/ 36 w 90"/>
                  <a:gd name="T33" fmla="*/ 15 h 36"/>
                  <a:gd name="T34" fmla="*/ 42 w 90"/>
                  <a:gd name="T35" fmla="*/ 11 h 36"/>
                  <a:gd name="T36" fmla="*/ 49 w 90"/>
                  <a:gd name="T37" fmla="*/ 8 h 36"/>
                  <a:gd name="T38" fmla="*/ 55 w 90"/>
                  <a:gd name="T39" fmla="*/ 6 h 36"/>
                  <a:gd name="T40" fmla="*/ 63 w 90"/>
                  <a:gd name="T41" fmla="*/ 4 h 36"/>
                  <a:gd name="T42" fmla="*/ 65 w 90"/>
                  <a:gd name="T43" fmla="*/ 3 h 36"/>
                  <a:gd name="T44" fmla="*/ 68 w 90"/>
                  <a:gd name="T45" fmla="*/ 3 h 36"/>
                  <a:gd name="T46" fmla="*/ 72 w 90"/>
                  <a:gd name="T47" fmla="*/ 2 h 36"/>
                  <a:gd name="T48" fmla="*/ 77 w 90"/>
                  <a:gd name="T49" fmla="*/ 2 h 36"/>
                  <a:gd name="T50" fmla="*/ 79 w 90"/>
                  <a:gd name="T51" fmla="*/ 1 h 36"/>
                  <a:gd name="T52" fmla="*/ 81 w 90"/>
                  <a:gd name="T53" fmla="*/ 0 h 36"/>
                  <a:gd name="T54" fmla="*/ 84 w 90"/>
                  <a:gd name="T55" fmla="*/ 1 h 36"/>
                  <a:gd name="T56" fmla="*/ 86 w 90"/>
                  <a:gd name="T57" fmla="*/ 2 h 36"/>
                  <a:gd name="T58" fmla="*/ 87 w 90"/>
                  <a:gd name="T59" fmla="*/ 2 h 36"/>
                  <a:gd name="T60" fmla="*/ 89 w 90"/>
                  <a:gd name="T61" fmla="*/ 3 h 36"/>
                  <a:gd name="T62" fmla="*/ 89 w 90"/>
                  <a:gd name="T63" fmla="*/ 5 h 36"/>
                  <a:gd name="T64" fmla="*/ 88 w 90"/>
                  <a:gd name="T65" fmla="*/ 7 h 36"/>
                  <a:gd name="T66" fmla="*/ 88 w 90"/>
                  <a:gd name="T67" fmla="*/ 9 h 36"/>
                  <a:gd name="T68" fmla="*/ 86 w 90"/>
                  <a:gd name="T69" fmla="*/ 10 h 36"/>
                  <a:gd name="T70" fmla="*/ 84 w 90"/>
                  <a:gd name="T71" fmla="*/ 11 h 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0"/>
                  <a:gd name="T109" fmla="*/ 0 h 36"/>
                  <a:gd name="T110" fmla="*/ 90 w 90"/>
                  <a:gd name="T111" fmla="*/ 36 h 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0" h="36">
                    <a:moveTo>
                      <a:pt x="63" y="13"/>
                    </a:moveTo>
                    <a:lnTo>
                      <a:pt x="67" y="14"/>
                    </a:lnTo>
                    <a:lnTo>
                      <a:pt x="64" y="17"/>
                    </a:lnTo>
                    <a:lnTo>
                      <a:pt x="59" y="20"/>
                    </a:lnTo>
                    <a:lnTo>
                      <a:pt x="55" y="21"/>
                    </a:lnTo>
                    <a:lnTo>
                      <a:pt x="52" y="22"/>
                    </a:lnTo>
                    <a:lnTo>
                      <a:pt x="48" y="24"/>
                    </a:lnTo>
                    <a:lnTo>
                      <a:pt x="43" y="25"/>
                    </a:lnTo>
                    <a:lnTo>
                      <a:pt x="39" y="26"/>
                    </a:lnTo>
                    <a:lnTo>
                      <a:pt x="35" y="27"/>
                    </a:lnTo>
                    <a:lnTo>
                      <a:pt x="30" y="28"/>
                    </a:lnTo>
                    <a:lnTo>
                      <a:pt x="26" y="29"/>
                    </a:lnTo>
                    <a:lnTo>
                      <a:pt x="24" y="29"/>
                    </a:lnTo>
                    <a:lnTo>
                      <a:pt x="22" y="30"/>
                    </a:lnTo>
                    <a:lnTo>
                      <a:pt x="19" y="30"/>
                    </a:lnTo>
                    <a:lnTo>
                      <a:pt x="16" y="32"/>
                    </a:lnTo>
                    <a:lnTo>
                      <a:pt x="12" y="33"/>
                    </a:lnTo>
                    <a:lnTo>
                      <a:pt x="8" y="34"/>
                    </a:lnTo>
                    <a:lnTo>
                      <a:pt x="5" y="34"/>
                    </a:lnTo>
                    <a:lnTo>
                      <a:pt x="2" y="35"/>
                    </a:lnTo>
                    <a:lnTo>
                      <a:pt x="1" y="34"/>
                    </a:lnTo>
                    <a:lnTo>
                      <a:pt x="0" y="34"/>
                    </a:lnTo>
                    <a:lnTo>
                      <a:pt x="1" y="33"/>
                    </a:lnTo>
                    <a:lnTo>
                      <a:pt x="2" y="32"/>
                    </a:lnTo>
                    <a:lnTo>
                      <a:pt x="4" y="29"/>
                    </a:lnTo>
                    <a:lnTo>
                      <a:pt x="7" y="28"/>
                    </a:lnTo>
                    <a:lnTo>
                      <a:pt x="12" y="25"/>
                    </a:lnTo>
                    <a:lnTo>
                      <a:pt x="16" y="24"/>
                    </a:lnTo>
                    <a:lnTo>
                      <a:pt x="20" y="23"/>
                    </a:lnTo>
                    <a:lnTo>
                      <a:pt x="24" y="22"/>
                    </a:lnTo>
                    <a:lnTo>
                      <a:pt x="26" y="20"/>
                    </a:lnTo>
                    <a:lnTo>
                      <a:pt x="27" y="20"/>
                    </a:lnTo>
                    <a:lnTo>
                      <a:pt x="32" y="17"/>
                    </a:lnTo>
                    <a:lnTo>
                      <a:pt x="36" y="15"/>
                    </a:lnTo>
                    <a:lnTo>
                      <a:pt x="39" y="13"/>
                    </a:lnTo>
                    <a:lnTo>
                      <a:pt x="42" y="11"/>
                    </a:lnTo>
                    <a:lnTo>
                      <a:pt x="45" y="9"/>
                    </a:lnTo>
                    <a:lnTo>
                      <a:pt x="49" y="8"/>
                    </a:lnTo>
                    <a:lnTo>
                      <a:pt x="51" y="7"/>
                    </a:lnTo>
                    <a:lnTo>
                      <a:pt x="55" y="6"/>
                    </a:lnTo>
                    <a:lnTo>
                      <a:pt x="59" y="5"/>
                    </a:lnTo>
                    <a:lnTo>
                      <a:pt x="63" y="4"/>
                    </a:lnTo>
                    <a:lnTo>
                      <a:pt x="64" y="3"/>
                    </a:lnTo>
                    <a:lnTo>
                      <a:pt x="65" y="3"/>
                    </a:lnTo>
                    <a:lnTo>
                      <a:pt x="67" y="3"/>
                    </a:lnTo>
                    <a:lnTo>
                      <a:pt x="68" y="3"/>
                    </a:lnTo>
                    <a:lnTo>
                      <a:pt x="71" y="3"/>
                    </a:lnTo>
                    <a:lnTo>
                      <a:pt x="72" y="2"/>
                    </a:lnTo>
                    <a:lnTo>
                      <a:pt x="75" y="3"/>
                    </a:lnTo>
                    <a:lnTo>
                      <a:pt x="77" y="2"/>
                    </a:lnTo>
                    <a:lnTo>
                      <a:pt x="79" y="2"/>
                    </a:lnTo>
                    <a:lnTo>
                      <a:pt x="79" y="1"/>
                    </a:lnTo>
                    <a:lnTo>
                      <a:pt x="81" y="1"/>
                    </a:lnTo>
                    <a:lnTo>
                      <a:pt x="81" y="0"/>
                    </a:lnTo>
                    <a:lnTo>
                      <a:pt x="83" y="1"/>
                    </a:lnTo>
                    <a:lnTo>
                      <a:pt x="84" y="1"/>
                    </a:lnTo>
                    <a:lnTo>
                      <a:pt x="85" y="1"/>
                    </a:lnTo>
                    <a:lnTo>
                      <a:pt x="86" y="2"/>
                    </a:lnTo>
                    <a:lnTo>
                      <a:pt x="86" y="1"/>
                    </a:lnTo>
                    <a:lnTo>
                      <a:pt x="87" y="2"/>
                    </a:lnTo>
                    <a:lnTo>
                      <a:pt x="87" y="3"/>
                    </a:lnTo>
                    <a:lnTo>
                      <a:pt x="89" y="3"/>
                    </a:lnTo>
                    <a:lnTo>
                      <a:pt x="89" y="4"/>
                    </a:lnTo>
                    <a:lnTo>
                      <a:pt x="89" y="5"/>
                    </a:lnTo>
                    <a:lnTo>
                      <a:pt x="89" y="6"/>
                    </a:lnTo>
                    <a:lnTo>
                      <a:pt x="88" y="7"/>
                    </a:lnTo>
                    <a:lnTo>
                      <a:pt x="88" y="8"/>
                    </a:lnTo>
                    <a:lnTo>
                      <a:pt x="88" y="9"/>
                    </a:lnTo>
                    <a:lnTo>
                      <a:pt x="87" y="9"/>
                    </a:lnTo>
                    <a:lnTo>
                      <a:pt x="86" y="10"/>
                    </a:lnTo>
                    <a:lnTo>
                      <a:pt x="86" y="11"/>
                    </a:lnTo>
                    <a:lnTo>
                      <a:pt x="84" y="11"/>
                    </a:lnTo>
                    <a:lnTo>
                      <a:pt x="63" y="13"/>
                    </a:lnTo>
                  </a:path>
                </a:pathLst>
              </a:custGeom>
              <a:solidFill>
                <a:srgbClr val="CD007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91" name="Freeform 193"/>
              <p:cNvSpPr>
                <a:spLocks/>
              </p:cNvSpPr>
              <p:nvPr/>
            </p:nvSpPr>
            <p:spPr bwMode="auto">
              <a:xfrm>
                <a:off x="1233" y="2149"/>
                <a:ext cx="94" cy="38"/>
              </a:xfrm>
              <a:custGeom>
                <a:avLst/>
                <a:gdLst>
                  <a:gd name="T0" fmla="*/ 70 w 94"/>
                  <a:gd name="T1" fmla="*/ 16 h 38"/>
                  <a:gd name="T2" fmla="*/ 62 w 94"/>
                  <a:gd name="T3" fmla="*/ 21 h 38"/>
                  <a:gd name="T4" fmla="*/ 55 w 94"/>
                  <a:gd name="T5" fmla="*/ 25 h 38"/>
                  <a:gd name="T6" fmla="*/ 46 w 94"/>
                  <a:gd name="T7" fmla="*/ 27 h 38"/>
                  <a:gd name="T8" fmla="*/ 37 w 94"/>
                  <a:gd name="T9" fmla="*/ 30 h 38"/>
                  <a:gd name="T10" fmla="*/ 28 w 94"/>
                  <a:gd name="T11" fmla="*/ 31 h 38"/>
                  <a:gd name="T12" fmla="*/ 23 w 94"/>
                  <a:gd name="T13" fmla="*/ 32 h 38"/>
                  <a:gd name="T14" fmla="*/ 17 w 94"/>
                  <a:gd name="T15" fmla="*/ 35 h 38"/>
                  <a:gd name="T16" fmla="*/ 9 w 94"/>
                  <a:gd name="T17" fmla="*/ 36 h 38"/>
                  <a:gd name="T18" fmla="*/ 4 w 94"/>
                  <a:gd name="T19" fmla="*/ 37 h 38"/>
                  <a:gd name="T20" fmla="*/ 0 w 94"/>
                  <a:gd name="T21" fmla="*/ 36 h 38"/>
                  <a:gd name="T22" fmla="*/ 3 w 94"/>
                  <a:gd name="T23" fmla="*/ 33 h 38"/>
                  <a:gd name="T24" fmla="*/ 8 w 94"/>
                  <a:gd name="T25" fmla="*/ 29 h 38"/>
                  <a:gd name="T26" fmla="*/ 17 w 94"/>
                  <a:gd name="T27" fmla="*/ 26 h 38"/>
                  <a:gd name="T28" fmla="*/ 25 w 94"/>
                  <a:gd name="T29" fmla="*/ 22 h 38"/>
                  <a:gd name="T30" fmla="*/ 30 w 94"/>
                  <a:gd name="T31" fmla="*/ 20 h 38"/>
                  <a:gd name="T32" fmla="*/ 37 w 94"/>
                  <a:gd name="T33" fmla="*/ 15 h 38"/>
                  <a:gd name="T34" fmla="*/ 44 w 94"/>
                  <a:gd name="T35" fmla="*/ 11 h 38"/>
                  <a:gd name="T36" fmla="*/ 50 w 94"/>
                  <a:gd name="T37" fmla="*/ 8 h 38"/>
                  <a:gd name="T38" fmla="*/ 57 w 94"/>
                  <a:gd name="T39" fmla="*/ 6 h 38"/>
                  <a:gd name="T40" fmla="*/ 65 w 94"/>
                  <a:gd name="T41" fmla="*/ 3 h 38"/>
                  <a:gd name="T42" fmla="*/ 67 w 94"/>
                  <a:gd name="T43" fmla="*/ 3 h 38"/>
                  <a:gd name="T44" fmla="*/ 71 w 94"/>
                  <a:gd name="T45" fmla="*/ 3 h 38"/>
                  <a:gd name="T46" fmla="*/ 75 w 94"/>
                  <a:gd name="T47" fmla="*/ 2 h 38"/>
                  <a:gd name="T48" fmla="*/ 80 w 94"/>
                  <a:gd name="T49" fmla="*/ 2 h 38"/>
                  <a:gd name="T50" fmla="*/ 82 w 94"/>
                  <a:gd name="T51" fmla="*/ 1 h 38"/>
                  <a:gd name="T52" fmla="*/ 85 w 94"/>
                  <a:gd name="T53" fmla="*/ 0 h 38"/>
                  <a:gd name="T54" fmla="*/ 87 w 94"/>
                  <a:gd name="T55" fmla="*/ 1 h 38"/>
                  <a:gd name="T56" fmla="*/ 89 w 94"/>
                  <a:gd name="T57" fmla="*/ 2 h 38"/>
                  <a:gd name="T58" fmla="*/ 91 w 94"/>
                  <a:gd name="T59" fmla="*/ 4 h 38"/>
                  <a:gd name="T60" fmla="*/ 92 w 94"/>
                  <a:gd name="T61" fmla="*/ 5 h 38"/>
                  <a:gd name="T62" fmla="*/ 93 w 94"/>
                  <a:gd name="T63" fmla="*/ 7 h 38"/>
                  <a:gd name="T64" fmla="*/ 91 w 94"/>
                  <a:gd name="T65" fmla="*/ 10 h 38"/>
                  <a:gd name="T66" fmla="*/ 90 w 94"/>
                  <a:gd name="T67" fmla="*/ 12 h 38"/>
                  <a:gd name="T68" fmla="*/ 88 w 94"/>
                  <a:gd name="T69" fmla="*/ 13 h 3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4"/>
                  <a:gd name="T106" fmla="*/ 0 h 38"/>
                  <a:gd name="T107" fmla="*/ 94 w 94"/>
                  <a:gd name="T108" fmla="*/ 38 h 3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4" h="38">
                    <a:moveTo>
                      <a:pt x="66" y="15"/>
                    </a:moveTo>
                    <a:lnTo>
                      <a:pt x="70" y="16"/>
                    </a:lnTo>
                    <a:lnTo>
                      <a:pt x="67" y="19"/>
                    </a:lnTo>
                    <a:lnTo>
                      <a:pt x="62" y="21"/>
                    </a:lnTo>
                    <a:lnTo>
                      <a:pt x="58" y="24"/>
                    </a:lnTo>
                    <a:lnTo>
                      <a:pt x="55" y="25"/>
                    </a:lnTo>
                    <a:lnTo>
                      <a:pt x="50" y="27"/>
                    </a:lnTo>
                    <a:lnTo>
                      <a:pt x="46" y="27"/>
                    </a:lnTo>
                    <a:lnTo>
                      <a:pt x="41" y="29"/>
                    </a:lnTo>
                    <a:lnTo>
                      <a:pt x="37" y="30"/>
                    </a:lnTo>
                    <a:lnTo>
                      <a:pt x="32" y="30"/>
                    </a:lnTo>
                    <a:lnTo>
                      <a:pt x="28" y="31"/>
                    </a:lnTo>
                    <a:lnTo>
                      <a:pt x="26" y="31"/>
                    </a:lnTo>
                    <a:lnTo>
                      <a:pt x="23" y="32"/>
                    </a:lnTo>
                    <a:lnTo>
                      <a:pt x="21" y="33"/>
                    </a:lnTo>
                    <a:lnTo>
                      <a:pt x="17" y="35"/>
                    </a:lnTo>
                    <a:lnTo>
                      <a:pt x="13" y="35"/>
                    </a:lnTo>
                    <a:lnTo>
                      <a:pt x="9" y="36"/>
                    </a:lnTo>
                    <a:lnTo>
                      <a:pt x="6" y="37"/>
                    </a:lnTo>
                    <a:lnTo>
                      <a:pt x="4" y="37"/>
                    </a:lnTo>
                    <a:lnTo>
                      <a:pt x="2" y="37"/>
                    </a:lnTo>
                    <a:lnTo>
                      <a:pt x="0" y="36"/>
                    </a:lnTo>
                    <a:lnTo>
                      <a:pt x="1" y="35"/>
                    </a:lnTo>
                    <a:lnTo>
                      <a:pt x="3" y="33"/>
                    </a:lnTo>
                    <a:lnTo>
                      <a:pt x="5" y="31"/>
                    </a:lnTo>
                    <a:lnTo>
                      <a:pt x="8" y="29"/>
                    </a:lnTo>
                    <a:lnTo>
                      <a:pt x="13" y="27"/>
                    </a:lnTo>
                    <a:lnTo>
                      <a:pt x="17" y="26"/>
                    </a:lnTo>
                    <a:lnTo>
                      <a:pt x="21" y="24"/>
                    </a:lnTo>
                    <a:lnTo>
                      <a:pt x="25" y="22"/>
                    </a:lnTo>
                    <a:lnTo>
                      <a:pt x="28" y="21"/>
                    </a:lnTo>
                    <a:lnTo>
                      <a:pt x="30" y="20"/>
                    </a:lnTo>
                    <a:lnTo>
                      <a:pt x="33" y="17"/>
                    </a:lnTo>
                    <a:lnTo>
                      <a:pt x="37" y="15"/>
                    </a:lnTo>
                    <a:lnTo>
                      <a:pt x="40" y="13"/>
                    </a:lnTo>
                    <a:lnTo>
                      <a:pt x="44" y="11"/>
                    </a:lnTo>
                    <a:lnTo>
                      <a:pt x="47" y="10"/>
                    </a:lnTo>
                    <a:lnTo>
                      <a:pt x="50" y="8"/>
                    </a:lnTo>
                    <a:lnTo>
                      <a:pt x="53" y="7"/>
                    </a:lnTo>
                    <a:lnTo>
                      <a:pt x="57" y="6"/>
                    </a:lnTo>
                    <a:lnTo>
                      <a:pt x="61" y="4"/>
                    </a:lnTo>
                    <a:lnTo>
                      <a:pt x="65" y="3"/>
                    </a:lnTo>
                    <a:lnTo>
                      <a:pt x="66" y="3"/>
                    </a:lnTo>
                    <a:lnTo>
                      <a:pt x="67" y="3"/>
                    </a:lnTo>
                    <a:lnTo>
                      <a:pt x="69" y="3"/>
                    </a:lnTo>
                    <a:lnTo>
                      <a:pt x="71" y="3"/>
                    </a:lnTo>
                    <a:lnTo>
                      <a:pt x="74" y="3"/>
                    </a:lnTo>
                    <a:lnTo>
                      <a:pt x="75" y="2"/>
                    </a:lnTo>
                    <a:lnTo>
                      <a:pt x="77" y="3"/>
                    </a:lnTo>
                    <a:lnTo>
                      <a:pt x="80" y="2"/>
                    </a:lnTo>
                    <a:lnTo>
                      <a:pt x="81" y="2"/>
                    </a:lnTo>
                    <a:lnTo>
                      <a:pt x="82" y="1"/>
                    </a:lnTo>
                    <a:lnTo>
                      <a:pt x="84" y="1"/>
                    </a:lnTo>
                    <a:lnTo>
                      <a:pt x="85" y="0"/>
                    </a:lnTo>
                    <a:lnTo>
                      <a:pt x="86" y="1"/>
                    </a:lnTo>
                    <a:lnTo>
                      <a:pt x="87" y="1"/>
                    </a:lnTo>
                    <a:lnTo>
                      <a:pt x="88" y="1"/>
                    </a:lnTo>
                    <a:lnTo>
                      <a:pt x="89" y="2"/>
                    </a:lnTo>
                    <a:lnTo>
                      <a:pt x="90" y="2"/>
                    </a:lnTo>
                    <a:lnTo>
                      <a:pt x="91" y="4"/>
                    </a:lnTo>
                    <a:lnTo>
                      <a:pt x="92" y="3"/>
                    </a:lnTo>
                    <a:lnTo>
                      <a:pt x="92" y="5"/>
                    </a:lnTo>
                    <a:lnTo>
                      <a:pt x="92" y="6"/>
                    </a:lnTo>
                    <a:lnTo>
                      <a:pt x="93" y="7"/>
                    </a:lnTo>
                    <a:lnTo>
                      <a:pt x="92" y="8"/>
                    </a:lnTo>
                    <a:lnTo>
                      <a:pt x="91" y="10"/>
                    </a:lnTo>
                    <a:lnTo>
                      <a:pt x="91" y="11"/>
                    </a:lnTo>
                    <a:lnTo>
                      <a:pt x="90" y="12"/>
                    </a:lnTo>
                    <a:lnTo>
                      <a:pt x="90" y="13"/>
                    </a:lnTo>
                    <a:lnTo>
                      <a:pt x="88" y="13"/>
                    </a:lnTo>
                    <a:lnTo>
                      <a:pt x="66" y="15"/>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892" name="Freeform 194"/>
              <p:cNvSpPr>
                <a:spLocks/>
              </p:cNvSpPr>
              <p:nvPr/>
            </p:nvSpPr>
            <p:spPr bwMode="auto">
              <a:xfrm>
                <a:off x="1164" y="2057"/>
                <a:ext cx="49" cy="19"/>
              </a:xfrm>
              <a:custGeom>
                <a:avLst/>
                <a:gdLst>
                  <a:gd name="T0" fmla="*/ 5 w 49"/>
                  <a:gd name="T1" fmla="*/ 2 h 19"/>
                  <a:gd name="T2" fmla="*/ 7 w 49"/>
                  <a:gd name="T3" fmla="*/ 1 h 19"/>
                  <a:gd name="T4" fmla="*/ 9 w 49"/>
                  <a:gd name="T5" fmla="*/ 1 h 19"/>
                  <a:gd name="T6" fmla="*/ 11 w 49"/>
                  <a:gd name="T7" fmla="*/ 0 h 19"/>
                  <a:gd name="T8" fmla="*/ 13 w 49"/>
                  <a:gd name="T9" fmla="*/ 1 h 19"/>
                  <a:gd name="T10" fmla="*/ 15 w 49"/>
                  <a:gd name="T11" fmla="*/ 0 h 19"/>
                  <a:gd name="T12" fmla="*/ 17 w 49"/>
                  <a:gd name="T13" fmla="*/ 1 h 19"/>
                  <a:gd name="T14" fmla="*/ 20 w 49"/>
                  <a:gd name="T15" fmla="*/ 1 h 19"/>
                  <a:gd name="T16" fmla="*/ 21 w 49"/>
                  <a:gd name="T17" fmla="*/ 2 h 19"/>
                  <a:gd name="T18" fmla="*/ 23 w 49"/>
                  <a:gd name="T19" fmla="*/ 2 h 19"/>
                  <a:gd name="T20" fmla="*/ 25 w 49"/>
                  <a:gd name="T21" fmla="*/ 3 h 19"/>
                  <a:gd name="T22" fmla="*/ 27 w 49"/>
                  <a:gd name="T23" fmla="*/ 3 h 19"/>
                  <a:gd name="T24" fmla="*/ 29 w 49"/>
                  <a:gd name="T25" fmla="*/ 5 h 19"/>
                  <a:gd name="T26" fmla="*/ 32 w 49"/>
                  <a:gd name="T27" fmla="*/ 6 h 19"/>
                  <a:gd name="T28" fmla="*/ 35 w 49"/>
                  <a:gd name="T29" fmla="*/ 8 h 19"/>
                  <a:gd name="T30" fmla="*/ 39 w 49"/>
                  <a:gd name="T31" fmla="*/ 10 h 19"/>
                  <a:gd name="T32" fmla="*/ 42 w 49"/>
                  <a:gd name="T33" fmla="*/ 11 h 19"/>
                  <a:gd name="T34" fmla="*/ 44 w 49"/>
                  <a:gd name="T35" fmla="*/ 13 h 19"/>
                  <a:gd name="T36" fmla="*/ 46 w 49"/>
                  <a:gd name="T37" fmla="*/ 15 h 19"/>
                  <a:gd name="T38" fmla="*/ 47 w 49"/>
                  <a:gd name="T39" fmla="*/ 16 h 19"/>
                  <a:gd name="T40" fmla="*/ 48 w 49"/>
                  <a:gd name="T41" fmla="*/ 17 h 19"/>
                  <a:gd name="T42" fmla="*/ 47 w 49"/>
                  <a:gd name="T43" fmla="*/ 18 h 19"/>
                  <a:gd name="T44" fmla="*/ 45 w 49"/>
                  <a:gd name="T45" fmla="*/ 17 h 19"/>
                  <a:gd name="T46" fmla="*/ 43 w 49"/>
                  <a:gd name="T47" fmla="*/ 17 h 19"/>
                  <a:gd name="T48" fmla="*/ 39 w 49"/>
                  <a:gd name="T49" fmla="*/ 16 h 19"/>
                  <a:gd name="T50" fmla="*/ 36 w 49"/>
                  <a:gd name="T51" fmla="*/ 15 h 19"/>
                  <a:gd name="T52" fmla="*/ 31 w 49"/>
                  <a:gd name="T53" fmla="*/ 14 h 19"/>
                  <a:gd name="T54" fmla="*/ 28 w 49"/>
                  <a:gd name="T55" fmla="*/ 13 h 19"/>
                  <a:gd name="T56" fmla="*/ 25 w 49"/>
                  <a:gd name="T57" fmla="*/ 13 h 19"/>
                  <a:gd name="T58" fmla="*/ 22 w 49"/>
                  <a:gd name="T59" fmla="*/ 14 h 19"/>
                  <a:gd name="T60" fmla="*/ 20 w 49"/>
                  <a:gd name="T61" fmla="*/ 14 h 19"/>
                  <a:gd name="T62" fmla="*/ 19 w 49"/>
                  <a:gd name="T63" fmla="*/ 14 h 19"/>
                  <a:gd name="T64" fmla="*/ 17 w 49"/>
                  <a:gd name="T65" fmla="*/ 14 h 19"/>
                  <a:gd name="T66" fmla="*/ 16 w 49"/>
                  <a:gd name="T67" fmla="*/ 14 h 19"/>
                  <a:gd name="T68" fmla="*/ 15 w 49"/>
                  <a:gd name="T69" fmla="*/ 13 h 19"/>
                  <a:gd name="T70" fmla="*/ 14 w 49"/>
                  <a:gd name="T71" fmla="*/ 12 h 19"/>
                  <a:gd name="T72" fmla="*/ 13 w 49"/>
                  <a:gd name="T73" fmla="*/ 13 h 19"/>
                  <a:gd name="T74" fmla="*/ 12 w 49"/>
                  <a:gd name="T75" fmla="*/ 12 h 19"/>
                  <a:gd name="T76" fmla="*/ 10 w 49"/>
                  <a:gd name="T77" fmla="*/ 13 h 19"/>
                  <a:gd name="T78" fmla="*/ 9 w 49"/>
                  <a:gd name="T79" fmla="*/ 13 h 19"/>
                  <a:gd name="T80" fmla="*/ 8 w 49"/>
                  <a:gd name="T81" fmla="*/ 14 h 19"/>
                  <a:gd name="T82" fmla="*/ 7 w 49"/>
                  <a:gd name="T83" fmla="*/ 14 h 19"/>
                  <a:gd name="T84" fmla="*/ 6 w 49"/>
                  <a:gd name="T85" fmla="*/ 14 h 19"/>
                  <a:gd name="T86" fmla="*/ 6 w 49"/>
                  <a:gd name="T87" fmla="*/ 13 h 19"/>
                  <a:gd name="T88" fmla="*/ 4 w 49"/>
                  <a:gd name="T89" fmla="*/ 13 h 19"/>
                  <a:gd name="T90" fmla="*/ 3 w 49"/>
                  <a:gd name="T91" fmla="*/ 13 h 19"/>
                  <a:gd name="T92" fmla="*/ 2 w 49"/>
                  <a:gd name="T93" fmla="*/ 11 h 19"/>
                  <a:gd name="T94" fmla="*/ 1 w 49"/>
                  <a:gd name="T95" fmla="*/ 11 h 19"/>
                  <a:gd name="T96" fmla="*/ 1 w 49"/>
                  <a:gd name="T97" fmla="*/ 10 h 19"/>
                  <a:gd name="T98" fmla="*/ 1 w 49"/>
                  <a:gd name="T99" fmla="*/ 9 h 19"/>
                  <a:gd name="T100" fmla="*/ 0 w 49"/>
                  <a:gd name="T101" fmla="*/ 8 h 19"/>
                  <a:gd name="T102" fmla="*/ 0 w 49"/>
                  <a:gd name="T103" fmla="*/ 7 h 19"/>
                  <a:gd name="T104" fmla="*/ 1 w 49"/>
                  <a:gd name="T105" fmla="*/ 6 h 19"/>
                  <a:gd name="T106" fmla="*/ 1 w 49"/>
                  <a:gd name="T107" fmla="*/ 5 h 19"/>
                  <a:gd name="T108" fmla="*/ 2 w 49"/>
                  <a:gd name="T109" fmla="*/ 5 h 19"/>
                  <a:gd name="T110" fmla="*/ 3 w 49"/>
                  <a:gd name="T111" fmla="*/ 3 h 19"/>
                  <a:gd name="T112" fmla="*/ 2 w 49"/>
                  <a:gd name="T113" fmla="*/ 2 h 19"/>
                  <a:gd name="T114" fmla="*/ 3 w 49"/>
                  <a:gd name="T115" fmla="*/ 2 h 19"/>
                  <a:gd name="T116" fmla="*/ 4 w 49"/>
                  <a:gd name="T117" fmla="*/ 2 h 19"/>
                  <a:gd name="T118" fmla="*/ 5 w 49"/>
                  <a:gd name="T119" fmla="*/ 2 h 1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9"/>
                  <a:gd name="T181" fmla="*/ 0 h 19"/>
                  <a:gd name="T182" fmla="*/ 49 w 49"/>
                  <a:gd name="T183" fmla="*/ 19 h 1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9" h="19">
                    <a:moveTo>
                      <a:pt x="5" y="2"/>
                    </a:moveTo>
                    <a:lnTo>
                      <a:pt x="7" y="1"/>
                    </a:lnTo>
                    <a:lnTo>
                      <a:pt x="9" y="1"/>
                    </a:lnTo>
                    <a:lnTo>
                      <a:pt x="11" y="0"/>
                    </a:lnTo>
                    <a:lnTo>
                      <a:pt x="13" y="1"/>
                    </a:lnTo>
                    <a:lnTo>
                      <a:pt x="15" y="0"/>
                    </a:lnTo>
                    <a:lnTo>
                      <a:pt x="17" y="1"/>
                    </a:lnTo>
                    <a:lnTo>
                      <a:pt x="20" y="1"/>
                    </a:lnTo>
                    <a:lnTo>
                      <a:pt x="21" y="2"/>
                    </a:lnTo>
                    <a:lnTo>
                      <a:pt x="23" y="2"/>
                    </a:lnTo>
                    <a:lnTo>
                      <a:pt x="25" y="3"/>
                    </a:lnTo>
                    <a:lnTo>
                      <a:pt x="27" y="3"/>
                    </a:lnTo>
                    <a:lnTo>
                      <a:pt x="29" y="5"/>
                    </a:lnTo>
                    <a:lnTo>
                      <a:pt x="32" y="6"/>
                    </a:lnTo>
                    <a:lnTo>
                      <a:pt x="35" y="8"/>
                    </a:lnTo>
                    <a:lnTo>
                      <a:pt x="39" y="10"/>
                    </a:lnTo>
                    <a:lnTo>
                      <a:pt x="42" y="11"/>
                    </a:lnTo>
                    <a:lnTo>
                      <a:pt x="44" y="13"/>
                    </a:lnTo>
                    <a:lnTo>
                      <a:pt x="46" y="15"/>
                    </a:lnTo>
                    <a:lnTo>
                      <a:pt x="47" y="16"/>
                    </a:lnTo>
                    <a:lnTo>
                      <a:pt x="48" y="17"/>
                    </a:lnTo>
                    <a:lnTo>
                      <a:pt x="47" y="18"/>
                    </a:lnTo>
                    <a:lnTo>
                      <a:pt x="45" y="17"/>
                    </a:lnTo>
                    <a:lnTo>
                      <a:pt x="43" y="17"/>
                    </a:lnTo>
                    <a:lnTo>
                      <a:pt x="39" y="16"/>
                    </a:lnTo>
                    <a:lnTo>
                      <a:pt x="36" y="15"/>
                    </a:lnTo>
                    <a:lnTo>
                      <a:pt x="31" y="14"/>
                    </a:lnTo>
                    <a:lnTo>
                      <a:pt x="28" y="13"/>
                    </a:lnTo>
                    <a:lnTo>
                      <a:pt x="25" y="13"/>
                    </a:lnTo>
                    <a:lnTo>
                      <a:pt x="22" y="14"/>
                    </a:lnTo>
                    <a:lnTo>
                      <a:pt x="20" y="14"/>
                    </a:lnTo>
                    <a:lnTo>
                      <a:pt x="19" y="14"/>
                    </a:lnTo>
                    <a:lnTo>
                      <a:pt x="17" y="14"/>
                    </a:lnTo>
                    <a:lnTo>
                      <a:pt x="16" y="14"/>
                    </a:lnTo>
                    <a:lnTo>
                      <a:pt x="15" y="13"/>
                    </a:lnTo>
                    <a:lnTo>
                      <a:pt x="14" y="12"/>
                    </a:lnTo>
                    <a:lnTo>
                      <a:pt x="13" y="13"/>
                    </a:lnTo>
                    <a:lnTo>
                      <a:pt x="12" y="12"/>
                    </a:lnTo>
                    <a:lnTo>
                      <a:pt x="10" y="13"/>
                    </a:lnTo>
                    <a:lnTo>
                      <a:pt x="9" y="13"/>
                    </a:lnTo>
                    <a:lnTo>
                      <a:pt x="8" y="14"/>
                    </a:lnTo>
                    <a:lnTo>
                      <a:pt x="7" y="14"/>
                    </a:lnTo>
                    <a:lnTo>
                      <a:pt x="6" y="14"/>
                    </a:lnTo>
                    <a:lnTo>
                      <a:pt x="6" y="13"/>
                    </a:lnTo>
                    <a:lnTo>
                      <a:pt x="4" y="13"/>
                    </a:lnTo>
                    <a:lnTo>
                      <a:pt x="3" y="13"/>
                    </a:lnTo>
                    <a:lnTo>
                      <a:pt x="2" y="11"/>
                    </a:lnTo>
                    <a:lnTo>
                      <a:pt x="1" y="11"/>
                    </a:lnTo>
                    <a:lnTo>
                      <a:pt x="1" y="10"/>
                    </a:lnTo>
                    <a:lnTo>
                      <a:pt x="1" y="9"/>
                    </a:lnTo>
                    <a:lnTo>
                      <a:pt x="0" y="8"/>
                    </a:lnTo>
                    <a:lnTo>
                      <a:pt x="0" y="7"/>
                    </a:lnTo>
                    <a:lnTo>
                      <a:pt x="1" y="6"/>
                    </a:lnTo>
                    <a:lnTo>
                      <a:pt x="1" y="5"/>
                    </a:lnTo>
                    <a:lnTo>
                      <a:pt x="2" y="5"/>
                    </a:lnTo>
                    <a:lnTo>
                      <a:pt x="3" y="3"/>
                    </a:lnTo>
                    <a:lnTo>
                      <a:pt x="2" y="2"/>
                    </a:lnTo>
                    <a:lnTo>
                      <a:pt x="3" y="2"/>
                    </a:lnTo>
                    <a:lnTo>
                      <a:pt x="4" y="2"/>
                    </a:lnTo>
                    <a:lnTo>
                      <a:pt x="5" y="2"/>
                    </a:lnTo>
                  </a:path>
                </a:pathLst>
              </a:custGeom>
              <a:solidFill>
                <a:srgbClr val="CD007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93" name="Freeform 195"/>
              <p:cNvSpPr>
                <a:spLocks/>
              </p:cNvSpPr>
              <p:nvPr/>
            </p:nvSpPr>
            <p:spPr bwMode="auto">
              <a:xfrm>
                <a:off x="1161" y="2058"/>
                <a:ext cx="52" cy="22"/>
              </a:xfrm>
              <a:custGeom>
                <a:avLst/>
                <a:gdLst>
                  <a:gd name="T0" fmla="*/ 5 w 52"/>
                  <a:gd name="T1" fmla="*/ 1 h 22"/>
                  <a:gd name="T2" fmla="*/ 7 w 52"/>
                  <a:gd name="T3" fmla="*/ 1 h 22"/>
                  <a:gd name="T4" fmla="*/ 9 w 52"/>
                  <a:gd name="T5" fmla="*/ 1 h 22"/>
                  <a:gd name="T6" fmla="*/ 12 w 52"/>
                  <a:gd name="T7" fmla="*/ 1 h 22"/>
                  <a:gd name="T8" fmla="*/ 14 w 52"/>
                  <a:gd name="T9" fmla="*/ 0 h 22"/>
                  <a:gd name="T10" fmla="*/ 16 w 52"/>
                  <a:gd name="T11" fmla="*/ 1 h 22"/>
                  <a:gd name="T12" fmla="*/ 18 w 52"/>
                  <a:gd name="T13" fmla="*/ 1 h 22"/>
                  <a:gd name="T14" fmla="*/ 21 w 52"/>
                  <a:gd name="T15" fmla="*/ 1 h 22"/>
                  <a:gd name="T16" fmla="*/ 22 w 52"/>
                  <a:gd name="T17" fmla="*/ 2 h 22"/>
                  <a:gd name="T18" fmla="*/ 24 w 52"/>
                  <a:gd name="T19" fmla="*/ 2 h 22"/>
                  <a:gd name="T20" fmla="*/ 27 w 52"/>
                  <a:gd name="T21" fmla="*/ 3 h 22"/>
                  <a:gd name="T22" fmla="*/ 28 w 52"/>
                  <a:gd name="T23" fmla="*/ 5 h 22"/>
                  <a:gd name="T24" fmla="*/ 31 w 52"/>
                  <a:gd name="T25" fmla="*/ 6 h 22"/>
                  <a:gd name="T26" fmla="*/ 34 w 52"/>
                  <a:gd name="T27" fmla="*/ 7 h 22"/>
                  <a:gd name="T28" fmla="*/ 37 w 52"/>
                  <a:gd name="T29" fmla="*/ 10 h 22"/>
                  <a:gd name="T30" fmla="*/ 41 w 52"/>
                  <a:gd name="T31" fmla="*/ 11 h 22"/>
                  <a:gd name="T32" fmla="*/ 45 w 52"/>
                  <a:gd name="T33" fmla="*/ 14 h 22"/>
                  <a:gd name="T34" fmla="*/ 47 w 52"/>
                  <a:gd name="T35" fmla="*/ 15 h 22"/>
                  <a:gd name="T36" fmla="*/ 50 w 52"/>
                  <a:gd name="T37" fmla="*/ 18 h 22"/>
                  <a:gd name="T38" fmla="*/ 50 w 52"/>
                  <a:gd name="T39" fmla="*/ 19 h 22"/>
                  <a:gd name="T40" fmla="*/ 51 w 52"/>
                  <a:gd name="T41" fmla="*/ 20 h 22"/>
                  <a:gd name="T42" fmla="*/ 50 w 52"/>
                  <a:gd name="T43" fmla="*/ 21 h 22"/>
                  <a:gd name="T44" fmla="*/ 48 w 52"/>
                  <a:gd name="T45" fmla="*/ 20 h 22"/>
                  <a:gd name="T46" fmla="*/ 45 w 52"/>
                  <a:gd name="T47" fmla="*/ 20 h 22"/>
                  <a:gd name="T48" fmla="*/ 42 w 52"/>
                  <a:gd name="T49" fmla="*/ 19 h 22"/>
                  <a:gd name="T50" fmla="*/ 38 w 52"/>
                  <a:gd name="T51" fmla="*/ 18 h 22"/>
                  <a:gd name="T52" fmla="*/ 34 w 52"/>
                  <a:gd name="T53" fmla="*/ 16 h 22"/>
                  <a:gd name="T54" fmla="*/ 30 w 52"/>
                  <a:gd name="T55" fmla="*/ 15 h 22"/>
                  <a:gd name="T56" fmla="*/ 26 w 52"/>
                  <a:gd name="T57" fmla="*/ 15 h 22"/>
                  <a:gd name="T58" fmla="*/ 23 w 52"/>
                  <a:gd name="T59" fmla="*/ 15 h 22"/>
                  <a:gd name="T60" fmla="*/ 21 w 52"/>
                  <a:gd name="T61" fmla="*/ 17 h 22"/>
                  <a:gd name="T62" fmla="*/ 19 w 52"/>
                  <a:gd name="T63" fmla="*/ 16 h 22"/>
                  <a:gd name="T64" fmla="*/ 18 w 52"/>
                  <a:gd name="T65" fmla="*/ 15 h 22"/>
                  <a:gd name="T66" fmla="*/ 16 w 52"/>
                  <a:gd name="T67" fmla="*/ 15 h 22"/>
                  <a:gd name="T68" fmla="*/ 15 w 52"/>
                  <a:gd name="T69" fmla="*/ 14 h 22"/>
                  <a:gd name="T70" fmla="*/ 13 w 52"/>
                  <a:gd name="T71" fmla="*/ 15 h 22"/>
                  <a:gd name="T72" fmla="*/ 12 w 52"/>
                  <a:gd name="T73" fmla="*/ 14 h 22"/>
                  <a:gd name="T74" fmla="*/ 11 w 52"/>
                  <a:gd name="T75" fmla="*/ 15 h 22"/>
                  <a:gd name="T76" fmla="*/ 9 w 52"/>
                  <a:gd name="T77" fmla="*/ 15 h 22"/>
                  <a:gd name="T78" fmla="*/ 8 w 52"/>
                  <a:gd name="T79" fmla="*/ 15 h 22"/>
                  <a:gd name="T80" fmla="*/ 7 w 52"/>
                  <a:gd name="T81" fmla="*/ 16 h 22"/>
                  <a:gd name="T82" fmla="*/ 6 w 52"/>
                  <a:gd name="T83" fmla="*/ 16 h 22"/>
                  <a:gd name="T84" fmla="*/ 6 w 52"/>
                  <a:gd name="T85" fmla="*/ 15 h 22"/>
                  <a:gd name="T86" fmla="*/ 4 w 52"/>
                  <a:gd name="T87" fmla="*/ 15 h 22"/>
                  <a:gd name="T88" fmla="*/ 3 w 52"/>
                  <a:gd name="T89" fmla="*/ 14 h 22"/>
                  <a:gd name="T90" fmla="*/ 2 w 52"/>
                  <a:gd name="T91" fmla="*/ 14 h 22"/>
                  <a:gd name="T92" fmla="*/ 1 w 52"/>
                  <a:gd name="T93" fmla="*/ 13 h 22"/>
                  <a:gd name="T94" fmla="*/ 1 w 52"/>
                  <a:gd name="T95" fmla="*/ 12 h 22"/>
                  <a:gd name="T96" fmla="*/ 1 w 52"/>
                  <a:gd name="T97" fmla="*/ 11 h 22"/>
                  <a:gd name="T98" fmla="*/ 0 w 52"/>
                  <a:gd name="T99" fmla="*/ 10 h 22"/>
                  <a:gd name="T100" fmla="*/ 0 w 52"/>
                  <a:gd name="T101" fmla="*/ 9 h 22"/>
                  <a:gd name="T102" fmla="*/ 0 w 52"/>
                  <a:gd name="T103" fmla="*/ 8 h 22"/>
                  <a:gd name="T104" fmla="*/ 0 w 52"/>
                  <a:gd name="T105" fmla="*/ 7 h 22"/>
                  <a:gd name="T106" fmla="*/ 1 w 52"/>
                  <a:gd name="T107" fmla="*/ 6 h 22"/>
                  <a:gd name="T108" fmla="*/ 1 w 52"/>
                  <a:gd name="T109" fmla="*/ 4 h 22"/>
                  <a:gd name="T110" fmla="*/ 2 w 52"/>
                  <a:gd name="T111" fmla="*/ 3 h 22"/>
                  <a:gd name="T112" fmla="*/ 3 w 52"/>
                  <a:gd name="T113" fmla="*/ 3 h 22"/>
                  <a:gd name="T114" fmla="*/ 4 w 52"/>
                  <a:gd name="T115" fmla="*/ 2 h 22"/>
                  <a:gd name="T116" fmla="*/ 5 w 52"/>
                  <a:gd name="T117" fmla="*/ 1 h 2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2"/>
                  <a:gd name="T178" fmla="*/ 0 h 22"/>
                  <a:gd name="T179" fmla="*/ 52 w 52"/>
                  <a:gd name="T180" fmla="*/ 22 h 2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2" h="22">
                    <a:moveTo>
                      <a:pt x="5" y="1"/>
                    </a:moveTo>
                    <a:lnTo>
                      <a:pt x="7" y="1"/>
                    </a:lnTo>
                    <a:lnTo>
                      <a:pt x="9" y="1"/>
                    </a:lnTo>
                    <a:lnTo>
                      <a:pt x="12" y="1"/>
                    </a:lnTo>
                    <a:lnTo>
                      <a:pt x="14" y="0"/>
                    </a:lnTo>
                    <a:lnTo>
                      <a:pt x="16" y="1"/>
                    </a:lnTo>
                    <a:lnTo>
                      <a:pt x="18" y="1"/>
                    </a:lnTo>
                    <a:lnTo>
                      <a:pt x="21" y="1"/>
                    </a:lnTo>
                    <a:lnTo>
                      <a:pt x="22" y="2"/>
                    </a:lnTo>
                    <a:lnTo>
                      <a:pt x="24" y="2"/>
                    </a:lnTo>
                    <a:lnTo>
                      <a:pt x="27" y="3"/>
                    </a:lnTo>
                    <a:lnTo>
                      <a:pt x="28" y="5"/>
                    </a:lnTo>
                    <a:lnTo>
                      <a:pt x="31" y="6"/>
                    </a:lnTo>
                    <a:lnTo>
                      <a:pt x="34" y="7"/>
                    </a:lnTo>
                    <a:lnTo>
                      <a:pt x="37" y="10"/>
                    </a:lnTo>
                    <a:lnTo>
                      <a:pt x="41" y="11"/>
                    </a:lnTo>
                    <a:lnTo>
                      <a:pt x="45" y="14"/>
                    </a:lnTo>
                    <a:lnTo>
                      <a:pt x="47" y="15"/>
                    </a:lnTo>
                    <a:lnTo>
                      <a:pt x="50" y="18"/>
                    </a:lnTo>
                    <a:lnTo>
                      <a:pt x="50" y="19"/>
                    </a:lnTo>
                    <a:lnTo>
                      <a:pt x="51" y="20"/>
                    </a:lnTo>
                    <a:lnTo>
                      <a:pt x="50" y="21"/>
                    </a:lnTo>
                    <a:lnTo>
                      <a:pt x="48" y="20"/>
                    </a:lnTo>
                    <a:lnTo>
                      <a:pt x="45" y="20"/>
                    </a:lnTo>
                    <a:lnTo>
                      <a:pt x="42" y="19"/>
                    </a:lnTo>
                    <a:lnTo>
                      <a:pt x="38" y="18"/>
                    </a:lnTo>
                    <a:lnTo>
                      <a:pt x="34" y="16"/>
                    </a:lnTo>
                    <a:lnTo>
                      <a:pt x="30" y="15"/>
                    </a:lnTo>
                    <a:lnTo>
                      <a:pt x="26" y="15"/>
                    </a:lnTo>
                    <a:lnTo>
                      <a:pt x="23" y="15"/>
                    </a:lnTo>
                    <a:lnTo>
                      <a:pt x="21" y="17"/>
                    </a:lnTo>
                    <a:lnTo>
                      <a:pt x="19" y="16"/>
                    </a:lnTo>
                    <a:lnTo>
                      <a:pt x="18" y="15"/>
                    </a:lnTo>
                    <a:lnTo>
                      <a:pt x="16" y="15"/>
                    </a:lnTo>
                    <a:lnTo>
                      <a:pt x="15" y="14"/>
                    </a:lnTo>
                    <a:lnTo>
                      <a:pt x="13" y="15"/>
                    </a:lnTo>
                    <a:lnTo>
                      <a:pt x="12" y="14"/>
                    </a:lnTo>
                    <a:lnTo>
                      <a:pt x="11" y="15"/>
                    </a:lnTo>
                    <a:lnTo>
                      <a:pt x="9" y="15"/>
                    </a:lnTo>
                    <a:lnTo>
                      <a:pt x="8" y="15"/>
                    </a:lnTo>
                    <a:lnTo>
                      <a:pt x="7" y="16"/>
                    </a:lnTo>
                    <a:lnTo>
                      <a:pt x="6" y="16"/>
                    </a:lnTo>
                    <a:lnTo>
                      <a:pt x="6" y="15"/>
                    </a:lnTo>
                    <a:lnTo>
                      <a:pt x="4" y="15"/>
                    </a:lnTo>
                    <a:lnTo>
                      <a:pt x="3" y="14"/>
                    </a:lnTo>
                    <a:lnTo>
                      <a:pt x="2" y="14"/>
                    </a:lnTo>
                    <a:lnTo>
                      <a:pt x="1" y="13"/>
                    </a:lnTo>
                    <a:lnTo>
                      <a:pt x="1" y="12"/>
                    </a:lnTo>
                    <a:lnTo>
                      <a:pt x="1" y="11"/>
                    </a:lnTo>
                    <a:lnTo>
                      <a:pt x="0" y="10"/>
                    </a:lnTo>
                    <a:lnTo>
                      <a:pt x="0" y="9"/>
                    </a:lnTo>
                    <a:lnTo>
                      <a:pt x="0" y="8"/>
                    </a:lnTo>
                    <a:lnTo>
                      <a:pt x="0" y="7"/>
                    </a:lnTo>
                    <a:lnTo>
                      <a:pt x="1" y="6"/>
                    </a:lnTo>
                    <a:lnTo>
                      <a:pt x="1" y="4"/>
                    </a:lnTo>
                    <a:lnTo>
                      <a:pt x="2" y="3"/>
                    </a:lnTo>
                    <a:lnTo>
                      <a:pt x="3" y="3"/>
                    </a:lnTo>
                    <a:lnTo>
                      <a:pt x="4" y="2"/>
                    </a:lnTo>
                    <a:lnTo>
                      <a:pt x="5" y="1"/>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894" name="Freeform 196"/>
              <p:cNvSpPr>
                <a:spLocks/>
              </p:cNvSpPr>
              <p:nvPr/>
            </p:nvSpPr>
            <p:spPr bwMode="auto">
              <a:xfrm>
                <a:off x="1181" y="1991"/>
                <a:ext cx="27" cy="17"/>
              </a:xfrm>
              <a:custGeom>
                <a:avLst/>
                <a:gdLst>
                  <a:gd name="T0" fmla="*/ 4 w 27"/>
                  <a:gd name="T1" fmla="*/ 0 h 17"/>
                  <a:gd name="T2" fmla="*/ 5 w 27"/>
                  <a:gd name="T3" fmla="*/ 0 h 17"/>
                  <a:gd name="T4" fmla="*/ 5 w 27"/>
                  <a:gd name="T5" fmla="*/ 1 h 17"/>
                  <a:gd name="T6" fmla="*/ 7 w 27"/>
                  <a:gd name="T7" fmla="*/ 1 h 17"/>
                  <a:gd name="T8" fmla="*/ 8 w 27"/>
                  <a:gd name="T9" fmla="*/ 1 h 17"/>
                  <a:gd name="T10" fmla="*/ 9 w 27"/>
                  <a:gd name="T11" fmla="*/ 1 h 17"/>
                  <a:gd name="T12" fmla="*/ 11 w 27"/>
                  <a:gd name="T13" fmla="*/ 1 h 17"/>
                  <a:gd name="T14" fmla="*/ 12 w 27"/>
                  <a:gd name="T15" fmla="*/ 1 h 17"/>
                  <a:gd name="T16" fmla="*/ 12 w 27"/>
                  <a:gd name="T17" fmla="*/ 2 h 17"/>
                  <a:gd name="T18" fmla="*/ 14 w 27"/>
                  <a:gd name="T19" fmla="*/ 2 h 17"/>
                  <a:gd name="T20" fmla="*/ 14 w 27"/>
                  <a:gd name="T21" fmla="*/ 3 h 17"/>
                  <a:gd name="T22" fmla="*/ 15 w 27"/>
                  <a:gd name="T23" fmla="*/ 4 h 17"/>
                  <a:gd name="T24" fmla="*/ 17 w 27"/>
                  <a:gd name="T25" fmla="*/ 5 h 17"/>
                  <a:gd name="T26" fmla="*/ 18 w 27"/>
                  <a:gd name="T27" fmla="*/ 6 h 17"/>
                  <a:gd name="T28" fmla="*/ 20 w 27"/>
                  <a:gd name="T29" fmla="*/ 8 h 17"/>
                  <a:gd name="T30" fmla="*/ 22 w 27"/>
                  <a:gd name="T31" fmla="*/ 8 h 17"/>
                  <a:gd name="T32" fmla="*/ 23 w 27"/>
                  <a:gd name="T33" fmla="*/ 11 h 17"/>
                  <a:gd name="T34" fmla="*/ 25 w 27"/>
                  <a:gd name="T35" fmla="*/ 12 h 17"/>
                  <a:gd name="T36" fmla="*/ 26 w 27"/>
                  <a:gd name="T37" fmla="*/ 13 h 17"/>
                  <a:gd name="T38" fmla="*/ 26 w 27"/>
                  <a:gd name="T39" fmla="*/ 14 h 17"/>
                  <a:gd name="T40" fmla="*/ 25 w 27"/>
                  <a:gd name="T41" fmla="*/ 16 h 17"/>
                  <a:gd name="T42" fmla="*/ 24 w 27"/>
                  <a:gd name="T43" fmla="*/ 16 h 17"/>
                  <a:gd name="T44" fmla="*/ 23 w 27"/>
                  <a:gd name="T45" fmla="*/ 14 h 17"/>
                  <a:gd name="T46" fmla="*/ 21 w 27"/>
                  <a:gd name="T47" fmla="*/ 13 h 17"/>
                  <a:gd name="T48" fmla="*/ 20 w 27"/>
                  <a:gd name="T49" fmla="*/ 12 h 17"/>
                  <a:gd name="T50" fmla="*/ 17 w 27"/>
                  <a:gd name="T51" fmla="*/ 11 h 17"/>
                  <a:gd name="T52" fmla="*/ 15 w 27"/>
                  <a:gd name="T53" fmla="*/ 11 h 17"/>
                  <a:gd name="T54" fmla="*/ 13 w 27"/>
                  <a:gd name="T55" fmla="*/ 9 h 17"/>
                  <a:gd name="T56" fmla="*/ 11 w 27"/>
                  <a:gd name="T57" fmla="*/ 9 h 17"/>
                  <a:gd name="T58" fmla="*/ 10 w 27"/>
                  <a:gd name="T59" fmla="*/ 10 h 17"/>
                  <a:gd name="T60" fmla="*/ 10 w 27"/>
                  <a:gd name="T61" fmla="*/ 9 h 17"/>
                  <a:gd name="T62" fmla="*/ 9 w 27"/>
                  <a:gd name="T63" fmla="*/ 9 h 17"/>
                  <a:gd name="T64" fmla="*/ 8 w 27"/>
                  <a:gd name="T65" fmla="*/ 9 h 17"/>
                  <a:gd name="T66" fmla="*/ 8 w 27"/>
                  <a:gd name="T67" fmla="*/ 8 h 17"/>
                  <a:gd name="T68" fmla="*/ 7 w 27"/>
                  <a:gd name="T69" fmla="*/ 8 h 17"/>
                  <a:gd name="T70" fmla="*/ 5 w 27"/>
                  <a:gd name="T71" fmla="*/ 8 h 17"/>
                  <a:gd name="T72" fmla="*/ 4 w 27"/>
                  <a:gd name="T73" fmla="*/ 8 h 17"/>
                  <a:gd name="T74" fmla="*/ 3 w 27"/>
                  <a:gd name="T75" fmla="*/ 8 h 17"/>
                  <a:gd name="T76" fmla="*/ 2 w 27"/>
                  <a:gd name="T77" fmla="*/ 7 h 17"/>
                  <a:gd name="T78" fmla="*/ 2 w 27"/>
                  <a:gd name="T79" fmla="*/ 6 h 17"/>
                  <a:gd name="T80" fmla="*/ 1 w 27"/>
                  <a:gd name="T81" fmla="*/ 6 h 17"/>
                  <a:gd name="T82" fmla="*/ 0 w 27"/>
                  <a:gd name="T83" fmla="*/ 6 h 17"/>
                  <a:gd name="T84" fmla="*/ 0 w 27"/>
                  <a:gd name="T85" fmla="*/ 4 h 17"/>
                  <a:gd name="T86" fmla="*/ 0 w 27"/>
                  <a:gd name="T87" fmla="*/ 3 h 17"/>
                  <a:gd name="T88" fmla="*/ 1 w 27"/>
                  <a:gd name="T89" fmla="*/ 2 h 17"/>
                  <a:gd name="T90" fmla="*/ 1 w 27"/>
                  <a:gd name="T91" fmla="*/ 1 h 17"/>
                  <a:gd name="T92" fmla="*/ 2 w 27"/>
                  <a:gd name="T93" fmla="*/ 1 h 17"/>
                  <a:gd name="T94" fmla="*/ 3 w 27"/>
                  <a:gd name="T95" fmla="*/ 0 h 17"/>
                  <a:gd name="T96" fmla="*/ 4 w 27"/>
                  <a:gd name="T97" fmla="*/ 0 h 1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
                  <a:gd name="T148" fmla="*/ 0 h 17"/>
                  <a:gd name="T149" fmla="*/ 27 w 27"/>
                  <a:gd name="T150" fmla="*/ 17 h 1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 h="17">
                    <a:moveTo>
                      <a:pt x="4" y="0"/>
                    </a:moveTo>
                    <a:lnTo>
                      <a:pt x="5" y="0"/>
                    </a:lnTo>
                    <a:lnTo>
                      <a:pt x="5" y="1"/>
                    </a:lnTo>
                    <a:lnTo>
                      <a:pt x="7" y="1"/>
                    </a:lnTo>
                    <a:lnTo>
                      <a:pt x="8" y="1"/>
                    </a:lnTo>
                    <a:lnTo>
                      <a:pt x="9" y="1"/>
                    </a:lnTo>
                    <a:lnTo>
                      <a:pt x="11" y="1"/>
                    </a:lnTo>
                    <a:lnTo>
                      <a:pt x="12" y="1"/>
                    </a:lnTo>
                    <a:lnTo>
                      <a:pt x="12" y="2"/>
                    </a:lnTo>
                    <a:lnTo>
                      <a:pt x="14" y="2"/>
                    </a:lnTo>
                    <a:lnTo>
                      <a:pt x="14" y="3"/>
                    </a:lnTo>
                    <a:lnTo>
                      <a:pt x="15" y="4"/>
                    </a:lnTo>
                    <a:lnTo>
                      <a:pt x="17" y="5"/>
                    </a:lnTo>
                    <a:lnTo>
                      <a:pt x="18" y="6"/>
                    </a:lnTo>
                    <a:lnTo>
                      <a:pt x="20" y="8"/>
                    </a:lnTo>
                    <a:lnTo>
                      <a:pt x="22" y="8"/>
                    </a:lnTo>
                    <a:lnTo>
                      <a:pt x="23" y="11"/>
                    </a:lnTo>
                    <a:lnTo>
                      <a:pt x="25" y="12"/>
                    </a:lnTo>
                    <a:lnTo>
                      <a:pt x="26" y="13"/>
                    </a:lnTo>
                    <a:lnTo>
                      <a:pt x="26" y="14"/>
                    </a:lnTo>
                    <a:lnTo>
                      <a:pt x="25" y="16"/>
                    </a:lnTo>
                    <a:lnTo>
                      <a:pt x="24" y="16"/>
                    </a:lnTo>
                    <a:lnTo>
                      <a:pt x="23" y="14"/>
                    </a:lnTo>
                    <a:lnTo>
                      <a:pt x="21" y="13"/>
                    </a:lnTo>
                    <a:lnTo>
                      <a:pt x="20" y="12"/>
                    </a:lnTo>
                    <a:lnTo>
                      <a:pt x="17" y="11"/>
                    </a:lnTo>
                    <a:lnTo>
                      <a:pt x="15" y="11"/>
                    </a:lnTo>
                    <a:lnTo>
                      <a:pt x="13" y="9"/>
                    </a:lnTo>
                    <a:lnTo>
                      <a:pt x="11" y="9"/>
                    </a:lnTo>
                    <a:lnTo>
                      <a:pt x="10" y="10"/>
                    </a:lnTo>
                    <a:lnTo>
                      <a:pt x="10" y="9"/>
                    </a:lnTo>
                    <a:lnTo>
                      <a:pt x="9" y="9"/>
                    </a:lnTo>
                    <a:lnTo>
                      <a:pt x="8" y="9"/>
                    </a:lnTo>
                    <a:lnTo>
                      <a:pt x="8" y="8"/>
                    </a:lnTo>
                    <a:lnTo>
                      <a:pt x="7" y="8"/>
                    </a:lnTo>
                    <a:lnTo>
                      <a:pt x="5" y="8"/>
                    </a:lnTo>
                    <a:lnTo>
                      <a:pt x="4" y="8"/>
                    </a:lnTo>
                    <a:lnTo>
                      <a:pt x="3" y="8"/>
                    </a:lnTo>
                    <a:lnTo>
                      <a:pt x="2" y="7"/>
                    </a:lnTo>
                    <a:lnTo>
                      <a:pt x="2" y="6"/>
                    </a:lnTo>
                    <a:lnTo>
                      <a:pt x="1" y="6"/>
                    </a:lnTo>
                    <a:lnTo>
                      <a:pt x="0" y="6"/>
                    </a:lnTo>
                    <a:lnTo>
                      <a:pt x="0" y="4"/>
                    </a:lnTo>
                    <a:lnTo>
                      <a:pt x="0" y="3"/>
                    </a:lnTo>
                    <a:lnTo>
                      <a:pt x="1" y="2"/>
                    </a:lnTo>
                    <a:lnTo>
                      <a:pt x="1" y="1"/>
                    </a:lnTo>
                    <a:lnTo>
                      <a:pt x="2" y="1"/>
                    </a:lnTo>
                    <a:lnTo>
                      <a:pt x="3" y="0"/>
                    </a:lnTo>
                    <a:lnTo>
                      <a:pt x="4" y="0"/>
                    </a:lnTo>
                  </a:path>
                </a:pathLst>
              </a:custGeom>
              <a:solidFill>
                <a:srgbClr val="CD007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95" name="Freeform 197"/>
              <p:cNvSpPr>
                <a:spLocks/>
              </p:cNvSpPr>
              <p:nvPr/>
            </p:nvSpPr>
            <p:spPr bwMode="auto">
              <a:xfrm>
                <a:off x="1177" y="1991"/>
                <a:ext cx="33" cy="20"/>
              </a:xfrm>
              <a:custGeom>
                <a:avLst/>
                <a:gdLst>
                  <a:gd name="T0" fmla="*/ 5 w 33"/>
                  <a:gd name="T1" fmla="*/ 0 h 20"/>
                  <a:gd name="T2" fmla="*/ 6 w 33"/>
                  <a:gd name="T3" fmla="*/ 1 h 20"/>
                  <a:gd name="T4" fmla="*/ 7 w 33"/>
                  <a:gd name="T5" fmla="*/ 1 h 20"/>
                  <a:gd name="T6" fmla="*/ 9 w 33"/>
                  <a:gd name="T7" fmla="*/ 1 h 20"/>
                  <a:gd name="T8" fmla="*/ 12 w 33"/>
                  <a:gd name="T9" fmla="*/ 1 h 20"/>
                  <a:gd name="T10" fmla="*/ 13 w 33"/>
                  <a:gd name="T11" fmla="*/ 1 h 20"/>
                  <a:gd name="T12" fmla="*/ 14 w 33"/>
                  <a:gd name="T13" fmla="*/ 2 h 20"/>
                  <a:gd name="T14" fmla="*/ 15 w 33"/>
                  <a:gd name="T15" fmla="*/ 3 h 20"/>
                  <a:gd name="T16" fmla="*/ 17 w 33"/>
                  <a:gd name="T17" fmla="*/ 4 h 20"/>
                  <a:gd name="T18" fmla="*/ 18 w 33"/>
                  <a:gd name="T19" fmla="*/ 5 h 20"/>
                  <a:gd name="T20" fmla="*/ 19 w 33"/>
                  <a:gd name="T21" fmla="*/ 5 h 20"/>
                  <a:gd name="T22" fmla="*/ 21 w 33"/>
                  <a:gd name="T23" fmla="*/ 6 h 20"/>
                  <a:gd name="T24" fmla="*/ 22 w 33"/>
                  <a:gd name="T25" fmla="*/ 8 h 20"/>
                  <a:gd name="T26" fmla="*/ 24 w 33"/>
                  <a:gd name="T27" fmla="*/ 10 h 20"/>
                  <a:gd name="T28" fmla="*/ 26 w 33"/>
                  <a:gd name="T29" fmla="*/ 11 h 20"/>
                  <a:gd name="T30" fmla="*/ 29 w 33"/>
                  <a:gd name="T31" fmla="*/ 13 h 20"/>
                  <a:gd name="T32" fmla="*/ 30 w 33"/>
                  <a:gd name="T33" fmla="*/ 15 h 20"/>
                  <a:gd name="T34" fmla="*/ 32 w 33"/>
                  <a:gd name="T35" fmla="*/ 17 h 20"/>
                  <a:gd name="T36" fmla="*/ 32 w 33"/>
                  <a:gd name="T37" fmla="*/ 18 h 20"/>
                  <a:gd name="T38" fmla="*/ 31 w 33"/>
                  <a:gd name="T39" fmla="*/ 19 h 20"/>
                  <a:gd name="T40" fmla="*/ 30 w 33"/>
                  <a:gd name="T41" fmla="*/ 19 h 20"/>
                  <a:gd name="T42" fmla="*/ 29 w 33"/>
                  <a:gd name="T43" fmla="*/ 18 h 20"/>
                  <a:gd name="T44" fmla="*/ 26 w 33"/>
                  <a:gd name="T45" fmla="*/ 17 h 20"/>
                  <a:gd name="T46" fmla="*/ 23 w 33"/>
                  <a:gd name="T47" fmla="*/ 15 h 20"/>
                  <a:gd name="T48" fmla="*/ 21 w 33"/>
                  <a:gd name="T49" fmla="*/ 14 h 20"/>
                  <a:gd name="T50" fmla="*/ 19 w 33"/>
                  <a:gd name="T51" fmla="*/ 13 h 20"/>
                  <a:gd name="T52" fmla="*/ 16 w 33"/>
                  <a:gd name="T53" fmla="*/ 12 h 20"/>
                  <a:gd name="T54" fmla="*/ 14 w 33"/>
                  <a:gd name="T55" fmla="*/ 12 h 20"/>
                  <a:gd name="T56" fmla="*/ 13 w 33"/>
                  <a:gd name="T57" fmla="*/ 12 h 20"/>
                  <a:gd name="T58" fmla="*/ 12 w 33"/>
                  <a:gd name="T59" fmla="*/ 12 h 20"/>
                  <a:gd name="T60" fmla="*/ 11 w 33"/>
                  <a:gd name="T61" fmla="*/ 11 h 20"/>
                  <a:gd name="T62" fmla="*/ 10 w 33"/>
                  <a:gd name="T63" fmla="*/ 11 h 20"/>
                  <a:gd name="T64" fmla="*/ 9 w 33"/>
                  <a:gd name="T65" fmla="*/ 10 h 20"/>
                  <a:gd name="T66" fmla="*/ 8 w 33"/>
                  <a:gd name="T67" fmla="*/ 10 h 20"/>
                  <a:gd name="T68" fmla="*/ 6 w 33"/>
                  <a:gd name="T69" fmla="*/ 10 h 20"/>
                  <a:gd name="T70" fmla="*/ 5 w 33"/>
                  <a:gd name="T71" fmla="*/ 10 h 20"/>
                  <a:gd name="T72" fmla="*/ 4 w 33"/>
                  <a:gd name="T73" fmla="*/ 10 h 20"/>
                  <a:gd name="T74" fmla="*/ 3 w 33"/>
                  <a:gd name="T75" fmla="*/ 10 h 20"/>
                  <a:gd name="T76" fmla="*/ 2 w 33"/>
                  <a:gd name="T77" fmla="*/ 9 h 20"/>
                  <a:gd name="T78" fmla="*/ 2 w 33"/>
                  <a:gd name="T79" fmla="*/ 8 h 20"/>
                  <a:gd name="T80" fmla="*/ 1 w 33"/>
                  <a:gd name="T81" fmla="*/ 8 h 20"/>
                  <a:gd name="T82" fmla="*/ 1 w 33"/>
                  <a:gd name="T83" fmla="*/ 7 h 20"/>
                  <a:gd name="T84" fmla="*/ 0 w 33"/>
                  <a:gd name="T85" fmla="*/ 5 h 20"/>
                  <a:gd name="T86" fmla="*/ 1 w 33"/>
                  <a:gd name="T87" fmla="*/ 4 h 20"/>
                  <a:gd name="T88" fmla="*/ 1 w 33"/>
                  <a:gd name="T89" fmla="*/ 3 h 20"/>
                  <a:gd name="T90" fmla="*/ 1 w 33"/>
                  <a:gd name="T91" fmla="*/ 2 h 20"/>
                  <a:gd name="T92" fmla="*/ 2 w 33"/>
                  <a:gd name="T93" fmla="*/ 2 h 20"/>
                  <a:gd name="T94" fmla="*/ 3 w 33"/>
                  <a:gd name="T95" fmla="*/ 1 h 20"/>
                  <a:gd name="T96" fmla="*/ 4 w 33"/>
                  <a:gd name="T97" fmla="*/ 0 h 20"/>
                  <a:gd name="T98" fmla="*/ 5 w 33"/>
                  <a:gd name="T99" fmla="*/ 0 h 2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3"/>
                  <a:gd name="T151" fmla="*/ 0 h 20"/>
                  <a:gd name="T152" fmla="*/ 33 w 33"/>
                  <a:gd name="T153" fmla="*/ 20 h 2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3" h="20">
                    <a:moveTo>
                      <a:pt x="5" y="0"/>
                    </a:moveTo>
                    <a:lnTo>
                      <a:pt x="6" y="1"/>
                    </a:lnTo>
                    <a:lnTo>
                      <a:pt x="7" y="1"/>
                    </a:lnTo>
                    <a:lnTo>
                      <a:pt x="9" y="1"/>
                    </a:lnTo>
                    <a:lnTo>
                      <a:pt x="12" y="1"/>
                    </a:lnTo>
                    <a:lnTo>
                      <a:pt x="13" y="1"/>
                    </a:lnTo>
                    <a:lnTo>
                      <a:pt x="14" y="2"/>
                    </a:lnTo>
                    <a:lnTo>
                      <a:pt x="15" y="3"/>
                    </a:lnTo>
                    <a:lnTo>
                      <a:pt x="17" y="4"/>
                    </a:lnTo>
                    <a:lnTo>
                      <a:pt x="18" y="5"/>
                    </a:lnTo>
                    <a:lnTo>
                      <a:pt x="19" y="5"/>
                    </a:lnTo>
                    <a:lnTo>
                      <a:pt x="21" y="6"/>
                    </a:lnTo>
                    <a:lnTo>
                      <a:pt x="22" y="8"/>
                    </a:lnTo>
                    <a:lnTo>
                      <a:pt x="24" y="10"/>
                    </a:lnTo>
                    <a:lnTo>
                      <a:pt x="26" y="11"/>
                    </a:lnTo>
                    <a:lnTo>
                      <a:pt x="29" y="13"/>
                    </a:lnTo>
                    <a:lnTo>
                      <a:pt x="30" y="15"/>
                    </a:lnTo>
                    <a:lnTo>
                      <a:pt x="32" y="17"/>
                    </a:lnTo>
                    <a:lnTo>
                      <a:pt x="32" y="18"/>
                    </a:lnTo>
                    <a:lnTo>
                      <a:pt x="31" y="19"/>
                    </a:lnTo>
                    <a:lnTo>
                      <a:pt x="30" y="19"/>
                    </a:lnTo>
                    <a:lnTo>
                      <a:pt x="29" y="18"/>
                    </a:lnTo>
                    <a:lnTo>
                      <a:pt x="26" y="17"/>
                    </a:lnTo>
                    <a:lnTo>
                      <a:pt x="23" y="15"/>
                    </a:lnTo>
                    <a:lnTo>
                      <a:pt x="21" y="14"/>
                    </a:lnTo>
                    <a:lnTo>
                      <a:pt x="19" y="13"/>
                    </a:lnTo>
                    <a:lnTo>
                      <a:pt x="16" y="12"/>
                    </a:lnTo>
                    <a:lnTo>
                      <a:pt x="14" y="12"/>
                    </a:lnTo>
                    <a:lnTo>
                      <a:pt x="13" y="12"/>
                    </a:lnTo>
                    <a:lnTo>
                      <a:pt x="12" y="12"/>
                    </a:lnTo>
                    <a:lnTo>
                      <a:pt x="11" y="11"/>
                    </a:lnTo>
                    <a:lnTo>
                      <a:pt x="10" y="11"/>
                    </a:lnTo>
                    <a:lnTo>
                      <a:pt x="9" y="10"/>
                    </a:lnTo>
                    <a:lnTo>
                      <a:pt x="8" y="10"/>
                    </a:lnTo>
                    <a:lnTo>
                      <a:pt x="6" y="10"/>
                    </a:lnTo>
                    <a:lnTo>
                      <a:pt x="5" y="10"/>
                    </a:lnTo>
                    <a:lnTo>
                      <a:pt x="4" y="10"/>
                    </a:lnTo>
                    <a:lnTo>
                      <a:pt x="3" y="10"/>
                    </a:lnTo>
                    <a:lnTo>
                      <a:pt x="2" y="9"/>
                    </a:lnTo>
                    <a:lnTo>
                      <a:pt x="2" y="8"/>
                    </a:lnTo>
                    <a:lnTo>
                      <a:pt x="1" y="8"/>
                    </a:lnTo>
                    <a:lnTo>
                      <a:pt x="1" y="7"/>
                    </a:lnTo>
                    <a:lnTo>
                      <a:pt x="0" y="5"/>
                    </a:lnTo>
                    <a:lnTo>
                      <a:pt x="1" y="4"/>
                    </a:lnTo>
                    <a:lnTo>
                      <a:pt x="1" y="3"/>
                    </a:lnTo>
                    <a:lnTo>
                      <a:pt x="1" y="2"/>
                    </a:lnTo>
                    <a:lnTo>
                      <a:pt x="2" y="2"/>
                    </a:lnTo>
                    <a:lnTo>
                      <a:pt x="3" y="1"/>
                    </a:lnTo>
                    <a:lnTo>
                      <a:pt x="4" y="0"/>
                    </a:lnTo>
                    <a:lnTo>
                      <a:pt x="5"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896" name="Freeform 198"/>
              <p:cNvSpPr>
                <a:spLocks/>
              </p:cNvSpPr>
              <p:nvPr/>
            </p:nvSpPr>
            <p:spPr bwMode="auto">
              <a:xfrm>
                <a:off x="1232" y="2245"/>
                <a:ext cx="27" cy="18"/>
              </a:xfrm>
              <a:custGeom>
                <a:avLst/>
                <a:gdLst>
                  <a:gd name="T0" fmla="*/ 1 w 27"/>
                  <a:gd name="T1" fmla="*/ 12 h 18"/>
                  <a:gd name="T2" fmla="*/ 1 w 27"/>
                  <a:gd name="T3" fmla="*/ 11 h 18"/>
                  <a:gd name="T4" fmla="*/ 2 w 27"/>
                  <a:gd name="T5" fmla="*/ 10 h 18"/>
                  <a:gd name="T6" fmla="*/ 3 w 27"/>
                  <a:gd name="T7" fmla="*/ 10 h 18"/>
                  <a:gd name="T8" fmla="*/ 4 w 27"/>
                  <a:gd name="T9" fmla="*/ 10 h 18"/>
                  <a:gd name="T10" fmla="*/ 4 w 27"/>
                  <a:gd name="T11" fmla="*/ 9 h 18"/>
                  <a:gd name="T12" fmla="*/ 6 w 27"/>
                  <a:gd name="T13" fmla="*/ 7 h 18"/>
                  <a:gd name="T14" fmla="*/ 7 w 27"/>
                  <a:gd name="T15" fmla="*/ 7 h 18"/>
                  <a:gd name="T16" fmla="*/ 8 w 27"/>
                  <a:gd name="T17" fmla="*/ 6 h 18"/>
                  <a:gd name="T18" fmla="*/ 9 w 27"/>
                  <a:gd name="T19" fmla="*/ 6 h 18"/>
                  <a:gd name="T20" fmla="*/ 10 w 27"/>
                  <a:gd name="T21" fmla="*/ 5 h 18"/>
                  <a:gd name="T22" fmla="*/ 11 w 27"/>
                  <a:gd name="T23" fmla="*/ 5 h 18"/>
                  <a:gd name="T24" fmla="*/ 13 w 27"/>
                  <a:gd name="T25" fmla="*/ 4 h 18"/>
                  <a:gd name="T26" fmla="*/ 14 w 27"/>
                  <a:gd name="T27" fmla="*/ 3 h 18"/>
                  <a:gd name="T28" fmla="*/ 16 w 27"/>
                  <a:gd name="T29" fmla="*/ 3 h 18"/>
                  <a:gd name="T30" fmla="*/ 19 w 27"/>
                  <a:gd name="T31" fmla="*/ 2 h 18"/>
                  <a:gd name="T32" fmla="*/ 21 w 27"/>
                  <a:gd name="T33" fmla="*/ 1 h 18"/>
                  <a:gd name="T34" fmla="*/ 23 w 27"/>
                  <a:gd name="T35" fmla="*/ 1 h 18"/>
                  <a:gd name="T36" fmla="*/ 24 w 27"/>
                  <a:gd name="T37" fmla="*/ 1 h 18"/>
                  <a:gd name="T38" fmla="*/ 25 w 27"/>
                  <a:gd name="T39" fmla="*/ 0 h 18"/>
                  <a:gd name="T40" fmla="*/ 25 w 27"/>
                  <a:gd name="T41" fmla="*/ 1 h 18"/>
                  <a:gd name="T42" fmla="*/ 26 w 27"/>
                  <a:gd name="T43" fmla="*/ 1 h 18"/>
                  <a:gd name="T44" fmla="*/ 25 w 27"/>
                  <a:gd name="T45" fmla="*/ 2 h 18"/>
                  <a:gd name="T46" fmla="*/ 24 w 27"/>
                  <a:gd name="T47" fmla="*/ 3 h 18"/>
                  <a:gd name="T48" fmla="*/ 22 w 27"/>
                  <a:gd name="T49" fmla="*/ 4 h 18"/>
                  <a:gd name="T50" fmla="*/ 20 w 27"/>
                  <a:gd name="T51" fmla="*/ 6 h 18"/>
                  <a:gd name="T52" fmla="*/ 18 w 27"/>
                  <a:gd name="T53" fmla="*/ 6 h 18"/>
                  <a:gd name="T54" fmla="*/ 15 w 27"/>
                  <a:gd name="T55" fmla="*/ 7 h 18"/>
                  <a:gd name="T56" fmla="*/ 14 w 27"/>
                  <a:gd name="T57" fmla="*/ 8 h 18"/>
                  <a:gd name="T58" fmla="*/ 13 w 27"/>
                  <a:gd name="T59" fmla="*/ 10 h 18"/>
                  <a:gd name="T60" fmla="*/ 13 w 27"/>
                  <a:gd name="T61" fmla="*/ 11 h 18"/>
                  <a:gd name="T62" fmla="*/ 12 w 27"/>
                  <a:gd name="T63" fmla="*/ 11 h 18"/>
                  <a:gd name="T64" fmla="*/ 11 w 27"/>
                  <a:gd name="T65" fmla="*/ 11 h 18"/>
                  <a:gd name="T66" fmla="*/ 10 w 27"/>
                  <a:gd name="T67" fmla="*/ 12 h 18"/>
                  <a:gd name="T68" fmla="*/ 9 w 27"/>
                  <a:gd name="T69" fmla="*/ 13 h 18"/>
                  <a:gd name="T70" fmla="*/ 8 w 27"/>
                  <a:gd name="T71" fmla="*/ 14 h 18"/>
                  <a:gd name="T72" fmla="*/ 7 w 27"/>
                  <a:gd name="T73" fmla="*/ 15 h 18"/>
                  <a:gd name="T74" fmla="*/ 6 w 27"/>
                  <a:gd name="T75" fmla="*/ 15 h 18"/>
                  <a:gd name="T76" fmla="*/ 7 w 27"/>
                  <a:gd name="T77" fmla="*/ 15 h 18"/>
                  <a:gd name="T78" fmla="*/ 6 w 27"/>
                  <a:gd name="T79" fmla="*/ 16 h 18"/>
                  <a:gd name="T80" fmla="*/ 5 w 27"/>
                  <a:gd name="T81" fmla="*/ 17 h 18"/>
                  <a:gd name="T82" fmla="*/ 4 w 27"/>
                  <a:gd name="T83" fmla="*/ 17 h 18"/>
                  <a:gd name="T84" fmla="*/ 3 w 27"/>
                  <a:gd name="T85" fmla="*/ 17 h 18"/>
                  <a:gd name="T86" fmla="*/ 3 w 27"/>
                  <a:gd name="T87" fmla="*/ 16 h 18"/>
                  <a:gd name="T88" fmla="*/ 2 w 27"/>
                  <a:gd name="T89" fmla="*/ 16 h 18"/>
                  <a:gd name="T90" fmla="*/ 1 w 27"/>
                  <a:gd name="T91" fmla="*/ 16 h 18"/>
                  <a:gd name="T92" fmla="*/ 0 w 27"/>
                  <a:gd name="T93" fmla="*/ 15 h 18"/>
                  <a:gd name="T94" fmla="*/ 0 w 27"/>
                  <a:gd name="T95" fmla="*/ 14 h 18"/>
                  <a:gd name="T96" fmla="*/ 1 w 27"/>
                  <a:gd name="T97" fmla="*/ 14 h 18"/>
                  <a:gd name="T98" fmla="*/ 1 w 27"/>
                  <a:gd name="T99" fmla="*/ 12 h 18"/>
                  <a:gd name="T100" fmla="*/ 1 w 27"/>
                  <a:gd name="T101" fmla="*/ 12 h 1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7"/>
                  <a:gd name="T154" fmla="*/ 0 h 18"/>
                  <a:gd name="T155" fmla="*/ 27 w 27"/>
                  <a:gd name="T156" fmla="*/ 18 h 1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7" h="18">
                    <a:moveTo>
                      <a:pt x="1" y="12"/>
                    </a:moveTo>
                    <a:lnTo>
                      <a:pt x="1" y="11"/>
                    </a:lnTo>
                    <a:lnTo>
                      <a:pt x="2" y="10"/>
                    </a:lnTo>
                    <a:lnTo>
                      <a:pt x="3" y="10"/>
                    </a:lnTo>
                    <a:lnTo>
                      <a:pt x="4" y="10"/>
                    </a:lnTo>
                    <a:lnTo>
                      <a:pt x="4" y="9"/>
                    </a:lnTo>
                    <a:lnTo>
                      <a:pt x="6" y="7"/>
                    </a:lnTo>
                    <a:lnTo>
                      <a:pt x="7" y="7"/>
                    </a:lnTo>
                    <a:lnTo>
                      <a:pt x="8" y="6"/>
                    </a:lnTo>
                    <a:lnTo>
                      <a:pt x="9" y="6"/>
                    </a:lnTo>
                    <a:lnTo>
                      <a:pt x="10" y="5"/>
                    </a:lnTo>
                    <a:lnTo>
                      <a:pt x="11" y="5"/>
                    </a:lnTo>
                    <a:lnTo>
                      <a:pt x="13" y="4"/>
                    </a:lnTo>
                    <a:lnTo>
                      <a:pt x="14" y="3"/>
                    </a:lnTo>
                    <a:lnTo>
                      <a:pt x="16" y="3"/>
                    </a:lnTo>
                    <a:lnTo>
                      <a:pt x="19" y="2"/>
                    </a:lnTo>
                    <a:lnTo>
                      <a:pt x="21" y="1"/>
                    </a:lnTo>
                    <a:lnTo>
                      <a:pt x="23" y="1"/>
                    </a:lnTo>
                    <a:lnTo>
                      <a:pt x="24" y="1"/>
                    </a:lnTo>
                    <a:lnTo>
                      <a:pt x="25" y="0"/>
                    </a:lnTo>
                    <a:lnTo>
                      <a:pt x="25" y="1"/>
                    </a:lnTo>
                    <a:lnTo>
                      <a:pt x="26" y="1"/>
                    </a:lnTo>
                    <a:lnTo>
                      <a:pt x="25" y="2"/>
                    </a:lnTo>
                    <a:lnTo>
                      <a:pt x="24" y="3"/>
                    </a:lnTo>
                    <a:lnTo>
                      <a:pt x="22" y="4"/>
                    </a:lnTo>
                    <a:lnTo>
                      <a:pt x="20" y="6"/>
                    </a:lnTo>
                    <a:lnTo>
                      <a:pt x="18" y="6"/>
                    </a:lnTo>
                    <a:lnTo>
                      <a:pt x="15" y="7"/>
                    </a:lnTo>
                    <a:lnTo>
                      <a:pt x="14" y="8"/>
                    </a:lnTo>
                    <a:lnTo>
                      <a:pt x="13" y="10"/>
                    </a:lnTo>
                    <a:lnTo>
                      <a:pt x="13" y="11"/>
                    </a:lnTo>
                    <a:lnTo>
                      <a:pt x="12" y="11"/>
                    </a:lnTo>
                    <a:lnTo>
                      <a:pt x="11" y="11"/>
                    </a:lnTo>
                    <a:lnTo>
                      <a:pt x="10" y="12"/>
                    </a:lnTo>
                    <a:lnTo>
                      <a:pt x="9" y="13"/>
                    </a:lnTo>
                    <a:lnTo>
                      <a:pt x="8" y="14"/>
                    </a:lnTo>
                    <a:lnTo>
                      <a:pt x="7" y="15"/>
                    </a:lnTo>
                    <a:lnTo>
                      <a:pt x="6" y="15"/>
                    </a:lnTo>
                    <a:lnTo>
                      <a:pt x="7" y="15"/>
                    </a:lnTo>
                    <a:lnTo>
                      <a:pt x="6" y="16"/>
                    </a:lnTo>
                    <a:lnTo>
                      <a:pt x="5" y="17"/>
                    </a:lnTo>
                    <a:lnTo>
                      <a:pt x="4" y="17"/>
                    </a:lnTo>
                    <a:lnTo>
                      <a:pt x="3" y="17"/>
                    </a:lnTo>
                    <a:lnTo>
                      <a:pt x="3" y="16"/>
                    </a:lnTo>
                    <a:lnTo>
                      <a:pt x="2" y="16"/>
                    </a:lnTo>
                    <a:lnTo>
                      <a:pt x="1" y="16"/>
                    </a:lnTo>
                    <a:lnTo>
                      <a:pt x="0" y="15"/>
                    </a:lnTo>
                    <a:lnTo>
                      <a:pt x="0" y="14"/>
                    </a:lnTo>
                    <a:lnTo>
                      <a:pt x="1" y="14"/>
                    </a:lnTo>
                    <a:lnTo>
                      <a:pt x="1" y="12"/>
                    </a:lnTo>
                  </a:path>
                </a:pathLst>
              </a:custGeom>
              <a:solidFill>
                <a:srgbClr val="CD007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897" name="Freeform 199"/>
              <p:cNvSpPr>
                <a:spLocks/>
              </p:cNvSpPr>
              <p:nvPr/>
            </p:nvSpPr>
            <p:spPr bwMode="auto">
              <a:xfrm>
                <a:off x="1229" y="2245"/>
                <a:ext cx="30" cy="22"/>
              </a:xfrm>
              <a:custGeom>
                <a:avLst/>
                <a:gdLst>
                  <a:gd name="T0" fmla="*/ 2 w 30"/>
                  <a:gd name="T1" fmla="*/ 13 h 22"/>
                  <a:gd name="T2" fmla="*/ 2 w 30"/>
                  <a:gd name="T3" fmla="*/ 12 h 22"/>
                  <a:gd name="T4" fmla="*/ 3 w 30"/>
                  <a:gd name="T5" fmla="*/ 11 h 22"/>
                  <a:gd name="T6" fmla="*/ 4 w 30"/>
                  <a:gd name="T7" fmla="*/ 11 h 22"/>
                  <a:gd name="T8" fmla="*/ 5 w 30"/>
                  <a:gd name="T9" fmla="*/ 9 h 22"/>
                  <a:gd name="T10" fmla="*/ 7 w 30"/>
                  <a:gd name="T11" fmla="*/ 9 h 22"/>
                  <a:gd name="T12" fmla="*/ 8 w 30"/>
                  <a:gd name="T13" fmla="*/ 8 h 22"/>
                  <a:gd name="T14" fmla="*/ 9 w 30"/>
                  <a:gd name="T15" fmla="*/ 7 h 22"/>
                  <a:gd name="T16" fmla="*/ 10 w 30"/>
                  <a:gd name="T17" fmla="*/ 7 h 22"/>
                  <a:gd name="T18" fmla="*/ 11 w 30"/>
                  <a:gd name="T19" fmla="*/ 6 h 22"/>
                  <a:gd name="T20" fmla="*/ 13 w 30"/>
                  <a:gd name="T21" fmla="*/ 5 h 22"/>
                  <a:gd name="T22" fmla="*/ 14 w 30"/>
                  <a:gd name="T23" fmla="*/ 5 h 22"/>
                  <a:gd name="T24" fmla="*/ 16 w 30"/>
                  <a:gd name="T25" fmla="*/ 3 h 22"/>
                  <a:gd name="T26" fmla="*/ 18 w 30"/>
                  <a:gd name="T27" fmla="*/ 3 h 22"/>
                  <a:gd name="T28" fmla="*/ 21 w 30"/>
                  <a:gd name="T29" fmla="*/ 2 h 22"/>
                  <a:gd name="T30" fmla="*/ 24 w 30"/>
                  <a:gd name="T31" fmla="*/ 2 h 22"/>
                  <a:gd name="T32" fmla="*/ 25 w 30"/>
                  <a:gd name="T33" fmla="*/ 1 h 22"/>
                  <a:gd name="T34" fmla="*/ 27 w 30"/>
                  <a:gd name="T35" fmla="*/ 1 h 22"/>
                  <a:gd name="T36" fmla="*/ 28 w 30"/>
                  <a:gd name="T37" fmla="*/ 0 h 22"/>
                  <a:gd name="T38" fmla="*/ 28 w 30"/>
                  <a:gd name="T39" fmla="*/ 1 h 22"/>
                  <a:gd name="T40" fmla="*/ 29 w 30"/>
                  <a:gd name="T41" fmla="*/ 2 h 22"/>
                  <a:gd name="T42" fmla="*/ 28 w 30"/>
                  <a:gd name="T43" fmla="*/ 3 h 22"/>
                  <a:gd name="T44" fmla="*/ 26 w 30"/>
                  <a:gd name="T45" fmla="*/ 4 h 22"/>
                  <a:gd name="T46" fmla="*/ 25 w 30"/>
                  <a:gd name="T47" fmla="*/ 5 h 22"/>
                  <a:gd name="T48" fmla="*/ 22 w 30"/>
                  <a:gd name="T49" fmla="*/ 6 h 22"/>
                  <a:gd name="T50" fmla="*/ 21 w 30"/>
                  <a:gd name="T51" fmla="*/ 7 h 22"/>
                  <a:gd name="T52" fmla="*/ 19 w 30"/>
                  <a:gd name="T53" fmla="*/ 9 h 22"/>
                  <a:gd name="T54" fmla="*/ 16 w 30"/>
                  <a:gd name="T55" fmla="*/ 9 h 22"/>
                  <a:gd name="T56" fmla="*/ 15 w 30"/>
                  <a:gd name="T57" fmla="*/ 12 h 22"/>
                  <a:gd name="T58" fmla="*/ 15 w 30"/>
                  <a:gd name="T59" fmla="*/ 13 h 22"/>
                  <a:gd name="T60" fmla="*/ 14 w 30"/>
                  <a:gd name="T61" fmla="*/ 13 h 22"/>
                  <a:gd name="T62" fmla="*/ 13 w 30"/>
                  <a:gd name="T63" fmla="*/ 13 h 22"/>
                  <a:gd name="T64" fmla="*/ 12 w 30"/>
                  <a:gd name="T65" fmla="*/ 14 h 22"/>
                  <a:gd name="T66" fmla="*/ 11 w 30"/>
                  <a:gd name="T67" fmla="*/ 15 h 22"/>
                  <a:gd name="T68" fmla="*/ 10 w 30"/>
                  <a:gd name="T69" fmla="*/ 15 h 22"/>
                  <a:gd name="T70" fmla="*/ 10 w 30"/>
                  <a:gd name="T71" fmla="*/ 16 h 22"/>
                  <a:gd name="T72" fmla="*/ 10 w 30"/>
                  <a:gd name="T73" fmla="*/ 17 h 22"/>
                  <a:gd name="T74" fmla="*/ 9 w 30"/>
                  <a:gd name="T75" fmla="*/ 18 h 22"/>
                  <a:gd name="T76" fmla="*/ 9 w 30"/>
                  <a:gd name="T77" fmla="*/ 19 h 22"/>
                  <a:gd name="T78" fmla="*/ 8 w 30"/>
                  <a:gd name="T79" fmla="*/ 19 h 22"/>
                  <a:gd name="T80" fmla="*/ 7 w 30"/>
                  <a:gd name="T81" fmla="*/ 20 h 22"/>
                  <a:gd name="T82" fmla="*/ 6 w 30"/>
                  <a:gd name="T83" fmla="*/ 20 h 22"/>
                  <a:gd name="T84" fmla="*/ 5 w 30"/>
                  <a:gd name="T85" fmla="*/ 20 h 22"/>
                  <a:gd name="T86" fmla="*/ 5 w 30"/>
                  <a:gd name="T87" fmla="*/ 21 h 22"/>
                  <a:gd name="T88" fmla="*/ 4 w 30"/>
                  <a:gd name="T89" fmla="*/ 21 h 22"/>
                  <a:gd name="T90" fmla="*/ 3 w 30"/>
                  <a:gd name="T91" fmla="*/ 20 h 22"/>
                  <a:gd name="T92" fmla="*/ 2 w 30"/>
                  <a:gd name="T93" fmla="*/ 19 h 22"/>
                  <a:gd name="T94" fmla="*/ 1 w 30"/>
                  <a:gd name="T95" fmla="*/ 18 h 22"/>
                  <a:gd name="T96" fmla="*/ 0 w 30"/>
                  <a:gd name="T97" fmla="*/ 17 h 22"/>
                  <a:gd name="T98" fmla="*/ 0 w 30"/>
                  <a:gd name="T99" fmla="*/ 16 h 22"/>
                  <a:gd name="T100" fmla="*/ 1 w 30"/>
                  <a:gd name="T101" fmla="*/ 15 h 22"/>
                  <a:gd name="T102" fmla="*/ 2 w 30"/>
                  <a:gd name="T103" fmla="*/ 13 h 2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0"/>
                  <a:gd name="T157" fmla="*/ 0 h 22"/>
                  <a:gd name="T158" fmla="*/ 30 w 30"/>
                  <a:gd name="T159" fmla="*/ 22 h 2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0" h="22">
                    <a:moveTo>
                      <a:pt x="2" y="13"/>
                    </a:moveTo>
                    <a:lnTo>
                      <a:pt x="2" y="12"/>
                    </a:lnTo>
                    <a:lnTo>
                      <a:pt x="3" y="11"/>
                    </a:lnTo>
                    <a:lnTo>
                      <a:pt x="4" y="11"/>
                    </a:lnTo>
                    <a:lnTo>
                      <a:pt x="5" y="9"/>
                    </a:lnTo>
                    <a:lnTo>
                      <a:pt x="7" y="9"/>
                    </a:lnTo>
                    <a:lnTo>
                      <a:pt x="8" y="8"/>
                    </a:lnTo>
                    <a:lnTo>
                      <a:pt x="9" y="7"/>
                    </a:lnTo>
                    <a:lnTo>
                      <a:pt x="10" y="7"/>
                    </a:lnTo>
                    <a:lnTo>
                      <a:pt x="11" y="6"/>
                    </a:lnTo>
                    <a:lnTo>
                      <a:pt x="13" y="5"/>
                    </a:lnTo>
                    <a:lnTo>
                      <a:pt x="14" y="5"/>
                    </a:lnTo>
                    <a:lnTo>
                      <a:pt x="16" y="3"/>
                    </a:lnTo>
                    <a:lnTo>
                      <a:pt x="18" y="3"/>
                    </a:lnTo>
                    <a:lnTo>
                      <a:pt x="21" y="2"/>
                    </a:lnTo>
                    <a:lnTo>
                      <a:pt x="24" y="2"/>
                    </a:lnTo>
                    <a:lnTo>
                      <a:pt x="25" y="1"/>
                    </a:lnTo>
                    <a:lnTo>
                      <a:pt x="27" y="1"/>
                    </a:lnTo>
                    <a:lnTo>
                      <a:pt x="28" y="0"/>
                    </a:lnTo>
                    <a:lnTo>
                      <a:pt x="28" y="1"/>
                    </a:lnTo>
                    <a:lnTo>
                      <a:pt x="29" y="2"/>
                    </a:lnTo>
                    <a:lnTo>
                      <a:pt x="28" y="3"/>
                    </a:lnTo>
                    <a:lnTo>
                      <a:pt x="26" y="4"/>
                    </a:lnTo>
                    <a:lnTo>
                      <a:pt x="25" y="5"/>
                    </a:lnTo>
                    <a:lnTo>
                      <a:pt x="22" y="6"/>
                    </a:lnTo>
                    <a:lnTo>
                      <a:pt x="21" y="7"/>
                    </a:lnTo>
                    <a:lnTo>
                      <a:pt x="19" y="9"/>
                    </a:lnTo>
                    <a:lnTo>
                      <a:pt x="16" y="9"/>
                    </a:lnTo>
                    <a:lnTo>
                      <a:pt x="15" y="12"/>
                    </a:lnTo>
                    <a:lnTo>
                      <a:pt x="15" y="13"/>
                    </a:lnTo>
                    <a:lnTo>
                      <a:pt x="14" y="13"/>
                    </a:lnTo>
                    <a:lnTo>
                      <a:pt x="13" y="13"/>
                    </a:lnTo>
                    <a:lnTo>
                      <a:pt x="12" y="14"/>
                    </a:lnTo>
                    <a:lnTo>
                      <a:pt x="11" y="15"/>
                    </a:lnTo>
                    <a:lnTo>
                      <a:pt x="10" y="15"/>
                    </a:lnTo>
                    <a:lnTo>
                      <a:pt x="10" y="16"/>
                    </a:lnTo>
                    <a:lnTo>
                      <a:pt x="10" y="17"/>
                    </a:lnTo>
                    <a:lnTo>
                      <a:pt x="9" y="18"/>
                    </a:lnTo>
                    <a:lnTo>
                      <a:pt x="9" y="19"/>
                    </a:lnTo>
                    <a:lnTo>
                      <a:pt x="8" y="19"/>
                    </a:lnTo>
                    <a:lnTo>
                      <a:pt x="7" y="20"/>
                    </a:lnTo>
                    <a:lnTo>
                      <a:pt x="6" y="20"/>
                    </a:lnTo>
                    <a:lnTo>
                      <a:pt x="5" y="20"/>
                    </a:lnTo>
                    <a:lnTo>
                      <a:pt x="5" y="21"/>
                    </a:lnTo>
                    <a:lnTo>
                      <a:pt x="4" y="21"/>
                    </a:lnTo>
                    <a:lnTo>
                      <a:pt x="3" y="20"/>
                    </a:lnTo>
                    <a:lnTo>
                      <a:pt x="2" y="19"/>
                    </a:lnTo>
                    <a:lnTo>
                      <a:pt x="1" y="18"/>
                    </a:lnTo>
                    <a:lnTo>
                      <a:pt x="0" y="17"/>
                    </a:lnTo>
                    <a:lnTo>
                      <a:pt x="0" y="16"/>
                    </a:lnTo>
                    <a:lnTo>
                      <a:pt x="1" y="15"/>
                    </a:lnTo>
                    <a:lnTo>
                      <a:pt x="2" y="13"/>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898" name="Line 200"/>
              <p:cNvSpPr>
                <a:spLocks noChangeShapeType="1"/>
              </p:cNvSpPr>
              <p:nvPr/>
            </p:nvSpPr>
            <p:spPr bwMode="auto">
              <a:xfrm flipH="1">
                <a:off x="938" y="2652"/>
                <a:ext cx="19" cy="2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da-DK"/>
              </a:p>
            </p:txBody>
          </p:sp>
          <p:sp>
            <p:nvSpPr>
              <p:cNvPr id="114899" name="Freeform 201"/>
              <p:cNvSpPr>
                <a:spLocks/>
              </p:cNvSpPr>
              <p:nvPr/>
            </p:nvSpPr>
            <p:spPr bwMode="auto">
              <a:xfrm>
                <a:off x="808" y="1555"/>
                <a:ext cx="55" cy="73"/>
              </a:xfrm>
              <a:custGeom>
                <a:avLst/>
                <a:gdLst>
                  <a:gd name="T0" fmla="*/ 0 w 55"/>
                  <a:gd name="T1" fmla="*/ 0 h 73"/>
                  <a:gd name="T2" fmla="*/ 1 w 55"/>
                  <a:gd name="T3" fmla="*/ 1 h 73"/>
                  <a:gd name="T4" fmla="*/ 1 w 55"/>
                  <a:gd name="T5" fmla="*/ 2 h 73"/>
                  <a:gd name="T6" fmla="*/ 1 w 55"/>
                  <a:gd name="T7" fmla="*/ 3 h 73"/>
                  <a:gd name="T8" fmla="*/ 2 w 55"/>
                  <a:gd name="T9" fmla="*/ 4 h 73"/>
                  <a:gd name="T10" fmla="*/ 3 w 55"/>
                  <a:gd name="T11" fmla="*/ 5 h 73"/>
                  <a:gd name="T12" fmla="*/ 3 w 55"/>
                  <a:gd name="T13" fmla="*/ 6 h 73"/>
                  <a:gd name="T14" fmla="*/ 4 w 55"/>
                  <a:gd name="T15" fmla="*/ 6 h 73"/>
                  <a:gd name="T16" fmla="*/ 4 w 55"/>
                  <a:gd name="T17" fmla="*/ 7 h 73"/>
                  <a:gd name="T18" fmla="*/ 5 w 55"/>
                  <a:gd name="T19" fmla="*/ 8 h 73"/>
                  <a:gd name="T20" fmla="*/ 5 w 55"/>
                  <a:gd name="T21" fmla="*/ 9 h 73"/>
                  <a:gd name="T22" fmla="*/ 6 w 55"/>
                  <a:gd name="T23" fmla="*/ 12 h 73"/>
                  <a:gd name="T24" fmla="*/ 7 w 55"/>
                  <a:gd name="T25" fmla="*/ 15 h 73"/>
                  <a:gd name="T26" fmla="*/ 8 w 55"/>
                  <a:gd name="T27" fmla="*/ 18 h 73"/>
                  <a:gd name="T28" fmla="*/ 8 w 55"/>
                  <a:gd name="T29" fmla="*/ 21 h 73"/>
                  <a:gd name="T30" fmla="*/ 9 w 55"/>
                  <a:gd name="T31" fmla="*/ 24 h 73"/>
                  <a:gd name="T32" fmla="*/ 10 w 55"/>
                  <a:gd name="T33" fmla="*/ 26 h 73"/>
                  <a:gd name="T34" fmla="*/ 10 w 55"/>
                  <a:gd name="T35" fmla="*/ 29 h 73"/>
                  <a:gd name="T36" fmla="*/ 12 w 55"/>
                  <a:gd name="T37" fmla="*/ 32 h 73"/>
                  <a:gd name="T38" fmla="*/ 13 w 55"/>
                  <a:gd name="T39" fmla="*/ 35 h 73"/>
                  <a:gd name="T40" fmla="*/ 14 w 55"/>
                  <a:gd name="T41" fmla="*/ 37 h 73"/>
                  <a:gd name="T42" fmla="*/ 14 w 55"/>
                  <a:gd name="T43" fmla="*/ 39 h 73"/>
                  <a:gd name="T44" fmla="*/ 15 w 55"/>
                  <a:gd name="T45" fmla="*/ 42 h 73"/>
                  <a:gd name="T46" fmla="*/ 16 w 55"/>
                  <a:gd name="T47" fmla="*/ 44 h 73"/>
                  <a:gd name="T48" fmla="*/ 18 w 55"/>
                  <a:gd name="T49" fmla="*/ 47 h 73"/>
                  <a:gd name="T50" fmla="*/ 19 w 55"/>
                  <a:gd name="T51" fmla="*/ 49 h 73"/>
                  <a:gd name="T52" fmla="*/ 20 w 55"/>
                  <a:gd name="T53" fmla="*/ 51 h 73"/>
                  <a:gd name="T54" fmla="*/ 22 w 55"/>
                  <a:gd name="T55" fmla="*/ 52 h 73"/>
                  <a:gd name="T56" fmla="*/ 24 w 55"/>
                  <a:gd name="T57" fmla="*/ 55 h 73"/>
                  <a:gd name="T58" fmla="*/ 26 w 55"/>
                  <a:gd name="T59" fmla="*/ 57 h 73"/>
                  <a:gd name="T60" fmla="*/ 28 w 55"/>
                  <a:gd name="T61" fmla="*/ 59 h 73"/>
                  <a:gd name="T62" fmla="*/ 29 w 55"/>
                  <a:gd name="T63" fmla="*/ 59 h 73"/>
                  <a:gd name="T64" fmla="*/ 30 w 55"/>
                  <a:gd name="T65" fmla="*/ 60 h 73"/>
                  <a:gd name="T66" fmla="*/ 31 w 55"/>
                  <a:gd name="T67" fmla="*/ 60 h 73"/>
                  <a:gd name="T68" fmla="*/ 33 w 55"/>
                  <a:gd name="T69" fmla="*/ 61 h 73"/>
                  <a:gd name="T70" fmla="*/ 34 w 55"/>
                  <a:gd name="T71" fmla="*/ 62 h 73"/>
                  <a:gd name="T72" fmla="*/ 36 w 55"/>
                  <a:gd name="T73" fmla="*/ 63 h 73"/>
                  <a:gd name="T74" fmla="*/ 38 w 55"/>
                  <a:gd name="T75" fmla="*/ 65 h 73"/>
                  <a:gd name="T76" fmla="*/ 39 w 55"/>
                  <a:gd name="T77" fmla="*/ 65 h 73"/>
                  <a:gd name="T78" fmla="*/ 40 w 55"/>
                  <a:gd name="T79" fmla="*/ 65 h 73"/>
                  <a:gd name="T80" fmla="*/ 40 w 55"/>
                  <a:gd name="T81" fmla="*/ 66 h 73"/>
                  <a:gd name="T82" fmla="*/ 42 w 55"/>
                  <a:gd name="T83" fmla="*/ 67 h 73"/>
                  <a:gd name="T84" fmla="*/ 44 w 55"/>
                  <a:gd name="T85" fmla="*/ 68 h 73"/>
                  <a:gd name="T86" fmla="*/ 46 w 55"/>
                  <a:gd name="T87" fmla="*/ 68 h 73"/>
                  <a:gd name="T88" fmla="*/ 47 w 55"/>
                  <a:gd name="T89" fmla="*/ 69 h 73"/>
                  <a:gd name="T90" fmla="*/ 51 w 55"/>
                  <a:gd name="T91" fmla="*/ 70 h 73"/>
                  <a:gd name="T92" fmla="*/ 52 w 55"/>
                  <a:gd name="T93" fmla="*/ 70 h 73"/>
                  <a:gd name="T94" fmla="*/ 53 w 55"/>
                  <a:gd name="T95" fmla="*/ 71 h 73"/>
                  <a:gd name="T96" fmla="*/ 54 w 55"/>
                  <a:gd name="T97" fmla="*/ 72 h 73"/>
                  <a:gd name="T98" fmla="*/ 53 w 55"/>
                  <a:gd name="T99" fmla="*/ 72 h 7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5"/>
                  <a:gd name="T151" fmla="*/ 0 h 73"/>
                  <a:gd name="T152" fmla="*/ 55 w 55"/>
                  <a:gd name="T153" fmla="*/ 73 h 7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5" h="73">
                    <a:moveTo>
                      <a:pt x="0" y="0"/>
                    </a:moveTo>
                    <a:lnTo>
                      <a:pt x="1" y="1"/>
                    </a:lnTo>
                    <a:lnTo>
                      <a:pt x="1" y="2"/>
                    </a:lnTo>
                    <a:lnTo>
                      <a:pt x="1" y="3"/>
                    </a:lnTo>
                    <a:lnTo>
                      <a:pt x="2" y="4"/>
                    </a:lnTo>
                    <a:lnTo>
                      <a:pt x="3" y="5"/>
                    </a:lnTo>
                    <a:lnTo>
                      <a:pt x="3" y="6"/>
                    </a:lnTo>
                    <a:lnTo>
                      <a:pt x="4" y="6"/>
                    </a:lnTo>
                    <a:lnTo>
                      <a:pt x="4" y="7"/>
                    </a:lnTo>
                    <a:lnTo>
                      <a:pt x="5" y="8"/>
                    </a:lnTo>
                    <a:lnTo>
                      <a:pt x="5" y="9"/>
                    </a:lnTo>
                    <a:lnTo>
                      <a:pt x="6" y="12"/>
                    </a:lnTo>
                    <a:lnTo>
                      <a:pt x="7" y="15"/>
                    </a:lnTo>
                    <a:lnTo>
                      <a:pt x="8" y="18"/>
                    </a:lnTo>
                    <a:lnTo>
                      <a:pt x="8" y="21"/>
                    </a:lnTo>
                    <a:lnTo>
                      <a:pt x="9" y="24"/>
                    </a:lnTo>
                    <a:lnTo>
                      <a:pt x="10" y="26"/>
                    </a:lnTo>
                    <a:lnTo>
                      <a:pt x="10" y="29"/>
                    </a:lnTo>
                    <a:lnTo>
                      <a:pt x="12" y="32"/>
                    </a:lnTo>
                    <a:lnTo>
                      <a:pt x="13" y="35"/>
                    </a:lnTo>
                    <a:lnTo>
                      <a:pt x="14" y="37"/>
                    </a:lnTo>
                    <a:lnTo>
                      <a:pt x="14" y="39"/>
                    </a:lnTo>
                    <a:lnTo>
                      <a:pt x="15" y="42"/>
                    </a:lnTo>
                    <a:lnTo>
                      <a:pt x="16" y="44"/>
                    </a:lnTo>
                    <a:lnTo>
                      <a:pt x="18" y="47"/>
                    </a:lnTo>
                    <a:lnTo>
                      <a:pt x="19" y="49"/>
                    </a:lnTo>
                    <a:lnTo>
                      <a:pt x="20" y="51"/>
                    </a:lnTo>
                    <a:lnTo>
                      <a:pt x="22" y="52"/>
                    </a:lnTo>
                    <a:lnTo>
                      <a:pt x="24" y="55"/>
                    </a:lnTo>
                    <a:lnTo>
                      <a:pt x="26" y="57"/>
                    </a:lnTo>
                    <a:lnTo>
                      <a:pt x="28" y="59"/>
                    </a:lnTo>
                    <a:lnTo>
                      <a:pt x="29" y="59"/>
                    </a:lnTo>
                    <a:lnTo>
                      <a:pt x="30" y="60"/>
                    </a:lnTo>
                    <a:lnTo>
                      <a:pt x="31" y="60"/>
                    </a:lnTo>
                    <a:lnTo>
                      <a:pt x="33" y="61"/>
                    </a:lnTo>
                    <a:lnTo>
                      <a:pt x="34" y="62"/>
                    </a:lnTo>
                    <a:lnTo>
                      <a:pt x="36" y="63"/>
                    </a:lnTo>
                    <a:lnTo>
                      <a:pt x="38" y="65"/>
                    </a:lnTo>
                    <a:lnTo>
                      <a:pt x="39" y="65"/>
                    </a:lnTo>
                    <a:lnTo>
                      <a:pt x="40" y="65"/>
                    </a:lnTo>
                    <a:lnTo>
                      <a:pt x="40" y="66"/>
                    </a:lnTo>
                    <a:lnTo>
                      <a:pt x="42" y="67"/>
                    </a:lnTo>
                    <a:lnTo>
                      <a:pt x="44" y="68"/>
                    </a:lnTo>
                    <a:lnTo>
                      <a:pt x="46" y="68"/>
                    </a:lnTo>
                    <a:lnTo>
                      <a:pt x="47" y="69"/>
                    </a:lnTo>
                    <a:lnTo>
                      <a:pt x="51" y="70"/>
                    </a:lnTo>
                    <a:lnTo>
                      <a:pt x="52" y="70"/>
                    </a:lnTo>
                    <a:lnTo>
                      <a:pt x="53" y="71"/>
                    </a:lnTo>
                    <a:lnTo>
                      <a:pt x="54" y="72"/>
                    </a:lnTo>
                    <a:lnTo>
                      <a:pt x="53" y="72"/>
                    </a:lnTo>
                  </a:path>
                </a:pathLst>
              </a:custGeom>
              <a:noFill/>
              <a:ln w="12700" cap="rnd">
                <a:solidFill>
                  <a:srgbClr val="E5A5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900" name="Freeform 202"/>
              <p:cNvSpPr>
                <a:spLocks/>
              </p:cNvSpPr>
              <p:nvPr/>
            </p:nvSpPr>
            <p:spPr bwMode="auto">
              <a:xfrm>
                <a:off x="706" y="1552"/>
                <a:ext cx="94" cy="22"/>
              </a:xfrm>
              <a:custGeom>
                <a:avLst/>
                <a:gdLst>
                  <a:gd name="T0" fmla="*/ 93 w 94"/>
                  <a:gd name="T1" fmla="*/ 0 h 22"/>
                  <a:gd name="T2" fmla="*/ 91 w 94"/>
                  <a:gd name="T3" fmla="*/ 2 h 22"/>
                  <a:gd name="T4" fmla="*/ 84 w 94"/>
                  <a:gd name="T5" fmla="*/ 9 h 22"/>
                  <a:gd name="T6" fmla="*/ 75 w 94"/>
                  <a:gd name="T7" fmla="*/ 15 h 22"/>
                  <a:gd name="T8" fmla="*/ 66 w 94"/>
                  <a:gd name="T9" fmla="*/ 19 h 22"/>
                  <a:gd name="T10" fmla="*/ 57 w 94"/>
                  <a:gd name="T11" fmla="*/ 21 h 22"/>
                  <a:gd name="T12" fmla="*/ 47 w 94"/>
                  <a:gd name="T13" fmla="*/ 21 h 22"/>
                  <a:gd name="T14" fmla="*/ 36 w 94"/>
                  <a:gd name="T15" fmla="*/ 20 h 22"/>
                  <a:gd name="T16" fmla="*/ 26 w 94"/>
                  <a:gd name="T17" fmla="*/ 18 h 22"/>
                  <a:gd name="T18" fmla="*/ 16 w 94"/>
                  <a:gd name="T19" fmla="*/ 13 h 22"/>
                  <a:gd name="T20" fmla="*/ 8 w 94"/>
                  <a:gd name="T21" fmla="*/ 8 h 22"/>
                  <a:gd name="T22" fmla="*/ 0 w 94"/>
                  <a:gd name="T23" fmla="*/ 0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4"/>
                  <a:gd name="T37" fmla="*/ 0 h 22"/>
                  <a:gd name="T38" fmla="*/ 94 w 94"/>
                  <a:gd name="T39" fmla="*/ 22 h 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4" h="22">
                    <a:moveTo>
                      <a:pt x="93" y="0"/>
                    </a:moveTo>
                    <a:lnTo>
                      <a:pt x="91" y="2"/>
                    </a:lnTo>
                    <a:lnTo>
                      <a:pt x="84" y="9"/>
                    </a:lnTo>
                    <a:lnTo>
                      <a:pt x="75" y="15"/>
                    </a:lnTo>
                    <a:lnTo>
                      <a:pt x="66" y="19"/>
                    </a:lnTo>
                    <a:lnTo>
                      <a:pt x="57" y="21"/>
                    </a:lnTo>
                    <a:lnTo>
                      <a:pt x="47" y="21"/>
                    </a:lnTo>
                    <a:lnTo>
                      <a:pt x="36" y="20"/>
                    </a:lnTo>
                    <a:lnTo>
                      <a:pt x="26" y="18"/>
                    </a:lnTo>
                    <a:lnTo>
                      <a:pt x="16" y="13"/>
                    </a:lnTo>
                    <a:lnTo>
                      <a:pt x="8" y="8"/>
                    </a:lnTo>
                    <a:lnTo>
                      <a:pt x="0" y="0"/>
                    </a:lnTo>
                  </a:path>
                </a:pathLst>
              </a:custGeom>
              <a:noFill/>
              <a:ln w="12700" cap="rnd">
                <a:solidFill>
                  <a:srgbClr val="E5A5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901" name="Freeform 203"/>
              <p:cNvSpPr>
                <a:spLocks/>
              </p:cNvSpPr>
              <p:nvPr/>
            </p:nvSpPr>
            <p:spPr bwMode="auto">
              <a:xfrm>
                <a:off x="724" y="1571"/>
                <a:ext cx="44" cy="76"/>
              </a:xfrm>
              <a:custGeom>
                <a:avLst/>
                <a:gdLst>
                  <a:gd name="T0" fmla="*/ 16 w 44"/>
                  <a:gd name="T1" fmla="*/ 0 h 76"/>
                  <a:gd name="T2" fmla="*/ 15 w 44"/>
                  <a:gd name="T3" fmla="*/ 1 h 76"/>
                  <a:gd name="T4" fmla="*/ 11 w 44"/>
                  <a:gd name="T5" fmla="*/ 2 h 76"/>
                  <a:gd name="T6" fmla="*/ 7 w 44"/>
                  <a:gd name="T7" fmla="*/ 3 h 76"/>
                  <a:gd name="T8" fmla="*/ 3 w 44"/>
                  <a:gd name="T9" fmla="*/ 6 h 76"/>
                  <a:gd name="T10" fmla="*/ 2 w 44"/>
                  <a:gd name="T11" fmla="*/ 9 h 76"/>
                  <a:gd name="T12" fmla="*/ 1 w 44"/>
                  <a:gd name="T13" fmla="*/ 12 h 76"/>
                  <a:gd name="T14" fmla="*/ 0 w 44"/>
                  <a:gd name="T15" fmla="*/ 17 h 76"/>
                  <a:gd name="T16" fmla="*/ 1 w 44"/>
                  <a:gd name="T17" fmla="*/ 20 h 76"/>
                  <a:gd name="T18" fmla="*/ 1 w 44"/>
                  <a:gd name="T19" fmla="*/ 24 h 76"/>
                  <a:gd name="T20" fmla="*/ 2 w 44"/>
                  <a:gd name="T21" fmla="*/ 28 h 76"/>
                  <a:gd name="T22" fmla="*/ 3 w 44"/>
                  <a:gd name="T23" fmla="*/ 32 h 76"/>
                  <a:gd name="T24" fmla="*/ 6 w 44"/>
                  <a:gd name="T25" fmla="*/ 37 h 76"/>
                  <a:gd name="T26" fmla="*/ 8 w 44"/>
                  <a:gd name="T27" fmla="*/ 42 h 76"/>
                  <a:gd name="T28" fmla="*/ 12 w 44"/>
                  <a:gd name="T29" fmla="*/ 47 h 76"/>
                  <a:gd name="T30" fmla="*/ 16 w 44"/>
                  <a:gd name="T31" fmla="*/ 51 h 76"/>
                  <a:gd name="T32" fmla="*/ 21 w 44"/>
                  <a:gd name="T33" fmla="*/ 55 h 76"/>
                  <a:gd name="T34" fmla="*/ 25 w 44"/>
                  <a:gd name="T35" fmla="*/ 59 h 76"/>
                  <a:gd name="T36" fmla="*/ 30 w 44"/>
                  <a:gd name="T37" fmla="*/ 63 h 76"/>
                  <a:gd name="T38" fmla="*/ 35 w 44"/>
                  <a:gd name="T39" fmla="*/ 67 h 76"/>
                  <a:gd name="T40" fmla="*/ 39 w 44"/>
                  <a:gd name="T41" fmla="*/ 71 h 76"/>
                  <a:gd name="T42" fmla="*/ 43 w 44"/>
                  <a:gd name="T43" fmla="*/ 75 h 7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
                  <a:gd name="T67" fmla="*/ 0 h 76"/>
                  <a:gd name="T68" fmla="*/ 44 w 44"/>
                  <a:gd name="T69" fmla="*/ 76 h 7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 h="76">
                    <a:moveTo>
                      <a:pt x="16" y="0"/>
                    </a:moveTo>
                    <a:lnTo>
                      <a:pt x="15" y="1"/>
                    </a:lnTo>
                    <a:lnTo>
                      <a:pt x="11" y="2"/>
                    </a:lnTo>
                    <a:lnTo>
                      <a:pt x="7" y="3"/>
                    </a:lnTo>
                    <a:lnTo>
                      <a:pt x="3" y="6"/>
                    </a:lnTo>
                    <a:lnTo>
                      <a:pt x="2" y="9"/>
                    </a:lnTo>
                    <a:lnTo>
                      <a:pt x="1" y="12"/>
                    </a:lnTo>
                    <a:lnTo>
                      <a:pt x="0" y="17"/>
                    </a:lnTo>
                    <a:lnTo>
                      <a:pt x="1" y="20"/>
                    </a:lnTo>
                    <a:lnTo>
                      <a:pt x="1" y="24"/>
                    </a:lnTo>
                    <a:lnTo>
                      <a:pt x="2" y="28"/>
                    </a:lnTo>
                    <a:lnTo>
                      <a:pt x="3" y="32"/>
                    </a:lnTo>
                    <a:lnTo>
                      <a:pt x="6" y="37"/>
                    </a:lnTo>
                    <a:lnTo>
                      <a:pt x="8" y="42"/>
                    </a:lnTo>
                    <a:lnTo>
                      <a:pt x="12" y="47"/>
                    </a:lnTo>
                    <a:lnTo>
                      <a:pt x="16" y="51"/>
                    </a:lnTo>
                    <a:lnTo>
                      <a:pt x="21" y="55"/>
                    </a:lnTo>
                    <a:lnTo>
                      <a:pt x="25" y="59"/>
                    </a:lnTo>
                    <a:lnTo>
                      <a:pt x="30" y="63"/>
                    </a:lnTo>
                    <a:lnTo>
                      <a:pt x="35" y="67"/>
                    </a:lnTo>
                    <a:lnTo>
                      <a:pt x="39" y="71"/>
                    </a:lnTo>
                    <a:lnTo>
                      <a:pt x="43" y="75"/>
                    </a:lnTo>
                  </a:path>
                </a:pathLst>
              </a:custGeom>
              <a:noFill/>
              <a:ln w="12700" cap="rnd">
                <a:solidFill>
                  <a:srgbClr val="E5A5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902" name="Freeform 204"/>
              <p:cNvSpPr>
                <a:spLocks/>
              </p:cNvSpPr>
              <p:nvPr/>
            </p:nvSpPr>
            <p:spPr bwMode="auto">
              <a:xfrm>
                <a:off x="934" y="1695"/>
                <a:ext cx="126" cy="60"/>
              </a:xfrm>
              <a:custGeom>
                <a:avLst/>
                <a:gdLst>
                  <a:gd name="T0" fmla="*/ 1 w 126"/>
                  <a:gd name="T1" fmla="*/ 10 h 60"/>
                  <a:gd name="T2" fmla="*/ 0 w 126"/>
                  <a:gd name="T3" fmla="*/ 10 h 60"/>
                  <a:gd name="T4" fmla="*/ 1 w 126"/>
                  <a:gd name="T5" fmla="*/ 11 h 60"/>
                  <a:gd name="T6" fmla="*/ 2 w 126"/>
                  <a:gd name="T7" fmla="*/ 12 h 60"/>
                  <a:gd name="T8" fmla="*/ 3 w 126"/>
                  <a:gd name="T9" fmla="*/ 13 h 60"/>
                  <a:gd name="T10" fmla="*/ 5 w 126"/>
                  <a:gd name="T11" fmla="*/ 13 h 60"/>
                  <a:gd name="T12" fmla="*/ 6 w 126"/>
                  <a:gd name="T13" fmla="*/ 15 h 60"/>
                  <a:gd name="T14" fmla="*/ 8 w 126"/>
                  <a:gd name="T15" fmla="*/ 15 h 60"/>
                  <a:gd name="T16" fmla="*/ 10 w 126"/>
                  <a:gd name="T17" fmla="*/ 17 h 60"/>
                  <a:gd name="T18" fmla="*/ 11 w 126"/>
                  <a:gd name="T19" fmla="*/ 17 h 60"/>
                  <a:gd name="T20" fmla="*/ 12 w 126"/>
                  <a:gd name="T21" fmla="*/ 17 h 60"/>
                  <a:gd name="T22" fmla="*/ 13 w 126"/>
                  <a:gd name="T23" fmla="*/ 17 h 60"/>
                  <a:gd name="T24" fmla="*/ 13 w 126"/>
                  <a:gd name="T25" fmla="*/ 18 h 60"/>
                  <a:gd name="T26" fmla="*/ 15 w 126"/>
                  <a:gd name="T27" fmla="*/ 18 h 60"/>
                  <a:gd name="T28" fmla="*/ 16 w 126"/>
                  <a:gd name="T29" fmla="*/ 19 h 60"/>
                  <a:gd name="T30" fmla="*/ 17 w 126"/>
                  <a:gd name="T31" fmla="*/ 19 h 60"/>
                  <a:gd name="T32" fmla="*/ 17 w 126"/>
                  <a:gd name="T33" fmla="*/ 20 h 60"/>
                  <a:gd name="T34" fmla="*/ 18 w 126"/>
                  <a:gd name="T35" fmla="*/ 20 h 60"/>
                  <a:gd name="T36" fmla="*/ 19 w 126"/>
                  <a:gd name="T37" fmla="*/ 21 h 60"/>
                  <a:gd name="T38" fmla="*/ 20 w 126"/>
                  <a:gd name="T39" fmla="*/ 22 h 60"/>
                  <a:gd name="T40" fmla="*/ 22 w 126"/>
                  <a:gd name="T41" fmla="*/ 26 h 60"/>
                  <a:gd name="T42" fmla="*/ 26 w 126"/>
                  <a:gd name="T43" fmla="*/ 30 h 60"/>
                  <a:gd name="T44" fmla="*/ 30 w 126"/>
                  <a:gd name="T45" fmla="*/ 35 h 60"/>
                  <a:gd name="T46" fmla="*/ 34 w 126"/>
                  <a:gd name="T47" fmla="*/ 39 h 60"/>
                  <a:gd name="T48" fmla="*/ 39 w 126"/>
                  <a:gd name="T49" fmla="*/ 44 h 60"/>
                  <a:gd name="T50" fmla="*/ 43 w 126"/>
                  <a:gd name="T51" fmla="*/ 47 h 60"/>
                  <a:gd name="T52" fmla="*/ 48 w 126"/>
                  <a:gd name="T53" fmla="*/ 51 h 60"/>
                  <a:gd name="T54" fmla="*/ 52 w 126"/>
                  <a:gd name="T55" fmla="*/ 54 h 60"/>
                  <a:gd name="T56" fmla="*/ 57 w 126"/>
                  <a:gd name="T57" fmla="*/ 57 h 60"/>
                  <a:gd name="T58" fmla="*/ 63 w 126"/>
                  <a:gd name="T59" fmla="*/ 58 h 60"/>
                  <a:gd name="T60" fmla="*/ 69 w 126"/>
                  <a:gd name="T61" fmla="*/ 59 h 60"/>
                  <a:gd name="T62" fmla="*/ 76 w 126"/>
                  <a:gd name="T63" fmla="*/ 59 h 60"/>
                  <a:gd name="T64" fmla="*/ 81 w 126"/>
                  <a:gd name="T65" fmla="*/ 58 h 60"/>
                  <a:gd name="T66" fmla="*/ 86 w 126"/>
                  <a:gd name="T67" fmla="*/ 56 h 60"/>
                  <a:gd name="T68" fmla="*/ 92 w 126"/>
                  <a:gd name="T69" fmla="*/ 53 h 60"/>
                  <a:gd name="T70" fmla="*/ 99 w 126"/>
                  <a:gd name="T71" fmla="*/ 50 h 60"/>
                  <a:gd name="T72" fmla="*/ 103 w 126"/>
                  <a:gd name="T73" fmla="*/ 46 h 60"/>
                  <a:gd name="T74" fmla="*/ 108 w 126"/>
                  <a:gd name="T75" fmla="*/ 42 h 60"/>
                  <a:gd name="T76" fmla="*/ 111 w 126"/>
                  <a:gd name="T77" fmla="*/ 36 h 60"/>
                  <a:gd name="T78" fmla="*/ 114 w 126"/>
                  <a:gd name="T79" fmla="*/ 30 h 60"/>
                  <a:gd name="T80" fmla="*/ 117 w 126"/>
                  <a:gd name="T81" fmla="*/ 27 h 60"/>
                  <a:gd name="T82" fmla="*/ 117 w 126"/>
                  <a:gd name="T83" fmla="*/ 28 h 60"/>
                  <a:gd name="T84" fmla="*/ 116 w 126"/>
                  <a:gd name="T85" fmla="*/ 29 h 60"/>
                  <a:gd name="T86" fmla="*/ 115 w 126"/>
                  <a:gd name="T87" fmla="*/ 30 h 60"/>
                  <a:gd name="T88" fmla="*/ 114 w 126"/>
                  <a:gd name="T89" fmla="*/ 31 h 60"/>
                  <a:gd name="T90" fmla="*/ 114 w 126"/>
                  <a:gd name="T91" fmla="*/ 30 h 60"/>
                  <a:gd name="T92" fmla="*/ 116 w 126"/>
                  <a:gd name="T93" fmla="*/ 30 h 60"/>
                  <a:gd name="T94" fmla="*/ 117 w 126"/>
                  <a:gd name="T95" fmla="*/ 27 h 60"/>
                  <a:gd name="T96" fmla="*/ 119 w 126"/>
                  <a:gd name="T97" fmla="*/ 24 h 60"/>
                  <a:gd name="T98" fmla="*/ 121 w 126"/>
                  <a:gd name="T99" fmla="*/ 20 h 60"/>
                  <a:gd name="T100" fmla="*/ 122 w 126"/>
                  <a:gd name="T101" fmla="*/ 16 h 60"/>
                  <a:gd name="T102" fmla="*/ 123 w 126"/>
                  <a:gd name="T103" fmla="*/ 11 h 60"/>
                  <a:gd name="T104" fmla="*/ 124 w 126"/>
                  <a:gd name="T105" fmla="*/ 8 h 60"/>
                  <a:gd name="T106" fmla="*/ 125 w 126"/>
                  <a:gd name="T107" fmla="*/ 4 h 60"/>
                  <a:gd name="T108" fmla="*/ 125 w 126"/>
                  <a:gd name="T109" fmla="*/ 2 h 60"/>
                  <a:gd name="T110" fmla="*/ 125 w 126"/>
                  <a:gd name="T111" fmla="*/ 0 h 6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26"/>
                  <a:gd name="T169" fmla="*/ 0 h 60"/>
                  <a:gd name="T170" fmla="*/ 126 w 126"/>
                  <a:gd name="T171" fmla="*/ 60 h 6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26" h="60">
                    <a:moveTo>
                      <a:pt x="1" y="10"/>
                    </a:moveTo>
                    <a:lnTo>
                      <a:pt x="0" y="10"/>
                    </a:lnTo>
                    <a:lnTo>
                      <a:pt x="1" y="11"/>
                    </a:lnTo>
                    <a:lnTo>
                      <a:pt x="2" y="12"/>
                    </a:lnTo>
                    <a:lnTo>
                      <a:pt x="3" y="13"/>
                    </a:lnTo>
                    <a:lnTo>
                      <a:pt x="5" y="13"/>
                    </a:lnTo>
                    <a:lnTo>
                      <a:pt x="6" y="15"/>
                    </a:lnTo>
                    <a:lnTo>
                      <a:pt x="8" y="15"/>
                    </a:lnTo>
                    <a:lnTo>
                      <a:pt x="10" y="17"/>
                    </a:lnTo>
                    <a:lnTo>
                      <a:pt x="11" y="17"/>
                    </a:lnTo>
                    <a:lnTo>
                      <a:pt x="12" y="17"/>
                    </a:lnTo>
                    <a:lnTo>
                      <a:pt x="13" y="17"/>
                    </a:lnTo>
                    <a:lnTo>
                      <a:pt x="13" y="18"/>
                    </a:lnTo>
                    <a:lnTo>
                      <a:pt x="15" y="18"/>
                    </a:lnTo>
                    <a:lnTo>
                      <a:pt x="16" y="19"/>
                    </a:lnTo>
                    <a:lnTo>
                      <a:pt x="17" y="19"/>
                    </a:lnTo>
                    <a:lnTo>
                      <a:pt x="17" y="20"/>
                    </a:lnTo>
                    <a:lnTo>
                      <a:pt x="18" y="20"/>
                    </a:lnTo>
                    <a:lnTo>
                      <a:pt x="19" y="21"/>
                    </a:lnTo>
                    <a:lnTo>
                      <a:pt x="20" y="22"/>
                    </a:lnTo>
                    <a:lnTo>
                      <a:pt x="22" y="26"/>
                    </a:lnTo>
                    <a:lnTo>
                      <a:pt x="26" y="30"/>
                    </a:lnTo>
                    <a:lnTo>
                      <a:pt x="30" y="35"/>
                    </a:lnTo>
                    <a:lnTo>
                      <a:pt x="34" y="39"/>
                    </a:lnTo>
                    <a:lnTo>
                      <a:pt x="39" y="44"/>
                    </a:lnTo>
                    <a:lnTo>
                      <a:pt x="43" y="47"/>
                    </a:lnTo>
                    <a:lnTo>
                      <a:pt x="48" y="51"/>
                    </a:lnTo>
                    <a:lnTo>
                      <a:pt x="52" y="54"/>
                    </a:lnTo>
                    <a:lnTo>
                      <a:pt x="57" y="57"/>
                    </a:lnTo>
                    <a:lnTo>
                      <a:pt x="63" y="58"/>
                    </a:lnTo>
                    <a:lnTo>
                      <a:pt x="69" y="59"/>
                    </a:lnTo>
                    <a:lnTo>
                      <a:pt x="76" y="59"/>
                    </a:lnTo>
                    <a:lnTo>
                      <a:pt x="81" y="58"/>
                    </a:lnTo>
                    <a:lnTo>
                      <a:pt x="86" y="56"/>
                    </a:lnTo>
                    <a:lnTo>
                      <a:pt x="92" y="53"/>
                    </a:lnTo>
                    <a:lnTo>
                      <a:pt x="99" y="50"/>
                    </a:lnTo>
                    <a:lnTo>
                      <a:pt x="103" y="46"/>
                    </a:lnTo>
                    <a:lnTo>
                      <a:pt x="108" y="42"/>
                    </a:lnTo>
                    <a:lnTo>
                      <a:pt x="111" y="36"/>
                    </a:lnTo>
                    <a:lnTo>
                      <a:pt x="114" y="30"/>
                    </a:lnTo>
                    <a:lnTo>
                      <a:pt x="117" y="27"/>
                    </a:lnTo>
                    <a:lnTo>
                      <a:pt x="117" y="28"/>
                    </a:lnTo>
                    <a:lnTo>
                      <a:pt x="116" y="29"/>
                    </a:lnTo>
                    <a:lnTo>
                      <a:pt x="115" y="30"/>
                    </a:lnTo>
                    <a:lnTo>
                      <a:pt x="114" y="31"/>
                    </a:lnTo>
                    <a:lnTo>
                      <a:pt x="114" y="30"/>
                    </a:lnTo>
                    <a:lnTo>
                      <a:pt x="116" y="30"/>
                    </a:lnTo>
                    <a:lnTo>
                      <a:pt x="117" y="27"/>
                    </a:lnTo>
                    <a:lnTo>
                      <a:pt x="119" y="24"/>
                    </a:lnTo>
                    <a:lnTo>
                      <a:pt x="121" y="20"/>
                    </a:lnTo>
                    <a:lnTo>
                      <a:pt x="122" y="16"/>
                    </a:lnTo>
                    <a:lnTo>
                      <a:pt x="123" y="11"/>
                    </a:lnTo>
                    <a:lnTo>
                      <a:pt x="124" y="8"/>
                    </a:lnTo>
                    <a:lnTo>
                      <a:pt x="125" y="4"/>
                    </a:lnTo>
                    <a:lnTo>
                      <a:pt x="125" y="2"/>
                    </a:lnTo>
                    <a:lnTo>
                      <a:pt x="125" y="0"/>
                    </a:lnTo>
                  </a:path>
                </a:pathLst>
              </a:custGeom>
              <a:noFill/>
              <a:ln w="12700" cap="rnd">
                <a:solidFill>
                  <a:srgbClr val="E5A5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903" name="Freeform 205"/>
              <p:cNvSpPr>
                <a:spLocks/>
              </p:cNvSpPr>
              <p:nvPr/>
            </p:nvSpPr>
            <p:spPr bwMode="auto">
              <a:xfrm>
                <a:off x="1048" y="1727"/>
                <a:ext cx="17" cy="26"/>
              </a:xfrm>
              <a:custGeom>
                <a:avLst/>
                <a:gdLst>
                  <a:gd name="T0" fmla="*/ 5 w 17"/>
                  <a:gd name="T1" fmla="*/ 0 h 26"/>
                  <a:gd name="T2" fmla="*/ 5 w 17"/>
                  <a:gd name="T3" fmla="*/ 2 h 26"/>
                  <a:gd name="T4" fmla="*/ 5 w 17"/>
                  <a:gd name="T5" fmla="*/ 4 h 26"/>
                  <a:gd name="T6" fmla="*/ 0 w 17"/>
                  <a:gd name="T7" fmla="*/ 7 h 26"/>
                  <a:gd name="T8" fmla="*/ 5 w 17"/>
                  <a:gd name="T9" fmla="*/ 10 h 26"/>
                  <a:gd name="T10" fmla="*/ 5 w 17"/>
                  <a:gd name="T11" fmla="*/ 12 h 26"/>
                  <a:gd name="T12" fmla="*/ 5 w 17"/>
                  <a:gd name="T13" fmla="*/ 16 h 26"/>
                  <a:gd name="T14" fmla="*/ 5 w 17"/>
                  <a:gd name="T15" fmla="*/ 19 h 26"/>
                  <a:gd name="T16" fmla="*/ 10 w 17"/>
                  <a:gd name="T17" fmla="*/ 22 h 26"/>
                  <a:gd name="T18" fmla="*/ 10 w 17"/>
                  <a:gd name="T19" fmla="*/ 23 h 26"/>
                  <a:gd name="T20" fmla="*/ 16 w 17"/>
                  <a:gd name="T21" fmla="*/ 25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26"/>
                  <a:gd name="T35" fmla="*/ 17 w 17"/>
                  <a:gd name="T36" fmla="*/ 26 h 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26">
                    <a:moveTo>
                      <a:pt x="5" y="0"/>
                    </a:moveTo>
                    <a:lnTo>
                      <a:pt x="5" y="2"/>
                    </a:lnTo>
                    <a:lnTo>
                      <a:pt x="5" y="4"/>
                    </a:lnTo>
                    <a:lnTo>
                      <a:pt x="0" y="7"/>
                    </a:lnTo>
                    <a:lnTo>
                      <a:pt x="5" y="10"/>
                    </a:lnTo>
                    <a:lnTo>
                      <a:pt x="5" y="12"/>
                    </a:lnTo>
                    <a:lnTo>
                      <a:pt x="5" y="16"/>
                    </a:lnTo>
                    <a:lnTo>
                      <a:pt x="5" y="19"/>
                    </a:lnTo>
                    <a:lnTo>
                      <a:pt x="10" y="22"/>
                    </a:lnTo>
                    <a:lnTo>
                      <a:pt x="10" y="23"/>
                    </a:lnTo>
                    <a:lnTo>
                      <a:pt x="16" y="25"/>
                    </a:lnTo>
                  </a:path>
                </a:pathLst>
              </a:custGeom>
              <a:noFill/>
              <a:ln w="12700" cap="rnd">
                <a:solidFill>
                  <a:srgbClr val="E5A5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904" name="Freeform 206"/>
              <p:cNvSpPr>
                <a:spLocks/>
              </p:cNvSpPr>
              <p:nvPr/>
            </p:nvSpPr>
            <p:spPr bwMode="auto">
              <a:xfrm>
                <a:off x="1251" y="1821"/>
                <a:ext cx="20" cy="75"/>
              </a:xfrm>
              <a:custGeom>
                <a:avLst/>
                <a:gdLst>
                  <a:gd name="T0" fmla="*/ 0 w 20"/>
                  <a:gd name="T1" fmla="*/ 74 h 75"/>
                  <a:gd name="T2" fmla="*/ 2 w 20"/>
                  <a:gd name="T3" fmla="*/ 71 h 75"/>
                  <a:gd name="T4" fmla="*/ 5 w 20"/>
                  <a:gd name="T5" fmla="*/ 68 h 75"/>
                  <a:gd name="T6" fmla="*/ 6 w 20"/>
                  <a:gd name="T7" fmla="*/ 66 h 75"/>
                  <a:gd name="T8" fmla="*/ 9 w 20"/>
                  <a:gd name="T9" fmla="*/ 63 h 75"/>
                  <a:gd name="T10" fmla="*/ 10 w 20"/>
                  <a:gd name="T11" fmla="*/ 60 h 75"/>
                  <a:gd name="T12" fmla="*/ 11 w 20"/>
                  <a:gd name="T13" fmla="*/ 57 h 75"/>
                  <a:gd name="T14" fmla="*/ 12 w 20"/>
                  <a:gd name="T15" fmla="*/ 56 h 75"/>
                  <a:gd name="T16" fmla="*/ 13 w 20"/>
                  <a:gd name="T17" fmla="*/ 53 h 75"/>
                  <a:gd name="T18" fmla="*/ 15 w 20"/>
                  <a:gd name="T19" fmla="*/ 51 h 75"/>
                  <a:gd name="T20" fmla="*/ 15 w 20"/>
                  <a:gd name="T21" fmla="*/ 49 h 75"/>
                  <a:gd name="T22" fmla="*/ 16 w 20"/>
                  <a:gd name="T23" fmla="*/ 47 h 75"/>
                  <a:gd name="T24" fmla="*/ 17 w 20"/>
                  <a:gd name="T25" fmla="*/ 46 h 75"/>
                  <a:gd name="T26" fmla="*/ 16 w 20"/>
                  <a:gd name="T27" fmla="*/ 46 h 75"/>
                  <a:gd name="T28" fmla="*/ 18 w 20"/>
                  <a:gd name="T29" fmla="*/ 38 h 75"/>
                  <a:gd name="T30" fmla="*/ 19 w 20"/>
                  <a:gd name="T31" fmla="*/ 31 h 75"/>
                  <a:gd name="T32" fmla="*/ 18 w 20"/>
                  <a:gd name="T33" fmla="*/ 24 h 75"/>
                  <a:gd name="T34" fmla="*/ 17 w 20"/>
                  <a:gd name="T35" fmla="*/ 18 h 75"/>
                  <a:gd name="T36" fmla="*/ 14 w 20"/>
                  <a:gd name="T37" fmla="*/ 14 h 75"/>
                  <a:gd name="T38" fmla="*/ 12 w 20"/>
                  <a:gd name="T39" fmla="*/ 9 h 75"/>
                  <a:gd name="T40" fmla="*/ 10 w 20"/>
                  <a:gd name="T41" fmla="*/ 5 h 75"/>
                  <a:gd name="T42" fmla="*/ 8 w 20"/>
                  <a:gd name="T43" fmla="*/ 2 h 75"/>
                  <a:gd name="T44" fmla="*/ 6 w 20"/>
                  <a:gd name="T45" fmla="*/ 1 h 75"/>
                  <a:gd name="T46" fmla="*/ 6 w 20"/>
                  <a:gd name="T47" fmla="*/ 0 h 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
                  <a:gd name="T73" fmla="*/ 0 h 75"/>
                  <a:gd name="T74" fmla="*/ 20 w 20"/>
                  <a:gd name="T75" fmla="*/ 75 h 7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 h="75">
                    <a:moveTo>
                      <a:pt x="0" y="74"/>
                    </a:moveTo>
                    <a:lnTo>
                      <a:pt x="2" y="71"/>
                    </a:lnTo>
                    <a:lnTo>
                      <a:pt x="5" y="68"/>
                    </a:lnTo>
                    <a:lnTo>
                      <a:pt x="6" y="66"/>
                    </a:lnTo>
                    <a:lnTo>
                      <a:pt x="9" y="63"/>
                    </a:lnTo>
                    <a:lnTo>
                      <a:pt x="10" y="60"/>
                    </a:lnTo>
                    <a:lnTo>
                      <a:pt x="11" y="57"/>
                    </a:lnTo>
                    <a:lnTo>
                      <a:pt x="12" y="56"/>
                    </a:lnTo>
                    <a:lnTo>
                      <a:pt x="13" y="53"/>
                    </a:lnTo>
                    <a:lnTo>
                      <a:pt x="15" y="51"/>
                    </a:lnTo>
                    <a:lnTo>
                      <a:pt x="15" y="49"/>
                    </a:lnTo>
                    <a:lnTo>
                      <a:pt x="16" y="47"/>
                    </a:lnTo>
                    <a:lnTo>
                      <a:pt x="17" y="46"/>
                    </a:lnTo>
                    <a:lnTo>
                      <a:pt x="16" y="46"/>
                    </a:lnTo>
                    <a:lnTo>
                      <a:pt x="18" y="38"/>
                    </a:lnTo>
                    <a:lnTo>
                      <a:pt x="19" y="31"/>
                    </a:lnTo>
                    <a:lnTo>
                      <a:pt x="18" y="24"/>
                    </a:lnTo>
                    <a:lnTo>
                      <a:pt x="17" y="18"/>
                    </a:lnTo>
                    <a:lnTo>
                      <a:pt x="14" y="14"/>
                    </a:lnTo>
                    <a:lnTo>
                      <a:pt x="12" y="9"/>
                    </a:lnTo>
                    <a:lnTo>
                      <a:pt x="10" y="5"/>
                    </a:lnTo>
                    <a:lnTo>
                      <a:pt x="8" y="2"/>
                    </a:lnTo>
                    <a:lnTo>
                      <a:pt x="6" y="1"/>
                    </a:lnTo>
                    <a:lnTo>
                      <a:pt x="6" y="0"/>
                    </a:lnTo>
                  </a:path>
                </a:pathLst>
              </a:custGeom>
              <a:noFill/>
              <a:ln w="12700" cap="rnd">
                <a:solidFill>
                  <a:srgbClr val="E5A5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905" name="Freeform 207"/>
              <p:cNvSpPr>
                <a:spLocks/>
              </p:cNvSpPr>
              <p:nvPr/>
            </p:nvSpPr>
            <p:spPr bwMode="auto">
              <a:xfrm>
                <a:off x="909" y="2665"/>
                <a:ext cx="41" cy="35"/>
              </a:xfrm>
              <a:custGeom>
                <a:avLst/>
                <a:gdLst>
                  <a:gd name="T0" fmla="*/ 0 w 41"/>
                  <a:gd name="T1" fmla="*/ 34 h 35"/>
                  <a:gd name="T2" fmla="*/ 6 w 41"/>
                  <a:gd name="T3" fmla="*/ 31 h 35"/>
                  <a:gd name="T4" fmla="*/ 11 w 41"/>
                  <a:gd name="T5" fmla="*/ 29 h 35"/>
                  <a:gd name="T6" fmla="*/ 16 w 41"/>
                  <a:gd name="T7" fmla="*/ 25 h 35"/>
                  <a:gd name="T8" fmla="*/ 21 w 41"/>
                  <a:gd name="T9" fmla="*/ 23 h 35"/>
                  <a:gd name="T10" fmla="*/ 25 w 41"/>
                  <a:gd name="T11" fmla="*/ 20 h 35"/>
                  <a:gd name="T12" fmla="*/ 29 w 41"/>
                  <a:gd name="T13" fmla="*/ 17 h 35"/>
                  <a:gd name="T14" fmla="*/ 33 w 41"/>
                  <a:gd name="T15" fmla="*/ 13 h 35"/>
                  <a:gd name="T16" fmla="*/ 35 w 41"/>
                  <a:gd name="T17" fmla="*/ 9 h 35"/>
                  <a:gd name="T18" fmla="*/ 37 w 41"/>
                  <a:gd name="T19" fmla="*/ 5 h 35"/>
                  <a:gd name="T20" fmla="*/ 40 w 41"/>
                  <a:gd name="T21" fmla="*/ 0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
                  <a:gd name="T34" fmla="*/ 0 h 35"/>
                  <a:gd name="T35" fmla="*/ 41 w 41"/>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 h="35">
                    <a:moveTo>
                      <a:pt x="0" y="34"/>
                    </a:moveTo>
                    <a:lnTo>
                      <a:pt x="6" y="31"/>
                    </a:lnTo>
                    <a:lnTo>
                      <a:pt x="11" y="29"/>
                    </a:lnTo>
                    <a:lnTo>
                      <a:pt x="16" y="25"/>
                    </a:lnTo>
                    <a:lnTo>
                      <a:pt x="21" y="23"/>
                    </a:lnTo>
                    <a:lnTo>
                      <a:pt x="25" y="20"/>
                    </a:lnTo>
                    <a:lnTo>
                      <a:pt x="29" y="17"/>
                    </a:lnTo>
                    <a:lnTo>
                      <a:pt x="33" y="13"/>
                    </a:lnTo>
                    <a:lnTo>
                      <a:pt x="35" y="9"/>
                    </a:lnTo>
                    <a:lnTo>
                      <a:pt x="37" y="5"/>
                    </a:lnTo>
                    <a:lnTo>
                      <a:pt x="40" y="0"/>
                    </a:lnTo>
                  </a:path>
                </a:pathLst>
              </a:custGeom>
              <a:noFill/>
              <a:ln w="12700" cap="rnd">
                <a:solidFill>
                  <a:srgbClr val="E5A5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906" name="Freeform 208"/>
              <p:cNvSpPr>
                <a:spLocks/>
              </p:cNvSpPr>
              <p:nvPr/>
            </p:nvSpPr>
            <p:spPr bwMode="auto">
              <a:xfrm>
                <a:off x="880" y="2536"/>
                <a:ext cx="69" cy="37"/>
              </a:xfrm>
              <a:custGeom>
                <a:avLst/>
                <a:gdLst>
                  <a:gd name="T0" fmla="*/ 2 w 69"/>
                  <a:gd name="T1" fmla="*/ 36 h 37"/>
                  <a:gd name="T2" fmla="*/ 2 w 69"/>
                  <a:gd name="T3" fmla="*/ 35 h 37"/>
                  <a:gd name="T4" fmla="*/ 1 w 69"/>
                  <a:gd name="T5" fmla="*/ 35 h 37"/>
                  <a:gd name="T6" fmla="*/ 1 w 69"/>
                  <a:gd name="T7" fmla="*/ 34 h 37"/>
                  <a:gd name="T8" fmla="*/ 0 w 69"/>
                  <a:gd name="T9" fmla="*/ 34 h 37"/>
                  <a:gd name="T10" fmla="*/ 0 w 69"/>
                  <a:gd name="T11" fmla="*/ 33 h 37"/>
                  <a:gd name="T12" fmla="*/ 1 w 69"/>
                  <a:gd name="T13" fmla="*/ 32 h 37"/>
                  <a:gd name="T14" fmla="*/ 1 w 69"/>
                  <a:gd name="T15" fmla="*/ 31 h 37"/>
                  <a:gd name="T16" fmla="*/ 5 w 69"/>
                  <a:gd name="T17" fmla="*/ 25 h 37"/>
                  <a:gd name="T18" fmla="*/ 8 w 69"/>
                  <a:gd name="T19" fmla="*/ 21 h 37"/>
                  <a:gd name="T20" fmla="*/ 13 w 69"/>
                  <a:gd name="T21" fmla="*/ 16 h 37"/>
                  <a:gd name="T22" fmla="*/ 18 w 69"/>
                  <a:gd name="T23" fmla="*/ 13 h 37"/>
                  <a:gd name="T24" fmla="*/ 23 w 69"/>
                  <a:gd name="T25" fmla="*/ 10 h 37"/>
                  <a:gd name="T26" fmla="*/ 28 w 69"/>
                  <a:gd name="T27" fmla="*/ 7 h 37"/>
                  <a:gd name="T28" fmla="*/ 34 w 69"/>
                  <a:gd name="T29" fmla="*/ 4 h 37"/>
                  <a:gd name="T30" fmla="*/ 39 w 69"/>
                  <a:gd name="T31" fmla="*/ 3 h 37"/>
                  <a:gd name="T32" fmla="*/ 46 w 69"/>
                  <a:gd name="T33" fmla="*/ 2 h 37"/>
                  <a:gd name="T34" fmla="*/ 52 w 69"/>
                  <a:gd name="T35" fmla="*/ 0 h 37"/>
                  <a:gd name="T36" fmla="*/ 61 w 69"/>
                  <a:gd name="T37" fmla="*/ 1 h 37"/>
                  <a:gd name="T38" fmla="*/ 62 w 69"/>
                  <a:gd name="T39" fmla="*/ 1 h 37"/>
                  <a:gd name="T40" fmla="*/ 62 w 69"/>
                  <a:gd name="T41" fmla="*/ 2 h 37"/>
                  <a:gd name="T42" fmla="*/ 63 w 69"/>
                  <a:gd name="T43" fmla="*/ 2 h 37"/>
                  <a:gd name="T44" fmla="*/ 64 w 69"/>
                  <a:gd name="T45" fmla="*/ 3 h 37"/>
                  <a:gd name="T46" fmla="*/ 65 w 69"/>
                  <a:gd name="T47" fmla="*/ 3 h 37"/>
                  <a:gd name="T48" fmla="*/ 65 w 69"/>
                  <a:gd name="T49" fmla="*/ 4 h 37"/>
                  <a:gd name="T50" fmla="*/ 66 w 69"/>
                  <a:gd name="T51" fmla="*/ 8 h 37"/>
                  <a:gd name="T52" fmla="*/ 66 w 69"/>
                  <a:gd name="T53" fmla="*/ 9 h 37"/>
                  <a:gd name="T54" fmla="*/ 66 w 69"/>
                  <a:gd name="T55" fmla="*/ 10 h 37"/>
                  <a:gd name="T56" fmla="*/ 66 w 69"/>
                  <a:gd name="T57" fmla="*/ 11 h 37"/>
                  <a:gd name="T58" fmla="*/ 66 w 69"/>
                  <a:gd name="T59" fmla="*/ 12 h 37"/>
                  <a:gd name="T60" fmla="*/ 67 w 69"/>
                  <a:gd name="T61" fmla="*/ 12 h 37"/>
                  <a:gd name="T62" fmla="*/ 67 w 69"/>
                  <a:gd name="T63" fmla="*/ 13 h 37"/>
                  <a:gd name="T64" fmla="*/ 67 w 69"/>
                  <a:gd name="T65" fmla="*/ 14 h 37"/>
                  <a:gd name="T66" fmla="*/ 67 w 69"/>
                  <a:gd name="T67" fmla="*/ 15 h 37"/>
                  <a:gd name="T68" fmla="*/ 67 w 69"/>
                  <a:gd name="T69" fmla="*/ 16 h 37"/>
                  <a:gd name="T70" fmla="*/ 68 w 69"/>
                  <a:gd name="T71" fmla="*/ 17 h 3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9"/>
                  <a:gd name="T109" fmla="*/ 0 h 37"/>
                  <a:gd name="T110" fmla="*/ 69 w 69"/>
                  <a:gd name="T111" fmla="*/ 37 h 3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9" h="37">
                    <a:moveTo>
                      <a:pt x="2" y="36"/>
                    </a:moveTo>
                    <a:lnTo>
                      <a:pt x="2" y="35"/>
                    </a:lnTo>
                    <a:lnTo>
                      <a:pt x="1" y="35"/>
                    </a:lnTo>
                    <a:lnTo>
                      <a:pt x="1" y="34"/>
                    </a:lnTo>
                    <a:lnTo>
                      <a:pt x="0" y="34"/>
                    </a:lnTo>
                    <a:lnTo>
                      <a:pt x="0" y="33"/>
                    </a:lnTo>
                    <a:lnTo>
                      <a:pt x="1" y="32"/>
                    </a:lnTo>
                    <a:lnTo>
                      <a:pt x="1" y="31"/>
                    </a:lnTo>
                    <a:lnTo>
                      <a:pt x="5" y="25"/>
                    </a:lnTo>
                    <a:lnTo>
                      <a:pt x="8" y="21"/>
                    </a:lnTo>
                    <a:lnTo>
                      <a:pt x="13" y="16"/>
                    </a:lnTo>
                    <a:lnTo>
                      <a:pt x="18" y="13"/>
                    </a:lnTo>
                    <a:lnTo>
                      <a:pt x="23" y="10"/>
                    </a:lnTo>
                    <a:lnTo>
                      <a:pt x="28" y="7"/>
                    </a:lnTo>
                    <a:lnTo>
                      <a:pt x="34" y="4"/>
                    </a:lnTo>
                    <a:lnTo>
                      <a:pt x="39" y="3"/>
                    </a:lnTo>
                    <a:lnTo>
                      <a:pt x="46" y="2"/>
                    </a:lnTo>
                    <a:lnTo>
                      <a:pt x="52" y="0"/>
                    </a:lnTo>
                    <a:lnTo>
                      <a:pt x="61" y="1"/>
                    </a:lnTo>
                    <a:lnTo>
                      <a:pt x="62" y="1"/>
                    </a:lnTo>
                    <a:lnTo>
                      <a:pt x="62" y="2"/>
                    </a:lnTo>
                    <a:lnTo>
                      <a:pt x="63" y="2"/>
                    </a:lnTo>
                    <a:lnTo>
                      <a:pt x="64" y="3"/>
                    </a:lnTo>
                    <a:lnTo>
                      <a:pt x="65" y="3"/>
                    </a:lnTo>
                    <a:lnTo>
                      <a:pt x="65" y="4"/>
                    </a:lnTo>
                    <a:lnTo>
                      <a:pt x="66" y="8"/>
                    </a:lnTo>
                    <a:lnTo>
                      <a:pt x="66" y="9"/>
                    </a:lnTo>
                    <a:lnTo>
                      <a:pt x="66" y="10"/>
                    </a:lnTo>
                    <a:lnTo>
                      <a:pt x="66" y="11"/>
                    </a:lnTo>
                    <a:lnTo>
                      <a:pt x="66" y="12"/>
                    </a:lnTo>
                    <a:lnTo>
                      <a:pt x="67" y="12"/>
                    </a:lnTo>
                    <a:lnTo>
                      <a:pt x="67" y="13"/>
                    </a:lnTo>
                    <a:lnTo>
                      <a:pt x="67" y="14"/>
                    </a:lnTo>
                    <a:lnTo>
                      <a:pt x="67" y="15"/>
                    </a:lnTo>
                    <a:lnTo>
                      <a:pt x="67" y="16"/>
                    </a:lnTo>
                    <a:lnTo>
                      <a:pt x="68" y="17"/>
                    </a:lnTo>
                  </a:path>
                </a:pathLst>
              </a:custGeom>
              <a:noFill/>
              <a:ln w="127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907" name="Freeform 209"/>
              <p:cNvSpPr>
                <a:spLocks/>
              </p:cNvSpPr>
              <p:nvPr/>
            </p:nvSpPr>
            <p:spPr bwMode="auto">
              <a:xfrm>
                <a:off x="810" y="2415"/>
                <a:ext cx="30" cy="69"/>
              </a:xfrm>
              <a:custGeom>
                <a:avLst/>
                <a:gdLst>
                  <a:gd name="T0" fmla="*/ 29 w 30"/>
                  <a:gd name="T1" fmla="*/ 0 h 69"/>
                  <a:gd name="T2" fmla="*/ 24 w 30"/>
                  <a:gd name="T3" fmla="*/ 6 h 69"/>
                  <a:gd name="T4" fmla="*/ 20 w 30"/>
                  <a:gd name="T5" fmla="*/ 13 h 69"/>
                  <a:gd name="T6" fmla="*/ 15 w 30"/>
                  <a:gd name="T7" fmla="*/ 19 h 69"/>
                  <a:gd name="T8" fmla="*/ 11 w 30"/>
                  <a:gd name="T9" fmla="*/ 25 h 69"/>
                  <a:gd name="T10" fmla="*/ 8 w 30"/>
                  <a:gd name="T11" fmla="*/ 33 h 69"/>
                  <a:gd name="T12" fmla="*/ 5 w 30"/>
                  <a:gd name="T13" fmla="*/ 39 h 69"/>
                  <a:gd name="T14" fmla="*/ 2 w 30"/>
                  <a:gd name="T15" fmla="*/ 47 h 69"/>
                  <a:gd name="T16" fmla="*/ 1 w 30"/>
                  <a:gd name="T17" fmla="*/ 54 h 69"/>
                  <a:gd name="T18" fmla="*/ 0 w 30"/>
                  <a:gd name="T19" fmla="*/ 61 h 69"/>
                  <a:gd name="T20" fmla="*/ 0 w 30"/>
                  <a:gd name="T21" fmla="*/ 68 h 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
                  <a:gd name="T34" fmla="*/ 0 h 69"/>
                  <a:gd name="T35" fmla="*/ 30 w 30"/>
                  <a:gd name="T36" fmla="*/ 69 h 6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 h="69">
                    <a:moveTo>
                      <a:pt x="29" y="0"/>
                    </a:moveTo>
                    <a:lnTo>
                      <a:pt x="24" y="6"/>
                    </a:lnTo>
                    <a:lnTo>
                      <a:pt x="20" y="13"/>
                    </a:lnTo>
                    <a:lnTo>
                      <a:pt x="15" y="19"/>
                    </a:lnTo>
                    <a:lnTo>
                      <a:pt x="11" y="25"/>
                    </a:lnTo>
                    <a:lnTo>
                      <a:pt x="8" y="33"/>
                    </a:lnTo>
                    <a:lnTo>
                      <a:pt x="5" y="39"/>
                    </a:lnTo>
                    <a:lnTo>
                      <a:pt x="2" y="47"/>
                    </a:lnTo>
                    <a:lnTo>
                      <a:pt x="1" y="54"/>
                    </a:lnTo>
                    <a:lnTo>
                      <a:pt x="0" y="61"/>
                    </a:lnTo>
                    <a:lnTo>
                      <a:pt x="0" y="68"/>
                    </a:lnTo>
                  </a:path>
                </a:pathLst>
              </a:custGeom>
              <a:noFill/>
              <a:ln w="12700" cap="rnd">
                <a:solidFill>
                  <a:srgbClr val="E5A5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908" name="Freeform 210"/>
              <p:cNvSpPr>
                <a:spLocks/>
              </p:cNvSpPr>
              <p:nvPr/>
            </p:nvSpPr>
            <p:spPr bwMode="auto">
              <a:xfrm>
                <a:off x="728" y="1875"/>
                <a:ext cx="41" cy="32"/>
              </a:xfrm>
              <a:custGeom>
                <a:avLst/>
                <a:gdLst>
                  <a:gd name="T0" fmla="*/ 0 w 41"/>
                  <a:gd name="T1" fmla="*/ 31 h 32"/>
                  <a:gd name="T2" fmla="*/ 0 w 41"/>
                  <a:gd name="T3" fmla="*/ 30 h 32"/>
                  <a:gd name="T4" fmla="*/ 1 w 41"/>
                  <a:gd name="T5" fmla="*/ 29 h 32"/>
                  <a:gd name="T6" fmla="*/ 1 w 41"/>
                  <a:gd name="T7" fmla="*/ 28 h 32"/>
                  <a:gd name="T8" fmla="*/ 1 w 41"/>
                  <a:gd name="T9" fmla="*/ 27 h 32"/>
                  <a:gd name="T10" fmla="*/ 1 w 41"/>
                  <a:gd name="T11" fmla="*/ 26 h 32"/>
                  <a:gd name="T12" fmla="*/ 2 w 41"/>
                  <a:gd name="T13" fmla="*/ 26 h 32"/>
                  <a:gd name="T14" fmla="*/ 3 w 41"/>
                  <a:gd name="T15" fmla="*/ 26 h 32"/>
                  <a:gd name="T16" fmla="*/ 8 w 41"/>
                  <a:gd name="T17" fmla="*/ 25 h 32"/>
                  <a:gd name="T18" fmla="*/ 13 w 41"/>
                  <a:gd name="T19" fmla="*/ 24 h 32"/>
                  <a:gd name="T20" fmla="*/ 17 w 41"/>
                  <a:gd name="T21" fmla="*/ 23 h 32"/>
                  <a:gd name="T22" fmla="*/ 21 w 41"/>
                  <a:gd name="T23" fmla="*/ 20 h 32"/>
                  <a:gd name="T24" fmla="*/ 25 w 41"/>
                  <a:gd name="T25" fmla="*/ 18 h 32"/>
                  <a:gd name="T26" fmla="*/ 28 w 41"/>
                  <a:gd name="T27" fmla="*/ 15 h 32"/>
                  <a:gd name="T28" fmla="*/ 32 w 41"/>
                  <a:gd name="T29" fmla="*/ 12 h 32"/>
                  <a:gd name="T30" fmla="*/ 35 w 41"/>
                  <a:gd name="T31" fmla="*/ 8 h 32"/>
                  <a:gd name="T32" fmla="*/ 38 w 41"/>
                  <a:gd name="T33" fmla="*/ 5 h 32"/>
                  <a:gd name="T34" fmla="*/ 40 w 41"/>
                  <a:gd name="T35" fmla="*/ 0 h 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
                  <a:gd name="T55" fmla="*/ 0 h 32"/>
                  <a:gd name="T56" fmla="*/ 41 w 41"/>
                  <a:gd name="T57" fmla="*/ 32 h 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 h="32">
                    <a:moveTo>
                      <a:pt x="0" y="31"/>
                    </a:moveTo>
                    <a:lnTo>
                      <a:pt x="0" y="30"/>
                    </a:lnTo>
                    <a:lnTo>
                      <a:pt x="1" y="29"/>
                    </a:lnTo>
                    <a:lnTo>
                      <a:pt x="1" y="28"/>
                    </a:lnTo>
                    <a:lnTo>
                      <a:pt x="1" y="27"/>
                    </a:lnTo>
                    <a:lnTo>
                      <a:pt x="1" y="26"/>
                    </a:lnTo>
                    <a:lnTo>
                      <a:pt x="2" y="26"/>
                    </a:lnTo>
                    <a:lnTo>
                      <a:pt x="3" y="26"/>
                    </a:lnTo>
                    <a:lnTo>
                      <a:pt x="8" y="25"/>
                    </a:lnTo>
                    <a:lnTo>
                      <a:pt x="13" y="24"/>
                    </a:lnTo>
                    <a:lnTo>
                      <a:pt x="17" y="23"/>
                    </a:lnTo>
                    <a:lnTo>
                      <a:pt x="21" y="20"/>
                    </a:lnTo>
                    <a:lnTo>
                      <a:pt x="25" y="18"/>
                    </a:lnTo>
                    <a:lnTo>
                      <a:pt x="28" y="15"/>
                    </a:lnTo>
                    <a:lnTo>
                      <a:pt x="32" y="12"/>
                    </a:lnTo>
                    <a:lnTo>
                      <a:pt x="35" y="8"/>
                    </a:lnTo>
                    <a:lnTo>
                      <a:pt x="38" y="5"/>
                    </a:lnTo>
                    <a:lnTo>
                      <a:pt x="40" y="0"/>
                    </a:lnTo>
                  </a:path>
                </a:pathLst>
              </a:custGeom>
              <a:noFill/>
              <a:ln w="12700" cap="rnd">
                <a:solidFill>
                  <a:srgbClr val="E5A5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909" name="Freeform 211"/>
              <p:cNvSpPr>
                <a:spLocks/>
              </p:cNvSpPr>
              <p:nvPr/>
            </p:nvSpPr>
            <p:spPr bwMode="auto">
              <a:xfrm>
                <a:off x="670" y="1433"/>
                <a:ext cx="24" cy="73"/>
              </a:xfrm>
              <a:custGeom>
                <a:avLst/>
                <a:gdLst>
                  <a:gd name="T0" fmla="*/ 23 w 24"/>
                  <a:gd name="T1" fmla="*/ 72 h 73"/>
                  <a:gd name="T2" fmla="*/ 21 w 24"/>
                  <a:gd name="T3" fmla="*/ 71 h 73"/>
                  <a:gd name="T4" fmla="*/ 20 w 24"/>
                  <a:gd name="T5" fmla="*/ 70 h 73"/>
                  <a:gd name="T6" fmla="*/ 17 w 24"/>
                  <a:gd name="T7" fmla="*/ 69 h 73"/>
                  <a:gd name="T8" fmla="*/ 16 w 24"/>
                  <a:gd name="T9" fmla="*/ 68 h 73"/>
                  <a:gd name="T10" fmla="*/ 14 w 24"/>
                  <a:gd name="T11" fmla="*/ 66 h 73"/>
                  <a:gd name="T12" fmla="*/ 12 w 24"/>
                  <a:gd name="T13" fmla="*/ 65 h 73"/>
                  <a:gd name="T14" fmla="*/ 11 w 24"/>
                  <a:gd name="T15" fmla="*/ 64 h 73"/>
                  <a:gd name="T16" fmla="*/ 7 w 24"/>
                  <a:gd name="T17" fmla="*/ 59 h 73"/>
                  <a:gd name="T18" fmla="*/ 3 w 24"/>
                  <a:gd name="T19" fmla="*/ 54 h 73"/>
                  <a:gd name="T20" fmla="*/ 2 w 24"/>
                  <a:gd name="T21" fmla="*/ 48 h 73"/>
                  <a:gd name="T22" fmla="*/ 0 w 24"/>
                  <a:gd name="T23" fmla="*/ 42 h 73"/>
                  <a:gd name="T24" fmla="*/ 0 w 24"/>
                  <a:gd name="T25" fmla="*/ 35 h 73"/>
                  <a:gd name="T26" fmla="*/ 0 w 24"/>
                  <a:gd name="T27" fmla="*/ 30 h 73"/>
                  <a:gd name="T28" fmla="*/ 1 w 24"/>
                  <a:gd name="T29" fmla="*/ 23 h 73"/>
                  <a:gd name="T30" fmla="*/ 3 w 24"/>
                  <a:gd name="T31" fmla="*/ 18 h 73"/>
                  <a:gd name="T32" fmla="*/ 6 w 24"/>
                  <a:gd name="T33" fmla="*/ 13 h 73"/>
                  <a:gd name="T34" fmla="*/ 11 w 24"/>
                  <a:gd name="T35" fmla="*/ 7 h 73"/>
                  <a:gd name="T36" fmla="*/ 11 w 24"/>
                  <a:gd name="T37" fmla="*/ 0 h 7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73"/>
                  <a:gd name="T59" fmla="*/ 24 w 24"/>
                  <a:gd name="T60" fmla="*/ 73 h 7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73">
                    <a:moveTo>
                      <a:pt x="23" y="72"/>
                    </a:moveTo>
                    <a:lnTo>
                      <a:pt x="21" y="71"/>
                    </a:lnTo>
                    <a:lnTo>
                      <a:pt x="20" y="70"/>
                    </a:lnTo>
                    <a:lnTo>
                      <a:pt x="17" y="69"/>
                    </a:lnTo>
                    <a:lnTo>
                      <a:pt x="16" y="68"/>
                    </a:lnTo>
                    <a:lnTo>
                      <a:pt x="14" y="66"/>
                    </a:lnTo>
                    <a:lnTo>
                      <a:pt x="12" y="65"/>
                    </a:lnTo>
                    <a:lnTo>
                      <a:pt x="11" y="64"/>
                    </a:lnTo>
                    <a:lnTo>
                      <a:pt x="7" y="59"/>
                    </a:lnTo>
                    <a:lnTo>
                      <a:pt x="3" y="54"/>
                    </a:lnTo>
                    <a:lnTo>
                      <a:pt x="2" y="48"/>
                    </a:lnTo>
                    <a:lnTo>
                      <a:pt x="0" y="42"/>
                    </a:lnTo>
                    <a:lnTo>
                      <a:pt x="0" y="35"/>
                    </a:lnTo>
                    <a:lnTo>
                      <a:pt x="0" y="30"/>
                    </a:lnTo>
                    <a:lnTo>
                      <a:pt x="1" y="23"/>
                    </a:lnTo>
                    <a:lnTo>
                      <a:pt x="3" y="18"/>
                    </a:lnTo>
                    <a:lnTo>
                      <a:pt x="6" y="13"/>
                    </a:lnTo>
                    <a:lnTo>
                      <a:pt x="11" y="7"/>
                    </a:lnTo>
                    <a:lnTo>
                      <a:pt x="11" y="0"/>
                    </a:lnTo>
                  </a:path>
                </a:pathLst>
              </a:custGeom>
              <a:noFill/>
              <a:ln w="12700" cap="rnd">
                <a:solidFill>
                  <a:srgbClr val="E5A5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910" name="Freeform 212"/>
              <p:cNvSpPr>
                <a:spLocks/>
              </p:cNvSpPr>
              <p:nvPr/>
            </p:nvSpPr>
            <p:spPr bwMode="auto">
              <a:xfrm>
                <a:off x="599" y="1395"/>
                <a:ext cx="73" cy="71"/>
              </a:xfrm>
              <a:custGeom>
                <a:avLst/>
                <a:gdLst>
                  <a:gd name="T0" fmla="*/ 72 w 73"/>
                  <a:gd name="T1" fmla="*/ 70 h 71"/>
                  <a:gd name="T2" fmla="*/ 63 w 73"/>
                  <a:gd name="T3" fmla="*/ 70 h 71"/>
                  <a:gd name="T4" fmla="*/ 54 w 73"/>
                  <a:gd name="T5" fmla="*/ 67 h 71"/>
                  <a:gd name="T6" fmla="*/ 46 w 73"/>
                  <a:gd name="T7" fmla="*/ 63 h 71"/>
                  <a:gd name="T8" fmla="*/ 38 w 73"/>
                  <a:gd name="T9" fmla="*/ 58 h 71"/>
                  <a:gd name="T10" fmla="*/ 31 w 73"/>
                  <a:gd name="T11" fmla="*/ 52 h 71"/>
                  <a:gd name="T12" fmla="*/ 26 w 73"/>
                  <a:gd name="T13" fmla="*/ 45 h 71"/>
                  <a:gd name="T14" fmla="*/ 19 w 73"/>
                  <a:gd name="T15" fmla="*/ 38 h 71"/>
                  <a:gd name="T16" fmla="*/ 14 w 73"/>
                  <a:gd name="T17" fmla="*/ 31 h 71"/>
                  <a:gd name="T18" fmla="*/ 9 w 73"/>
                  <a:gd name="T19" fmla="*/ 23 h 71"/>
                  <a:gd name="T20" fmla="*/ 4 w 73"/>
                  <a:gd name="T21" fmla="*/ 15 h 71"/>
                  <a:gd name="T22" fmla="*/ 4 w 73"/>
                  <a:gd name="T23" fmla="*/ 14 h 71"/>
                  <a:gd name="T24" fmla="*/ 3 w 73"/>
                  <a:gd name="T25" fmla="*/ 13 h 71"/>
                  <a:gd name="T26" fmla="*/ 2 w 73"/>
                  <a:gd name="T27" fmla="*/ 11 h 71"/>
                  <a:gd name="T28" fmla="*/ 2 w 73"/>
                  <a:gd name="T29" fmla="*/ 9 h 71"/>
                  <a:gd name="T30" fmla="*/ 1 w 73"/>
                  <a:gd name="T31" fmla="*/ 6 h 71"/>
                  <a:gd name="T32" fmla="*/ 1 w 73"/>
                  <a:gd name="T33" fmla="*/ 4 h 71"/>
                  <a:gd name="T34" fmla="*/ 1 w 73"/>
                  <a:gd name="T35" fmla="*/ 2 h 71"/>
                  <a:gd name="T36" fmla="*/ 0 w 73"/>
                  <a:gd name="T37" fmla="*/ 1 h 71"/>
                  <a:gd name="T38" fmla="*/ 0 w 73"/>
                  <a:gd name="T39" fmla="*/ 0 h 7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3"/>
                  <a:gd name="T61" fmla="*/ 0 h 71"/>
                  <a:gd name="T62" fmla="*/ 73 w 73"/>
                  <a:gd name="T63" fmla="*/ 71 h 7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3" h="71">
                    <a:moveTo>
                      <a:pt x="72" y="70"/>
                    </a:moveTo>
                    <a:lnTo>
                      <a:pt x="63" y="70"/>
                    </a:lnTo>
                    <a:lnTo>
                      <a:pt x="54" y="67"/>
                    </a:lnTo>
                    <a:lnTo>
                      <a:pt x="46" y="63"/>
                    </a:lnTo>
                    <a:lnTo>
                      <a:pt x="38" y="58"/>
                    </a:lnTo>
                    <a:lnTo>
                      <a:pt x="31" y="52"/>
                    </a:lnTo>
                    <a:lnTo>
                      <a:pt x="26" y="45"/>
                    </a:lnTo>
                    <a:lnTo>
                      <a:pt x="19" y="38"/>
                    </a:lnTo>
                    <a:lnTo>
                      <a:pt x="14" y="31"/>
                    </a:lnTo>
                    <a:lnTo>
                      <a:pt x="9" y="23"/>
                    </a:lnTo>
                    <a:lnTo>
                      <a:pt x="4" y="15"/>
                    </a:lnTo>
                    <a:lnTo>
                      <a:pt x="4" y="14"/>
                    </a:lnTo>
                    <a:lnTo>
                      <a:pt x="3" y="13"/>
                    </a:lnTo>
                    <a:lnTo>
                      <a:pt x="2" y="11"/>
                    </a:lnTo>
                    <a:lnTo>
                      <a:pt x="2" y="9"/>
                    </a:lnTo>
                    <a:lnTo>
                      <a:pt x="1" y="6"/>
                    </a:lnTo>
                    <a:lnTo>
                      <a:pt x="1" y="4"/>
                    </a:lnTo>
                    <a:lnTo>
                      <a:pt x="1" y="2"/>
                    </a:lnTo>
                    <a:lnTo>
                      <a:pt x="0" y="1"/>
                    </a:lnTo>
                    <a:lnTo>
                      <a:pt x="0" y="0"/>
                    </a:lnTo>
                  </a:path>
                </a:pathLst>
              </a:custGeom>
              <a:noFill/>
              <a:ln w="12700" cap="rnd">
                <a:solidFill>
                  <a:srgbClr val="E5A5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911" name="Freeform 213"/>
              <p:cNvSpPr>
                <a:spLocks/>
              </p:cNvSpPr>
              <p:nvPr/>
            </p:nvSpPr>
            <p:spPr bwMode="auto">
              <a:xfrm>
                <a:off x="616" y="1438"/>
                <a:ext cx="17" cy="26"/>
              </a:xfrm>
              <a:custGeom>
                <a:avLst/>
                <a:gdLst>
                  <a:gd name="T0" fmla="*/ 16 w 17"/>
                  <a:gd name="T1" fmla="*/ 0 h 26"/>
                  <a:gd name="T2" fmla="*/ 12 w 17"/>
                  <a:gd name="T3" fmla="*/ 2 h 26"/>
                  <a:gd name="T4" fmla="*/ 9 w 17"/>
                  <a:gd name="T5" fmla="*/ 6 h 26"/>
                  <a:gd name="T6" fmla="*/ 6 w 17"/>
                  <a:gd name="T7" fmla="*/ 7 h 26"/>
                  <a:gd name="T8" fmla="*/ 6 w 17"/>
                  <a:gd name="T9" fmla="*/ 9 h 26"/>
                  <a:gd name="T10" fmla="*/ 3 w 17"/>
                  <a:gd name="T11" fmla="*/ 12 h 26"/>
                  <a:gd name="T12" fmla="*/ 3 w 17"/>
                  <a:gd name="T13" fmla="*/ 14 h 26"/>
                  <a:gd name="T14" fmla="*/ 0 w 17"/>
                  <a:gd name="T15" fmla="*/ 17 h 26"/>
                  <a:gd name="T16" fmla="*/ 3 w 17"/>
                  <a:gd name="T17" fmla="*/ 19 h 26"/>
                  <a:gd name="T18" fmla="*/ 3 w 17"/>
                  <a:gd name="T19" fmla="*/ 22 h 26"/>
                  <a:gd name="T20" fmla="*/ 3 w 17"/>
                  <a:gd name="T21" fmla="*/ 25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26"/>
                  <a:gd name="T35" fmla="*/ 17 w 17"/>
                  <a:gd name="T36" fmla="*/ 26 h 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26">
                    <a:moveTo>
                      <a:pt x="16" y="0"/>
                    </a:moveTo>
                    <a:lnTo>
                      <a:pt x="12" y="2"/>
                    </a:lnTo>
                    <a:lnTo>
                      <a:pt x="9" y="6"/>
                    </a:lnTo>
                    <a:lnTo>
                      <a:pt x="6" y="7"/>
                    </a:lnTo>
                    <a:lnTo>
                      <a:pt x="6" y="9"/>
                    </a:lnTo>
                    <a:lnTo>
                      <a:pt x="3" y="12"/>
                    </a:lnTo>
                    <a:lnTo>
                      <a:pt x="3" y="14"/>
                    </a:lnTo>
                    <a:lnTo>
                      <a:pt x="0" y="17"/>
                    </a:lnTo>
                    <a:lnTo>
                      <a:pt x="3" y="19"/>
                    </a:lnTo>
                    <a:lnTo>
                      <a:pt x="3" y="22"/>
                    </a:lnTo>
                    <a:lnTo>
                      <a:pt x="3" y="25"/>
                    </a:lnTo>
                  </a:path>
                </a:pathLst>
              </a:custGeom>
              <a:noFill/>
              <a:ln w="12700" cap="rnd">
                <a:solidFill>
                  <a:srgbClr val="E5A5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912" name="Freeform 214"/>
              <p:cNvSpPr>
                <a:spLocks/>
              </p:cNvSpPr>
              <p:nvPr/>
            </p:nvSpPr>
            <p:spPr bwMode="auto">
              <a:xfrm>
                <a:off x="1069" y="1820"/>
                <a:ext cx="58" cy="19"/>
              </a:xfrm>
              <a:custGeom>
                <a:avLst/>
                <a:gdLst>
                  <a:gd name="T0" fmla="*/ 57 w 58"/>
                  <a:gd name="T1" fmla="*/ 5 h 19"/>
                  <a:gd name="T2" fmla="*/ 56 w 58"/>
                  <a:gd name="T3" fmla="*/ 7 h 19"/>
                  <a:gd name="T4" fmla="*/ 54 w 58"/>
                  <a:gd name="T5" fmla="*/ 8 h 19"/>
                  <a:gd name="T6" fmla="*/ 53 w 58"/>
                  <a:gd name="T7" fmla="*/ 10 h 19"/>
                  <a:gd name="T8" fmla="*/ 52 w 58"/>
                  <a:gd name="T9" fmla="*/ 11 h 19"/>
                  <a:gd name="T10" fmla="*/ 50 w 58"/>
                  <a:gd name="T11" fmla="*/ 13 h 19"/>
                  <a:gd name="T12" fmla="*/ 48 w 58"/>
                  <a:gd name="T13" fmla="*/ 14 h 19"/>
                  <a:gd name="T14" fmla="*/ 46 w 58"/>
                  <a:gd name="T15" fmla="*/ 15 h 19"/>
                  <a:gd name="T16" fmla="*/ 45 w 58"/>
                  <a:gd name="T17" fmla="*/ 16 h 19"/>
                  <a:gd name="T18" fmla="*/ 42 w 58"/>
                  <a:gd name="T19" fmla="*/ 17 h 19"/>
                  <a:gd name="T20" fmla="*/ 40 w 58"/>
                  <a:gd name="T21" fmla="*/ 18 h 19"/>
                  <a:gd name="T22" fmla="*/ 39 w 58"/>
                  <a:gd name="T23" fmla="*/ 17 h 19"/>
                  <a:gd name="T24" fmla="*/ 36 w 58"/>
                  <a:gd name="T25" fmla="*/ 16 h 19"/>
                  <a:gd name="T26" fmla="*/ 31 w 58"/>
                  <a:gd name="T27" fmla="*/ 14 h 19"/>
                  <a:gd name="T28" fmla="*/ 26 w 58"/>
                  <a:gd name="T29" fmla="*/ 12 h 19"/>
                  <a:gd name="T30" fmla="*/ 20 w 58"/>
                  <a:gd name="T31" fmla="*/ 9 h 19"/>
                  <a:gd name="T32" fmla="*/ 14 w 58"/>
                  <a:gd name="T33" fmla="*/ 7 h 19"/>
                  <a:gd name="T34" fmla="*/ 8 w 58"/>
                  <a:gd name="T35" fmla="*/ 5 h 19"/>
                  <a:gd name="T36" fmla="*/ 5 w 58"/>
                  <a:gd name="T37" fmla="*/ 3 h 19"/>
                  <a:gd name="T38" fmla="*/ 2 w 58"/>
                  <a:gd name="T39" fmla="*/ 1 h 19"/>
                  <a:gd name="T40" fmla="*/ 0 w 58"/>
                  <a:gd name="T41" fmla="*/ 0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8"/>
                  <a:gd name="T64" fmla="*/ 0 h 19"/>
                  <a:gd name="T65" fmla="*/ 58 w 58"/>
                  <a:gd name="T66" fmla="*/ 19 h 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8" h="19">
                    <a:moveTo>
                      <a:pt x="57" y="5"/>
                    </a:moveTo>
                    <a:lnTo>
                      <a:pt x="56" y="7"/>
                    </a:lnTo>
                    <a:lnTo>
                      <a:pt x="54" y="8"/>
                    </a:lnTo>
                    <a:lnTo>
                      <a:pt x="53" y="10"/>
                    </a:lnTo>
                    <a:lnTo>
                      <a:pt x="52" y="11"/>
                    </a:lnTo>
                    <a:lnTo>
                      <a:pt x="50" y="13"/>
                    </a:lnTo>
                    <a:lnTo>
                      <a:pt x="48" y="14"/>
                    </a:lnTo>
                    <a:lnTo>
                      <a:pt x="46" y="15"/>
                    </a:lnTo>
                    <a:lnTo>
                      <a:pt x="45" y="16"/>
                    </a:lnTo>
                    <a:lnTo>
                      <a:pt x="42" y="17"/>
                    </a:lnTo>
                    <a:lnTo>
                      <a:pt x="40" y="18"/>
                    </a:lnTo>
                    <a:lnTo>
                      <a:pt x="39" y="17"/>
                    </a:lnTo>
                    <a:lnTo>
                      <a:pt x="36" y="16"/>
                    </a:lnTo>
                    <a:lnTo>
                      <a:pt x="31" y="14"/>
                    </a:lnTo>
                    <a:lnTo>
                      <a:pt x="26" y="12"/>
                    </a:lnTo>
                    <a:lnTo>
                      <a:pt x="20" y="9"/>
                    </a:lnTo>
                    <a:lnTo>
                      <a:pt x="14" y="7"/>
                    </a:lnTo>
                    <a:lnTo>
                      <a:pt x="8" y="5"/>
                    </a:lnTo>
                    <a:lnTo>
                      <a:pt x="5" y="3"/>
                    </a:lnTo>
                    <a:lnTo>
                      <a:pt x="2" y="1"/>
                    </a:lnTo>
                    <a:lnTo>
                      <a:pt x="0" y="0"/>
                    </a:lnTo>
                  </a:path>
                </a:pathLst>
              </a:custGeom>
              <a:noFill/>
              <a:ln w="12700" cap="rnd">
                <a:solidFill>
                  <a:srgbClr val="E5A5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913" name="Freeform 215"/>
              <p:cNvSpPr>
                <a:spLocks/>
              </p:cNvSpPr>
              <p:nvPr/>
            </p:nvSpPr>
            <p:spPr bwMode="auto">
              <a:xfrm>
                <a:off x="937" y="1733"/>
                <a:ext cx="17" cy="28"/>
              </a:xfrm>
              <a:custGeom>
                <a:avLst/>
                <a:gdLst>
                  <a:gd name="T0" fmla="*/ 16 w 17"/>
                  <a:gd name="T1" fmla="*/ 27 h 28"/>
                  <a:gd name="T2" fmla="*/ 16 w 17"/>
                  <a:gd name="T3" fmla="*/ 26 h 28"/>
                  <a:gd name="T4" fmla="*/ 14 w 17"/>
                  <a:gd name="T5" fmla="*/ 25 h 28"/>
                  <a:gd name="T6" fmla="*/ 12 w 17"/>
                  <a:gd name="T7" fmla="*/ 24 h 28"/>
                  <a:gd name="T8" fmla="*/ 10 w 17"/>
                  <a:gd name="T9" fmla="*/ 21 h 28"/>
                  <a:gd name="T10" fmla="*/ 8 w 17"/>
                  <a:gd name="T11" fmla="*/ 18 h 28"/>
                  <a:gd name="T12" fmla="*/ 5 w 17"/>
                  <a:gd name="T13" fmla="*/ 14 h 28"/>
                  <a:gd name="T14" fmla="*/ 3 w 17"/>
                  <a:gd name="T15" fmla="*/ 10 h 28"/>
                  <a:gd name="T16" fmla="*/ 1 w 17"/>
                  <a:gd name="T17" fmla="*/ 7 h 28"/>
                  <a:gd name="T18" fmla="*/ 1 w 17"/>
                  <a:gd name="T19" fmla="*/ 3 h 28"/>
                  <a:gd name="T20" fmla="*/ 0 w 17"/>
                  <a:gd name="T21" fmla="*/ 0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28"/>
                  <a:gd name="T35" fmla="*/ 17 w 17"/>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28">
                    <a:moveTo>
                      <a:pt x="16" y="27"/>
                    </a:moveTo>
                    <a:lnTo>
                      <a:pt x="16" y="26"/>
                    </a:lnTo>
                    <a:lnTo>
                      <a:pt x="14" y="25"/>
                    </a:lnTo>
                    <a:lnTo>
                      <a:pt x="12" y="24"/>
                    </a:lnTo>
                    <a:lnTo>
                      <a:pt x="10" y="21"/>
                    </a:lnTo>
                    <a:lnTo>
                      <a:pt x="8" y="18"/>
                    </a:lnTo>
                    <a:lnTo>
                      <a:pt x="5" y="14"/>
                    </a:lnTo>
                    <a:lnTo>
                      <a:pt x="3" y="10"/>
                    </a:lnTo>
                    <a:lnTo>
                      <a:pt x="1" y="7"/>
                    </a:lnTo>
                    <a:lnTo>
                      <a:pt x="1" y="3"/>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914" name="Freeform 216"/>
              <p:cNvSpPr>
                <a:spLocks/>
              </p:cNvSpPr>
              <p:nvPr/>
            </p:nvSpPr>
            <p:spPr bwMode="auto">
              <a:xfrm>
                <a:off x="842" y="2679"/>
                <a:ext cx="26" cy="153"/>
              </a:xfrm>
              <a:custGeom>
                <a:avLst/>
                <a:gdLst>
                  <a:gd name="T0" fmla="*/ 25 w 26"/>
                  <a:gd name="T1" fmla="*/ 151 h 153"/>
                  <a:gd name="T2" fmla="*/ 24 w 26"/>
                  <a:gd name="T3" fmla="*/ 151 h 153"/>
                  <a:gd name="T4" fmla="*/ 24 w 26"/>
                  <a:gd name="T5" fmla="*/ 152 h 153"/>
                  <a:gd name="T6" fmla="*/ 23 w 26"/>
                  <a:gd name="T7" fmla="*/ 152 h 153"/>
                  <a:gd name="T8" fmla="*/ 22 w 26"/>
                  <a:gd name="T9" fmla="*/ 151 h 153"/>
                  <a:gd name="T10" fmla="*/ 21 w 26"/>
                  <a:gd name="T11" fmla="*/ 152 h 153"/>
                  <a:gd name="T12" fmla="*/ 12 w 26"/>
                  <a:gd name="T13" fmla="*/ 140 h 153"/>
                  <a:gd name="T14" fmla="*/ 6 w 26"/>
                  <a:gd name="T15" fmla="*/ 127 h 153"/>
                  <a:gd name="T16" fmla="*/ 2 w 26"/>
                  <a:gd name="T17" fmla="*/ 111 h 153"/>
                  <a:gd name="T18" fmla="*/ 0 w 26"/>
                  <a:gd name="T19" fmla="*/ 95 h 153"/>
                  <a:gd name="T20" fmla="*/ 0 w 26"/>
                  <a:gd name="T21" fmla="*/ 77 h 153"/>
                  <a:gd name="T22" fmla="*/ 1 w 26"/>
                  <a:gd name="T23" fmla="*/ 60 h 153"/>
                  <a:gd name="T24" fmla="*/ 3 w 26"/>
                  <a:gd name="T25" fmla="*/ 43 h 153"/>
                  <a:gd name="T26" fmla="*/ 7 w 26"/>
                  <a:gd name="T27" fmla="*/ 27 h 153"/>
                  <a:gd name="T28" fmla="*/ 12 w 26"/>
                  <a:gd name="T29" fmla="*/ 13 h 153"/>
                  <a:gd name="T30" fmla="*/ 18 w 26"/>
                  <a:gd name="T31" fmla="*/ 2 h 153"/>
                  <a:gd name="T32" fmla="*/ 19 w 26"/>
                  <a:gd name="T33" fmla="*/ 1 h 153"/>
                  <a:gd name="T34" fmla="*/ 20 w 26"/>
                  <a:gd name="T35" fmla="*/ 0 h 153"/>
                  <a:gd name="T36" fmla="*/ 21 w 26"/>
                  <a:gd name="T37" fmla="*/ 0 h 153"/>
                  <a:gd name="T38" fmla="*/ 22 w 26"/>
                  <a:gd name="T39" fmla="*/ 1 h 153"/>
                  <a:gd name="T40" fmla="*/ 23 w 26"/>
                  <a:gd name="T41" fmla="*/ 1 h 15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
                  <a:gd name="T64" fmla="*/ 0 h 153"/>
                  <a:gd name="T65" fmla="*/ 26 w 26"/>
                  <a:gd name="T66" fmla="*/ 153 h 15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 h="153">
                    <a:moveTo>
                      <a:pt x="25" y="151"/>
                    </a:moveTo>
                    <a:lnTo>
                      <a:pt x="24" y="151"/>
                    </a:lnTo>
                    <a:lnTo>
                      <a:pt x="24" y="152"/>
                    </a:lnTo>
                    <a:lnTo>
                      <a:pt x="23" y="152"/>
                    </a:lnTo>
                    <a:lnTo>
                      <a:pt x="22" y="151"/>
                    </a:lnTo>
                    <a:lnTo>
                      <a:pt x="21" y="152"/>
                    </a:lnTo>
                    <a:lnTo>
                      <a:pt x="12" y="140"/>
                    </a:lnTo>
                    <a:lnTo>
                      <a:pt x="6" y="127"/>
                    </a:lnTo>
                    <a:lnTo>
                      <a:pt x="2" y="111"/>
                    </a:lnTo>
                    <a:lnTo>
                      <a:pt x="0" y="95"/>
                    </a:lnTo>
                    <a:lnTo>
                      <a:pt x="0" y="77"/>
                    </a:lnTo>
                    <a:lnTo>
                      <a:pt x="1" y="60"/>
                    </a:lnTo>
                    <a:lnTo>
                      <a:pt x="3" y="43"/>
                    </a:lnTo>
                    <a:lnTo>
                      <a:pt x="7" y="27"/>
                    </a:lnTo>
                    <a:lnTo>
                      <a:pt x="12" y="13"/>
                    </a:lnTo>
                    <a:lnTo>
                      <a:pt x="18" y="2"/>
                    </a:lnTo>
                    <a:lnTo>
                      <a:pt x="19" y="1"/>
                    </a:lnTo>
                    <a:lnTo>
                      <a:pt x="20" y="0"/>
                    </a:lnTo>
                    <a:lnTo>
                      <a:pt x="21" y="0"/>
                    </a:lnTo>
                    <a:lnTo>
                      <a:pt x="22" y="1"/>
                    </a:lnTo>
                    <a:lnTo>
                      <a:pt x="23" y="1"/>
                    </a:lnTo>
                  </a:path>
                </a:pathLst>
              </a:custGeom>
              <a:noFill/>
              <a:ln w="12700" cap="rnd">
                <a:solidFill>
                  <a:srgbClr val="E5A5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915" name="Freeform 217"/>
              <p:cNvSpPr>
                <a:spLocks/>
              </p:cNvSpPr>
              <p:nvPr/>
            </p:nvSpPr>
            <p:spPr bwMode="auto">
              <a:xfrm>
                <a:off x="722" y="1638"/>
                <a:ext cx="29" cy="72"/>
              </a:xfrm>
              <a:custGeom>
                <a:avLst/>
                <a:gdLst>
                  <a:gd name="T0" fmla="*/ 28 w 29"/>
                  <a:gd name="T1" fmla="*/ 0 h 72"/>
                  <a:gd name="T2" fmla="*/ 22 w 29"/>
                  <a:gd name="T3" fmla="*/ 2 h 72"/>
                  <a:gd name="T4" fmla="*/ 16 w 29"/>
                  <a:gd name="T5" fmla="*/ 5 h 72"/>
                  <a:gd name="T6" fmla="*/ 11 w 29"/>
                  <a:gd name="T7" fmla="*/ 9 h 72"/>
                  <a:gd name="T8" fmla="*/ 7 w 29"/>
                  <a:gd name="T9" fmla="*/ 14 h 72"/>
                  <a:gd name="T10" fmla="*/ 4 w 29"/>
                  <a:gd name="T11" fmla="*/ 20 h 72"/>
                  <a:gd name="T12" fmla="*/ 2 w 29"/>
                  <a:gd name="T13" fmla="*/ 26 h 72"/>
                  <a:gd name="T14" fmla="*/ 0 w 29"/>
                  <a:gd name="T15" fmla="*/ 33 h 72"/>
                  <a:gd name="T16" fmla="*/ 0 w 29"/>
                  <a:gd name="T17" fmla="*/ 39 h 72"/>
                  <a:gd name="T18" fmla="*/ 0 w 29"/>
                  <a:gd name="T19" fmla="*/ 45 h 72"/>
                  <a:gd name="T20" fmla="*/ 1 w 29"/>
                  <a:gd name="T21" fmla="*/ 51 h 72"/>
                  <a:gd name="T22" fmla="*/ 1 w 29"/>
                  <a:gd name="T23" fmla="*/ 52 h 72"/>
                  <a:gd name="T24" fmla="*/ 2 w 29"/>
                  <a:gd name="T25" fmla="*/ 54 h 72"/>
                  <a:gd name="T26" fmla="*/ 2 w 29"/>
                  <a:gd name="T27" fmla="*/ 56 h 72"/>
                  <a:gd name="T28" fmla="*/ 1 w 29"/>
                  <a:gd name="T29" fmla="*/ 59 h 72"/>
                  <a:gd name="T30" fmla="*/ 1 w 29"/>
                  <a:gd name="T31" fmla="*/ 62 h 72"/>
                  <a:gd name="T32" fmla="*/ 1 w 29"/>
                  <a:gd name="T33" fmla="*/ 65 h 72"/>
                  <a:gd name="T34" fmla="*/ 2 w 29"/>
                  <a:gd name="T35" fmla="*/ 67 h 72"/>
                  <a:gd name="T36" fmla="*/ 1 w 29"/>
                  <a:gd name="T37" fmla="*/ 69 h 72"/>
                  <a:gd name="T38" fmla="*/ 1 w 29"/>
                  <a:gd name="T39" fmla="*/ 71 h 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9"/>
                  <a:gd name="T61" fmla="*/ 0 h 72"/>
                  <a:gd name="T62" fmla="*/ 29 w 29"/>
                  <a:gd name="T63" fmla="*/ 72 h 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9" h="72">
                    <a:moveTo>
                      <a:pt x="28" y="0"/>
                    </a:moveTo>
                    <a:lnTo>
                      <a:pt x="22" y="2"/>
                    </a:lnTo>
                    <a:lnTo>
                      <a:pt x="16" y="5"/>
                    </a:lnTo>
                    <a:lnTo>
                      <a:pt x="11" y="9"/>
                    </a:lnTo>
                    <a:lnTo>
                      <a:pt x="7" y="14"/>
                    </a:lnTo>
                    <a:lnTo>
                      <a:pt x="4" y="20"/>
                    </a:lnTo>
                    <a:lnTo>
                      <a:pt x="2" y="26"/>
                    </a:lnTo>
                    <a:lnTo>
                      <a:pt x="0" y="33"/>
                    </a:lnTo>
                    <a:lnTo>
                      <a:pt x="0" y="39"/>
                    </a:lnTo>
                    <a:lnTo>
                      <a:pt x="0" y="45"/>
                    </a:lnTo>
                    <a:lnTo>
                      <a:pt x="1" y="51"/>
                    </a:lnTo>
                    <a:lnTo>
                      <a:pt x="1" y="52"/>
                    </a:lnTo>
                    <a:lnTo>
                      <a:pt x="2" y="54"/>
                    </a:lnTo>
                    <a:lnTo>
                      <a:pt x="2" y="56"/>
                    </a:lnTo>
                    <a:lnTo>
                      <a:pt x="1" y="59"/>
                    </a:lnTo>
                    <a:lnTo>
                      <a:pt x="1" y="62"/>
                    </a:lnTo>
                    <a:lnTo>
                      <a:pt x="1" y="65"/>
                    </a:lnTo>
                    <a:lnTo>
                      <a:pt x="2" y="67"/>
                    </a:lnTo>
                    <a:lnTo>
                      <a:pt x="1" y="69"/>
                    </a:lnTo>
                    <a:lnTo>
                      <a:pt x="1" y="71"/>
                    </a:lnTo>
                  </a:path>
                </a:pathLst>
              </a:custGeom>
              <a:noFill/>
              <a:ln w="12700" cap="rnd">
                <a:solidFill>
                  <a:srgbClr val="E5A5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916" name="Freeform 218"/>
              <p:cNvSpPr>
                <a:spLocks/>
              </p:cNvSpPr>
              <p:nvPr/>
            </p:nvSpPr>
            <p:spPr bwMode="auto">
              <a:xfrm>
                <a:off x="854" y="2568"/>
                <a:ext cx="21" cy="41"/>
              </a:xfrm>
              <a:custGeom>
                <a:avLst/>
                <a:gdLst>
                  <a:gd name="T0" fmla="*/ 20 w 21"/>
                  <a:gd name="T1" fmla="*/ 0 h 41"/>
                  <a:gd name="T2" fmla="*/ 19 w 21"/>
                  <a:gd name="T3" fmla="*/ 1 h 41"/>
                  <a:gd name="T4" fmla="*/ 19 w 21"/>
                  <a:gd name="T5" fmla="*/ 3 h 41"/>
                  <a:gd name="T6" fmla="*/ 18 w 21"/>
                  <a:gd name="T7" fmla="*/ 7 h 41"/>
                  <a:gd name="T8" fmla="*/ 17 w 21"/>
                  <a:gd name="T9" fmla="*/ 12 h 41"/>
                  <a:gd name="T10" fmla="*/ 14 w 21"/>
                  <a:gd name="T11" fmla="*/ 17 h 41"/>
                  <a:gd name="T12" fmla="*/ 12 w 21"/>
                  <a:gd name="T13" fmla="*/ 21 h 41"/>
                  <a:gd name="T14" fmla="*/ 10 w 21"/>
                  <a:gd name="T15" fmla="*/ 27 h 41"/>
                  <a:gd name="T16" fmla="*/ 7 w 21"/>
                  <a:gd name="T17" fmla="*/ 32 h 41"/>
                  <a:gd name="T18" fmla="*/ 3 w 21"/>
                  <a:gd name="T19" fmla="*/ 37 h 41"/>
                  <a:gd name="T20" fmla="*/ 0 w 21"/>
                  <a:gd name="T21" fmla="*/ 40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
                  <a:gd name="T34" fmla="*/ 0 h 41"/>
                  <a:gd name="T35" fmla="*/ 21 w 21"/>
                  <a:gd name="T36" fmla="*/ 41 h 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 h="41">
                    <a:moveTo>
                      <a:pt x="20" y="0"/>
                    </a:moveTo>
                    <a:lnTo>
                      <a:pt x="19" y="1"/>
                    </a:lnTo>
                    <a:lnTo>
                      <a:pt x="19" y="3"/>
                    </a:lnTo>
                    <a:lnTo>
                      <a:pt x="18" y="7"/>
                    </a:lnTo>
                    <a:lnTo>
                      <a:pt x="17" y="12"/>
                    </a:lnTo>
                    <a:lnTo>
                      <a:pt x="14" y="17"/>
                    </a:lnTo>
                    <a:lnTo>
                      <a:pt x="12" y="21"/>
                    </a:lnTo>
                    <a:lnTo>
                      <a:pt x="10" y="27"/>
                    </a:lnTo>
                    <a:lnTo>
                      <a:pt x="7" y="32"/>
                    </a:lnTo>
                    <a:lnTo>
                      <a:pt x="3" y="37"/>
                    </a:lnTo>
                    <a:lnTo>
                      <a:pt x="0" y="4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917" name="Freeform 219"/>
              <p:cNvSpPr>
                <a:spLocks/>
              </p:cNvSpPr>
              <p:nvPr/>
            </p:nvSpPr>
            <p:spPr bwMode="auto">
              <a:xfrm>
                <a:off x="949" y="2665"/>
                <a:ext cx="17" cy="17"/>
              </a:xfrm>
              <a:custGeom>
                <a:avLst/>
                <a:gdLst>
                  <a:gd name="T0" fmla="*/ 0 w 17"/>
                  <a:gd name="T1" fmla="*/ 0 h 17"/>
                  <a:gd name="T2" fmla="*/ 1 w 17"/>
                  <a:gd name="T3" fmla="*/ 0 h 17"/>
                  <a:gd name="T4" fmla="*/ 1 w 17"/>
                  <a:gd name="T5" fmla="*/ 1 h 17"/>
                  <a:gd name="T6" fmla="*/ 2 w 17"/>
                  <a:gd name="T7" fmla="*/ 2 h 17"/>
                  <a:gd name="T8" fmla="*/ 5 w 17"/>
                  <a:gd name="T9" fmla="*/ 3 h 17"/>
                  <a:gd name="T10" fmla="*/ 8 w 17"/>
                  <a:gd name="T11" fmla="*/ 5 h 17"/>
                  <a:gd name="T12" fmla="*/ 9 w 17"/>
                  <a:gd name="T13" fmla="*/ 8 h 17"/>
                  <a:gd name="T14" fmla="*/ 12 w 17"/>
                  <a:gd name="T15" fmla="*/ 10 h 17"/>
                  <a:gd name="T16" fmla="*/ 13 w 17"/>
                  <a:gd name="T17" fmla="*/ 12 h 17"/>
                  <a:gd name="T18" fmla="*/ 16 w 17"/>
                  <a:gd name="T19" fmla="*/ 14 h 17"/>
                  <a:gd name="T20" fmla="*/ 16 w 17"/>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0" y="0"/>
                    </a:moveTo>
                    <a:lnTo>
                      <a:pt x="1" y="0"/>
                    </a:lnTo>
                    <a:lnTo>
                      <a:pt x="1" y="1"/>
                    </a:lnTo>
                    <a:lnTo>
                      <a:pt x="2" y="2"/>
                    </a:lnTo>
                    <a:lnTo>
                      <a:pt x="5" y="3"/>
                    </a:lnTo>
                    <a:lnTo>
                      <a:pt x="8" y="5"/>
                    </a:lnTo>
                    <a:lnTo>
                      <a:pt x="9" y="8"/>
                    </a:lnTo>
                    <a:lnTo>
                      <a:pt x="12" y="10"/>
                    </a:lnTo>
                    <a:lnTo>
                      <a:pt x="13" y="12"/>
                    </a:lnTo>
                    <a:lnTo>
                      <a:pt x="16" y="14"/>
                    </a:lnTo>
                    <a:lnTo>
                      <a:pt x="16" y="16"/>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918" name="Freeform 220"/>
              <p:cNvSpPr>
                <a:spLocks/>
              </p:cNvSpPr>
              <p:nvPr/>
            </p:nvSpPr>
            <p:spPr bwMode="auto">
              <a:xfrm>
                <a:off x="776" y="1549"/>
                <a:ext cx="24" cy="20"/>
              </a:xfrm>
              <a:custGeom>
                <a:avLst/>
                <a:gdLst>
                  <a:gd name="T0" fmla="*/ 23 w 24"/>
                  <a:gd name="T1" fmla="*/ 0 h 20"/>
                  <a:gd name="T2" fmla="*/ 22 w 24"/>
                  <a:gd name="T3" fmla="*/ 1 h 20"/>
                  <a:gd name="T4" fmla="*/ 22 w 24"/>
                  <a:gd name="T5" fmla="*/ 2 h 20"/>
                  <a:gd name="T6" fmla="*/ 20 w 24"/>
                  <a:gd name="T7" fmla="*/ 4 h 20"/>
                  <a:gd name="T8" fmla="*/ 18 w 24"/>
                  <a:gd name="T9" fmla="*/ 7 h 20"/>
                  <a:gd name="T10" fmla="*/ 17 w 24"/>
                  <a:gd name="T11" fmla="*/ 10 h 20"/>
                  <a:gd name="T12" fmla="*/ 14 w 24"/>
                  <a:gd name="T13" fmla="*/ 12 h 20"/>
                  <a:gd name="T14" fmla="*/ 11 w 24"/>
                  <a:gd name="T15" fmla="*/ 15 h 20"/>
                  <a:gd name="T16" fmla="*/ 7 w 24"/>
                  <a:gd name="T17" fmla="*/ 17 h 20"/>
                  <a:gd name="T18" fmla="*/ 4 w 24"/>
                  <a:gd name="T19" fmla="*/ 18 h 20"/>
                  <a:gd name="T20" fmla="*/ 0 w 24"/>
                  <a:gd name="T21" fmla="*/ 19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20"/>
                  <a:gd name="T35" fmla="*/ 24 w 24"/>
                  <a:gd name="T36" fmla="*/ 20 h 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20">
                    <a:moveTo>
                      <a:pt x="23" y="0"/>
                    </a:moveTo>
                    <a:lnTo>
                      <a:pt x="22" y="1"/>
                    </a:lnTo>
                    <a:lnTo>
                      <a:pt x="22" y="2"/>
                    </a:lnTo>
                    <a:lnTo>
                      <a:pt x="20" y="4"/>
                    </a:lnTo>
                    <a:lnTo>
                      <a:pt x="18" y="7"/>
                    </a:lnTo>
                    <a:lnTo>
                      <a:pt x="17" y="10"/>
                    </a:lnTo>
                    <a:lnTo>
                      <a:pt x="14" y="12"/>
                    </a:lnTo>
                    <a:lnTo>
                      <a:pt x="11" y="15"/>
                    </a:lnTo>
                    <a:lnTo>
                      <a:pt x="7" y="17"/>
                    </a:lnTo>
                    <a:lnTo>
                      <a:pt x="4" y="18"/>
                    </a:lnTo>
                    <a:lnTo>
                      <a:pt x="0" y="19"/>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919" name="Freeform 221"/>
              <p:cNvSpPr>
                <a:spLocks/>
              </p:cNvSpPr>
              <p:nvPr/>
            </p:nvSpPr>
            <p:spPr bwMode="auto">
              <a:xfrm>
                <a:off x="894" y="1608"/>
                <a:ext cx="25" cy="43"/>
              </a:xfrm>
              <a:custGeom>
                <a:avLst/>
                <a:gdLst>
                  <a:gd name="T0" fmla="*/ 19 w 25"/>
                  <a:gd name="T1" fmla="*/ 42 h 43"/>
                  <a:gd name="T2" fmla="*/ 21 w 25"/>
                  <a:gd name="T3" fmla="*/ 38 h 43"/>
                  <a:gd name="T4" fmla="*/ 23 w 25"/>
                  <a:gd name="T5" fmla="*/ 34 h 43"/>
                  <a:gd name="T6" fmla="*/ 24 w 25"/>
                  <a:gd name="T7" fmla="*/ 31 h 43"/>
                  <a:gd name="T8" fmla="*/ 23 w 25"/>
                  <a:gd name="T9" fmla="*/ 29 h 43"/>
                  <a:gd name="T10" fmla="*/ 23 w 25"/>
                  <a:gd name="T11" fmla="*/ 27 h 43"/>
                  <a:gd name="T12" fmla="*/ 22 w 25"/>
                  <a:gd name="T13" fmla="*/ 25 h 43"/>
                  <a:gd name="T14" fmla="*/ 20 w 25"/>
                  <a:gd name="T15" fmla="*/ 23 h 43"/>
                  <a:gd name="T16" fmla="*/ 19 w 25"/>
                  <a:gd name="T17" fmla="*/ 22 h 43"/>
                  <a:gd name="T18" fmla="*/ 18 w 25"/>
                  <a:gd name="T19" fmla="*/ 22 h 43"/>
                  <a:gd name="T20" fmla="*/ 16 w 25"/>
                  <a:gd name="T21" fmla="*/ 19 h 43"/>
                  <a:gd name="T22" fmla="*/ 15 w 25"/>
                  <a:gd name="T23" fmla="*/ 16 h 43"/>
                  <a:gd name="T24" fmla="*/ 14 w 25"/>
                  <a:gd name="T25" fmla="*/ 14 h 43"/>
                  <a:gd name="T26" fmla="*/ 12 w 25"/>
                  <a:gd name="T27" fmla="*/ 11 h 43"/>
                  <a:gd name="T28" fmla="*/ 11 w 25"/>
                  <a:gd name="T29" fmla="*/ 9 h 43"/>
                  <a:gd name="T30" fmla="*/ 9 w 25"/>
                  <a:gd name="T31" fmla="*/ 6 h 43"/>
                  <a:gd name="T32" fmla="*/ 7 w 25"/>
                  <a:gd name="T33" fmla="*/ 5 h 43"/>
                  <a:gd name="T34" fmla="*/ 5 w 25"/>
                  <a:gd name="T35" fmla="*/ 2 h 43"/>
                  <a:gd name="T36" fmla="*/ 3 w 25"/>
                  <a:gd name="T37" fmla="*/ 1 h 43"/>
                  <a:gd name="T38" fmla="*/ 0 w 25"/>
                  <a:gd name="T39" fmla="*/ 0 h 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
                  <a:gd name="T61" fmla="*/ 0 h 43"/>
                  <a:gd name="T62" fmla="*/ 25 w 25"/>
                  <a:gd name="T63" fmla="*/ 43 h 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 h="43">
                    <a:moveTo>
                      <a:pt x="19" y="42"/>
                    </a:moveTo>
                    <a:lnTo>
                      <a:pt x="21" y="38"/>
                    </a:lnTo>
                    <a:lnTo>
                      <a:pt x="23" y="34"/>
                    </a:lnTo>
                    <a:lnTo>
                      <a:pt x="24" y="31"/>
                    </a:lnTo>
                    <a:lnTo>
                      <a:pt x="23" y="29"/>
                    </a:lnTo>
                    <a:lnTo>
                      <a:pt x="23" y="27"/>
                    </a:lnTo>
                    <a:lnTo>
                      <a:pt x="22" y="25"/>
                    </a:lnTo>
                    <a:lnTo>
                      <a:pt x="20" y="23"/>
                    </a:lnTo>
                    <a:lnTo>
                      <a:pt x="19" y="22"/>
                    </a:lnTo>
                    <a:lnTo>
                      <a:pt x="18" y="22"/>
                    </a:lnTo>
                    <a:lnTo>
                      <a:pt x="16" y="19"/>
                    </a:lnTo>
                    <a:lnTo>
                      <a:pt x="15" y="16"/>
                    </a:lnTo>
                    <a:lnTo>
                      <a:pt x="14" y="14"/>
                    </a:lnTo>
                    <a:lnTo>
                      <a:pt x="12" y="11"/>
                    </a:lnTo>
                    <a:lnTo>
                      <a:pt x="11" y="9"/>
                    </a:lnTo>
                    <a:lnTo>
                      <a:pt x="9" y="6"/>
                    </a:lnTo>
                    <a:lnTo>
                      <a:pt x="7" y="5"/>
                    </a:lnTo>
                    <a:lnTo>
                      <a:pt x="5" y="2"/>
                    </a:lnTo>
                    <a:lnTo>
                      <a:pt x="3" y="1"/>
                    </a:lnTo>
                    <a:lnTo>
                      <a:pt x="0" y="0"/>
                    </a:lnTo>
                  </a:path>
                </a:pathLst>
              </a:custGeom>
              <a:noFill/>
              <a:ln w="12700" cap="rnd">
                <a:solidFill>
                  <a:srgbClr val="E5A5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920" name="Freeform 222"/>
              <p:cNvSpPr>
                <a:spLocks/>
              </p:cNvSpPr>
              <p:nvPr/>
            </p:nvSpPr>
            <p:spPr bwMode="auto">
              <a:xfrm>
                <a:off x="876" y="2850"/>
                <a:ext cx="17" cy="17"/>
              </a:xfrm>
              <a:custGeom>
                <a:avLst/>
                <a:gdLst>
                  <a:gd name="T0" fmla="*/ 0 w 17"/>
                  <a:gd name="T1" fmla="*/ 13 h 17"/>
                  <a:gd name="T2" fmla="*/ 1 w 17"/>
                  <a:gd name="T3" fmla="*/ 14 h 17"/>
                  <a:gd name="T4" fmla="*/ 4 w 17"/>
                  <a:gd name="T5" fmla="*/ 16 h 17"/>
                  <a:gd name="T6" fmla="*/ 4 w 17"/>
                  <a:gd name="T7" fmla="*/ 14 h 17"/>
                  <a:gd name="T8" fmla="*/ 7 w 17"/>
                  <a:gd name="T9" fmla="*/ 14 h 17"/>
                  <a:gd name="T10" fmla="*/ 8 w 17"/>
                  <a:gd name="T11" fmla="*/ 14 h 17"/>
                  <a:gd name="T12" fmla="*/ 10 w 17"/>
                  <a:gd name="T13" fmla="*/ 13 h 17"/>
                  <a:gd name="T14" fmla="*/ 12 w 17"/>
                  <a:gd name="T15" fmla="*/ 10 h 17"/>
                  <a:gd name="T16" fmla="*/ 15 w 17"/>
                  <a:gd name="T17" fmla="*/ 7 h 17"/>
                  <a:gd name="T18" fmla="*/ 16 w 17"/>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0" y="13"/>
                    </a:moveTo>
                    <a:lnTo>
                      <a:pt x="1" y="14"/>
                    </a:lnTo>
                    <a:lnTo>
                      <a:pt x="4" y="16"/>
                    </a:lnTo>
                    <a:lnTo>
                      <a:pt x="4" y="14"/>
                    </a:lnTo>
                    <a:lnTo>
                      <a:pt x="7" y="14"/>
                    </a:lnTo>
                    <a:lnTo>
                      <a:pt x="8" y="14"/>
                    </a:lnTo>
                    <a:lnTo>
                      <a:pt x="10" y="13"/>
                    </a:lnTo>
                    <a:lnTo>
                      <a:pt x="12" y="10"/>
                    </a:lnTo>
                    <a:lnTo>
                      <a:pt x="15" y="7"/>
                    </a:lnTo>
                    <a:lnTo>
                      <a:pt x="16"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921" name="Freeform 223"/>
              <p:cNvSpPr>
                <a:spLocks/>
              </p:cNvSpPr>
              <p:nvPr/>
            </p:nvSpPr>
            <p:spPr bwMode="auto">
              <a:xfrm>
                <a:off x="1121" y="1827"/>
                <a:ext cx="17" cy="17"/>
              </a:xfrm>
              <a:custGeom>
                <a:avLst/>
                <a:gdLst>
                  <a:gd name="T0" fmla="*/ 0 w 17"/>
                  <a:gd name="T1" fmla="*/ 16 h 17"/>
                  <a:gd name="T2" fmla="*/ 0 w 17"/>
                  <a:gd name="T3" fmla="*/ 14 h 17"/>
                  <a:gd name="T4" fmla="*/ 2 w 17"/>
                  <a:gd name="T5" fmla="*/ 14 h 17"/>
                  <a:gd name="T6" fmla="*/ 2 w 17"/>
                  <a:gd name="T7" fmla="*/ 13 h 17"/>
                  <a:gd name="T8" fmla="*/ 4 w 17"/>
                  <a:gd name="T9" fmla="*/ 12 h 17"/>
                  <a:gd name="T10" fmla="*/ 8 w 17"/>
                  <a:gd name="T11" fmla="*/ 11 h 17"/>
                  <a:gd name="T12" fmla="*/ 12 w 17"/>
                  <a:gd name="T13" fmla="*/ 8 h 17"/>
                  <a:gd name="T14" fmla="*/ 12 w 17"/>
                  <a:gd name="T15" fmla="*/ 6 h 17"/>
                  <a:gd name="T16" fmla="*/ 14 w 17"/>
                  <a:gd name="T17" fmla="*/ 3 h 17"/>
                  <a:gd name="T18" fmla="*/ 16 w 17"/>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0" y="16"/>
                    </a:moveTo>
                    <a:lnTo>
                      <a:pt x="0" y="14"/>
                    </a:lnTo>
                    <a:lnTo>
                      <a:pt x="2" y="14"/>
                    </a:lnTo>
                    <a:lnTo>
                      <a:pt x="2" y="13"/>
                    </a:lnTo>
                    <a:lnTo>
                      <a:pt x="4" y="12"/>
                    </a:lnTo>
                    <a:lnTo>
                      <a:pt x="8" y="11"/>
                    </a:lnTo>
                    <a:lnTo>
                      <a:pt x="12" y="8"/>
                    </a:lnTo>
                    <a:lnTo>
                      <a:pt x="12" y="6"/>
                    </a:lnTo>
                    <a:lnTo>
                      <a:pt x="14" y="3"/>
                    </a:lnTo>
                    <a:lnTo>
                      <a:pt x="16"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922" name="Freeform 224"/>
              <p:cNvSpPr>
                <a:spLocks/>
              </p:cNvSpPr>
              <p:nvPr/>
            </p:nvSpPr>
            <p:spPr bwMode="auto">
              <a:xfrm>
                <a:off x="969" y="2274"/>
                <a:ext cx="421" cy="357"/>
              </a:xfrm>
              <a:custGeom>
                <a:avLst/>
                <a:gdLst>
                  <a:gd name="T0" fmla="*/ 380 w 421"/>
                  <a:gd name="T1" fmla="*/ 52 h 357"/>
                  <a:gd name="T2" fmla="*/ 382 w 421"/>
                  <a:gd name="T3" fmla="*/ 50 h 357"/>
                  <a:gd name="T4" fmla="*/ 384 w 421"/>
                  <a:gd name="T5" fmla="*/ 48 h 357"/>
                  <a:gd name="T6" fmla="*/ 386 w 421"/>
                  <a:gd name="T7" fmla="*/ 45 h 357"/>
                  <a:gd name="T8" fmla="*/ 390 w 421"/>
                  <a:gd name="T9" fmla="*/ 40 h 357"/>
                  <a:gd name="T10" fmla="*/ 396 w 421"/>
                  <a:gd name="T11" fmla="*/ 31 h 357"/>
                  <a:gd name="T12" fmla="*/ 402 w 421"/>
                  <a:gd name="T13" fmla="*/ 24 h 357"/>
                  <a:gd name="T14" fmla="*/ 408 w 421"/>
                  <a:gd name="T15" fmla="*/ 16 h 357"/>
                  <a:gd name="T16" fmla="*/ 414 w 421"/>
                  <a:gd name="T17" fmla="*/ 10 h 357"/>
                  <a:gd name="T18" fmla="*/ 420 w 421"/>
                  <a:gd name="T19" fmla="*/ 0 h 357"/>
                  <a:gd name="T20" fmla="*/ 413 w 421"/>
                  <a:gd name="T21" fmla="*/ 12 h 357"/>
                  <a:gd name="T22" fmla="*/ 406 w 421"/>
                  <a:gd name="T23" fmla="*/ 23 h 357"/>
                  <a:gd name="T24" fmla="*/ 399 w 421"/>
                  <a:gd name="T25" fmla="*/ 35 h 357"/>
                  <a:gd name="T26" fmla="*/ 395 w 421"/>
                  <a:gd name="T27" fmla="*/ 45 h 357"/>
                  <a:gd name="T28" fmla="*/ 393 w 421"/>
                  <a:gd name="T29" fmla="*/ 51 h 357"/>
                  <a:gd name="T30" fmla="*/ 394 w 421"/>
                  <a:gd name="T31" fmla="*/ 70 h 357"/>
                  <a:gd name="T32" fmla="*/ 391 w 421"/>
                  <a:gd name="T33" fmla="*/ 104 h 357"/>
                  <a:gd name="T34" fmla="*/ 380 w 421"/>
                  <a:gd name="T35" fmla="*/ 147 h 357"/>
                  <a:gd name="T36" fmla="*/ 351 w 421"/>
                  <a:gd name="T37" fmla="*/ 193 h 357"/>
                  <a:gd name="T38" fmla="*/ 301 w 421"/>
                  <a:gd name="T39" fmla="*/ 235 h 357"/>
                  <a:gd name="T40" fmla="*/ 270 w 421"/>
                  <a:gd name="T41" fmla="*/ 249 h 357"/>
                  <a:gd name="T42" fmla="*/ 242 w 421"/>
                  <a:gd name="T43" fmla="*/ 254 h 357"/>
                  <a:gd name="T44" fmla="*/ 220 w 421"/>
                  <a:gd name="T45" fmla="*/ 255 h 357"/>
                  <a:gd name="T46" fmla="*/ 205 w 421"/>
                  <a:gd name="T47" fmla="*/ 252 h 357"/>
                  <a:gd name="T48" fmla="*/ 196 w 421"/>
                  <a:gd name="T49" fmla="*/ 255 h 357"/>
                  <a:gd name="T50" fmla="*/ 168 w 421"/>
                  <a:gd name="T51" fmla="*/ 264 h 357"/>
                  <a:gd name="T52" fmla="*/ 120 w 421"/>
                  <a:gd name="T53" fmla="*/ 278 h 357"/>
                  <a:gd name="T54" fmla="*/ 81 w 421"/>
                  <a:gd name="T55" fmla="*/ 289 h 357"/>
                  <a:gd name="T56" fmla="*/ 48 w 421"/>
                  <a:gd name="T57" fmla="*/ 305 h 357"/>
                  <a:gd name="T58" fmla="*/ 19 w 421"/>
                  <a:gd name="T59" fmla="*/ 333 h 357"/>
                  <a:gd name="T60" fmla="*/ 3 w 421"/>
                  <a:gd name="T61" fmla="*/ 353 h 357"/>
                  <a:gd name="T62" fmla="*/ 1 w 421"/>
                  <a:gd name="T63" fmla="*/ 334 h 357"/>
                  <a:gd name="T64" fmla="*/ 0 w 421"/>
                  <a:gd name="T65" fmla="*/ 311 h 357"/>
                  <a:gd name="T66" fmla="*/ 1 w 421"/>
                  <a:gd name="T67" fmla="*/ 288 h 357"/>
                  <a:gd name="T68" fmla="*/ 6 w 421"/>
                  <a:gd name="T69" fmla="*/ 266 h 357"/>
                  <a:gd name="T70" fmla="*/ 15 w 421"/>
                  <a:gd name="T71" fmla="*/ 253 h 357"/>
                  <a:gd name="T72" fmla="*/ 46 w 421"/>
                  <a:gd name="T73" fmla="*/ 238 h 357"/>
                  <a:gd name="T74" fmla="*/ 79 w 421"/>
                  <a:gd name="T75" fmla="*/ 232 h 357"/>
                  <a:gd name="T76" fmla="*/ 113 w 421"/>
                  <a:gd name="T77" fmla="*/ 230 h 357"/>
                  <a:gd name="T78" fmla="*/ 147 w 421"/>
                  <a:gd name="T79" fmla="*/ 227 h 357"/>
                  <a:gd name="T80" fmla="*/ 184 w 421"/>
                  <a:gd name="T81" fmla="*/ 217 h 357"/>
                  <a:gd name="T82" fmla="*/ 245 w 421"/>
                  <a:gd name="T83" fmla="*/ 185 h 357"/>
                  <a:gd name="T84" fmla="*/ 293 w 421"/>
                  <a:gd name="T85" fmla="*/ 149 h 357"/>
                  <a:gd name="T86" fmla="*/ 330 w 421"/>
                  <a:gd name="T87" fmla="*/ 113 h 357"/>
                  <a:gd name="T88" fmla="*/ 361 w 421"/>
                  <a:gd name="T89" fmla="*/ 76 h 357"/>
                  <a:gd name="T90" fmla="*/ 386 w 421"/>
                  <a:gd name="T91" fmla="*/ 44 h 35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21"/>
                  <a:gd name="T139" fmla="*/ 0 h 357"/>
                  <a:gd name="T140" fmla="*/ 421 w 421"/>
                  <a:gd name="T141" fmla="*/ 357 h 35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21" h="357">
                    <a:moveTo>
                      <a:pt x="380" y="53"/>
                    </a:moveTo>
                    <a:lnTo>
                      <a:pt x="380" y="52"/>
                    </a:lnTo>
                    <a:lnTo>
                      <a:pt x="381" y="51"/>
                    </a:lnTo>
                    <a:lnTo>
                      <a:pt x="382" y="50"/>
                    </a:lnTo>
                    <a:lnTo>
                      <a:pt x="383" y="49"/>
                    </a:lnTo>
                    <a:lnTo>
                      <a:pt x="384" y="48"/>
                    </a:lnTo>
                    <a:lnTo>
                      <a:pt x="385" y="46"/>
                    </a:lnTo>
                    <a:lnTo>
                      <a:pt x="386" y="45"/>
                    </a:lnTo>
                    <a:lnTo>
                      <a:pt x="386" y="44"/>
                    </a:lnTo>
                    <a:lnTo>
                      <a:pt x="390" y="40"/>
                    </a:lnTo>
                    <a:lnTo>
                      <a:pt x="393" y="36"/>
                    </a:lnTo>
                    <a:lnTo>
                      <a:pt x="396" y="31"/>
                    </a:lnTo>
                    <a:lnTo>
                      <a:pt x="399" y="27"/>
                    </a:lnTo>
                    <a:lnTo>
                      <a:pt x="402" y="24"/>
                    </a:lnTo>
                    <a:lnTo>
                      <a:pt x="405" y="20"/>
                    </a:lnTo>
                    <a:lnTo>
                      <a:pt x="408" y="16"/>
                    </a:lnTo>
                    <a:lnTo>
                      <a:pt x="411" y="12"/>
                    </a:lnTo>
                    <a:lnTo>
                      <a:pt x="414" y="10"/>
                    </a:lnTo>
                    <a:lnTo>
                      <a:pt x="416" y="7"/>
                    </a:lnTo>
                    <a:lnTo>
                      <a:pt x="420" y="0"/>
                    </a:lnTo>
                    <a:lnTo>
                      <a:pt x="417" y="6"/>
                    </a:lnTo>
                    <a:lnTo>
                      <a:pt x="413" y="12"/>
                    </a:lnTo>
                    <a:lnTo>
                      <a:pt x="410" y="18"/>
                    </a:lnTo>
                    <a:lnTo>
                      <a:pt x="406" y="23"/>
                    </a:lnTo>
                    <a:lnTo>
                      <a:pt x="402" y="29"/>
                    </a:lnTo>
                    <a:lnTo>
                      <a:pt x="399" y="35"/>
                    </a:lnTo>
                    <a:lnTo>
                      <a:pt x="397" y="40"/>
                    </a:lnTo>
                    <a:lnTo>
                      <a:pt x="395" y="45"/>
                    </a:lnTo>
                    <a:lnTo>
                      <a:pt x="394" y="49"/>
                    </a:lnTo>
                    <a:lnTo>
                      <a:pt x="393" y="51"/>
                    </a:lnTo>
                    <a:lnTo>
                      <a:pt x="393" y="58"/>
                    </a:lnTo>
                    <a:lnTo>
                      <a:pt x="394" y="70"/>
                    </a:lnTo>
                    <a:lnTo>
                      <a:pt x="393" y="85"/>
                    </a:lnTo>
                    <a:lnTo>
                      <a:pt x="391" y="104"/>
                    </a:lnTo>
                    <a:lnTo>
                      <a:pt x="387" y="124"/>
                    </a:lnTo>
                    <a:lnTo>
                      <a:pt x="380" y="147"/>
                    </a:lnTo>
                    <a:lnTo>
                      <a:pt x="368" y="171"/>
                    </a:lnTo>
                    <a:lnTo>
                      <a:pt x="351" y="193"/>
                    </a:lnTo>
                    <a:lnTo>
                      <a:pt x="329" y="215"/>
                    </a:lnTo>
                    <a:lnTo>
                      <a:pt x="301" y="235"/>
                    </a:lnTo>
                    <a:lnTo>
                      <a:pt x="284" y="243"/>
                    </a:lnTo>
                    <a:lnTo>
                      <a:pt x="270" y="249"/>
                    </a:lnTo>
                    <a:lnTo>
                      <a:pt x="256" y="252"/>
                    </a:lnTo>
                    <a:lnTo>
                      <a:pt x="242" y="254"/>
                    </a:lnTo>
                    <a:lnTo>
                      <a:pt x="231" y="254"/>
                    </a:lnTo>
                    <a:lnTo>
                      <a:pt x="220" y="255"/>
                    </a:lnTo>
                    <a:lnTo>
                      <a:pt x="211" y="253"/>
                    </a:lnTo>
                    <a:lnTo>
                      <a:pt x="205" y="252"/>
                    </a:lnTo>
                    <a:lnTo>
                      <a:pt x="199" y="253"/>
                    </a:lnTo>
                    <a:lnTo>
                      <a:pt x="196" y="255"/>
                    </a:lnTo>
                    <a:lnTo>
                      <a:pt x="196" y="252"/>
                    </a:lnTo>
                    <a:lnTo>
                      <a:pt x="168" y="264"/>
                    </a:lnTo>
                    <a:lnTo>
                      <a:pt x="142" y="272"/>
                    </a:lnTo>
                    <a:lnTo>
                      <a:pt x="120" y="278"/>
                    </a:lnTo>
                    <a:lnTo>
                      <a:pt x="100" y="284"/>
                    </a:lnTo>
                    <a:lnTo>
                      <a:pt x="81" y="289"/>
                    </a:lnTo>
                    <a:lnTo>
                      <a:pt x="63" y="296"/>
                    </a:lnTo>
                    <a:lnTo>
                      <a:pt x="48" y="305"/>
                    </a:lnTo>
                    <a:lnTo>
                      <a:pt x="34" y="316"/>
                    </a:lnTo>
                    <a:lnTo>
                      <a:pt x="19" y="333"/>
                    </a:lnTo>
                    <a:lnTo>
                      <a:pt x="4" y="356"/>
                    </a:lnTo>
                    <a:lnTo>
                      <a:pt x="3" y="353"/>
                    </a:lnTo>
                    <a:lnTo>
                      <a:pt x="2" y="343"/>
                    </a:lnTo>
                    <a:lnTo>
                      <a:pt x="1" y="334"/>
                    </a:lnTo>
                    <a:lnTo>
                      <a:pt x="0" y="323"/>
                    </a:lnTo>
                    <a:lnTo>
                      <a:pt x="0" y="311"/>
                    </a:lnTo>
                    <a:lnTo>
                      <a:pt x="0" y="298"/>
                    </a:lnTo>
                    <a:lnTo>
                      <a:pt x="1" y="288"/>
                    </a:lnTo>
                    <a:lnTo>
                      <a:pt x="3" y="277"/>
                    </a:lnTo>
                    <a:lnTo>
                      <a:pt x="6" y="266"/>
                    </a:lnTo>
                    <a:lnTo>
                      <a:pt x="9" y="259"/>
                    </a:lnTo>
                    <a:lnTo>
                      <a:pt x="15" y="253"/>
                    </a:lnTo>
                    <a:lnTo>
                      <a:pt x="30" y="245"/>
                    </a:lnTo>
                    <a:lnTo>
                      <a:pt x="46" y="238"/>
                    </a:lnTo>
                    <a:lnTo>
                      <a:pt x="62" y="235"/>
                    </a:lnTo>
                    <a:lnTo>
                      <a:pt x="79" y="232"/>
                    </a:lnTo>
                    <a:lnTo>
                      <a:pt x="96" y="232"/>
                    </a:lnTo>
                    <a:lnTo>
                      <a:pt x="113" y="230"/>
                    </a:lnTo>
                    <a:lnTo>
                      <a:pt x="130" y="229"/>
                    </a:lnTo>
                    <a:lnTo>
                      <a:pt x="147" y="227"/>
                    </a:lnTo>
                    <a:lnTo>
                      <a:pt x="165" y="223"/>
                    </a:lnTo>
                    <a:lnTo>
                      <a:pt x="184" y="217"/>
                    </a:lnTo>
                    <a:lnTo>
                      <a:pt x="216" y="202"/>
                    </a:lnTo>
                    <a:lnTo>
                      <a:pt x="245" y="185"/>
                    </a:lnTo>
                    <a:lnTo>
                      <a:pt x="270" y="166"/>
                    </a:lnTo>
                    <a:lnTo>
                      <a:pt x="293" y="149"/>
                    </a:lnTo>
                    <a:lnTo>
                      <a:pt x="313" y="130"/>
                    </a:lnTo>
                    <a:lnTo>
                      <a:pt x="330" y="113"/>
                    </a:lnTo>
                    <a:lnTo>
                      <a:pt x="346" y="93"/>
                    </a:lnTo>
                    <a:lnTo>
                      <a:pt x="361" y="76"/>
                    </a:lnTo>
                    <a:lnTo>
                      <a:pt x="375" y="59"/>
                    </a:lnTo>
                    <a:lnTo>
                      <a:pt x="386" y="44"/>
                    </a:lnTo>
                    <a:lnTo>
                      <a:pt x="380" y="53"/>
                    </a:lnTo>
                  </a:path>
                </a:pathLst>
              </a:custGeom>
              <a:solidFill>
                <a:srgbClr val="FFC1C1"/>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923" name="Freeform 225"/>
              <p:cNvSpPr>
                <a:spLocks/>
              </p:cNvSpPr>
              <p:nvPr/>
            </p:nvSpPr>
            <p:spPr bwMode="auto">
              <a:xfrm>
                <a:off x="967" y="2274"/>
                <a:ext cx="423" cy="361"/>
              </a:xfrm>
              <a:custGeom>
                <a:avLst/>
                <a:gdLst>
                  <a:gd name="T0" fmla="*/ 382 w 423"/>
                  <a:gd name="T1" fmla="*/ 53 h 361"/>
                  <a:gd name="T2" fmla="*/ 383 w 423"/>
                  <a:gd name="T3" fmla="*/ 50 h 361"/>
                  <a:gd name="T4" fmla="*/ 386 w 423"/>
                  <a:gd name="T5" fmla="*/ 49 h 361"/>
                  <a:gd name="T6" fmla="*/ 386 w 423"/>
                  <a:gd name="T7" fmla="*/ 47 h 361"/>
                  <a:gd name="T8" fmla="*/ 388 w 423"/>
                  <a:gd name="T9" fmla="*/ 45 h 361"/>
                  <a:gd name="T10" fmla="*/ 395 w 423"/>
                  <a:gd name="T11" fmla="*/ 36 h 361"/>
                  <a:gd name="T12" fmla="*/ 401 w 423"/>
                  <a:gd name="T13" fmla="*/ 27 h 361"/>
                  <a:gd name="T14" fmla="*/ 407 w 423"/>
                  <a:gd name="T15" fmla="*/ 20 h 361"/>
                  <a:gd name="T16" fmla="*/ 413 w 423"/>
                  <a:gd name="T17" fmla="*/ 12 h 361"/>
                  <a:gd name="T18" fmla="*/ 418 w 423"/>
                  <a:gd name="T19" fmla="*/ 7 h 361"/>
                  <a:gd name="T20" fmla="*/ 419 w 423"/>
                  <a:gd name="T21" fmla="*/ 6 h 361"/>
                  <a:gd name="T22" fmla="*/ 412 w 423"/>
                  <a:gd name="T23" fmla="*/ 18 h 361"/>
                  <a:gd name="T24" fmla="*/ 404 w 423"/>
                  <a:gd name="T25" fmla="*/ 29 h 361"/>
                  <a:gd name="T26" fmla="*/ 399 w 423"/>
                  <a:gd name="T27" fmla="*/ 41 h 361"/>
                  <a:gd name="T28" fmla="*/ 396 w 423"/>
                  <a:gd name="T29" fmla="*/ 49 h 361"/>
                  <a:gd name="T30" fmla="*/ 395 w 423"/>
                  <a:gd name="T31" fmla="*/ 59 h 361"/>
                  <a:gd name="T32" fmla="*/ 396 w 423"/>
                  <a:gd name="T33" fmla="*/ 86 h 361"/>
                  <a:gd name="T34" fmla="*/ 390 w 423"/>
                  <a:gd name="T35" fmla="*/ 127 h 361"/>
                  <a:gd name="T36" fmla="*/ 369 w 423"/>
                  <a:gd name="T37" fmla="*/ 173 h 361"/>
                  <a:gd name="T38" fmla="*/ 331 w 423"/>
                  <a:gd name="T39" fmla="*/ 218 h 361"/>
                  <a:gd name="T40" fmla="*/ 286 w 423"/>
                  <a:gd name="T41" fmla="*/ 246 h 361"/>
                  <a:gd name="T42" fmla="*/ 257 w 423"/>
                  <a:gd name="T43" fmla="*/ 255 h 361"/>
                  <a:gd name="T44" fmla="*/ 232 w 423"/>
                  <a:gd name="T45" fmla="*/ 258 h 361"/>
                  <a:gd name="T46" fmla="*/ 213 w 423"/>
                  <a:gd name="T47" fmla="*/ 256 h 361"/>
                  <a:gd name="T48" fmla="*/ 200 w 423"/>
                  <a:gd name="T49" fmla="*/ 256 h 361"/>
                  <a:gd name="T50" fmla="*/ 198 w 423"/>
                  <a:gd name="T51" fmla="*/ 255 h 361"/>
                  <a:gd name="T52" fmla="*/ 143 w 423"/>
                  <a:gd name="T53" fmla="*/ 275 h 361"/>
                  <a:gd name="T54" fmla="*/ 100 w 423"/>
                  <a:gd name="T55" fmla="*/ 287 h 361"/>
                  <a:gd name="T56" fmla="*/ 64 w 423"/>
                  <a:gd name="T57" fmla="*/ 300 h 361"/>
                  <a:gd name="T58" fmla="*/ 34 w 423"/>
                  <a:gd name="T59" fmla="*/ 320 h 361"/>
                  <a:gd name="T60" fmla="*/ 4 w 423"/>
                  <a:gd name="T61" fmla="*/ 360 h 361"/>
                  <a:gd name="T62" fmla="*/ 2 w 423"/>
                  <a:gd name="T63" fmla="*/ 348 h 361"/>
                  <a:gd name="T64" fmla="*/ 1 w 423"/>
                  <a:gd name="T65" fmla="*/ 326 h 361"/>
                  <a:gd name="T66" fmla="*/ 1 w 423"/>
                  <a:gd name="T67" fmla="*/ 302 h 361"/>
                  <a:gd name="T68" fmla="*/ 2 w 423"/>
                  <a:gd name="T69" fmla="*/ 280 h 361"/>
                  <a:gd name="T70" fmla="*/ 10 w 423"/>
                  <a:gd name="T71" fmla="*/ 261 h 361"/>
                  <a:gd name="T72" fmla="*/ 31 w 423"/>
                  <a:gd name="T73" fmla="*/ 247 h 361"/>
                  <a:gd name="T74" fmla="*/ 62 w 423"/>
                  <a:gd name="T75" fmla="*/ 237 h 361"/>
                  <a:gd name="T76" fmla="*/ 97 w 423"/>
                  <a:gd name="T77" fmla="*/ 234 h 361"/>
                  <a:gd name="T78" fmla="*/ 130 w 423"/>
                  <a:gd name="T79" fmla="*/ 232 h 361"/>
                  <a:gd name="T80" fmla="*/ 167 w 423"/>
                  <a:gd name="T81" fmla="*/ 227 h 361"/>
                  <a:gd name="T82" fmla="*/ 217 w 423"/>
                  <a:gd name="T83" fmla="*/ 204 h 361"/>
                  <a:gd name="T84" fmla="*/ 271 w 423"/>
                  <a:gd name="T85" fmla="*/ 169 h 361"/>
                  <a:gd name="T86" fmla="*/ 315 w 423"/>
                  <a:gd name="T87" fmla="*/ 132 h 361"/>
                  <a:gd name="T88" fmla="*/ 348 w 423"/>
                  <a:gd name="T89" fmla="*/ 94 h 361"/>
                  <a:gd name="T90" fmla="*/ 376 w 423"/>
                  <a:gd name="T91" fmla="*/ 60 h 36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23"/>
                  <a:gd name="T139" fmla="*/ 0 h 361"/>
                  <a:gd name="T140" fmla="*/ 423 w 423"/>
                  <a:gd name="T141" fmla="*/ 361 h 36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23" h="361">
                    <a:moveTo>
                      <a:pt x="382" y="54"/>
                    </a:moveTo>
                    <a:lnTo>
                      <a:pt x="382" y="53"/>
                    </a:lnTo>
                    <a:lnTo>
                      <a:pt x="383" y="52"/>
                    </a:lnTo>
                    <a:lnTo>
                      <a:pt x="383" y="50"/>
                    </a:lnTo>
                    <a:lnTo>
                      <a:pt x="385" y="50"/>
                    </a:lnTo>
                    <a:lnTo>
                      <a:pt x="386" y="49"/>
                    </a:lnTo>
                    <a:lnTo>
                      <a:pt x="385" y="49"/>
                    </a:lnTo>
                    <a:lnTo>
                      <a:pt x="386" y="47"/>
                    </a:lnTo>
                    <a:lnTo>
                      <a:pt x="387" y="46"/>
                    </a:lnTo>
                    <a:lnTo>
                      <a:pt x="388" y="45"/>
                    </a:lnTo>
                    <a:lnTo>
                      <a:pt x="392" y="41"/>
                    </a:lnTo>
                    <a:lnTo>
                      <a:pt x="395" y="36"/>
                    </a:lnTo>
                    <a:lnTo>
                      <a:pt x="398" y="32"/>
                    </a:lnTo>
                    <a:lnTo>
                      <a:pt x="401" y="27"/>
                    </a:lnTo>
                    <a:lnTo>
                      <a:pt x="404" y="24"/>
                    </a:lnTo>
                    <a:lnTo>
                      <a:pt x="407" y="20"/>
                    </a:lnTo>
                    <a:lnTo>
                      <a:pt x="410" y="16"/>
                    </a:lnTo>
                    <a:lnTo>
                      <a:pt x="413" y="12"/>
                    </a:lnTo>
                    <a:lnTo>
                      <a:pt x="416" y="10"/>
                    </a:lnTo>
                    <a:lnTo>
                      <a:pt x="418" y="7"/>
                    </a:lnTo>
                    <a:lnTo>
                      <a:pt x="422" y="0"/>
                    </a:lnTo>
                    <a:lnTo>
                      <a:pt x="419" y="6"/>
                    </a:lnTo>
                    <a:lnTo>
                      <a:pt x="415" y="12"/>
                    </a:lnTo>
                    <a:lnTo>
                      <a:pt x="412" y="18"/>
                    </a:lnTo>
                    <a:lnTo>
                      <a:pt x="408" y="23"/>
                    </a:lnTo>
                    <a:lnTo>
                      <a:pt x="404" y="29"/>
                    </a:lnTo>
                    <a:lnTo>
                      <a:pt x="401" y="35"/>
                    </a:lnTo>
                    <a:lnTo>
                      <a:pt x="399" y="41"/>
                    </a:lnTo>
                    <a:lnTo>
                      <a:pt x="397" y="45"/>
                    </a:lnTo>
                    <a:lnTo>
                      <a:pt x="396" y="49"/>
                    </a:lnTo>
                    <a:lnTo>
                      <a:pt x="395" y="52"/>
                    </a:lnTo>
                    <a:lnTo>
                      <a:pt x="395" y="59"/>
                    </a:lnTo>
                    <a:lnTo>
                      <a:pt x="395" y="71"/>
                    </a:lnTo>
                    <a:lnTo>
                      <a:pt x="396" y="86"/>
                    </a:lnTo>
                    <a:lnTo>
                      <a:pt x="393" y="105"/>
                    </a:lnTo>
                    <a:lnTo>
                      <a:pt x="390" y="127"/>
                    </a:lnTo>
                    <a:lnTo>
                      <a:pt x="381" y="149"/>
                    </a:lnTo>
                    <a:lnTo>
                      <a:pt x="369" y="173"/>
                    </a:lnTo>
                    <a:lnTo>
                      <a:pt x="353" y="196"/>
                    </a:lnTo>
                    <a:lnTo>
                      <a:pt x="331" y="218"/>
                    </a:lnTo>
                    <a:lnTo>
                      <a:pt x="302" y="239"/>
                    </a:lnTo>
                    <a:lnTo>
                      <a:pt x="286" y="246"/>
                    </a:lnTo>
                    <a:lnTo>
                      <a:pt x="271" y="252"/>
                    </a:lnTo>
                    <a:lnTo>
                      <a:pt x="257" y="255"/>
                    </a:lnTo>
                    <a:lnTo>
                      <a:pt x="244" y="257"/>
                    </a:lnTo>
                    <a:lnTo>
                      <a:pt x="232" y="258"/>
                    </a:lnTo>
                    <a:lnTo>
                      <a:pt x="222" y="258"/>
                    </a:lnTo>
                    <a:lnTo>
                      <a:pt x="213" y="256"/>
                    </a:lnTo>
                    <a:lnTo>
                      <a:pt x="207" y="256"/>
                    </a:lnTo>
                    <a:lnTo>
                      <a:pt x="200" y="256"/>
                    </a:lnTo>
                    <a:lnTo>
                      <a:pt x="196" y="258"/>
                    </a:lnTo>
                    <a:lnTo>
                      <a:pt x="198" y="255"/>
                    </a:lnTo>
                    <a:lnTo>
                      <a:pt x="169" y="267"/>
                    </a:lnTo>
                    <a:lnTo>
                      <a:pt x="143" y="275"/>
                    </a:lnTo>
                    <a:lnTo>
                      <a:pt x="121" y="282"/>
                    </a:lnTo>
                    <a:lnTo>
                      <a:pt x="100" y="287"/>
                    </a:lnTo>
                    <a:lnTo>
                      <a:pt x="81" y="293"/>
                    </a:lnTo>
                    <a:lnTo>
                      <a:pt x="64" y="300"/>
                    </a:lnTo>
                    <a:lnTo>
                      <a:pt x="49" y="307"/>
                    </a:lnTo>
                    <a:lnTo>
                      <a:pt x="34" y="320"/>
                    </a:lnTo>
                    <a:lnTo>
                      <a:pt x="19" y="338"/>
                    </a:lnTo>
                    <a:lnTo>
                      <a:pt x="4" y="360"/>
                    </a:lnTo>
                    <a:lnTo>
                      <a:pt x="3" y="356"/>
                    </a:lnTo>
                    <a:lnTo>
                      <a:pt x="2" y="348"/>
                    </a:lnTo>
                    <a:lnTo>
                      <a:pt x="1" y="338"/>
                    </a:lnTo>
                    <a:lnTo>
                      <a:pt x="1" y="326"/>
                    </a:lnTo>
                    <a:lnTo>
                      <a:pt x="0" y="315"/>
                    </a:lnTo>
                    <a:lnTo>
                      <a:pt x="1" y="302"/>
                    </a:lnTo>
                    <a:lnTo>
                      <a:pt x="1" y="291"/>
                    </a:lnTo>
                    <a:lnTo>
                      <a:pt x="2" y="280"/>
                    </a:lnTo>
                    <a:lnTo>
                      <a:pt x="6" y="270"/>
                    </a:lnTo>
                    <a:lnTo>
                      <a:pt x="10" y="261"/>
                    </a:lnTo>
                    <a:lnTo>
                      <a:pt x="16" y="256"/>
                    </a:lnTo>
                    <a:lnTo>
                      <a:pt x="31" y="247"/>
                    </a:lnTo>
                    <a:lnTo>
                      <a:pt x="47" y="240"/>
                    </a:lnTo>
                    <a:lnTo>
                      <a:pt x="62" y="237"/>
                    </a:lnTo>
                    <a:lnTo>
                      <a:pt x="80" y="235"/>
                    </a:lnTo>
                    <a:lnTo>
                      <a:pt x="97" y="234"/>
                    </a:lnTo>
                    <a:lnTo>
                      <a:pt x="113" y="233"/>
                    </a:lnTo>
                    <a:lnTo>
                      <a:pt x="130" y="232"/>
                    </a:lnTo>
                    <a:lnTo>
                      <a:pt x="149" y="230"/>
                    </a:lnTo>
                    <a:lnTo>
                      <a:pt x="167" y="227"/>
                    </a:lnTo>
                    <a:lnTo>
                      <a:pt x="186" y="220"/>
                    </a:lnTo>
                    <a:lnTo>
                      <a:pt x="217" y="204"/>
                    </a:lnTo>
                    <a:lnTo>
                      <a:pt x="246" y="187"/>
                    </a:lnTo>
                    <a:lnTo>
                      <a:pt x="271" y="169"/>
                    </a:lnTo>
                    <a:lnTo>
                      <a:pt x="294" y="151"/>
                    </a:lnTo>
                    <a:lnTo>
                      <a:pt x="315" y="132"/>
                    </a:lnTo>
                    <a:lnTo>
                      <a:pt x="332" y="114"/>
                    </a:lnTo>
                    <a:lnTo>
                      <a:pt x="348" y="94"/>
                    </a:lnTo>
                    <a:lnTo>
                      <a:pt x="363" y="77"/>
                    </a:lnTo>
                    <a:lnTo>
                      <a:pt x="376" y="60"/>
                    </a:lnTo>
                    <a:lnTo>
                      <a:pt x="388" y="45"/>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924" name="Freeform 226"/>
              <p:cNvSpPr>
                <a:spLocks/>
              </p:cNvSpPr>
              <p:nvPr/>
            </p:nvSpPr>
            <p:spPr bwMode="auto">
              <a:xfrm>
                <a:off x="1247" y="2442"/>
                <a:ext cx="78" cy="64"/>
              </a:xfrm>
              <a:custGeom>
                <a:avLst/>
                <a:gdLst>
                  <a:gd name="T0" fmla="*/ 49 w 78"/>
                  <a:gd name="T1" fmla="*/ 43 h 64"/>
                  <a:gd name="T2" fmla="*/ 43 w 78"/>
                  <a:gd name="T3" fmla="*/ 48 h 64"/>
                  <a:gd name="T4" fmla="*/ 36 w 78"/>
                  <a:gd name="T5" fmla="*/ 52 h 64"/>
                  <a:gd name="T6" fmla="*/ 31 w 78"/>
                  <a:gd name="T7" fmla="*/ 55 h 64"/>
                  <a:gd name="T8" fmla="*/ 25 w 78"/>
                  <a:gd name="T9" fmla="*/ 59 h 64"/>
                  <a:gd name="T10" fmla="*/ 20 w 78"/>
                  <a:gd name="T11" fmla="*/ 61 h 64"/>
                  <a:gd name="T12" fmla="*/ 15 w 78"/>
                  <a:gd name="T13" fmla="*/ 62 h 64"/>
                  <a:gd name="T14" fmla="*/ 10 w 78"/>
                  <a:gd name="T15" fmla="*/ 63 h 64"/>
                  <a:gd name="T16" fmla="*/ 7 w 78"/>
                  <a:gd name="T17" fmla="*/ 63 h 64"/>
                  <a:gd name="T18" fmla="*/ 4 w 78"/>
                  <a:gd name="T19" fmla="*/ 62 h 64"/>
                  <a:gd name="T20" fmla="*/ 1 w 78"/>
                  <a:gd name="T21" fmla="*/ 61 h 64"/>
                  <a:gd name="T22" fmla="*/ 1 w 78"/>
                  <a:gd name="T23" fmla="*/ 59 h 64"/>
                  <a:gd name="T24" fmla="*/ 0 w 78"/>
                  <a:gd name="T25" fmla="*/ 55 h 64"/>
                  <a:gd name="T26" fmla="*/ 1 w 78"/>
                  <a:gd name="T27" fmla="*/ 52 h 64"/>
                  <a:gd name="T28" fmla="*/ 3 w 78"/>
                  <a:gd name="T29" fmla="*/ 48 h 64"/>
                  <a:gd name="T30" fmla="*/ 5 w 78"/>
                  <a:gd name="T31" fmla="*/ 44 h 64"/>
                  <a:gd name="T32" fmla="*/ 8 w 78"/>
                  <a:gd name="T33" fmla="*/ 40 h 64"/>
                  <a:gd name="T34" fmla="*/ 13 w 78"/>
                  <a:gd name="T35" fmla="*/ 35 h 64"/>
                  <a:gd name="T36" fmla="*/ 17 w 78"/>
                  <a:gd name="T37" fmla="*/ 30 h 64"/>
                  <a:gd name="T38" fmla="*/ 23 w 78"/>
                  <a:gd name="T39" fmla="*/ 25 h 64"/>
                  <a:gd name="T40" fmla="*/ 29 w 78"/>
                  <a:gd name="T41" fmla="*/ 20 h 64"/>
                  <a:gd name="T42" fmla="*/ 35 w 78"/>
                  <a:gd name="T43" fmla="*/ 15 h 64"/>
                  <a:gd name="T44" fmla="*/ 41 w 78"/>
                  <a:gd name="T45" fmla="*/ 11 h 64"/>
                  <a:gd name="T46" fmla="*/ 47 w 78"/>
                  <a:gd name="T47" fmla="*/ 7 h 64"/>
                  <a:gd name="T48" fmla="*/ 53 w 78"/>
                  <a:gd name="T49" fmla="*/ 5 h 64"/>
                  <a:gd name="T50" fmla="*/ 58 w 78"/>
                  <a:gd name="T51" fmla="*/ 2 h 64"/>
                  <a:gd name="T52" fmla="*/ 63 w 78"/>
                  <a:gd name="T53" fmla="*/ 1 h 64"/>
                  <a:gd name="T54" fmla="*/ 68 w 78"/>
                  <a:gd name="T55" fmla="*/ 0 h 64"/>
                  <a:gd name="T56" fmla="*/ 70 w 78"/>
                  <a:gd name="T57" fmla="*/ 0 h 64"/>
                  <a:gd name="T58" fmla="*/ 74 w 78"/>
                  <a:gd name="T59" fmla="*/ 1 h 64"/>
                  <a:gd name="T60" fmla="*/ 76 w 78"/>
                  <a:gd name="T61" fmla="*/ 2 h 64"/>
                  <a:gd name="T62" fmla="*/ 76 w 78"/>
                  <a:gd name="T63" fmla="*/ 5 h 64"/>
                  <a:gd name="T64" fmla="*/ 77 w 78"/>
                  <a:gd name="T65" fmla="*/ 8 h 64"/>
                  <a:gd name="T66" fmla="*/ 76 w 78"/>
                  <a:gd name="T67" fmla="*/ 11 h 64"/>
                  <a:gd name="T68" fmla="*/ 75 w 78"/>
                  <a:gd name="T69" fmla="*/ 15 h 64"/>
                  <a:gd name="T70" fmla="*/ 72 w 78"/>
                  <a:gd name="T71" fmla="*/ 19 h 64"/>
                  <a:gd name="T72" fmla="*/ 69 w 78"/>
                  <a:gd name="T73" fmla="*/ 24 h 64"/>
                  <a:gd name="T74" fmla="*/ 64 w 78"/>
                  <a:gd name="T75" fmla="*/ 29 h 64"/>
                  <a:gd name="T76" fmla="*/ 61 w 78"/>
                  <a:gd name="T77" fmla="*/ 34 h 64"/>
                  <a:gd name="T78" fmla="*/ 55 w 78"/>
                  <a:gd name="T79" fmla="*/ 38 h 64"/>
                  <a:gd name="T80" fmla="*/ 49 w 78"/>
                  <a:gd name="T81" fmla="*/ 43 h 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8"/>
                  <a:gd name="T124" fmla="*/ 0 h 64"/>
                  <a:gd name="T125" fmla="*/ 78 w 78"/>
                  <a:gd name="T126" fmla="*/ 64 h 6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8" h="64">
                    <a:moveTo>
                      <a:pt x="49" y="43"/>
                    </a:moveTo>
                    <a:lnTo>
                      <a:pt x="43" y="48"/>
                    </a:lnTo>
                    <a:lnTo>
                      <a:pt x="36" y="52"/>
                    </a:lnTo>
                    <a:lnTo>
                      <a:pt x="31" y="55"/>
                    </a:lnTo>
                    <a:lnTo>
                      <a:pt x="25" y="59"/>
                    </a:lnTo>
                    <a:lnTo>
                      <a:pt x="20" y="61"/>
                    </a:lnTo>
                    <a:lnTo>
                      <a:pt x="15" y="62"/>
                    </a:lnTo>
                    <a:lnTo>
                      <a:pt x="10" y="63"/>
                    </a:lnTo>
                    <a:lnTo>
                      <a:pt x="7" y="63"/>
                    </a:lnTo>
                    <a:lnTo>
                      <a:pt x="4" y="62"/>
                    </a:lnTo>
                    <a:lnTo>
                      <a:pt x="1" y="61"/>
                    </a:lnTo>
                    <a:lnTo>
                      <a:pt x="1" y="59"/>
                    </a:lnTo>
                    <a:lnTo>
                      <a:pt x="0" y="55"/>
                    </a:lnTo>
                    <a:lnTo>
                      <a:pt x="1" y="52"/>
                    </a:lnTo>
                    <a:lnTo>
                      <a:pt x="3" y="48"/>
                    </a:lnTo>
                    <a:lnTo>
                      <a:pt x="5" y="44"/>
                    </a:lnTo>
                    <a:lnTo>
                      <a:pt x="8" y="40"/>
                    </a:lnTo>
                    <a:lnTo>
                      <a:pt x="13" y="35"/>
                    </a:lnTo>
                    <a:lnTo>
                      <a:pt x="17" y="30"/>
                    </a:lnTo>
                    <a:lnTo>
                      <a:pt x="23" y="25"/>
                    </a:lnTo>
                    <a:lnTo>
                      <a:pt x="29" y="20"/>
                    </a:lnTo>
                    <a:lnTo>
                      <a:pt x="35" y="15"/>
                    </a:lnTo>
                    <a:lnTo>
                      <a:pt x="41" y="11"/>
                    </a:lnTo>
                    <a:lnTo>
                      <a:pt x="47" y="7"/>
                    </a:lnTo>
                    <a:lnTo>
                      <a:pt x="53" y="5"/>
                    </a:lnTo>
                    <a:lnTo>
                      <a:pt x="58" y="2"/>
                    </a:lnTo>
                    <a:lnTo>
                      <a:pt x="63" y="1"/>
                    </a:lnTo>
                    <a:lnTo>
                      <a:pt x="68" y="0"/>
                    </a:lnTo>
                    <a:lnTo>
                      <a:pt x="70" y="0"/>
                    </a:lnTo>
                    <a:lnTo>
                      <a:pt x="74" y="1"/>
                    </a:lnTo>
                    <a:lnTo>
                      <a:pt x="76" y="2"/>
                    </a:lnTo>
                    <a:lnTo>
                      <a:pt x="76" y="5"/>
                    </a:lnTo>
                    <a:lnTo>
                      <a:pt x="77" y="8"/>
                    </a:lnTo>
                    <a:lnTo>
                      <a:pt x="76" y="11"/>
                    </a:lnTo>
                    <a:lnTo>
                      <a:pt x="75" y="15"/>
                    </a:lnTo>
                    <a:lnTo>
                      <a:pt x="72" y="19"/>
                    </a:lnTo>
                    <a:lnTo>
                      <a:pt x="69" y="24"/>
                    </a:lnTo>
                    <a:lnTo>
                      <a:pt x="64" y="29"/>
                    </a:lnTo>
                    <a:lnTo>
                      <a:pt x="61" y="34"/>
                    </a:lnTo>
                    <a:lnTo>
                      <a:pt x="55" y="38"/>
                    </a:lnTo>
                    <a:lnTo>
                      <a:pt x="49" y="43"/>
                    </a:lnTo>
                  </a:path>
                </a:pathLst>
              </a:custGeom>
              <a:solidFill>
                <a:srgbClr val="FFC1C1"/>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925" name="Freeform 227"/>
              <p:cNvSpPr>
                <a:spLocks/>
              </p:cNvSpPr>
              <p:nvPr/>
            </p:nvSpPr>
            <p:spPr bwMode="auto">
              <a:xfrm>
                <a:off x="1251" y="2444"/>
                <a:ext cx="72" cy="59"/>
              </a:xfrm>
              <a:custGeom>
                <a:avLst/>
                <a:gdLst>
                  <a:gd name="T0" fmla="*/ 45 w 72"/>
                  <a:gd name="T1" fmla="*/ 40 h 59"/>
                  <a:gd name="T2" fmla="*/ 39 w 72"/>
                  <a:gd name="T3" fmla="*/ 44 h 59"/>
                  <a:gd name="T4" fmla="*/ 34 w 72"/>
                  <a:gd name="T5" fmla="*/ 48 h 59"/>
                  <a:gd name="T6" fmla="*/ 28 w 72"/>
                  <a:gd name="T7" fmla="*/ 50 h 59"/>
                  <a:gd name="T8" fmla="*/ 23 w 72"/>
                  <a:gd name="T9" fmla="*/ 54 h 59"/>
                  <a:gd name="T10" fmla="*/ 18 w 72"/>
                  <a:gd name="T11" fmla="*/ 55 h 59"/>
                  <a:gd name="T12" fmla="*/ 13 w 72"/>
                  <a:gd name="T13" fmla="*/ 57 h 59"/>
                  <a:gd name="T14" fmla="*/ 9 w 72"/>
                  <a:gd name="T15" fmla="*/ 57 h 59"/>
                  <a:gd name="T16" fmla="*/ 6 w 72"/>
                  <a:gd name="T17" fmla="*/ 58 h 59"/>
                  <a:gd name="T18" fmla="*/ 3 w 72"/>
                  <a:gd name="T19" fmla="*/ 57 h 59"/>
                  <a:gd name="T20" fmla="*/ 1 w 72"/>
                  <a:gd name="T21" fmla="*/ 56 h 59"/>
                  <a:gd name="T22" fmla="*/ 0 w 72"/>
                  <a:gd name="T23" fmla="*/ 54 h 59"/>
                  <a:gd name="T24" fmla="*/ 1 w 72"/>
                  <a:gd name="T25" fmla="*/ 51 h 59"/>
                  <a:gd name="T26" fmla="*/ 1 w 72"/>
                  <a:gd name="T27" fmla="*/ 47 h 59"/>
                  <a:gd name="T28" fmla="*/ 2 w 72"/>
                  <a:gd name="T29" fmla="*/ 45 h 59"/>
                  <a:gd name="T30" fmla="*/ 5 w 72"/>
                  <a:gd name="T31" fmla="*/ 41 h 59"/>
                  <a:gd name="T32" fmla="*/ 8 w 72"/>
                  <a:gd name="T33" fmla="*/ 36 h 59"/>
                  <a:gd name="T34" fmla="*/ 12 w 72"/>
                  <a:gd name="T35" fmla="*/ 32 h 59"/>
                  <a:gd name="T36" fmla="*/ 16 w 72"/>
                  <a:gd name="T37" fmla="*/ 28 h 59"/>
                  <a:gd name="T38" fmla="*/ 21 w 72"/>
                  <a:gd name="T39" fmla="*/ 23 h 59"/>
                  <a:gd name="T40" fmla="*/ 26 w 72"/>
                  <a:gd name="T41" fmla="*/ 19 h 59"/>
                  <a:gd name="T42" fmla="*/ 32 w 72"/>
                  <a:gd name="T43" fmla="*/ 14 h 59"/>
                  <a:gd name="T44" fmla="*/ 39 w 72"/>
                  <a:gd name="T45" fmla="*/ 11 h 59"/>
                  <a:gd name="T46" fmla="*/ 44 w 72"/>
                  <a:gd name="T47" fmla="*/ 7 h 59"/>
                  <a:gd name="T48" fmla="*/ 49 w 72"/>
                  <a:gd name="T49" fmla="*/ 5 h 59"/>
                  <a:gd name="T50" fmla="*/ 53 w 72"/>
                  <a:gd name="T51" fmla="*/ 3 h 59"/>
                  <a:gd name="T52" fmla="*/ 58 w 72"/>
                  <a:gd name="T53" fmla="*/ 1 h 59"/>
                  <a:gd name="T54" fmla="*/ 61 w 72"/>
                  <a:gd name="T55" fmla="*/ 0 h 59"/>
                  <a:gd name="T56" fmla="*/ 65 w 72"/>
                  <a:gd name="T57" fmla="*/ 0 h 59"/>
                  <a:gd name="T58" fmla="*/ 68 w 72"/>
                  <a:gd name="T59" fmla="*/ 1 h 59"/>
                  <a:gd name="T60" fmla="*/ 70 w 72"/>
                  <a:gd name="T61" fmla="*/ 2 h 59"/>
                  <a:gd name="T62" fmla="*/ 71 w 72"/>
                  <a:gd name="T63" fmla="*/ 4 h 59"/>
                  <a:gd name="T64" fmla="*/ 70 w 72"/>
                  <a:gd name="T65" fmla="*/ 8 h 59"/>
                  <a:gd name="T66" fmla="*/ 70 w 72"/>
                  <a:gd name="T67" fmla="*/ 11 h 59"/>
                  <a:gd name="T68" fmla="*/ 69 w 72"/>
                  <a:gd name="T69" fmla="*/ 14 h 59"/>
                  <a:gd name="T70" fmla="*/ 67 w 72"/>
                  <a:gd name="T71" fmla="*/ 18 h 59"/>
                  <a:gd name="T72" fmla="*/ 63 w 72"/>
                  <a:gd name="T73" fmla="*/ 22 h 59"/>
                  <a:gd name="T74" fmla="*/ 60 w 72"/>
                  <a:gd name="T75" fmla="*/ 27 h 59"/>
                  <a:gd name="T76" fmla="*/ 55 w 72"/>
                  <a:gd name="T77" fmla="*/ 31 h 59"/>
                  <a:gd name="T78" fmla="*/ 50 w 72"/>
                  <a:gd name="T79" fmla="*/ 35 h 59"/>
                  <a:gd name="T80" fmla="*/ 45 w 72"/>
                  <a:gd name="T81" fmla="*/ 40 h 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2"/>
                  <a:gd name="T124" fmla="*/ 0 h 59"/>
                  <a:gd name="T125" fmla="*/ 72 w 72"/>
                  <a:gd name="T126" fmla="*/ 59 h 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2" h="59">
                    <a:moveTo>
                      <a:pt x="45" y="40"/>
                    </a:moveTo>
                    <a:lnTo>
                      <a:pt x="39" y="44"/>
                    </a:lnTo>
                    <a:lnTo>
                      <a:pt x="34" y="48"/>
                    </a:lnTo>
                    <a:lnTo>
                      <a:pt x="28" y="50"/>
                    </a:lnTo>
                    <a:lnTo>
                      <a:pt x="23" y="54"/>
                    </a:lnTo>
                    <a:lnTo>
                      <a:pt x="18" y="55"/>
                    </a:lnTo>
                    <a:lnTo>
                      <a:pt x="13" y="57"/>
                    </a:lnTo>
                    <a:lnTo>
                      <a:pt x="9" y="57"/>
                    </a:lnTo>
                    <a:lnTo>
                      <a:pt x="6" y="58"/>
                    </a:lnTo>
                    <a:lnTo>
                      <a:pt x="3" y="57"/>
                    </a:lnTo>
                    <a:lnTo>
                      <a:pt x="1" y="56"/>
                    </a:lnTo>
                    <a:lnTo>
                      <a:pt x="0" y="54"/>
                    </a:lnTo>
                    <a:lnTo>
                      <a:pt x="1" y="51"/>
                    </a:lnTo>
                    <a:lnTo>
                      <a:pt x="1" y="47"/>
                    </a:lnTo>
                    <a:lnTo>
                      <a:pt x="2" y="45"/>
                    </a:lnTo>
                    <a:lnTo>
                      <a:pt x="5" y="41"/>
                    </a:lnTo>
                    <a:lnTo>
                      <a:pt x="8" y="36"/>
                    </a:lnTo>
                    <a:lnTo>
                      <a:pt x="12" y="32"/>
                    </a:lnTo>
                    <a:lnTo>
                      <a:pt x="16" y="28"/>
                    </a:lnTo>
                    <a:lnTo>
                      <a:pt x="21" y="23"/>
                    </a:lnTo>
                    <a:lnTo>
                      <a:pt x="26" y="19"/>
                    </a:lnTo>
                    <a:lnTo>
                      <a:pt x="32" y="14"/>
                    </a:lnTo>
                    <a:lnTo>
                      <a:pt x="39" y="11"/>
                    </a:lnTo>
                    <a:lnTo>
                      <a:pt x="44" y="7"/>
                    </a:lnTo>
                    <a:lnTo>
                      <a:pt x="49" y="5"/>
                    </a:lnTo>
                    <a:lnTo>
                      <a:pt x="53" y="3"/>
                    </a:lnTo>
                    <a:lnTo>
                      <a:pt x="58" y="1"/>
                    </a:lnTo>
                    <a:lnTo>
                      <a:pt x="61" y="0"/>
                    </a:lnTo>
                    <a:lnTo>
                      <a:pt x="65" y="0"/>
                    </a:lnTo>
                    <a:lnTo>
                      <a:pt x="68" y="1"/>
                    </a:lnTo>
                    <a:lnTo>
                      <a:pt x="70" y="2"/>
                    </a:lnTo>
                    <a:lnTo>
                      <a:pt x="71" y="4"/>
                    </a:lnTo>
                    <a:lnTo>
                      <a:pt x="70" y="8"/>
                    </a:lnTo>
                    <a:lnTo>
                      <a:pt x="70" y="11"/>
                    </a:lnTo>
                    <a:lnTo>
                      <a:pt x="69" y="14"/>
                    </a:lnTo>
                    <a:lnTo>
                      <a:pt x="67" y="18"/>
                    </a:lnTo>
                    <a:lnTo>
                      <a:pt x="63" y="22"/>
                    </a:lnTo>
                    <a:lnTo>
                      <a:pt x="60" y="27"/>
                    </a:lnTo>
                    <a:lnTo>
                      <a:pt x="55" y="31"/>
                    </a:lnTo>
                    <a:lnTo>
                      <a:pt x="50" y="35"/>
                    </a:lnTo>
                    <a:lnTo>
                      <a:pt x="45" y="40"/>
                    </a:lnTo>
                  </a:path>
                </a:pathLst>
              </a:custGeom>
              <a:solidFill>
                <a:srgbClr val="FFC8C8"/>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926" name="Freeform 228"/>
              <p:cNvSpPr>
                <a:spLocks/>
              </p:cNvSpPr>
              <p:nvPr/>
            </p:nvSpPr>
            <p:spPr bwMode="auto">
              <a:xfrm>
                <a:off x="1254" y="2446"/>
                <a:ext cx="67" cy="55"/>
              </a:xfrm>
              <a:custGeom>
                <a:avLst/>
                <a:gdLst>
                  <a:gd name="T0" fmla="*/ 42 w 67"/>
                  <a:gd name="T1" fmla="*/ 37 h 55"/>
                  <a:gd name="T2" fmla="*/ 37 w 67"/>
                  <a:gd name="T3" fmla="*/ 41 h 55"/>
                  <a:gd name="T4" fmla="*/ 32 w 67"/>
                  <a:gd name="T5" fmla="*/ 44 h 55"/>
                  <a:gd name="T6" fmla="*/ 27 w 67"/>
                  <a:gd name="T7" fmla="*/ 47 h 55"/>
                  <a:gd name="T8" fmla="*/ 21 w 67"/>
                  <a:gd name="T9" fmla="*/ 50 h 55"/>
                  <a:gd name="T10" fmla="*/ 17 w 67"/>
                  <a:gd name="T11" fmla="*/ 51 h 55"/>
                  <a:gd name="T12" fmla="*/ 13 w 67"/>
                  <a:gd name="T13" fmla="*/ 53 h 55"/>
                  <a:gd name="T14" fmla="*/ 8 w 67"/>
                  <a:gd name="T15" fmla="*/ 54 h 55"/>
                  <a:gd name="T16" fmla="*/ 6 w 67"/>
                  <a:gd name="T17" fmla="*/ 53 h 55"/>
                  <a:gd name="T18" fmla="*/ 4 w 67"/>
                  <a:gd name="T19" fmla="*/ 53 h 55"/>
                  <a:gd name="T20" fmla="*/ 2 w 67"/>
                  <a:gd name="T21" fmla="*/ 52 h 55"/>
                  <a:gd name="T22" fmla="*/ 1 w 67"/>
                  <a:gd name="T23" fmla="*/ 50 h 55"/>
                  <a:gd name="T24" fmla="*/ 0 w 67"/>
                  <a:gd name="T25" fmla="*/ 47 h 55"/>
                  <a:gd name="T26" fmla="*/ 2 w 67"/>
                  <a:gd name="T27" fmla="*/ 44 h 55"/>
                  <a:gd name="T28" fmla="*/ 3 w 67"/>
                  <a:gd name="T29" fmla="*/ 41 h 55"/>
                  <a:gd name="T30" fmla="*/ 5 w 67"/>
                  <a:gd name="T31" fmla="*/ 37 h 55"/>
                  <a:gd name="T32" fmla="*/ 8 w 67"/>
                  <a:gd name="T33" fmla="*/ 34 h 55"/>
                  <a:gd name="T34" fmla="*/ 11 w 67"/>
                  <a:gd name="T35" fmla="*/ 30 h 55"/>
                  <a:gd name="T36" fmla="*/ 15 w 67"/>
                  <a:gd name="T37" fmla="*/ 26 h 55"/>
                  <a:gd name="T38" fmla="*/ 20 w 67"/>
                  <a:gd name="T39" fmla="*/ 21 h 55"/>
                  <a:gd name="T40" fmla="*/ 25 w 67"/>
                  <a:gd name="T41" fmla="*/ 17 h 55"/>
                  <a:gd name="T42" fmla="*/ 31 w 67"/>
                  <a:gd name="T43" fmla="*/ 14 h 55"/>
                  <a:gd name="T44" fmla="*/ 36 w 67"/>
                  <a:gd name="T45" fmla="*/ 10 h 55"/>
                  <a:gd name="T46" fmla="*/ 41 w 67"/>
                  <a:gd name="T47" fmla="*/ 6 h 55"/>
                  <a:gd name="T48" fmla="*/ 46 w 67"/>
                  <a:gd name="T49" fmla="*/ 4 h 55"/>
                  <a:gd name="T50" fmla="*/ 50 w 67"/>
                  <a:gd name="T51" fmla="*/ 2 h 55"/>
                  <a:gd name="T52" fmla="*/ 54 w 67"/>
                  <a:gd name="T53" fmla="*/ 1 h 55"/>
                  <a:gd name="T54" fmla="*/ 58 w 67"/>
                  <a:gd name="T55" fmla="*/ 0 h 55"/>
                  <a:gd name="T56" fmla="*/ 61 w 67"/>
                  <a:gd name="T57" fmla="*/ 1 h 55"/>
                  <a:gd name="T58" fmla="*/ 63 w 67"/>
                  <a:gd name="T59" fmla="*/ 1 h 55"/>
                  <a:gd name="T60" fmla="*/ 64 w 67"/>
                  <a:gd name="T61" fmla="*/ 2 h 55"/>
                  <a:gd name="T62" fmla="*/ 66 w 67"/>
                  <a:gd name="T63" fmla="*/ 4 h 55"/>
                  <a:gd name="T64" fmla="*/ 66 w 67"/>
                  <a:gd name="T65" fmla="*/ 7 h 55"/>
                  <a:gd name="T66" fmla="*/ 65 w 67"/>
                  <a:gd name="T67" fmla="*/ 9 h 55"/>
                  <a:gd name="T68" fmla="*/ 64 w 67"/>
                  <a:gd name="T69" fmla="*/ 14 h 55"/>
                  <a:gd name="T70" fmla="*/ 61 w 67"/>
                  <a:gd name="T71" fmla="*/ 16 h 55"/>
                  <a:gd name="T72" fmla="*/ 59 w 67"/>
                  <a:gd name="T73" fmla="*/ 20 h 55"/>
                  <a:gd name="T74" fmla="*/ 55 w 67"/>
                  <a:gd name="T75" fmla="*/ 24 h 55"/>
                  <a:gd name="T76" fmla="*/ 51 w 67"/>
                  <a:gd name="T77" fmla="*/ 28 h 55"/>
                  <a:gd name="T78" fmla="*/ 47 w 67"/>
                  <a:gd name="T79" fmla="*/ 33 h 55"/>
                  <a:gd name="T80" fmla="*/ 42 w 67"/>
                  <a:gd name="T81" fmla="*/ 3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7"/>
                  <a:gd name="T124" fmla="*/ 0 h 55"/>
                  <a:gd name="T125" fmla="*/ 67 w 67"/>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7" h="55">
                    <a:moveTo>
                      <a:pt x="42" y="37"/>
                    </a:moveTo>
                    <a:lnTo>
                      <a:pt x="37" y="41"/>
                    </a:lnTo>
                    <a:lnTo>
                      <a:pt x="32" y="44"/>
                    </a:lnTo>
                    <a:lnTo>
                      <a:pt x="27" y="47"/>
                    </a:lnTo>
                    <a:lnTo>
                      <a:pt x="21" y="50"/>
                    </a:lnTo>
                    <a:lnTo>
                      <a:pt x="17" y="51"/>
                    </a:lnTo>
                    <a:lnTo>
                      <a:pt x="13" y="53"/>
                    </a:lnTo>
                    <a:lnTo>
                      <a:pt x="8" y="54"/>
                    </a:lnTo>
                    <a:lnTo>
                      <a:pt x="6" y="53"/>
                    </a:lnTo>
                    <a:lnTo>
                      <a:pt x="4" y="53"/>
                    </a:lnTo>
                    <a:lnTo>
                      <a:pt x="2" y="52"/>
                    </a:lnTo>
                    <a:lnTo>
                      <a:pt x="1" y="50"/>
                    </a:lnTo>
                    <a:lnTo>
                      <a:pt x="0" y="47"/>
                    </a:lnTo>
                    <a:lnTo>
                      <a:pt x="2" y="44"/>
                    </a:lnTo>
                    <a:lnTo>
                      <a:pt x="3" y="41"/>
                    </a:lnTo>
                    <a:lnTo>
                      <a:pt x="5" y="37"/>
                    </a:lnTo>
                    <a:lnTo>
                      <a:pt x="8" y="34"/>
                    </a:lnTo>
                    <a:lnTo>
                      <a:pt x="11" y="30"/>
                    </a:lnTo>
                    <a:lnTo>
                      <a:pt x="15" y="26"/>
                    </a:lnTo>
                    <a:lnTo>
                      <a:pt x="20" y="21"/>
                    </a:lnTo>
                    <a:lnTo>
                      <a:pt x="25" y="17"/>
                    </a:lnTo>
                    <a:lnTo>
                      <a:pt x="31" y="14"/>
                    </a:lnTo>
                    <a:lnTo>
                      <a:pt x="36" y="10"/>
                    </a:lnTo>
                    <a:lnTo>
                      <a:pt x="41" y="6"/>
                    </a:lnTo>
                    <a:lnTo>
                      <a:pt x="46" y="4"/>
                    </a:lnTo>
                    <a:lnTo>
                      <a:pt x="50" y="2"/>
                    </a:lnTo>
                    <a:lnTo>
                      <a:pt x="54" y="1"/>
                    </a:lnTo>
                    <a:lnTo>
                      <a:pt x="58" y="0"/>
                    </a:lnTo>
                    <a:lnTo>
                      <a:pt x="61" y="1"/>
                    </a:lnTo>
                    <a:lnTo>
                      <a:pt x="63" y="1"/>
                    </a:lnTo>
                    <a:lnTo>
                      <a:pt x="64" y="2"/>
                    </a:lnTo>
                    <a:lnTo>
                      <a:pt x="66" y="4"/>
                    </a:lnTo>
                    <a:lnTo>
                      <a:pt x="66" y="7"/>
                    </a:lnTo>
                    <a:lnTo>
                      <a:pt x="65" y="9"/>
                    </a:lnTo>
                    <a:lnTo>
                      <a:pt x="64" y="14"/>
                    </a:lnTo>
                    <a:lnTo>
                      <a:pt x="61" y="16"/>
                    </a:lnTo>
                    <a:lnTo>
                      <a:pt x="59" y="20"/>
                    </a:lnTo>
                    <a:lnTo>
                      <a:pt x="55" y="24"/>
                    </a:lnTo>
                    <a:lnTo>
                      <a:pt x="51" y="28"/>
                    </a:lnTo>
                    <a:lnTo>
                      <a:pt x="47" y="33"/>
                    </a:lnTo>
                    <a:lnTo>
                      <a:pt x="42" y="37"/>
                    </a:lnTo>
                  </a:path>
                </a:pathLst>
              </a:custGeom>
              <a:solidFill>
                <a:srgbClr val="FFCFC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927" name="Freeform 229"/>
              <p:cNvSpPr>
                <a:spLocks/>
              </p:cNvSpPr>
              <p:nvPr/>
            </p:nvSpPr>
            <p:spPr bwMode="auto">
              <a:xfrm>
                <a:off x="1259" y="2449"/>
                <a:ext cx="61" cy="49"/>
              </a:xfrm>
              <a:custGeom>
                <a:avLst/>
                <a:gdLst>
                  <a:gd name="T0" fmla="*/ 38 w 61"/>
                  <a:gd name="T1" fmla="*/ 33 h 49"/>
                  <a:gd name="T2" fmla="*/ 33 w 61"/>
                  <a:gd name="T3" fmla="*/ 36 h 49"/>
                  <a:gd name="T4" fmla="*/ 28 w 61"/>
                  <a:gd name="T5" fmla="*/ 40 h 49"/>
                  <a:gd name="T6" fmla="*/ 23 w 61"/>
                  <a:gd name="T7" fmla="*/ 42 h 49"/>
                  <a:gd name="T8" fmla="*/ 19 w 61"/>
                  <a:gd name="T9" fmla="*/ 44 h 49"/>
                  <a:gd name="T10" fmla="*/ 15 w 61"/>
                  <a:gd name="T11" fmla="*/ 46 h 49"/>
                  <a:gd name="T12" fmla="*/ 11 w 61"/>
                  <a:gd name="T13" fmla="*/ 47 h 49"/>
                  <a:gd name="T14" fmla="*/ 7 w 61"/>
                  <a:gd name="T15" fmla="*/ 48 h 49"/>
                  <a:gd name="T16" fmla="*/ 5 w 61"/>
                  <a:gd name="T17" fmla="*/ 47 h 49"/>
                  <a:gd name="T18" fmla="*/ 2 w 61"/>
                  <a:gd name="T19" fmla="*/ 47 h 49"/>
                  <a:gd name="T20" fmla="*/ 1 w 61"/>
                  <a:gd name="T21" fmla="*/ 46 h 49"/>
                  <a:gd name="T22" fmla="*/ 0 w 61"/>
                  <a:gd name="T23" fmla="*/ 44 h 49"/>
                  <a:gd name="T24" fmla="*/ 0 w 61"/>
                  <a:gd name="T25" fmla="*/ 42 h 49"/>
                  <a:gd name="T26" fmla="*/ 1 w 61"/>
                  <a:gd name="T27" fmla="*/ 40 h 49"/>
                  <a:gd name="T28" fmla="*/ 2 w 61"/>
                  <a:gd name="T29" fmla="*/ 36 h 49"/>
                  <a:gd name="T30" fmla="*/ 5 w 61"/>
                  <a:gd name="T31" fmla="*/ 34 h 49"/>
                  <a:gd name="T32" fmla="*/ 7 w 61"/>
                  <a:gd name="T33" fmla="*/ 30 h 49"/>
                  <a:gd name="T34" fmla="*/ 10 w 61"/>
                  <a:gd name="T35" fmla="*/ 27 h 49"/>
                  <a:gd name="T36" fmla="*/ 13 w 61"/>
                  <a:gd name="T37" fmla="*/ 23 h 49"/>
                  <a:gd name="T38" fmla="*/ 18 w 61"/>
                  <a:gd name="T39" fmla="*/ 19 h 49"/>
                  <a:gd name="T40" fmla="*/ 23 w 61"/>
                  <a:gd name="T41" fmla="*/ 16 h 49"/>
                  <a:gd name="T42" fmla="*/ 28 w 61"/>
                  <a:gd name="T43" fmla="*/ 12 h 49"/>
                  <a:gd name="T44" fmla="*/ 32 w 61"/>
                  <a:gd name="T45" fmla="*/ 8 h 49"/>
                  <a:gd name="T46" fmla="*/ 36 w 61"/>
                  <a:gd name="T47" fmla="*/ 6 h 49"/>
                  <a:gd name="T48" fmla="*/ 41 w 61"/>
                  <a:gd name="T49" fmla="*/ 3 h 49"/>
                  <a:gd name="T50" fmla="*/ 45 w 61"/>
                  <a:gd name="T51" fmla="*/ 2 h 49"/>
                  <a:gd name="T52" fmla="*/ 49 w 61"/>
                  <a:gd name="T53" fmla="*/ 1 h 49"/>
                  <a:gd name="T54" fmla="*/ 52 w 61"/>
                  <a:gd name="T55" fmla="*/ 0 h 49"/>
                  <a:gd name="T56" fmla="*/ 54 w 61"/>
                  <a:gd name="T57" fmla="*/ 0 h 49"/>
                  <a:gd name="T58" fmla="*/ 57 w 61"/>
                  <a:gd name="T59" fmla="*/ 1 h 49"/>
                  <a:gd name="T60" fmla="*/ 59 w 61"/>
                  <a:gd name="T61" fmla="*/ 2 h 49"/>
                  <a:gd name="T62" fmla="*/ 59 w 61"/>
                  <a:gd name="T63" fmla="*/ 3 h 49"/>
                  <a:gd name="T64" fmla="*/ 60 w 61"/>
                  <a:gd name="T65" fmla="*/ 6 h 49"/>
                  <a:gd name="T66" fmla="*/ 59 w 61"/>
                  <a:gd name="T67" fmla="*/ 9 h 49"/>
                  <a:gd name="T68" fmla="*/ 58 w 61"/>
                  <a:gd name="T69" fmla="*/ 11 h 49"/>
                  <a:gd name="T70" fmla="*/ 55 w 61"/>
                  <a:gd name="T71" fmla="*/ 15 h 49"/>
                  <a:gd name="T72" fmla="*/ 54 w 61"/>
                  <a:gd name="T73" fmla="*/ 18 h 49"/>
                  <a:gd name="T74" fmla="*/ 50 w 61"/>
                  <a:gd name="T75" fmla="*/ 21 h 49"/>
                  <a:gd name="T76" fmla="*/ 46 w 61"/>
                  <a:gd name="T77" fmla="*/ 25 h 49"/>
                  <a:gd name="T78" fmla="*/ 42 w 61"/>
                  <a:gd name="T79" fmla="*/ 30 h 49"/>
                  <a:gd name="T80" fmla="*/ 38 w 61"/>
                  <a:gd name="T81" fmla="*/ 33 h 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1"/>
                  <a:gd name="T124" fmla="*/ 0 h 49"/>
                  <a:gd name="T125" fmla="*/ 61 w 61"/>
                  <a:gd name="T126" fmla="*/ 49 h 4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1" h="49">
                    <a:moveTo>
                      <a:pt x="38" y="33"/>
                    </a:moveTo>
                    <a:lnTo>
                      <a:pt x="33" y="36"/>
                    </a:lnTo>
                    <a:lnTo>
                      <a:pt x="28" y="40"/>
                    </a:lnTo>
                    <a:lnTo>
                      <a:pt x="23" y="42"/>
                    </a:lnTo>
                    <a:lnTo>
                      <a:pt x="19" y="44"/>
                    </a:lnTo>
                    <a:lnTo>
                      <a:pt x="15" y="46"/>
                    </a:lnTo>
                    <a:lnTo>
                      <a:pt x="11" y="47"/>
                    </a:lnTo>
                    <a:lnTo>
                      <a:pt x="7" y="48"/>
                    </a:lnTo>
                    <a:lnTo>
                      <a:pt x="5" y="47"/>
                    </a:lnTo>
                    <a:lnTo>
                      <a:pt x="2" y="47"/>
                    </a:lnTo>
                    <a:lnTo>
                      <a:pt x="1" y="46"/>
                    </a:lnTo>
                    <a:lnTo>
                      <a:pt x="0" y="44"/>
                    </a:lnTo>
                    <a:lnTo>
                      <a:pt x="0" y="42"/>
                    </a:lnTo>
                    <a:lnTo>
                      <a:pt x="1" y="40"/>
                    </a:lnTo>
                    <a:lnTo>
                      <a:pt x="2" y="36"/>
                    </a:lnTo>
                    <a:lnTo>
                      <a:pt x="5" y="34"/>
                    </a:lnTo>
                    <a:lnTo>
                      <a:pt x="7" y="30"/>
                    </a:lnTo>
                    <a:lnTo>
                      <a:pt x="10" y="27"/>
                    </a:lnTo>
                    <a:lnTo>
                      <a:pt x="13" y="23"/>
                    </a:lnTo>
                    <a:lnTo>
                      <a:pt x="18" y="19"/>
                    </a:lnTo>
                    <a:lnTo>
                      <a:pt x="23" y="16"/>
                    </a:lnTo>
                    <a:lnTo>
                      <a:pt x="28" y="12"/>
                    </a:lnTo>
                    <a:lnTo>
                      <a:pt x="32" y="8"/>
                    </a:lnTo>
                    <a:lnTo>
                      <a:pt x="36" y="6"/>
                    </a:lnTo>
                    <a:lnTo>
                      <a:pt x="41" y="3"/>
                    </a:lnTo>
                    <a:lnTo>
                      <a:pt x="45" y="2"/>
                    </a:lnTo>
                    <a:lnTo>
                      <a:pt x="49" y="1"/>
                    </a:lnTo>
                    <a:lnTo>
                      <a:pt x="52" y="0"/>
                    </a:lnTo>
                    <a:lnTo>
                      <a:pt x="54" y="0"/>
                    </a:lnTo>
                    <a:lnTo>
                      <a:pt x="57" y="1"/>
                    </a:lnTo>
                    <a:lnTo>
                      <a:pt x="59" y="2"/>
                    </a:lnTo>
                    <a:lnTo>
                      <a:pt x="59" y="3"/>
                    </a:lnTo>
                    <a:lnTo>
                      <a:pt x="60" y="6"/>
                    </a:lnTo>
                    <a:lnTo>
                      <a:pt x="59" y="9"/>
                    </a:lnTo>
                    <a:lnTo>
                      <a:pt x="58" y="11"/>
                    </a:lnTo>
                    <a:lnTo>
                      <a:pt x="55" y="15"/>
                    </a:lnTo>
                    <a:lnTo>
                      <a:pt x="54" y="18"/>
                    </a:lnTo>
                    <a:lnTo>
                      <a:pt x="50" y="21"/>
                    </a:lnTo>
                    <a:lnTo>
                      <a:pt x="46" y="25"/>
                    </a:lnTo>
                    <a:lnTo>
                      <a:pt x="42" y="30"/>
                    </a:lnTo>
                    <a:lnTo>
                      <a:pt x="38" y="33"/>
                    </a:lnTo>
                  </a:path>
                </a:pathLst>
              </a:custGeom>
              <a:solidFill>
                <a:srgbClr val="FFD6D6"/>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928" name="Freeform 230"/>
              <p:cNvSpPr>
                <a:spLocks/>
              </p:cNvSpPr>
              <p:nvPr/>
            </p:nvSpPr>
            <p:spPr bwMode="auto">
              <a:xfrm>
                <a:off x="1263" y="2451"/>
                <a:ext cx="54" cy="44"/>
              </a:xfrm>
              <a:custGeom>
                <a:avLst/>
                <a:gdLst>
                  <a:gd name="T0" fmla="*/ 33 w 54"/>
                  <a:gd name="T1" fmla="*/ 29 h 44"/>
                  <a:gd name="T2" fmla="*/ 30 w 54"/>
                  <a:gd name="T3" fmla="*/ 32 h 44"/>
                  <a:gd name="T4" fmla="*/ 26 w 54"/>
                  <a:gd name="T5" fmla="*/ 35 h 44"/>
                  <a:gd name="T6" fmla="*/ 21 w 54"/>
                  <a:gd name="T7" fmla="*/ 37 h 44"/>
                  <a:gd name="T8" fmla="*/ 17 w 54"/>
                  <a:gd name="T9" fmla="*/ 39 h 44"/>
                  <a:gd name="T10" fmla="*/ 14 w 54"/>
                  <a:gd name="T11" fmla="*/ 41 h 44"/>
                  <a:gd name="T12" fmla="*/ 10 w 54"/>
                  <a:gd name="T13" fmla="*/ 42 h 44"/>
                  <a:gd name="T14" fmla="*/ 7 w 54"/>
                  <a:gd name="T15" fmla="*/ 43 h 44"/>
                  <a:gd name="T16" fmla="*/ 4 w 54"/>
                  <a:gd name="T17" fmla="*/ 43 h 44"/>
                  <a:gd name="T18" fmla="*/ 3 w 54"/>
                  <a:gd name="T19" fmla="*/ 42 h 44"/>
                  <a:gd name="T20" fmla="*/ 1 w 54"/>
                  <a:gd name="T21" fmla="*/ 41 h 44"/>
                  <a:gd name="T22" fmla="*/ 0 w 54"/>
                  <a:gd name="T23" fmla="*/ 40 h 44"/>
                  <a:gd name="T24" fmla="*/ 0 w 54"/>
                  <a:gd name="T25" fmla="*/ 37 h 44"/>
                  <a:gd name="T26" fmla="*/ 1 w 54"/>
                  <a:gd name="T27" fmla="*/ 35 h 44"/>
                  <a:gd name="T28" fmla="*/ 2 w 54"/>
                  <a:gd name="T29" fmla="*/ 33 h 44"/>
                  <a:gd name="T30" fmla="*/ 4 w 54"/>
                  <a:gd name="T31" fmla="*/ 30 h 44"/>
                  <a:gd name="T32" fmla="*/ 7 w 54"/>
                  <a:gd name="T33" fmla="*/ 27 h 44"/>
                  <a:gd name="T34" fmla="*/ 9 w 54"/>
                  <a:gd name="T35" fmla="*/ 24 h 44"/>
                  <a:gd name="T36" fmla="*/ 12 w 54"/>
                  <a:gd name="T37" fmla="*/ 21 h 44"/>
                  <a:gd name="T38" fmla="*/ 16 w 54"/>
                  <a:gd name="T39" fmla="*/ 17 h 44"/>
                  <a:gd name="T40" fmla="*/ 21 w 54"/>
                  <a:gd name="T41" fmla="*/ 15 h 44"/>
                  <a:gd name="T42" fmla="*/ 24 w 54"/>
                  <a:gd name="T43" fmla="*/ 11 h 44"/>
                  <a:gd name="T44" fmla="*/ 29 w 54"/>
                  <a:gd name="T45" fmla="*/ 7 h 44"/>
                  <a:gd name="T46" fmla="*/ 33 w 54"/>
                  <a:gd name="T47" fmla="*/ 5 h 44"/>
                  <a:gd name="T48" fmla="*/ 37 w 54"/>
                  <a:gd name="T49" fmla="*/ 3 h 44"/>
                  <a:gd name="T50" fmla="*/ 40 w 54"/>
                  <a:gd name="T51" fmla="*/ 2 h 44"/>
                  <a:gd name="T52" fmla="*/ 44 w 54"/>
                  <a:gd name="T53" fmla="*/ 1 h 44"/>
                  <a:gd name="T54" fmla="*/ 46 w 54"/>
                  <a:gd name="T55" fmla="*/ 0 h 44"/>
                  <a:gd name="T56" fmla="*/ 49 w 54"/>
                  <a:gd name="T57" fmla="*/ 0 h 44"/>
                  <a:gd name="T58" fmla="*/ 51 w 54"/>
                  <a:gd name="T59" fmla="*/ 0 h 44"/>
                  <a:gd name="T60" fmla="*/ 52 w 54"/>
                  <a:gd name="T61" fmla="*/ 1 h 44"/>
                  <a:gd name="T62" fmla="*/ 52 w 54"/>
                  <a:gd name="T63" fmla="*/ 3 h 44"/>
                  <a:gd name="T64" fmla="*/ 53 w 54"/>
                  <a:gd name="T65" fmla="*/ 5 h 44"/>
                  <a:gd name="T66" fmla="*/ 52 w 54"/>
                  <a:gd name="T67" fmla="*/ 7 h 44"/>
                  <a:gd name="T68" fmla="*/ 51 w 54"/>
                  <a:gd name="T69" fmla="*/ 11 h 44"/>
                  <a:gd name="T70" fmla="*/ 50 w 54"/>
                  <a:gd name="T71" fmla="*/ 13 h 44"/>
                  <a:gd name="T72" fmla="*/ 48 w 54"/>
                  <a:gd name="T73" fmla="*/ 16 h 44"/>
                  <a:gd name="T74" fmla="*/ 45 w 54"/>
                  <a:gd name="T75" fmla="*/ 20 h 44"/>
                  <a:gd name="T76" fmla="*/ 42 w 54"/>
                  <a:gd name="T77" fmla="*/ 22 h 44"/>
                  <a:gd name="T78" fmla="*/ 38 w 54"/>
                  <a:gd name="T79" fmla="*/ 27 h 44"/>
                  <a:gd name="T80" fmla="*/ 33 w 54"/>
                  <a:gd name="T81" fmla="*/ 29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44"/>
                  <a:gd name="T125" fmla="*/ 54 w 54"/>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44">
                    <a:moveTo>
                      <a:pt x="33" y="29"/>
                    </a:moveTo>
                    <a:lnTo>
                      <a:pt x="30" y="32"/>
                    </a:lnTo>
                    <a:lnTo>
                      <a:pt x="26" y="35"/>
                    </a:lnTo>
                    <a:lnTo>
                      <a:pt x="21" y="37"/>
                    </a:lnTo>
                    <a:lnTo>
                      <a:pt x="17" y="39"/>
                    </a:lnTo>
                    <a:lnTo>
                      <a:pt x="14" y="41"/>
                    </a:lnTo>
                    <a:lnTo>
                      <a:pt x="10" y="42"/>
                    </a:lnTo>
                    <a:lnTo>
                      <a:pt x="7" y="43"/>
                    </a:lnTo>
                    <a:lnTo>
                      <a:pt x="4" y="43"/>
                    </a:lnTo>
                    <a:lnTo>
                      <a:pt x="3" y="42"/>
                    </a:lnTo>
                    <a:lnTo>
                      <a:pt x="1" y="41"/>
                    </a:lnTo>
                    <a:lnTo>
                      <a:pt x="0" y="40"/>
                    </a:lnTo>
                    <a:lnTo>
                      <a:pt x="0" y="37"/>
                    </a:lnTo>
                    <a:lnTo>
                      <a:pt x="1" y="35"/>
                    </a:lnTo>
                    <a:lnTo>
                      <a:pt x="2" y="33"/>
                    </a:lnTo>
                    <a:lnTo>
                      <a:pt x="4" y="30"/>
                    </a:lnTo>
                    <a:lnTo>
                      <a:pt x="7" y="27"/>
                    </a:lnTo>
                    <a:lnTo>
                      <a:pt x="9" y="24"/>
                    </a:lnTo>
                    <a:lnTo>
                      <a:pt x="12" y="21"/>
                    </a:lnTo>
                    <a:lnTo>
                      <a:pt x="16" y="17"/>
                    </a:lnTo>
                    <a:lnTo>
                      <a:pt x="21" y="15"/>
                    </a:lnTo>
                    <a:lnTo>
                      <a:pt x="24" y="11"/>
                    </a:lnTo>
                    <a:lnTo>
                      <a:pt x="29" y="7"/>
                    </a:lnTo>
                    <a:lnTo>
                      <a:pt x="33" y="5"/>
                    </a:lnTo>
                    <a:lnTo>
                      <a:pt x="37" y="3"/>
                    </a:lnTo>
                    <a:lnTo>
                      <a:pt x="40" y="2"/>
                    </a:lnTo>
                    <a:lnTo>
                      <a:pt x="44" y="1"/>
                    </a:lnTo>
                    <a:lnTo>
                      <a:pt x="46" y="0"/>
                    </a:lnTo>
                    <a:lnTo>
                      <a:pt x="49" y="0"/>
                    </a:lnTo>
                    <a:lnTo>
                      <a:pt x="51" y="0"/>
                    </a:lnTo>
                    <a:lnTo>
                      <a:pt x="52" y="1"/>
                    </a:lnTo>
                    <a:lnTo>
                      <a:pt x="52" y="3"/>
                    </a:lnTo>
                    <a:lnTo>
                      <a:pt x="53" y="5"/>
                    </a:lnTo>
                    <a:lnTo>
                      <a:pt x="52" y="7"/>
                    </a:lnTo>
                    <a:lnTo>
                      <a:pt x="51" y="11"/>
                    </a:lnTo>
                    <a:lnTo>
                      <a:pt x="50" y="13"/>
                    </a:lnTo>
                    <a:lnTo>
                      <a:pt x="48" y="16"/>
                    </a:lnTo>
                    <a:lnTo>
                      <a:pt x="45" y="20"/>
                    </a:lnTo>
                    <a:lnTo>
                      <a:pt x="42" y="22"/>
                    </a:lnTo>
                    <a:lnTo>
                      <a:pt x="38" y="27"/>
                    </a:lnTo>
                    <a:lnTo>
                      <a:pt x="33" y="29"/>
                    </a:lnTo>
                  </a:path>
                </a:pathLst>
              </a:custGeom>
              <a:solidFill>
                <a:srgbClr val="FFDDD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929" name="Freeform 231"/>
              <p:cNvSpPr>
                <a:spLocks/>
              </p:cNvSpPr>
              <p:nvPr/>
            </p:nvSpPr>
            <p:spPr bwMode="auto">
              <a:xfrm>
                <a:off x="1266" y="2452"/>
                <a:ext cx="49" cy="40"/>
              </a:xfrm>
              <a:custGeom>
                <a:avLst/>
                <a:gdLst>
                  <a:gd name="T0" fmla="*/ 30 w 49"/>
                  <a:gd name="T1" fmla="*/ 27 h 40"/>
                  <a:gd name="T2" fmla="*/ 27 w 49"/>
                  <a:gd name="T3" fmla="*/ 30 h 40"/>
                  <a:gd name="T4" fmla="*/ 23 w 49"/>
                  <a:gd name="T5" fmla="*/ 32 h 40"/>
                  <a:gd name="T6" fmla="*/ 19 w 49"/>
                  <a:gd name="T7" fmla="*/ 34 h 40"/>
                  <a:gd name="T8" fmla="*/ 15 w 49"/>
                  <a:gd name="T9" fmla="*/ 36 h 40"/>
                  <a:gd name="T10" fmla="*/ 12 w 49"/>
                  <a:gd name="T11" fmla="*/ 37 h 40"/>
                  <a:gd name="T12" fmla="*/ 8 w 49"/>
                  <a:gd name="T13" fmla="*/ 39 h 40"/>
                  <a:gd name="T14" fmla="*/ 6 w 49"/>
                  <a:gd name="T15" fmla="*/ 39 h 40"/>
                  <a:gd name="T16" fmla="*/ 5 w 49"/>
                  <a:gd name="T17" fmla="*/ 39 h 40"/>
                  <a:gd name="T18" fmla="*/ 2 w 49"/>
                  <a:gd name="T19" fmla="*/ 39 h 40"/>
                  <a:gd name="T20" fmla="*/ 1 w 49"/>
                  <a:gd name="T21" fmla="*/ 38 h 40"/>
                  <a:gd name="T22" fmla="*/ 0 w 49"/>
                  <a:gd name="T23" fmla="*/ 36 h 40"/>
                  <a:gd name="T24" fmla="*/ 1 w 49"/>
                  <a:gd name="T25" fmla="*/ 34 h 40"/>
                  <a:gd name="T26" fmla="*/ 0 w 49"/>
                  <a:gd name="T27" fmla="*/ 33 h 40"/>
                  <a:gd name="T28" fmla="*/ 2 w 49"/>
                  <a:gd name="T29" fmla="*/ 30 h 40"/>
                  <a:gd name="T30" fmla="*/ 3 w 49"/>
                  <a:gd name="T31" fmla="*/ 28 h 40"/>
                  <a:gd name="T32" fmla="*/ 6 w 49"/>
                  <a:gd name="T33" fmla="*/ 26 h 40"/>
                  <a:gd name="T34" fmla="*/ 8 w 49"/>
                  <a:gd name="T35" fmla="*/ 22 h 40"/>
                  <a:gd name="T36" fmla="*/ 11 w 49"/>
                  <a:gd name="T37" fmla="*/ 19 h 40"/>
                  <a:gd name="T38" fmla="*/ 15 w 49"/>
                  <a:gd name="T39" fmla="*/ 15 h 40"/>
                  <a:gd name="T40" fmla="*/ 18 w 49"/>
                  <a:gd name="T41" fmla="*/ 13 h 40"/>
                  <a:gd name="T42" fmla="*/ 22 w 49"/>
                  <a:gd name="T43" fmla="*/ 9 h 40"/>
                  <a:gd name="T44" fmla="*/ 26 w 49"/>
                  <a:gd name="T45" fmla="*/ 7 h 40"/>
                  <a:gd name="T46" fmla="*/ 29 w 49"/>
                  <a:gd name="T47" fmla="*/ 5 h 40"/>
                  <a:gd name="T48" fmla="*/ 33 w 49"/>
                  <a:gd name="T49" fmla="*/ 3 h 40"/>
                  <a:gd name="T50" fmla="*/ 36 w 49"/>
                  <a:gd name="T51" fmla="*/ 2 h 40"/>
                  <a:gd name="T52" fmla="*/ 40 w 49"/>
                  <a:gd name="T53" fmla="*/ 1 h 40"/>
                  <a:gd name="T54" fmla="*/ 43 w 49"/>
                  <a:gd name="T55" fmla="*/ 0 h 40"/>
                  <a:gd name="T56" fmla="*/ 44 w 49"/>
                  <a:gd name="T57" fmla="*/ 0 h 40"/>
                  <a:gd name="T58" fmla="*/ 46 w 49"/>
                  <a:gd name="T59" fmla="*/ 1 h 40"/>
                  <a:gd name="T60" fmla="*/ 46 w 49"/>
                  <a:gd name="T61" fmla="*/ 2 h 40"/>
                  <a:gd name="T62" fmla="*/ 48 w 49"/>
                  <a:gd name="T63" fmla="*/ 3 h 40"/>
                  <a:gd name="T64" fmla="*/ 47 w 49"/>
                  <a:gd name="T65" fmla="*/ 6 h 40"/>
                  <a:gd name="T66" fmla="*/ 47 w 49"/>
                  <a:gd name="T67" fmla="*/ 7 h 40"/>
                  <a:gd name="T68" fmla="*/ 46 w 49"/>
                  <a:gd name="T69" fmla="*/ 9 h 40"/>
                  <a:gd name="T70" fmla="*/ 45 w 49"/>
                  <a:gd name="T71" fmla="*/ 13 h 40"/>
                  <a:gd name="T72" fmla="*/ 43 w 49"/>
                  <a:gd name="T73" fmla="*/ 15 h 40"/>
                  <a:gd name="T74" fmla="*/ 40 w 49"/>
                  <a:gd name="T75" fmla="*/ 18 h 40"/>
                  <a:gd name="T76" fmla="*/ 37 w 49"/>
                  <a:gd name="T77" fmla="*/ 21 h 40"/>
                  <a:gd name="T78" fmla="*/ 33 w 49"/>
                  <a:gd name="T79" fmla="*/ 25 h 40"/>
                  <a:gd name="T80" fmla="*/ 30 w 49"/>
                  <a:gd name="T81" fmla="*/ 27 h 4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9"/>
                  <a:gd name="T124" fmla="*/ 0 h 40"/>
                  <a:gd name="T125" fmla="*/ 49 w 49"/>
                  <a:gd name="T126" fmla="*/ 40 h 4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9" h="40">
                    <a:moveTo>
                      <a:pt x="30" y="27"/>
                    </a:moveTo>
                    <a:lnTo>
                      <a:pt x="27" y="30"/>
                    </a:lnTo>
                    <a:lnTo>
                      <a:pt x="23" y="32"/>
                    </a:lnTo>
                    <a:lnTo>
                      <a:pt x="19" y="34"/>
                    </a:lnTo>
                    <a:lnTo>
                      <a:pt x="15" y="36"/>
                    </a:lnTo>
                    <a:lnTo>
                      <a:pt x="12" y="37"/>
                    </a:lnTo>
                    <a:lnTo>
                      <a:pt x="8" y="39"/>
                    </a:lnTo>
                    <a:lnTo>
                      <a:pt x="6" y="39"/>
                    </a:lnTo>
                    <a:lnTo>
                      <a:pt x="5" y="39"/>
                    </a:lnTo>
                    <a:lnTo>
                      <a:pt x="2" y="39"/>
                    </a:lnTo>
                    <a:lnTo>
                      <a:pt x="1" y="38"/>
                    </a:lnTo>
                    <a:lnTo>
                      <a:pt x="0" y="36"/>
                    </a:lnTo>
                    <a:lnTo>
                      <a:pt x="1" y="34"/>
                    </a:lnTo>
                    <a:lnTo>
                      <a:pt x="0" y="33"/>
                    </a:lnTo>
                    <a:lnTo>
                      <a:pt x="2" y="30"/>
                    </a:lnTo>
                    <a:lnTo>
                      <a:pt x="3" y="28"/>
                    </a:lnTo>
                    <a:lnTo>
                      <a:pt x="6" y="26"/>
                    </a:lnTo>
                    <a:lnTo>
                      <a:pt x="8" y="22"/>
                    </a:lnTo>
                    <a:lnTo>
                      <a:pt x="11" y="19"/>
                    </a:lnTo>
                    <a:lnTo>
                      <a:pt x="15" y="15"/>
                    </a:lnTo>
                    <a:lnTo>
                      <a:pt x="18" y="13"/>
                    </a:lnTo>
                    <a:lnTo>
                      <a:pt x="22" y="9"/>
                    </a:lnTo>
                    <a:lnTo>
                      <a:pt x="26" y="7"/>
                    </a:lnTo>
                    <a:lnTo>
                      <a:pt x="29" y="5"/>
                    </a:lnTo>
                    <a:lnTo>
                      <a:pt x="33" y="3"/>
                    </a:lnTo>
                    <a:lnTo>
                      <a:pt x="36" y="2"/>
                    </a:lnTo>
                    <a:lnTo>
                      <a:pt x="40" y="1"/>
                    </a:lnTo>
                    <a:lnTo>
                      <a:pt x="43" y="0"/>
                    </a:lnTo>
                    <a:lnTo>
                      <a:pt x="44" y="0"/>
                    </a:lnTo>
                    <a:lnTo>
                      <a:pt x="46" y="1"/>
                    </a:lnTo>
                    <a:lnTo>
                      <a:pt x="46" y="2"/>
                    </a:lnTo>
                    <a:lnTo>
                      <a:pt x="48" y="3"/>
                    </a:lnTo>
                    <a:lnTo>
                      <a:pt x="47" y="6"/>
                    </a:lnTo>
                    <a:lnTo>
                      <a:pt x="47" y="7"/>
                    </a:lnTo>
                    <a:lnTo>
                      <a:pt x="46" y="9"/>
                    </a:lnTo>
                    <a:lnTo>
                      <a:pt x="45" y="13"/>
                    </a:lnTo>
                    <a:lnTo>
                      <a:pt x="43" y="15"/>
                    </a:lnTo>
                    <a:lnTo>
                      <a:pt x="40" y="18"/>
                    </a:lnTo>
                    <a:lnTo>
                      <a:pt x="37" y="21"/>
                    </a:lnTo>
                    <a:lnTo>
                      <a:pt x="33" y="25"/>
                    </a:lnTo>
                    <a:lnTo>
                      <a:pt x="30" y="27"/>
                    </a:lnTo>
                  </a:path>
                </a:pathLst>
              </a:custGeom>
              <a:solidFill>
                <a:srgbClr val="FFE4E4"/>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930" name="Freeform 232"/>
              <p:cNvSpPr>
                <a:spLocks/>
              </p:cNvSpPr>
              <p:nvPr/>
            </p:nvSpPr>
            <p:spPr bwMode="auto">
              <a:xfrm>
                <a:off x="1270" y="2455"/>
                <a:ext cx="43" cy="34"/>
              </a:xfrm>
              <a:custGeom>
                <a:avLst/>
                <a:gdLst>
                  <a:gd name="T0" fmla="*/ 26 w 43"/>
                  <a:gd name="T1" fmla="*/ 22 h 34"/>
                  <a:gd name="T2" fmla="*/ 24 w 43"/>
                  <a:gd name="T3" fmla="*/ 26 h 34"/>
                  <a:gd name="T4" fmla="*/ 20 w 43"/>
                  <a:gd name="T5" fmla="*/ 27 h 34"/>
                  <a:gd name="T6" fmla="*/ 17 w 43"/>
                  <a:gd name="T7" fmla="*/ 29 h 34"/>
                  <a:gd name="T8" fmla="*/ 13 w 43"/>
                  <a:gd name="T9" fmla="*/ 31 h 34"/>
                  <a:gd name="T10" fmla="*/ 11 w 43"/>
                  <a:gd name="T11" fmla="*/ 32 h 34"/>
                  <a:gd name="T12" fmla="*/ 9 w 43"/>
                  <a:gd name="T13" fmla="*/ 32 h 34"/>
                  <a:gd name="T14" fmla="*/ 6 w 43"/>
                  <a:gd name="T15" fmla="*/ 33 h 34"/>
                  <a:gd name="T16" fmla="*/ 3 w 43"/>
                  <a:gd name="T17" fmla="*/ 33 h 34"/>
                  <a:gd name="T18" fmla="*/ 2 w 43"/>
                  <a:gd name="T19" fmla="*/ 32 h 34"/>
                  <a:gd name="T20" fmla="*/ 1 w 43"/>
                  <a:gd name="T21" fmla="*/ 32 h 34"/>
                  <a:gd name="T22" fmla="*/ 1 w 43"/>
                  <a:gd name="T23" fmla="*/ 30 h 34"/>
                  <a:gd name="T24" fmla="*/ 0 w 43"/>
                  <a:gd name="T25" fmla="*/ 29 h 34"/>
                  <a:gd name="T26" fmla="*/ 1 w 43"/>
                  <a:gd name="T27" fmla="*/ 27 h 34"/>
                  <a:gd name="T28" fmla="*/ 2 w 43"/>
                  <a:gd name="T29" fmla="*/ 26 h 34"/>
                  <a:gd name="T30" fmla="*/ 3 w 43"/>
                  <a:gd name="T31" fmla="*/ 23 h 34"/>
                  <a:gd name="T32" fmla="*/ 5 w 43"/>
                  <a:gd name="T33" fmla="*/ 21 h 34"/>
                  <a:gd name="T34" fmla="*/ 7 w 43"/>
                  <a:gd name="T35" fmla="*/ 18 h 34"/>
                  <a:gd name="T36" fmla="*/ 10 w 43"/>
                  <a:gd name="T37" fmla="*/ 17 h 34"/>
                  <a:gd name="T38" fmla="*/ 13 w 43"/>
                  <a:gd name="T39" fmla="*/ 13 h 34"/>
                  <a:gd name="T40" fmla="*/ 16 w 43"/>
                  <a:gd name="T41" fmla="*/ 11 h 34"/>
                  <a:gd name="T42" fmla="*/ 20 w 43"/>
                  <a:gd name="T43" fmla="*/ 8 h 34"/>
                  <a:gd name="T44" fmla="*/ 23 w 43"/>
                  <a:gd name="T45" fmla="*/ 6 h 34"/>
                  <a:gd name="T46" fmla="*/ 26 w 43"/>
                  <a:gd name="T47" fmla="*/ 4 h 34"/>
                  <a:gd name="T48" fmla="*/ 29 w 43"/>
                  <a:gd name="T49" fmla="*/ 2 h 34"/>
                  <a:gd name="T50" fmla="*/ 31 w 43"/>
                  <a:gd name="T51" fmla="*/ 1 h 34"/>
                  <a:gd name="T52" fmla="*/ 35 w 43"/>
                  <a:gd name="T53" fmla="*/ 0 h 34"/>
                  <a:gd name="T54" fmla="*/ 37 w 43"/>
                  <a:gd name="T55" fmla="*/ 0 h 34"/>
                  <a:gd name="T56" fmla="*/ 39 w 43"/>
                  <a:gd name="T57" fmla="*/ 1 h 34"/>
                  <a:gd name="T58" fmla="*/ 41 w 43"/>
                  <a:gd name="T59" fmla="*/ 1 h 34"/>
                  <a:gd name="T60" fmla="*/ 41 w 43"/>
                  <a:gd name="T61" fmla="*/ 2 h 34"/>
                  <a:gd name="T62" fmla="*/ 42 w 43"/>
                  <a:gd name="T63" fmla="*/ 4 h 34"/>
                  <a:gd name="T64" fmla="*/ 42 w 43"/>
                  <a:gd name="T65" fmla="*/ 6 h 34"/>
                  <a:gd name="T66" fmla="*/ 41 w 43"/>
                  <a:gd name="T67" fmla="*/ 8 h 34"/>
                  <a:gd name="T68" fmla="*/ 40 w 43"/>
                  <a:gd name="T69" fmla="*/ 10 h 34"/>
                  <a:gd name="T70" fmla="*/ 38 w 43"/>
                  <a:gd name="T71" fmla="*/ 13 h 34"/>
                  <a:gd name="T72" fmla="*/ 35 w 43"/>
                  <a:gd name="T73" fmla="*/ 15 h 34"/>
                  <a:gd name="T74" fmla="*/ 33 w 43"/>
                  <a:gd name="T75" fmla="*/ 17 h 34"/>
                  <a:gd name="T76" fmla="*/ 30 w 43"/>
                  <a:gd name="T77" fmla="*/ 21 h 34"/>
                  <a:gd name="T78" fmla="*/ 26 w 43"/>
                  <a:gd name="T79" fmla="*/ 22 h 3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3"/>
                  <a:gd name="T121" fmla="*/ 0 h 34"/>
                  <a:gd name="T122" fmla="*/ 43 w 43"/>
                  <a:gd name="T123" fmla="*/ 34 h 3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3" h="34">
                    <a:moveTo>
                      <a:pt x="26" y="22"/>
                    </a:moveTo>
                    <a:lnTo>
                      <a:pt x="24" y="26"/>
                    </a:lnTo>
                    <a:lnTo>
                      <a:pt x="20" y="27"/>
                    </a:lnTo>
                    <a:lnTo>
                      <a:pt x="17" y="29"/>
                    </a:lnTo>
                    <a:lnTo>
                      <a:pt x="13" y="31"/>
                    </a:lnTo>
                    <a:lnTo>
                      <a:pt x="11" y="32"/>
                    </a:lnTo>
                    <a:lnTo>
                      <a:pt x="9" y="32"/>
                    </a:lnTo>
                    <a:lnTo>
                      <a:pt x="6" y="33"/>
                    </a:lnTo>
                    <a:lnTo>
                      <a:pt x="3" y="33"/>
                    </a:lnTo>
                    <a:lnTo>
                      <a:pt x="2" y="32"/>
                    </a:lnTo>
                    <a:lnTo>
                      <a:pt x="1" y="32"/>
                    </a:lnTo>
                    <a:lnTo>
                      <a:pt x="1" y="30"/>
                    </a:lnTo>
                    <a:lnTo>
                      <a:pt x="0" y="29"/>
                    </a:lnTo>
                    <a:lnTo>
                      <a:pt x="1" y="27"/>
                    </a:lnTo>
                    <a:lnTo>
                      <a:pt x="2" y="26"/>
                    </a:lnTo>
                    <a:lnTo>
                      <a:pt x="3" y="23"/>
                    </a:lnTo>
                    <a:lnTo>
                      <a:pt x="5" y="21"/>
                    </a:lnTo>
                    <a:lnTo>
                      <a:pt x="7" y="18"/>
                    </a:lnTo>
                    <a:lnTo>
                      <a:pt x="10" y="17"/>
                    </a:lnTo>
                    <a:lnTo>
                      <a:pt x="13" y="13"/>
                    </a:lnTo>
                    <a:lnTo>
                      <a:pt x="16" y="11"/>
                    </a:lnTo>
                    <a:lnTo>
                      <a:pt x="20" y="8"/>
                    </a:lnTo>
                    <a:lnTo>
                      <a:pt x="23" y="6"/>
                    </a:lnTo>
                    <a:lnTo>
                      <a:pt x="26" y="4"/>
                    </a:lnTo>
                    <a:lnTo>
                      <a:pt x="29" y="2"/>
                    </a:lnTo>
                    <a:lnTo>
                      <a:pt x="31" y="1"/>
                    </a:lnTo>
                    <a:lnTo>
                      <a:pt x="35" y="0"/>
                    </a:lnTo>
                    <a:lnTo>
                      <a:pt x="37" y="0"/>
                    </a:lnTo>
                    <a:lnTo>
                      <a:pt x="39" y="1"/>
                    </a:lnTo>
                    <a:lnTo>
                      <a:pt x="41" y="1"/>
                    </a:lnTo>
                    <a:lnTo>
                      <a:pt x="41" y="2"/>
                    </a:lnTo>
                    <a:lnTo>
                      <a:pt x="42" y="4"/>
                    </a:lnTo>
                    <a:lnTo>
                      <a:pt x="42" y="6"/>
                    </a:lnTo>
                    <a:lnTo>
                      <a:pt x="41" y="8"/>
                    </a:lnTo>
                    <a:lnTo>
                      <a:pt x="40" y="10"/>
                    </a:lnTo>
                    <a:lnTo>
                      <a:pt x="38" y="13"/>
                    </a:lnTo>
                    <a:lnTo>
                      <a:pt x="35" y="15"/>
                    </a:lnTo>
                    <a:lnTo>
                      <a:pt x="33" y="17"/>
                    </a:lnTo>
                    <a:lnTo>
                      <a:pt x="30" y="21"/>
                    </a:lnTo>
                    <a:lnTo>
                      <a:pt x="26" y="22"/>
                    </a:lnTo>
                  </a:path>
                </a:pathLst>
              </a:custGeom>
              <a:solidFill>
                <a:srgbClr val="FFEBEB"/>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931" name="Freeform 233"/>
              <p:cNvSpPr>
                <a:spLocks/>
              </p:cNvSpPr>
              <p:nvPr/>
            </p:nvSpPr>
            <p:spPr bwMode="auto">
              <a:xfrm>
                <a:off x="1088" y="2524"/>
                <a:ext cx="76" cy="28"/>
              </a:xfrm>
              <a:custGeom>
                <a:avLst/>
                <a:gdLst>
                  <a:gd name="T0" fmla="*/ 26 w 76"/>
                  <a:gd name="T1" fmla="*/ 10 h 28"/>
                  <a:gd name="T2" fmla="*/ 27 w 76"/>
                  <a:gd name="T3" fmla="*/ 8 h 28"/>
                  <a:gd name="T4" fmla="*/ 25 w 76"/>
                  <a:gd name="T5" fmla="*/ 7 h 28"/>
                  <a:gd name="T6" fmla="*/ 24 w 76"/>
                  <a:gd name="T7" fmla="*/ 6 h 28"/>
                  <a:gd name="T8" fmla="*/ 21 w 76"/>
                  <a:gd name="T9" fmla="*/ 5 h 28"/>
                  <a:gd name="T10" fmla="*/ 19 w 76"/>
                  <a:gd name="T11" fmla="*/ 4 h 28"/>
                  <a:gd name="T12" fmla="*/ 16 w 76"/>
                  <a:gd name="T13" fmla="*/ 4 h 28"/>
                  <a:gd name="T14" fmla="*/ 15 w 76"/>
                  <a:gd name="T15" fmla="*/ 4 h 28"/>
                  <a:gd name="T16" fmla="*/ 13 w 76"/>
                  <a:gd name="T17" fmla="*/ 4 h 28"/>
                  <a:gd name="T18" fmla="*/ 12 w 76"/>
                  <a:gd name="T19" fmla="*/ 4 h 28"/>
                  <a:gd name="T20" fmla="*/ 17 w 76"/>
                  <a:gd name="T21" fmla="*/ 2 h 28"/>
                  <a:gd name="T22" fmla="*/ 24 w 76"/>
                  <a:gd name="T23" fmla="*/ 1 h 28"/>
                  <a:gd name="T24" fmla="*/ 32 w 76"/>
                  <a:gd name="T25" fmla="*/ 0 h 28"/>
                  <a:gd name="T26" fmla="*/ 39 w 76"/>
                  <a:gd name="T27" fmla="*/ 1 h 28"/>
                  <a:gd name="T28" fmla="*/ 49 w 76"/>
                  <a:gd name="T29" fmla="*/ 2 h 28"/>
                  <a:gd name="T30" fmla="*/ 56 w 76"/>
                  <a:gd name="T31" fmla="*/ 2 h 28"/>
                  <a:gd name="T32" fmla="*/ 64 w 76"/>
                  <a:gd name="T33" fmla="*/ 2 h 28"/>
                  <a:gd name="T34" fmla="*/ 69 w 76"/>
                  <a:gd name="T35" fmla="*/ 4 h 28"/>
                  <a:gd name="T36" fmla="*/ 74 w 76"/>
                  <a:gd name="T37" fmla="*/ 4 h 28"/>
                  <a:gd name="T38" fmla="*/ 75 w 76"/>
                  <a:gd name="T39" fmla="*/ 4 h 28"/>
                  <a:gd name="T40" fmla="*/ 74 w 76"/>
                  <a:gd name="T41" fmla="*/ 4 h 28"/>
                  <a:gd name="T42" fmla="*/ 65 w 76"/>
                  <a:gd name="T43" fmla="*/ 7 h 28"/>
                  <a:gd name="T44" fmla="*/ 57 w 76"/>
                  <a:gd name="T45" fmla="*/ 11 h 28"/>
                  <a:gd name="T46" fmla="*/ 49 w 76"/>
                  <a:gd name="T47" fmla="*/ 13 h 28"/>
                  <a:gd name="T48" fmla="*/ 41 w 76"/>
                  <a:gd name="T49" fmla="*/ 16 h 28"/>
                  <a:gd name="T50" fmla="*/ 34 w 76"/>
                  <a:gd name="T51" fmla="*/ 19 h 28"/>
                  <a:gd name="T52" fmla="*/ 26 w 76"/>
                  <a:gd name="T53" fmla="*/ 20 h 28"/>
                  <a:gd name="T54" fmla="*/ 19 w 76"/>
                  <a:gd name="T55" fmla="*/ 23 h 28"/>
                  <a:gd name="T56" fmla="*/ 13 w 76"/>
                  <a:gd name="T57" fmla="*/ 24 h 28"/>
                  <a:gd name="T58" fmla="*/ 7 w 76"/>
                  <a:gd name="T59" fmla="*/ 26 h 28"/>
                  <a:gd name="T60" fmla="*/ 0 w 76"/>
                  <a:gd name="T61" fmla="*/ 27 h 28"/>
                  <a:gd name="T62" fmla="*/ 1 w 76"/>
                  <a:gd name="T63" fmla="*/ 27 h 28"/>
                  <a:gd name="T64" fmla="*/ 2 w 76"/>
                  <a:gd name="T65" fmla="*/ 26 h 28"/>
                  <a:gd name="T66" fmla="*/ 5 w 76"/>
                  <a:gd name="T67" fmla="*/ 25 h 28"/>
                  <a:gd name="T68" fmla="*/ 8 w 76"/>
                  <a:gd name="T69" fmla="*/ 23 h 28"/>
                  <a:gd name="T70" fmla="*/ 12 w 76"/>
                  <a:gd name="T71" fmla="*/ 21 h 28"/>
                  <a:gd name="T72" fmla="*/ 15 w 76"/>
                  <a:gd name="T73" fmla="*/ 19 h 28"/>
                  <a:gd name="T74" fmla="*/ 18 w 76"/>
                  <a:gd name="T75" fmla="*/ 17 h 28"/>
                  <a:gd name="T76" fmla="*/ 21 w 76"/>
                  <a:gd name="T77" fmla="*/ 14 h 28"/>
                  <a:gd name="T78" fmla="*/ 25 w 76"/>
                  <a:gd name="T79" fmla="*/ 12 h 28"/>
                  <a:gd name="T80" fmla="*/ 26 w 76"/>
                  <a:gd name="T81" fmla="*/ 10 h 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6"/>
                  <a:gd name="T124" fmla="*/ 0 h 28"/>
                  <a:gd name="T125" fmla="*/ 76 w 76"/>
                  <a:gd name="T126" fmla="*/ 28 h 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6" h="28">
                    <a:moveTo>
                      <a:pt x="26" y="10"/>
                    </a:moveTo>
                    <a:lnTo>
                      <a:pt x="27" y="8"/>
                    </a:lnTo>
                    <a:lnTo>
                      <a:pt x="25" y="7"/>
                    </a:lnTo>
                    <a:lnTo>
                      <a:pt x="24" y="6"/>
                    </a:lnTo>
                    <a:lnTo>
                      <a:pt x="21" y="5"/>
                    </a:lnTo>
                    <a:lnTo>
                      <a:pt x="19" y="4"/>
                    </a:lnTo>
                    <a:lnTo>
                      <a:pt x="16" y="4"/>
                    </a:lnTo>
                    <a:lnTo>
                      <a:pt x="15" y="4"/>
                    </a:lnTo>
                    <a:lnTo>
                      <a:pt x="13" y="4"/>
                    </a:lnTo>
                    <a:lnTo>
                      <a:pt x="12" y="4"/>
                    </a:lnTo>
                    <a:lnTo>
                      <a:pt x="17" y="2"/>
                    </a:lnTo>
                    <a:lnTo>
                      <a:pt x="24" y="1"/>
                    </a:lnTo>
                    <a:lnTo>
                      <a:pt x="32" y="0"/>
                    </a:lnTo>
                    <a:lnTo>
                      <a:pt x="39" y="1"/>
                    </a:lnTo>
                    <a:lnTo>
                      <a:pt x="49" y="2"/>
                    </a:lnTo>
                    <a:lnTo>
                      <a:pt x="56" y="2"/>
                    </a:lnTo>
                    <a:lnTo>
                      <a:pt x="64" y="2"/>
                    </a:lnTo>
                    <a:lnTo>
                      <a:pt x="69" y="4"/>
                    </a:lnTo>
                    <a:lnTo>
                      <a:pt x="74" y="4"/>
                    </a:lnTo>
                    <a:lnTo>
                      <a:pt x="75" y="4"/>
                    </a:lnTo>
                    <a:lnTo>
                      <a:pt x="74" y="4"/>
                    </a:lnTo>
                    <a:lnTo>
                      <a:pt x="65" y="7"/>
                    </a:lnTo>
                    <a:lnTo>
                      <a:pt x="57" y="11"/>
                    </a:lnTo>
                    <a:lnTo>
                      <a:pt x="49" y="13"/>
                    </a:lnTo>
                    <a:lnTo>
                      <a:pt x="41" y="16"/>
                    </a:lnTo>
                    <a:lnTo>
                      <a:pt x="34" y="19"/>
                    </a:lnTo>
                    <a:lnTo>
                      <a:pt x="26" y="20"/>
                    </a:lnTo>
                    <a:lnTo>
                      <a:pt x="19" y="23"/>
                    </a:lnTo>
                    <a:lnTo>
                      <a:pt x="13" y="24"/>
                    </a:lnTo>
                    <a:lnTo>
                      <a:pt x="7" y="26"/>
                    </a:lnTo>
                    <a:lnTo>
                      <a:pt x="0" y="27"/>
                    </a:lnTo>
                    <a:lnTo>
                      <a:pt x="1" y="27"/>
                    </a:lnTo>
                    <a:lnTo>
                      <a:pt x="2" y="26"/>
                    </a:lnTo>
                    <a:lnTo>
                      <a:pt x="5" y="25"/>
                    </a:lnTo>
                    <a:lnTo>
                      <a:pt x="8" y="23"/>
                    </a:lnTo>
                    <a:lnTo>
                      <a:pt x="12" y="21"/>
                    </a:lnTo>
                    <a:lnTo>
                      <a:pt x="15" y="19"/>
                    </a:lnTo>
                    <a:lnTo>
                      <a:pt x="18" y="17"/>
                    </a:lnTo>
                    <a:lnTo>
                      <a:pt x="21" y="14"/>
                    </a:lnTo>
                    <a:lnTo>
                      <a:pt x="25" y="12"/>
                    </a:lnTo>
                    <a:lnTo>
                      <a:pt x="26" y="10"/>
                    </a:lnTo>
                  </a:path>
                </a:pathLst>
              </a:custGeom>
              <a:solidFill>
                <a:srgbClr val="E5A5A5"/>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932" name="Freeform 234"/>
              <p:cNvSpPr>
                <a:spLocks/>
              </p:cNvSpPr>
              <p:nvPr/>
            </p:nvSpPr>
            <p:spPr bwMode="auto">
              <a:xfrm>
                <a:off x="1097" y="2525"/>
                <a:ext cx="67" cy="17"/>
              </a:xfrm>
              <a:custGeom>
                <a:avLst/>
                <a:gdLst>
                  <a:gd name="T0" fmla="*/ 66 w 67"/>
                  <a:gd name="T1" fmla="*/ 16 h 17"/>
                  <a:gd name="T2" fmla="*/ 65 w 67"/>
                  <a:gd name="T3" fmla="*/ 16 h 17"/>
                  <a:gd name="T4" fmla="*/ 61 w 67"/>
                  <a:gd name="T5" fmla="*/ 13 h 17"/>
                  <a:gd name="T6" fmla="*/ 55 w 67"/>
                  <a:gd name="T7" fmla="*/ 10 h 17"/>
                  <a:gd name="T8" fmla="*/ 47 w 67"/>
                  <a:gd name="T9" fmla="*/ 8 h 17"/>
                  <a:gd name="T10" fmla="*/ 38 w 67"/>
                  <a:gd name="T11" fmla="*/ 5 h 17"/>
                  <a:gd name="T12" fmla="*/ 30 w 67"/>
                  <a:gd name="T13" fmla="*/ 2 h 17"/>
                  <a:gd name="T14" fmla="*/ 21 w 67"/>
                  <a:gd name="T15" fmla="*/ 0 h 17"/>
                  <a:gd name="T16" fmla="*/ 12 w 67"/>
                  <a:gd name="T17" fmla="*/ 2 h 17"/>
                  <a:gd name="T18" fmla="*/ 6 w 67"/>
                  <a:gd name="T19" fmla="*/ 5 h 17"/>
                  <a:gd name="T20" fmla="*/ 0 w 67"/>
                  <a:gd name="T21" fmla="*/ 1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
                  <a:gd name="T34" fmla="*/ 0 h 17"/>
                  <a:gd name="T35" fmla="*/ 67 w 6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 h="17">
                    <a:moveTo>
                      <a:pt x="66" y="16"/>
                    </a:moveTo>
                    <a:lnTo>
                      <a:pt x="65" y="16"/>
                    </a:lnTo>
                    <a:lnTo>
                      <a:pt x="61" y="13"/>
                    </a:lnTo>
                    <a:lnTo>
                      <a:pt x="55" y="10"/>
                    </a:lnTo>
                    <a:lnTo>
                      <a:pt x="47" y="8"/>
                    </a:lnTo>
                    <a:lnTo>
                      <a:pt x="38" y="5"/>
                    </a:lnTo>
                    <a:lnTo>
                      <a:pt x="30" y="2"/>
                    </a:lnTo>
                    <a:lnTo>
                      <a:pt x="21" y="0"/>
                    </a:lnTo>
                    <a:lnTo>
                      <a:pt x="12" y="2"/>
                    </a:lnTo>
                    <a:lnTo>
                      <a:pt x="6" y="5"/>
                    </a:lnTo>
                    <a:lnTo>
                      <a:pt x="0" y="1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933" name="Freeform 235"/>
              <p:cNvSpPr>
                <a:spLocks/>
              </p:cNvSpPr>
              <p:nvPr/>
            </p:nvSpPr>
            <p:spPr bwMode="auto">
              <a:xfrm>
                <a:off x="967" y="2274"/>
                <a:ext cx="423" cy="361"/>
              </a:xfrm>
              <a:custGeom>
                <a:avLst/>
                <a:gdLst>
                  <a:gd name="T0" fmla="*/ 382 w 423"/>
                  <a:gd name="T1" fmla="*/ 53 h 361"/>
                  <a:gd name="T2" fmla="*/ 383 w 423"/>
                  <a:gd name="T3" fmla="*/ 50 h 361"/>
                  <a:gd name="T4" fmla="*/ 386 w 423"/>
                  <a:gd name="T5" fmla="*/ 49 h 361"/>
                  <a:gd name="T6" fmla="*/ 386 w 423"/>
                  <a:gd name="T7" fmla="*/ 47 h 361"/>
                  <a:gd name="T8" fmla="*/ 388 w 423"/>
                  <a:gd name="T9" fmla="*/ 45 h 361"/>
                  <a:gd name="T10" fmla="*/ 395 w 423"/>
                  <a:gd name="T11" fmla="*/ 36 h 361"/>
                  <a:gd name="T12" fmla="*/ 401 w 423"/>
                  <a:gd name="T13" fmla="*/ 27 h 361"/>
                  <a:gd name="T14" fmla="*/ 407 w 423"/>
                  <a:gd name="T15" fmla="*/ 20 h 361"/>
                  <a:gd name="T16" fmla="*/ 413 w 423"/>
                  <a:gd name="T17" fmla="*/ 12 h 361"/>
                  <a:gd name="T18" fmla="*/ 418 w 423"/>
                  <a:gd name="T19" fmla="*/ 7 h 361"/>
                  <a:gd name="T20" fmla="*/ 419 w 423"/>
                  <a:gd name="T21" fmla="*/ 6 h 361"/>
                  <a:gd name="T22" fmla="*/ 412 w 423"/>
                  <a:gd name="T23" fmla="*/ 18 h 361"/>
                  <a:gd name="T24" fmla="*/ 404 w 423"/>
                  <a:gd name="T25" fmla="*/ 29 h 361"/>
                  <a:gd name="T26" fmla="*/ 399 w 423"/>
                  <a:gd name="T27" fmla="*/ 41 h 361"/>
                  <a:gd name="T28" fmla="*/ 396 w 423"/>
                  <a:gd name="T29" fmla="*/ 49 h 361"/>
                  <a:gd name="T30" fmla="*/ 395 w 423"/>
                  <a:gd name="T31" fmla="*/ 59 h 361"/>
                  <a:gd name="T32" fmla="*/ 396 w 423"/>
                  <a:gd name="T33" fmla="*/ 86 h 361"/>
                  <a:gd name="T34" fmla="*/ 390 w 423"/>
                  <a:gd name="T35" fmla="*/ 127 h 361"/>
                  <a:gd name="T36" fmla="*/ 369 w 423"/>
                  <a:gd name="T37" fmla="*/ 173 h 361"/>
                  <a:gd name="T38" fmla="*/ 331 w 423"/>
                  <a:gd name="T39" fmla="*/ 218 h 361"/>
                  <a:gd name="T40" fmla="*/ 286 w 423"/>
                  <a:gd name="T41" fmla="*/ 246 h 361"/>
                  <a:gd name="T42" fmla="*/ 257 w 423"/>
                  <a:gd name="T43" fmla="*/ 255 h 361"/>
                  <a:gd name="T44" fmla="*/ 233 w 423"/>
                  <a:gd name="T45" fmla="*/ 258 h 361"/>
                  <a:gd name="T46" fmla="*/ 215 w 423"/>
                  <a:gd name="T47" fmla="*/ 256 h 361"/>
                  <a:gd name="T48" fmla="*/ 202 w 423"/>
                  <a:gd name="T49" fmla="*/ 255 h 361"/>
                  <a:gd name="T50" fmla="*/ 198 w 423"/>
                  <a:gd name="T51" fmla="*/ 255 h 361"/>
                  <a:gd name="T52" fmla="*/ 143 w 423"/>
                  <a:gd name="T53" fmla="*/ 275 h 361"/>
                  <a:gd name="T54" fmla="*/ 100 w 423"/>
                  <a:gd name="T55" fmla="*/ 287 h 361"/>
                  <a:gd name="T56" fmla="*/ 64 w 423"/>
                  <a:gd name="T57" fmla="*/ 300 h 361"/>
                  <a:gd name="T58" fmla="*/ 34 w 423"/>
                  <a:gd name="T59" fmla="*/ 320 h 361"/>
                  <a:gd name="T60" fmla="*/ 4 w 423"/>
                  <a:gd name="T61" fmla="*/ 360 h 361"/>
                  <a:gd name="T62" fmla="*/ 2 w 423"/>
                  <a:gd name="T63" fmla="*/ 348 h 361"/>
                  <a:gd name="T64" fmla="*/ 1 w 423"/>
                  <a:gd name="T65" fmla="*/ 326 h 361"/>
                  <a:gd name="T66" fmla="*/ 1 w 423"/>
                  <a:gd name="T67" fmla="*/ 302 h 361"/>
                  <a:gd name="T68" fmla="*/ 2 w 423"/>
                  <a:gd name="T69" fmla="*/ 280 h 361"/>
                  <a:gd name="T70" fmla="*/ 10 w 423"/>
                  <a:gd name="T71" fmla="*/ 261 h 361"/>
                  <a:gd name="T72" fmla="*/ 31 w 423"/>
                  <a:gd name="T73" fmla="*/ 247 h 361"/>
                  <a:gd name="T74" fmla="*/ 62 w 423"/>
                  <a:gd name="T75" fmla="*/ 237 h 361"/>
                  <a:gd name="T76" fmla="*/ 97 w 423"/>
                  <a:gd name="T77" fmla="*/ 234 h 361"/>
                  <a:gd name="T78" fmla="*/ 130 w 423"/>
                  <a:gd name="T79" fmla="*/ 232 h 361"/>
                  <a:gd name="T80" fmla="*/ 167 w 423"/>
                  <a:gd name="T81" fmla="*/ 227 h 361"/>
                  <a:gd name="T82" fmla="*/ 217 w 423"/>
                  <a:gd name="T83" fmla="*/ 204 h 361"/>
                  <a:gd name="T84" fmla="*/ 271 w 423"/>
                  <a:gd name="T85" fmla="*/ 169 h 361"/>
                  <a:gd name="T86" fmla="*/ 315 w 423"/>
                  <a:gd name="T87" fmla="*/ 132 h 361"/>
                  <a:gd name="T88" fmla="*/ 348 w 423"/>
                  <a:gd name="T89" fmla="*/ 94 h 361"/>
                  <a:gd name="T90" fmla="*/ 376 w 423"/>
                  <a:gd name="T91" fmla="*/ 60 h 36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23"/>
                  <a:gd name="T139" fmla="*/ 0 h 361"/>
                  <a:gd name="T140" fmla="*/ 423 w 423"/>
                  <a:gd name="T141" fmla="*/ 361 h 36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23" h="361">
                    <a:moveTo>
                      <a:pt x="382" y="54"/>
                    </a:moveTo>
                    <a:lnTo>
                      <a:pt x="382" y="53"/>
                    </a:lnTo>
                    <a:lnTo>
                      <a:pt x="383" y="52"/>
                    </a:lnTo>
                    <a:lnTo>
                      <a:pt x="383" y="50"/>
                    </a:lnTo>
                    <a:lnTo>
                      <a:pt x="385" y="50"/>
                    </a:lnTo>
                    <a:lnTo>
                      <a:pt x="386" y="49"/>
                    </a:lnTo>
                    <a:lnTo>
                      <a:pt x="385" y="49"/>
                    </a:lnTo>
                    <a:lnTo>
                      <a:pt x="386" y="47"/>
                    </a:lnTo>
                    <a:lnTo>
                      <a:pt x="387" y="46"/>
                    </a:lnTo>
                    <a:lnTo>
                      <a:pt x="388" y="45"/>
                    </a:lnTo>
                    <a:lnTo>
                      <a:pt x="392" y="41"/>
                    </a:lnTo>
                    <a:lnTo>
                      <a:pt x="395" y="36"/>
                    </a:lnTo>
                    <a:lnTo>
                      <a:pt x="398" y="32"/>
                    </a:lnTo>
                    <a:lnTo>
                      <a:pt x="401" y="27"/>
                    </a:lnTo>
                    <a:lnTo>
                      <a:pt x="404" y="24"/>
                    </a:lnTo>
                    <a:lnTo>
                      <a:pt x="407" y="20"/>
                    </a:lnTo>
                    <a:lnTo>
                      <a:pt x="410" y="16"/>
                    </a:lnTo>
                    <a:lnTo>
                      <a:pt x="413" y="12"/>
                    </a:lnTo>
                    <a:lnTo>
                      <a:pt x="416" y="10"/>
                    </a:lnTo>
                    <a:lnTo>
                      <a:pt x="418" y="7"/>
                    </a:lnTo>
                    <a:lnTo>
                      <a:pt x="422" y="0"/>
                    </a:lnTo>
                    <a:lnTo>
                      <a:pt x="419" y="6"/>
                    </a:lnTo>
                    <a:lnTo>
                      <a:pt x="415" y="12"/>
                    </a:lnTo>
                    <a:lnTo>
                      <a:pt x="412" y="18"/>
                    </a:lnTo>
                    <a:lnTo>
                      <a:pt x="408" y="23"/>
                    </a:lnTo>
                    <a:lnTo>
                      <a:pt x="404" y="29"/>
                    </a:lnTo>
                    <a:lnTo>
                      <a:pt x="401" y="35"/>
                    </a:lnTo>
                    <a:lnTo>
                      <a:pt x="399" y="41"/>
                    </a:lnTo>
                    <a:lnTo>
                      <a:pt x="397" y="45"/>
                    </a:lnTo>
                    <a:lnTo>
                      <a:pt x="396" y="49"/>
                    </a:lnTo>
                    <a:lnTo>
                      <a:pt x="395" y="52"/>
                    </a:lnTo>
                    <a:lnTo>
                      <a:pt x="395" y="59"/>
                    </a:lnTo>
                    <a:lnTo>
                      <a:pt x="395" y="71"/>
                    </a:lnTo>
                    <a:lnTo>
                      <a:pt x="396" y="86"/>
                    </a:lnTo>
                    <a:lnTo>
                      <a:pt x="393" y="105"/>
                    </a:lnTo>
                    <a:lnTo>
                      <a:pt x="390" y="127"/>
                    </a:lnTo>
                    <a:lnTo>
                      <a:pt x="381" y="149"/>
                    </a:lnTo>
                    <a:lnTo>
                      <a:pt x="369" y="173"/>
                    </a:lnTo>
                    <a:lnTo>
                      <a:pt x="353" y="196"/>
                    </a:lnTo>
                    <a:lnTo>
                      <a:pt x="331" y="218"/>
                    </a:lnTo>
                    <a:lnTo>
                      <a:pt x="302" y="239"/>
                    </a:lnTo>
                    <a:lnTo>
                      <a:pt x="286" y="246"/>
                    </a:lnTo>
                    <a:lnTo>
                      <a:pt x="271" y="252"/>
                    </a:lnTo>
                    <a:lnTo>
                      <a:pt x="257" y="255"/>
                    </a:lnTo>
                    <a:lnTo>
                      <a:pt x="245" y="256"/>
                    </a:lnTo>
                    <a:lnTo>
                      <a:pt x="233" y="258"/>
                    </a:lnTo>
                    <a:lnTo>
                      <a:pt x="223" y="257"/>
                    </a:lnTo>
                    <a:lnTo>
                      <a:pt x="215" y="256"/>
                    </a:lnTo>
                    <a:lnTo>
                      <a:pt x="208" y="255"/>
                    </a:lnTo>
                    <a:lnTo>
                      <a:pt x="202" y="255"/>
                    </a:lnTo>
                    <a:lnTo>
                      <a:pt x="198" y="257"/>
                    </a:lnTo>
                    <a:lnTo>
                      <a:pt x="198" y="255"/>
                    </a:lnTo>
                    <a:lnTo>
                      <a:pt x="169" y="267"/>
                    </a:lnTo>
                    <a:lnTo>
                      <a:pt x="143" y="275"/>
                    </a:lnTo>
                    <a:lnTo>
                      <a:pt x="121" y="282"/>
                    </a:lnTo>
                    <a:lnTo>
                      <a:pt x="100" y="287"/>
                    </a:lnTo>
                    <a:lnTo>
                      <a:pt x="81" y="293"/>
                    </a:lnTo>
                    <a:lnTo>
                      <a:pt x="64" y="300"/>
                    </a:lnTo>
                    <a:lnTo>
                      <a:pt x="49" y="307"/>
                    </a:lnTo>
                    <a:lnTo>
                      <a:pt x="34" y="320"/>
                    </a:lnTo>
                    <a:lnTo>
                      <a:pt x="19" y="338"/>
                    </a:lnTo>
                    <a:lnTo>
                      <a:pt x="4" y="360"/>
                    </a:lnTo>
                    <a:lnTo>
                      <a:pt x="3" y="356"/>
                    </a:lnTo>
                    <a:lnTo>
                      <a:pt x="2" y="348"/>
                    </a:lnTo>
                    <a:lnTo>
                      <a:pt x="1" y="338"/>
                    </a:lnTo>
                    <a:lnTo>
                      <a:pt x="1" y="326"/>
                    </a:lnTo>
                    <a:lnTo>
                      <a:pt x="0" y="315"/>
                    </a:lnTo>
                    <a:lnTo>
                      <a:pt x="1" y="302"/>
                    </a:lnTo>
                    <a:lnTo>
                      <a:pt x="1" y="291"/>
                    </a:lnTo>
                    <a:lnTo>
                      <a:pt x="2" y="280"/>
                    </a:lnTo>
                    <a:lnTo>
                      <a:pt x="6" y="270"/>
                    </a:lnTo>
                    <a:lnTo>
                      <a:pt x="10" y="261"/>
                    </a:lnTo>
                    <a:lnTo>
                      <a:pt x="16" y="256"/>
                    </a:lnTo>
                    <a:lnTo>
                      <a:pt x="31" y="247"/>
                    </a:lnTo>
                    <a:lnTo>
                      <a:pt x="47" y="240"/>
                    </a:lnTo>
                    <a:lnTo>
                      <a:pt x="62" y="237"/>
                    </a:lnTo>
                    <a:lnTo>
                      <a:pt x="80" y="235"/>
                    </a:lnTo>
                    <a:lnTo>
                      <a:pt x="97" y="234"/>
                    </a:lnTo>
                    <a:lnTo>
                      <a:pt x="113" y="233"/>
                    </a:lnTo>
                    <a:lnTo>
                      <a:pt x="130" y="232"/>
                    </a:lnTo>
                    <a:lnTo>
                      <a:pt x="149" y="230"/>
                    </a:lnTo>
                    <a:lnTo>
                      <a:pt x="167" y="227"/>
                    </a:lnTo>
                    <a:lnTo>
                      <a:pt x="186" y="220"/>
                    </a:lnTo>
                    <a:lnTo>
                      <a:pt x="217" y="204"/>
                    </a:lnTo>
                    <a:lnTo>
                      <a:pt x="246" y="187"/>
                    </a:lnTo>
                    <a:lnTo>
                      <a:pt x="271" y="169"/>
                    </a:lnTo>
                    <a:lnTo>
                      <a:pt x="294" y="151"/>
                    </a:lnTo>
                    <a:lnTo>
                      <a:pt x="315" y="132"/>
                    </a:lnTo>
                    <a:lnTo>
                      <a:pt x="332" y="114"/>
                    </a:lnTo>
                    <a:lnTo>
                      <a:pt x="348" y="94"/>
                    </a:lnTo>
                    <a:lnTo>
                      <a:pt x="363" y="77"/>
                    </a:lnTo>
                    <a:lnTo>
                      <a:pt x="376" y="60"/>
                    </a:lnTo>
                    <a:lnTo>
                      <a:pt x="388" y="45"/>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934" name="Freeform 236"/>
              <p:cNvSpPr>
                <a:spLocks/>
              </p:cNvSpPr>
              <p:nvPr/>
            </p:nvSpPr>
            <p:spPr bwMode="auto">
              <a:xfrm>
                <a:off x="1351" y="2274"/>
                <a:ext cx="39" cy="64"/>
              </a:xfrm>
              <a:custGeom>
                <a:avLst/>
                <a:gdLst>
                  <a:gd name="T0" fmla="*/ 8 w 39"/>
                  <a:gd name="T1" fmla="*/ 51 h 64"/>
                  <a:gd name="T2" fmla="*/ 7 w 39"/>
                  <a:gd name="T3" fmla="*/ 50 h 64"/>
                  <a:gd name="T4" fmla="*/ 4 w 39"/>
                  <a:gd name="T5" fmla="*/ 49 h 64"/>
                  <a:gd name="T6" fmla="*/ 3 w 39"/>
                  <a:gd name="T7" fmla="*/ 49 h 64"/>
                  <a:gd name="T8" fmla="*/ 2 w 39"/>
                  <a:gd name="T9" fmla="*/ 49 h 64"/>
                  <a:gd name="T10" fmla="*/ 2 w 39"/>
                  <a:gd name="T11" fmla="*/ 50 h 64"/>
                  <a:gd name="T12" fmla="*/ 1 w 39"/>
                  <a:gd name="T13" fmla="*/ 50 h 64"/>
                  <a:gd name="T14" fmla="*/ 0 w 39"/>
                  <a:gd name="T15" fmla="*/ 50 h 64"/>
                  <a:gd name="T16" fmla="*/ 1 w 39"/>
                  <a:gd name="T17" fmla="*/ 50 h 64"/>
                  <a:gd name="T18" fmla="*/ 2 w 39"/>
                  <a:gd name="T19" fmla="*/ 49 h 64"/>
                  <a:gd name="T20" fmla="*/ 2 w 39"/>
                  <a:gd name="T21" fmla="*/ 47 h 64"/>
                  <a:gd name="T22" fmla="*/ 3 w 39"/>
                  <a:gd name="T23" fmla="*/ 46 h 64"/>
                  <a:gd name="T24" fmla="*/ 4 w 39"/>
                  <a:gd name="T25" fmla="*/ 45 h 64"/>
                  <a:gd name="T26" fmla="*/ 4 w 39"/>
                  <a:gd name="T27" fmla="*/ 44 h 64"/>
                  <a:gd name="T28" fmla="*/ 6 w 39"/>
                  <a:gd name="T29" fmla="*/ 42 h 64"/>
                  <a:gd name="T30" fmla="*/ 7 w 39"/>
                  <a:gd name="T31" fmla="*/ 41 h 64"/>
                  <a:gd name="T32" fmla="*/ 9 w 39"/>
                  <a:gd name="T33" fmla="*/ 38 h 64"/>
                  <a:gd name="T34" fmla="*/ 12 w 39"/>
                  <a:gd name="T35" fmla="*/ 34 h 64"/>
                  <a:gd name="T36" fmla="*/ 16 w 39"/>
                  <a:gd name="T37" fmla="*/ 30 h 64"/>
                  <a:gd name="T38" fmla="*/ 18 w 39"/>
                  <a:gd name="T39" fmla="*/ 26 h 64"/>
                  <a:gd name="T40" fmla="*/ 22 w 39"/>
                  <a:gd name="T41" fmla="*/ 22 h 64"/>
                  <a:gd name="T42" fmla="*/ 25 w 39"/>
                  <a:gd name="T43" fmla="*/ 18 h 64"/>
                  <a:gd name="T44" fmla="*/ 27 w 39"/>
                  <a:gd name="T45" fmla="*/ 15 h 64"/>
                  <a:gd name="T46" fmla="*/ 30 w 39"/>
                  <a:gd name="T47" fmla="*/ 12 h 64"/>
                  <a:gd name="T48" fmla="*/ 33 w 39"/>
                  <a:gd name="T49" fmla="*/ 9 h 64"/>
                  <a:gd name="T50" fmla="*/ 35 w 39"/>
                  <a:gd name="T51" fmla="*/ 6 h 64"/>
                  <a:gd name="T52" fmla="*/ 38 w 39"/>
                  <a:gd name="T53" fmla="*/ 0 h 64"/>
                  <a:gd name="T54" fmla="*/ 35 w 39"/>
                  <a:gd name="T55" fmla="*/ 6 h 64"/>
                  <a:gd name="T56" fmla="*/ 31 w 39"/>
                  <a:gd name="T57" fmla="*/ 12 h 64"/>
                  <a:gd name="T58" fmla="*/ 29 w 39"/>
                  <a:gd name="T59" fmla="*/ 17 h 64"/>
                  <a:gd name="T60" fmla="*/ 25 w 39"/>
                  <a:gd name="T61" fmla="*/ 22 h 64"/>
                  <a:gd name="T62" fmla="*/ 22 w 39"/>
                  <a:gd name="T63" fmla="*/ 27 h 64"/>
                  <a:gd name="T64" fmla="*/ 18 w 39"/>
                  <a:gd name="T65" fmla="*/ 33 h 64"/>
                  <a:gd name="T66" fmla="*/ 17 w 39"/>
                  <a:gd name="T67" fmla="*/ 38 h 64"/>
                  <a:gd name="T68" fmla="*/ 15 w 39"/>
                  <a:gd name="T69" fmla="*/ 42 h 64"/>
                  <a:gd name="T70" fmla="*/ 13 w 39"/>
                  <a:gd name="T71" fmla="*/ 46 h 64"/>
                  <a:gd name="T72" fmla="*/ 13 w 39"/>
                  <a:gd name="T73" fmla="*/ 50 h 64"/>
                  <a:gd name="T74" fmla="*/ 12 w 39"/>
                  <a:gd name="T75" fmla="*/ 50 h 64"/>
                  <a:gd name="T76" fmla="*/ 12 w 39"/>
                  <a:gd name="T77" fmla="*/ 51 h 64"/>
                  <a:gd name="T78" fmla="*/ 13 w 39"/>
                  <a:gd name="T79" fmla="*/ 52 h 64"/>
                  <a:gd name="T80" fmla="*/ 13 w 39"/>
                  <a:gd name="T81" fmla="*/ 53 h 64"/>
                  <a:gd name="T82" fmla="*/ 13 w 39"/>
                  <a:gd name="T83" fmla="*/ 55 h 64"/>
                  <a:gd name="T84" fmla="*/ 13 w 39"/>
                  <a:gd name="T85" fmla="*/ 56 h 64"/>
                  <a:gd name="T86" fmla="*/ 13 w 39"/>
                  <a:gd name="T87" fmla="*/ 57 h 64"/>
                  <a:gd name="T88" fmla="*/ 13 w 39"/>
                  <a:gd name="T89" fmla="*/ 59 h 64"/>
                  <a:gd name="T90" fmla="*/ 13 w 39"/>
                  <a:gd name="T91" fmla="*/ 61 h 64"/>
                  <a:gd name="T92" fmla="*/ 13 w 39"/>
                  <a:gd name="T93" fmla="*/ 63 h 64"/>
                  <a:gd name="T94" fmla="*/ 13 w 39"/>
                  <a:gd name="T95" fmla="*/ 62 h 64"/>
                  <a:gd name="T96" fmla="*/ 13 w 39"/>
                  <a:gd name="T97" fmla="*/ 61 h 64"/>
                  <a:gd name="T98" fmla="*/ 13 w 39"/>
                  <a:gd name="T99" fmla="*/ 60 h 64"/>
                  <a:gd name="T100" fmla="*/ 13 w 39"/>
                  <a:gd name="T101" fmla="*/ 59 h 64"/>
                  <a:gd name="T102" fmla="*/ 13 w 39"/>
                  <a:gd name="T103" fmla="*/ 57 h 64"/>
                  <a:gd name="T104" fmla="*/ 12 w 39"/>
                  <a:gd name="T105" fmla="*/ 55 h 64"/>
                  <a:gd name="T106" fmla="*/ 11 w 39"/>
                  <a:gd name="T107" fmla="*/ 54 h 64"/>
                  <a:gd name="T108" fmla="*/ 10 w 39"/>
                  <a:gd name="T109" fmla="*/ 52 h 64"/>
                  <a:gd name="T110" fmla="*/ 8 w 39"/>
                  <a:gd name="T111" fmla="*/ 51 h 6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9"/>
                  <a:gd name="T169" fmla="*/ 0 h 64"/>
                  <a:gd name="T170" fmla="*/ 39 w 39"/>
                  <a:gd name="T171" fmla="*/ 64 h 6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9" h="64">
                    <a:moveTo>
                      <a:pt x="8" y="51"/>
                    </a:moveTo>
                    <a:lnTo>
                      <a:pt x="7" y="50"/>
                    </a:lnTo>
                    <a:lnTo>
                      <a:pt x="4" y="49"/>
                    </a:lnTo>
                    <a:lnTo>
                      <a:pt x="3" y="49"/>
                    </a:lnTo>
                    <a:lnTo>
                      <a:pt x="2" y="49"/>
                    </a:lnTo>
                    <a:lnTo>
                      <a:pt x="2" y="50"/>
                    </a:lnTo>
                    <a:lnTo>
                      <a:pt x="1" y="50"/>
                    </a:lnTo>
                    <a:lnTo>
                      <a:pt x="0" y="50"/>
                    </a:lnTo>
                    <a:lnTo>
                      <a:pt x="1" y="50"/>
                    </a:lnTo>
                    <a:lnTo>
                      <a:pt x="2" y="49"/>
                    </a:lnTo>
                    <a:lnTo>
                      <a:pt x="2" y="47"/>
                    </a:lnTo>
                    <a:lnTo>
                      <a:pt x="3" y="46"/>
                    </a:lnTo>
                    <a:lnTo>
                      <a:pt x="4" y="45"/>
                    </a:lnTo>
                    <a:lnTo>
                      <a:pt x="4" y="44"/>
                    </a:lnTo>
                    <a:lnTo>
                      <a:pt x="6" y="42"/>
                    </a:lnTo>
                    <a:lnTo>
                      <a:pt x="7" y="41"/>
                    </a:lnTo>
                    <a:lnTo>
                      <a:pt x="9" y="38"/>
                    </a:lnTo>
                    <a:lnTo>
                      <a:pt x="12" y="34"/>
                    </a:lnTo>
                    <a:lnTo>
                      <a:pt x="16" y="30"/>
                    </a:lnTo>
                    <a:lnTo>
                      <a:pt x="18" y="26"/>
                    </a:lnTo>
                    <a:lnTo>
                      <a:pt x="22" y="22"/>
                    </a:lnTo>
                    <a:lnTo>
                      <a:pt x="25" y="18"/>
                    </a:lnTo>
                    <a:lnTo>
                      <a:pt x="27" y="15"/>
                    </a:lnTo>
                    <a:lnTo>
                      <a:pt x="30" y="12"/>
                    </a:lnTo>
                    <a:lnTo>
                      <a:pt x="33" y="9"/>
                    </a:lnTo>
                    <a:lnTo>
                      <a:pt x="35" y="6"/>
                    </a:lnTo>
                    <a:lnTo>
                      <a:pt x="38" y="0"/>
                    </a:lnTo>
                    <a:lnTo>
                      <a:pt x="35" y="6"/>
                    </a:lnTo>
                    <a:lnTo>
                      <a:pt x="31" y="12"/>
                    </a:lnTo>
                    <a:lnTo>
                      <a:pt x="29" y="17"/>
                    </a:lnTo>
                    <a:lnTo>
                      <a:pt x="25" y="22"/>
                    </a:lnTo>
                    <a:lnTo>
                      <a:pt x="22" y="27"/>
                    </a:lnTo>
                    <a:lnTo>
                      <a:pt x="18" y="33"/>
                    </a:lnTo>
                    <a:lnTo>
                      <a:pt x="17" y="38"/>
                    </a:lnTo>
                    <a:lnTo>
                      <a:pt x="15" y="42"/>
                    </a:lnTo>
                    <a:lnTo>
                      <a:pt x="13" y="46"/>
                    </a:lnTo>
                    <a:lnTo>
                      <a:pt x="13" y="50"/>
                    </a:lnTo>
                    <a:lnTo>
                      <a:pt x="12" y="50"/>
                    </a:lnTo>
                    <a:lnTo>
                      <a:pt x="12" y="51"/>
                    </a:lnTo>
                    <a:lnTo>
                      <a:pt x="13" y="52"/>
                    </a:lnTo>
                    <a:lnTo>
                      <a:pt x="13" y="53"/>
                    </a:lnTo>
                    <a:lnTo>
                      <a:pt x="13" y="55"/>
                    </a:lnTo>
                    <a:lnTo>
                      <a:pt x="13" y="56"/>
                    </a:lnTo>
                    <a:lnTo>
                      <a:pt x="13" y="57"/>
                    </a:lnTo>
                    <a:lnTo>
                      <a:pt x="13" y="59"/>
                    </a:lnTo>
                    <a:lnTo>
                      <a:pt x="13" y="61"/>
                    </a:lnTo>
                    <a:lnTo>
                      <a:pt x="13" y="63"/>
                    </a:lnTo>
                    <a:lnTo>
                      <a:pt x="13" y="62"/>
                    </a:lnTo>
                    <a:lnTo>
                      <a:pt x="13" y="61"/>
                    </a:lnTo>
                    <a:lnTo>
                      <a:pt x="13" y="60"/>
                    </a:lnTo>
                    <a:lnTo>
                      <a:pt x="13" y="59"/>
                    </a:lnTo>
                    <a:lnTo>
                      <a:pt x="13" y="57"/>
                    </a:lnTo>
                    <a:lnTo>
                      <a:pt x="12" y="55"/>
                    </a:lnTo>
                    <a:lnTo>
                      <a:pt x="11" y="54"/>
                    </a:lnTo>
                    <a:lnTo>
                      <a:pt x="10" y="52"/>
                    </a:lnTo>
                    <a:lnTo>
                      <a:pt x="8" y="51"/>
                    </a:lnTo>
                  </a:path>
                </a:pathLst>
              </a:custGeom>
              <a:solidFill>
                <a:srgbClr val="FFB2B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935" name="Freeform 237"/>
              <p:cNvSpPr>
                <a:spLocks/>
              </p:cNvSpPr>
              <p:nvPr/>
            </p:nvSpPr>
            <p:spPr bwMode="auto">
              <a:xfrm>
                <a:off x="1361" y="2274"/>
                <a:ext cx="29" cy="68"/>
              </a:xfrm>
              <a:custGeom>
                <a:avLst/>
                <a:gdLst>
                  <a:gd name="T0" fmla="*/ 28 w 29"/>
                  <a:gd name="T1" fmla="*/ 0 h 68"/>
                  <a:gd name="T2" fmla="*/ 25 w 29"/>
                  <a:gd name="T3" fmla="*/ 6 h 68"/>
                  <a:gd name="T4" fmla="*/ 21 w 29"/>
                  <a:gd name="T5" fmla="*/ 12 h 68"/>
                  <a:gd name="T6" fmla="*/ 18 w 29"/>
                  <a:gd name="T7" fmla="*/ 18 h 68"/>
                  <a:gd name="T8" fmla="*/ 14 w 29"/>
                  <a:gd name="T9" fmla="*/ 23 h 68"/>
                  <a:gd name="T10" fmla="*/ 10 w 29"/>
                  <a:gd name="T11" fmla="*/ 29 h 68"/>
                  <a:gd name="T12" fmla="*/ 7 w 29"/>
                  <a:gd name="T13" fmla="*/ 35 h 68"/>
                  <a:gd name="T14" fmla="*/ 5 w 29"/>
                  <a:gd name="T15" fmla="*/ 40 h 68"/>
                  <a:gd name="T16" fmla="*/ 2 w 29"/>
                  <a:gd name="T17" fmla="*/ 45 h 68"/>
                  <a:gd name="T18" fmla="*/ 1 w 29"/>
                  <a:gd name="T19" fmla="*/ 49 h 68"/>
                  <a:gd name="T20" fmla="*/ 1 w 29"/>
                  <a:gd name="T21" fmla="*/ 51 h 68"/>
                  <a:gd name="T22" fmla="*/ 1 w 29"/>
                  <a:gd name="T23" fmla="*/ 53 h 68"/>
                  <a:gd name="T24" fmla="*/ 0 w 29"/>
                  <a:gd name="T25" fmla="*/ 54 h 68"/>
                  <a:gd name="T26" fmla="*/ 1 w 29"/>
                  <a:gd name="T27" fmla="*/ 55 h 68"/>
                  <a:gd name="T28" fmla="*/ 1 w 29"/>
                  <a:gd name="T29" fmla="*/ 57 h 68"/>
                  <a:gd name="T30" fmla="*/ 1 w 29"/>
                  <a:gd name="T31" fmla="*/ 60 h 68"/>
                  <a:gd name="T32" fmla="*/ 1 w 29"/>
                  <a:gd name="T33" fmla="*/ 61 h 68"/>
                  <a:gd name="T34" fmla="*/ 1 w 29"/>
                  <a:gd name="T35" fmla="*/ 63 h 68"/>
                  <a:gd name="T36" fmla="*/ 1 w 29"/>
                  <a:gd name="T37" fmla="*/ 65 h 68"/>
                  <a:gd name="T38" fmla="*/ 1 w 29"/>
                  <a:gd name="T39" fmla="*/ 67 h 6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9"/>
                  <a:gd name="T61" fmla="*/ 0 h 68"/>
                  <a:gd name="T62" fmla="*/ 29 w 29"/>
                  <a:gd name="T63" fmla="*/ 68 h 6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9" h="68">
                    <a:moveTo>
                      <a:pt x="28" y="0"/>
                    </a:moveTo>
                    <a:lnTo>
                      <a:pt x="25" y="6"/>
                    </a:lnTo>
                    <a:lnTo>
                      <a:pt x="21" y="12"/>
                    </a:lnTo>
                    <a:lnTo>
                      <a:pt x="18" y="18"/>
                    </a:lnTo>
                    <a:lnTo>
                      <a:pt x="14" y="23"/>
                    </a:lnTo>
                    <a:lnTo>
                      <a:pt x="10" y="29"/>
                    </a:lnTo>
                    <a:lnTo>
                      <a:pt x="7" y="35"/>
                    </a:lnTo>
                    <a:lnTo>
                      <a:pt x="5" y="40"/>
                    </a:lnTo>
                    <a:lnTo>
                      <a:pt x="2" y="45"/>
                    </a:lnTo>
                    <a:lnTo>
                      <a:pt x="1" y="49"/>
                    </a:lnTo>
                    <a:lnTo>
                      <a:pt x="1" y="51"/>
                    </a:lnTo>
                    <a:lnTo>
                      <a:pt x="1" y="53"/>
                    </a:lnTo>
                    <a:lnTo>
                      <a:pt x="0" y="54"/>
                    </a:lnTo>
                    <a:lnTo>
                      <a:pt x="1" y="55"/>
                    </a:lnTo>
                    <a:lnTo>
                      <a:pt x="1" y="57"/>
                    </a:lnTo>
                    <a:lnTo>
                      <a:pt x="1" y="60"/>
                    </a:lnTo>
                    <a:lnTo>
                      <a:pt x="1" y="61"/>
                    </a:lnTo>
                    <a:lnTo>
                      <a:pt x="1" y="63"/>
                    </a:lnTo>
                    <a:lnTo>
                      <a:pt x="1" y="65"/>
                    </a:lnTo>
                    <a:lnTo>
                      <a:pt x="1" y="67"/>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936" name="Freeform 238"/>
              <p:cNvSpPr>
                <a:spLocks/>
              </p:cNvSpPr>
              <p:nvPr/>
            </p:nvSpPr>
            <p:spPr bwMode="auto">
              <a:xfrm>
                <a:off x="1349" y="2281"/>
                <a:ext cx="37" cy="47"/>
              </a:xfrm>
              <a:custGeom>
                <a:avLst/>
                <a:gdLst>
                  <a:gd name="T0" fmla="*/ 0 w 37"/>
                  <a:gd name="T1" fmla="*/ 46 h 47"/>
                  <a:gd name="T2" fmla="*/ 0 w 37"/>
                  <a:gd name="T3" fmla="*/ 45 h 47"/>
                  <a:gd name="T4" fmla="*/ 1 w 37"/>
                  <a:gd name="T5" fmla="*/ 44 h 47"/>
                  <a:gd name="T6" fmla="*/ 2 w 37"/>
                  <a:gd name="T7" fmla="*/ 43 h 47"/>
                  <a:gd name="T8" fmla="*/ 3 w 37"/>
                  <a:gd name="T9" fmla="*/ 42 h 47"/>
                  <a:gd name="T10" fmla="*/ 4 w 37"/>
                  <a:gd name="T11" fmla="*/ 42 h 47"/>
                  <a:gd name="T12" fmla="*/ 3 w 37"/>
                  <a:gd name="T13" fmla="*/ 41 h 47"/>
                  <a:gd name="T14" fmla="*/ 4 w 37"/>
                  <a:gd name="T15" fmla="*/ 39 h 47"/>
                  <a:gd name="T16" fmla="*/ 5 w 37"/>
                  <a:gd name="T17" fmla="*/ 39 h 47"/>
                  <a:gd name="T18" fmla="*/ 6 w 37"/>
                  <a:gd name="T19" fmla="*/ 38 h 47"/>
                  <a:gd name="T20" fmla="*/ 7 w 37"/>
                  <a:gd name="T21" fmla="*/ 37 h 47"/>
                  <a:gd name="T22" fmla="*/ 10 w 37"/>
                  <a:gd name="T23" fmla="*/ 33 h 47"/>
                  <a:gd name="T24" fmla="*/ 13 w 37"/>
                  <a:gd name="T25" fmla="*/ 29 h 47"/>
                  <a:gd name="T26" fmla="*/ 16 w 37"/>
                  <a:gd name="T27" fmla="*/ 24 h 47"/>
                  <a:gd name="T28" fmla="*/ 19 w 37"/>
                  <a:gd name="T29" fmla="*/ 20 h 47"/>
                  <a:gd name="T30" fmla="*/ 22 w 37"/>
                  <a:gd name="T31" fmla="*/ 16 h 47"/>
                  <a:gd name="T32" fmla="*/ 25 w 37"/>
                  <a:gd name="T33" fmla="*/ 13 h 47"/>
                  <a:gd name="T34" fmla="*/ 28 w 37"/>
                  <a:gd name="T35" fmla="*/ 8 h 47"/>
                  <a:gd name="T36" fmla="*/ 31 w 37"/>
                  <a:gd name="T37" fmla="*/ 5 h 47"/>
                  <a:gd name="T38" fmla="*/ 34 w 37"/>
                  <a:gd name="T39" fmla="*/ 2 h 47"/>
                  <a:gd name="T40" fmla="*/ 36 w 37"/>
                  <a:gd name="T41" fmla="*/ 0 h 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47"/>
                  <a:gd name="T65" fmla="*/ 37 w 37"/>
                  <a:gd name="T66" fmla="*/ 47 h 4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47">
                    <a:moveTo>
                      <a:pt x="0" y="46"/>
                    </a:moveTo>
                    <a:lnTo>
                      <a:pt x="0" y="45"/>
                    </a:lnTo>
                    <a:lnTo>
                      <a:pt x="1" y="44"/>
                    </a:lnTo>
                    <a:lnTo>
                      <a:pt x="2" y="43"/>
                    </a:lnTo>
                    <a:lnTo>
                      <a:pt x="3" y="42"/>
                    </a:lnTo>
                    <a:lnTo>
                      <a:pt x="4" y="42"/>
                    </a:lnTo>
                    <a:lnTo>
                      <a:pt x="3" y="41"/>
                    </a:lnTo>
                    <a:lnTo>
                      <a:pt x="4" y="39"/>
                    </a:lnTo>
                    <a:lnTo>
                      <a:pt x="5" y="39"/>
                    </a:lnTo>
                    <a:lnTo>
                      <a:pt x="6" y="38"/>
                    </a:lnTo>
                    <a:lnTo>
                      <a:pt x="7" y="37"/>
                    </a:lnTo>
                    <a:lnTo>
                      <a:pt x="10" y="33"/>
                    </a:lnTo>
                    <a:lnTo>
                      <a:pt x="13" y="29"/>
                    </a:lnTo>
                    <a:lnTo>
                      <a:pt x="16" y="24"/>
                    </a:lnTo>
                    <a:lnTo>
                      <a:pt x="19" y="20"/>
                    </a:lnTo>
                    <a:lnTo>
                      <a:pt x="22" y="16"/>
                    </a:lnTo>
                    <a:lnTo>
                      <a:pt x="25" y="13"/>
                    </a:lnTo>
                    <a:lnTo>
                      <a:pt x="28" y="8"/>
                    </a:lnTo>
                    <a:lnTo>
                      <a:pt x="31" y="5"/>
                    </a:lnTo>
                    <a:lnTo>
                      <a:pt x="34" y="2"/>
                    </a:lnTo>
                    <a:lnTo>
                      <a:pt x="36"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937" name="Freeform 239"/>
              <p:cNvSpPr>
                <a:spLocks/>
              </p:cNvSpPr>
              <p:nvPr/>
            </p:nvSpPr>
            <p:spPr bwMode="auto">
              <a:xfrm>
                <a:off x="1081" y="2318"/>
                <a:ext cx="275" cy="191"/>
              </a:xfrm>
              <a:custGeom>
                <a:avLst/>
                <a:gdLst>
                  <a:gd name="T0" fmla="*/ 160 w 275"/>
                  <a:gd name="T1" fmla="*/ 102 h 191"/>
                  <a:gd name="T2" fmla="*/ 274 w 275"/>
                  <a:gd name="T3" fmla="*/ 0 h 191"/>
                  <a:gd name="T4" fmla="*/ 273 w 275"/>
                  <a:gd name="T5" fmla="*/ 0 h 191"/>
                  <a:gd name="T6" fmla="*/ 273 w 275"/>
                  <a:gd name="T7" fmla="*/ 1 h 191"/>
                  <a:gd name="T8" fmla="*/ 272 w 275"/>
                  <a:gd name="T9" fmla="*/ 2 h 191"/>
                  <a:gd name="T10" fmla="*/ 271 w 275"/>
                  <a:gd name="T11" fmla="*/ 4 h 191"/>
                  <a:gd name="T12" fmla="*/ 271 w 275"/>
                  <a:gd name="T13" fmla="*/ 7 h 191"/>
                  <a:gd name="T14" fmla="*/ 270 w 275"/>
                  <a:gd name="T15" fmla="*/ 10 h 191"/>
                  <a:gd name="T16" fmla="*/ 269 w 275"/>
                  <a:gd name="T17" fmla="*/ 14 h 191"/>
                  <a:gd name="T18" fmla="*/ 268 w 275"/>
                  <a:gd name="T19" fmla="*/ 20 h 191"/>
                  <a:gd name="T20" fmla="*/ 267 w 275"/>
                  <a:gd name="T21" fmla="*/ 27 h 191"/>
                  <a:gd name="T22" fmla="*/ 266 w 275"/>
                  <a:gd name="T23" fmla="*/ 38 h 191"/>
                  <a:gd name="T24" fmla="*/ 261 w 275"/>
                  <a:gd name="T25" fmla="*/ 51 h 191"/>
                  <a:gd name="T26" fmla="*/ 256 w 275"/>
                  <a:gd name="T27" fmla="*/ 65 h 191"/>
                  <a:gd name="T28" fmla="*/ 247 w 275"/>
                  <a:gd name="T29" fmla="*/ 79 h 191"/>
                  <a:gd name="T30" fmla="*/ 238 w 275"/>
                  <a:gd name="T31" fmla="*/ 93 h 191"/>
                  <a:gd name="T32" fmla="*/ 227 w 275"/>
                  <a:gd name="T33" fmla="*/ 106 h 191"/>
                  <a:gd name="T34" fmla="*/ 217 w 275"/>
                  <a:gd name="T35" fmla="*/ 118 h 191"/>
                  <a:gd name="T36" fmla="*/ 207 w 275"/>
                  <a:gd name="T37" fmla="*/ 129 h 191"/>
                  <a:gd name="T38" fmla="*/ 196 w 275"/>
                  <a:gd name="T39" fmla="*/ 138 h 191"/>
                  <a:gd name="T40" fmla="*/ 185 w 275"/>
                  <a:gd name="T41" fmla="*/ 145 h 191"/>
                  <a:gd name="T42" fmla="*/ 176 w 275"/>
                  <a:gd name="T43" fmla="*/ 151 h 191"/>
                  <a:gd name="T44" fmla="*/ 167 w 275"/>
                  <a:gd name="T45" fmla="*/ 155 h 191"/>
                  <a:gd name="T46" fmla="*/ 158 w 275"/>
                  <a:gd name="T47" fmla="*/ 160 h 191"/>
                  <a:gd name="T48" fmla="*/ 151 w 275"/>
                  <a:gd name="T49" fmla="*/ 164 h 191"/>
                  <a:gd name="T50" fmla="*/ 142 w 275"/>
                  <a:gd name="T51" fmla="*/ 168 h 191"/>
                  <a:gd name="T52" fmla="*/ 134 w 275"/>
                  <a:gd name="T53" fmla="*/ 171 h 191"/>
                  <a:gd name="T54" fmla="*/ 127 w 275"/>
                  <a:gd name="T55" fmla="*/ 174 h 191"/>
                  <a:gd name="T56" fmla="*/ 119 w 275"/>
                  <a:gd name="T57" fmla="*/ 177 h 191"/>
                  <a:gd name="T58" fmla="*/ 111 w 275"/>
                  <a:gd name="T59" fmla="*/ 179 h 191"/>
                  <a:gd name="T60" fmla="*/ 102 w 275"/>
                  <a:gd name="T61" fmla="*/ 182 h 191"/>
                  <a:gd name="T62" fmla="*/ 94 w 275"/>
                  <a:gd name="T63" fmla="*/ 184 h 191"/>
                  <a:gd name="T64" fmla="*/ 84 w 275"/>
                  <a:gd name="T65" fmla="*/ 187 h 191"/>
                  <a:gd name="T66" fmla="*/ 75 w 275"/>
                  <a:gd name="T67" fmla="*/ 189 h 191"/>
                  <a:gd name="T68" fmla="*/ 64 w 275"/>
                  <a:gd name="T69" fmla="*/ 189 h 191"/>
                  <a:gd name="T70" fmla="*/ 53 w 275"/>
                  <a:gd name="T71" fmla="*/ 190 h 191"/>
                  <a:gd name="T72" fmla="*/ 43 w 275"/>
                  <a:gd name="T73" fmla="*/ 188 h 191"/>
                  <a:gd name="T74" fmla="*/ 31 w 275"/>
                  <a:gd name="T75" fmla="*/ 189 h 191"/>
                  <a:gd name="T76" fmla="*/ 21 w 275"/>
                  <a:gd name="T77" fmla="*/ 188 h 191"/>
                  <a:gd name="T78" fmla="*/ 10 w 275"/>
                  <a:gd name="T79" fmla="*/ 186 h 191"/>
                  <a:gd name="T80" fmla="*/ 0 w 275"/>
                  <a:gd name="T81" fmla="*/ 184 h 191"/>
                  <a:gd name="T82" fmla="*/ 160 w 275"/>
                  <a:gd name="T83" fmla="*/ 102 h 19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5"/>
                  <a:gd name="T127" fmla="*/ 0 h 191"/>
                  <a:gd name="T128" fmla="*/ 275 w 275"/>
                  <a:gd name="T129" fmla="*/ 191 h 19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5" h="191">
                    <a:moveTo>
                      <a:pt x="160" y="102"/>
                    </a:moveTo>
                    <a:lnTo>
                      <a:pt x="274" y="0"/>
                    </a:lnTo>
                    <a:lnTo>
                      <a:pt x="273" y="0"/>
                    </a:lnTo>
                    <a:lnTo>
                      <a:pt x="273" y="1"/>
                    </a:lnTo>
                    <a:lnTo>
                      <a:pt x="272" y="2"/>
                    </a:lnTo>
                    <a:lnTo>
                      <a:pt x="271" y="4"/>
                    </a:lnTo>
                    <a:lnTo>
                      <a:pt x="271" y="7"/>
                    </a:lnTo>
                    <a:lnTo>
                      <a:pt x="270" y="10"/>
                    </a:lnTo>
                    <a:lnTo>
                      <a:pt x="269" y="14"/>
                    </a:lnTo>
                    <a:lnTo>
                      <a:pt x="268" y="20"/>
                    </a:lnTo>
                    <a:lnTo>
                      <a:pt x="267" y="27"/>
                    </a:lnTo>
                    <a:lnTo>
                      <a:pt x="266" y="38"/>
                    </a:lnTo>
                    <a:lnTo>
                      <a:pt x="261" y="51"/>
                    </a:lnTo>
                    <a:lnTo>
                      <a:pt x="256" y="65"/>
                    </a:lnTo>
                    <a:lnTo>
                      <a:pt x="247" y="79"/>
                    </a:lnTo>
                    <a:lnTo>
                      <a:pt x="238" y="93"/>
                    </a:lnTo>
                    <a:lnTo>
                      <a:pt x="227" y="106"/>
                    </a:lnTo>
                    <a:lnTo>
                      <a:pt x="217" y="118"/>
                    </a:lnTo>
                    <a:lnTo>
                      <a:pt x="207" y="129"/>
                    </a:lnTo>
                    <a:lnTo>
                      <a:pt x="196" y="138"/>
                    </a:lnTo>
                    <a:lnTo>
                      <a:pt x="185" y="145"/>
                    </a:lnTo>
                    <a:lnTo>
                      <a:pt x="176" y="151"/>
                    </a:lnTo>
                    <a:lnTo>
                      <a:pt x="167" y="155"/>
                    </a:lnTo>
                    <a:lnTo>
                      <a:pt x="158" y="160"/>
                    </a:lnTo>
                    <a:lnTo>
                      <a:pt x="151" y="164"/>
                    </a:lnTo>
                    <a:lnTo>
                      <a:pt x="142" y="168"/>
                    </a:lnTo>
                    <a:lnTo>
                      <a:pt x="134" y="171"/>
                    </a:lnTo>
                    <a:lnTo>
                      <a:pt x="127" y="174"/>
                    </a:lnTo>
                    <a:lnTo>
                      <a:pt x="119" y="177"/>
                    </a:lnTo>
                    <a:lnTo>
                      <a:pt x="111" y="179"/>
                    </a:lnTo>
                    <a:lnTo>
                      <a:pt x="102" y="182"/>
                    </a:lnTo>
                    <a:lnTo>
                      <a:pt x="94" y="184"/>
                    </a:lnTo>
                    <a:lnTo>
                      <a:pt x="84" y="187"/>
                    </a:lnTo>
                    <a:lnTo>
                      <a:pt x="75" y="189"/>
                    </a:lnTo>
                    <a:lnTo>
                      <a:pt x="64" y="189"/>
                    </a:lnTo>
                    <a:lnTo>
                      <a:pt x="53" y="190"/>
                    </a:lnTo>
                    <a:lnTo>
                      <a:pt x="43" y="188"/>
                    </a:lnTo>
                    <a:lnTo>
                      <a:pt x="31" y="189"/>
                    </a:lnTo>
                    <a:lnTo>
                      <a:pt x="21" y="188"/>
                    </a:lnTo>
                    <a:lnTo>
                      <a:pt x="10" y="186"/>
                    </a:lnTo>
                    <a:lnTo>
                      <a:pt x="0" y="184"/>
                    </a:lnTo>
                    <a:lnTo>
                      <a:pt x="160" y="102"/>
                    </a:lnTo>
                  </a:path>
                </a:pathLst>
              </a:custGeom>
              <a:solidFill>
                <a:srgbClr val="FFD8D8"/>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938" name="Freeform 240"/>
              <p:cNvSpPr>
                <a:spLocks/>
              </p:cNvSpPr>
              <p:nvPr/>
            </p:nvSpPr>
            <p:spPr bwMode="auto">
              <a:xfrm>
                <a:off x="1079" y="2318"/>
                <a:ext cx="277" cy="195"/>
              </a:xfrm>
              <a:custGeom>
                <a:avLst/>
                <a:gdLst>
                  <a:gd name="T0" fmla="*/ 276 w 277"/>
                  <a:gd name="T1" fmla="*/ 0 h 195"/>
                  <a:gd name="T2" fmla="*/ 275 w 277"/>
                  <a:gd name="T3" fmla="*/ 0 h 195"/>
                  <a:gd name="T4" fmla="*/ 275 w 277"/>
                  <a:gd name="T5" fmla="*/ 1 h 195"/>
                  <a:gd name="T6" fmla="*/ 274 w 277"/>
                  <a:gd name="T7" fmla="*/ 2 h 195"/>
                  <a:gd name="T8" fmla="*/ 273 w 277"/>
                  <a:gd name="T9" fmla="*/ 4 h 195"/>
                  <a:gd name="T10" fmla="*/ 273 w 277"/>
                  <a:gd name="T11" fmla="*/ 7 h 195"/>
                  <a:gd name="T12" fmla="*/ 272 w 277"/>
                  <a:gd name="T13" fmla="*/ 10 h 195"/>
                  <a:gd name="T14" fmla="*/ 271 w 277"/>
                  <a:gd name="T15" fmla="*/ 15 h 195"/>
                  <a:gd name="T16" fmla="*/ 270 w 277"/>
                  <a:gd name="T17" fmla="*/ 20 h 195"/>
                  <a:gd name="T18" fmla="*/ 270 w 277"/>
                  <a:gd name="T19" fmla="*/ 27 h 195"/>
                  <a:gd name="T20" fmla="*/ 268 w 277"/>
                  <a:gd name="T21" fmla="*/ 39 h 195"/>
                  <a:gd name="T22" fmla="*/ 263 w 277"/>
                  <a:gd name="T23" fmla="*/ 53 h 195"/>
                  <a:gd name="T24" fmla="*/ 257 w 277"/>
                  <a:gd name="T25" fmla="*/ 67 h 195"/>
                  <a:gd name="T26" fmla="*/ 249 w 277"/>
                  <a:gd name="T27" fmla="*/ 81 h 195"/>
                  <a:gd name="T28" fmla="*/ 240 w 277"/>
                  <a:gd name="T29" fmla="*/ 95 h 195"/>
                  <a:gd name="T30" fmla="*/ 229 w 277"/>
                  <a:gd name="T31" fmla="*/ 108 h 195"/>
                  <a:gd name="T32" fmla="*/ 218 w 277"/>
                  <a:gd name="T33" fmla="*/ 121 h 195"/>
                  <a:gd name="T34" fmla="*/ 208 w 277"/>
                  <a:gd name="T35" fmla="*/ 132 h 195"/>
                  <a:gd name="T36" fmla="*/ 197 w 277"/>
                  <a:gd name="T37" fmla="*/ 141 h 195"/>
                  <a:gd name="T38" fmla="*/ 187 w 277"/>
                  <a:gd name="T39" fmla="*/ 149 h 195"/>
                  <a:gd name="T40" fmla="*/ 178 w 277"/>
                  <a:gd name="T41" fmla="*/ 154 h 195"/>
                  <a:gd name="T42" fmla="*/ 169 w 277"/>
                  <a:gd name="T43" fmla="*/ 159 h 195"/>
                  <a:gd name="T44" fmla="*/ 160 w 277"/>
                  <a:gd name="T45" fmla="*/ 164 h 195"/>
                  <a:gd name="T46" fmla="*/ 152 w 277"/>
                  <a:gd name="T47" fmla="*/ 168 h 195"/>
                  <a:gd name="T48" fmla="*/ 144 w 277"/>
                  <a:gd name="T49" fmla="*/ 172 h 195"/>
                  <a:gd name="T50" fmla="*/ 135 w 277"/>
                  <a:gd name="T51" fmla="*/ 173 h 195"/>
                  <a:gd name="T52" fmla="*/ 128 w 277"/>
                  <a:gd name="T53" fmla="*/ 177 h 195"/>
                  <a:gd name="T54" fmla="*/ 121 w 277"/>
                  <a:gd name="T55" fmla="*/ 180 h 195"/>
                  <a:gd name="T56" fmla="*/ 112 w 277"/>
                  <a:gd name="T57" fmla="*/ 183 h 195"/>
                  <a:gd name="T58" fmla="*/ 104 w 277"/>
                  <a:gd name="T59" fmla="*/ 186 h 195"/>
                  <a:gd name="T60" fmla="*/ 96 w 277"/>
                  <a:gd name="T61" fmla="*/ 189 h 195"/>
                  <a:gd name="T62" fmla="*/ 85 w 277"/>
                  <a:gd name="T63" fmla="*/ 191 h 195"/>
                  <a:gd name="T64" fmla="*/ 76 w 277"/>
                  <a:gd name="T65" fmla="*/ 192 h 195"/>
                  <a:gd name="T66" fmla="*/ 65 w 277"/>
                  <a:gd name="T67" fmla="*/ 192 h 195"/>
                  <a:gd name="T68" fmla="*/ 54 w 277"/>
                  <a:gd name="T69" fmla="*/ 194 h 195"/>
                  <a:gd name="T70" fmla="*/ 44 w 277"/>
                  <a:gd name="T71" fmla="*/ 193 h 195"/>
                  <a:gd name="T72" fmla="*/ 32 w 277"/>
                  <a:gd name="T73" fmla="*/ 192 h 195"/>
                  <a:gd name="T74" fmla="*/ 21 w 277"/>
                  <a:gd name="T75" fmla="*/ 191 h 195"/>
                  <a:gd name="T76" fmla="*/ 11 w 277"/>
                  <a:gd name="T77" fmla="*/ 190 h 195"/>
                  <a:gd name="T78" fmla="*/ 0 w 277"/>
                  <a:gd name="T79" fmla="*/ 188 h 1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77"/>
                  <a:gd name="T121" fmla="*/ 0 h 195"/>
                  <a:gd name="T122" fmla="*/ 277 w 277"/>
                  <a:gd name="T123" fmla="*/ 195 h 19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77" h="195">
                    <a:moveTo>
                      <a:pt x="276" y="0"/>
                    </a:moveTo>
                    <a:lnTo>
                      <a:pt x="275" y="0"/>
                    </a:lnTo>
                    <a:lnTo>
                      <a:pt x="275" y="1"/>
                    </a:lnTo>
                    <a:lnTo>
                      <a:pt x="274" y="2"/>
                    </a:lnTo>
                    <a:lnTo>
                      <a:pt x="273" y="4"/>
                    </a:lnTo>
                    <a:lnTo>
                      <a:pt x="273" y="7"/>
                    </a:lnTo>
                    <a:lnTo>
                      <a:pt x="272" y="10"/>
                    </a:lnTo>
                    <a:lnTo>
                      <a:pt x="271" y="15"/>
                    </a:lnTo>
                    <a:lnTo>
                      <a:pt x="270" y="20"/>
                    </a:lnTo>
                    <a:lnTo>
                      <a:pt x="270" y="27"/>
                    </a:lnTo>
                    <a:lnTo>
                      <a:pt x="268" y="39"/>
                    </a:lnTo>
                    <a:lnTo>
                      <a:pt x="263" y="53"/>
                    </a:lnTo>
                    <a:lnTo>
                      <a:pt x="257" y="67"/>
                    </a:lnTo>
                    <a:lnTo>
                      <a:pt x="249" y="81"/>
                    </a:lnTo>
                    <a:lnTo>
                      <a:pt x="240" y="95"/>
                    </a:lnTo>
                    <a:lnTo>
                      <a:pt x="229" y="108"/>
                    </a:lnTo>
                    <a:lnTo>
                      <a:pt x="218" y="121"/>
                    </a:lnTo>
                    <a:lnTo>
                      <a:pt x="208" y="132"/>
                    </a:lnTo>
                    <a:lnTo>
                      <a:pt x="197" y="141"/>
                    </a:lnTo>
                    <a:lnTo>
                      <a:pt x="187" y="149"/>
                    </a:lnTo>
                    <a:lnTo>
                      <a:pt x="178" y="154"/>
                    </a:lnTo>
                    <a:lnTo>
                      <a:pt x="169" y="159"/>
                    </a:lnTo>
                    <a:lnTo>
                      <a:pt x="160" y="164"/>
                    </a:lnTo>
                    <a:lnTo>
                      <a:pt x="152" y="168"/>
                    </a:lnTo>
                    <a:lnTo>
                      <a:pt x="144" y="172"/>
                    </a:lnTo>
                    <a:lnTo>
                      <a:pt x="135" y="173"/>
                    </a:lnTo>
                    <a:lnTo>
                      <a:pt x="128" y="177"/>
                    </a:lnTo>
                    <a:lnTo>
                      <a:pt x="121" y="180"/>
                    </a:lnTo>
                    <a:lnTo>
                      <a:pt x="112" y="183"/>
                    </a:lnTo>
                    <a:lnTo>
                      <a:pt x="104" y="186"/>
                    </a:lnTo>
                    <a:lnTo>
                      <a:pt x="96" y="189"/>
                    </a:lnTo>
                    <a:lnTo>
                      <a:pt x="85" y="191"/>
                    </a:lnTo>
                    <a:lnTo>
                      <a:pt x="76" y="192"/>
                    </a:lnTo>
                    <a:lnTo>
                      <a:pt x="65" y="192"/>
                    </a:lnTo>
                    <a:lnTo>
                      <a:pt x="54" y="194"/>
                    </a:lnTo>
                    <a:lnTo>
                      <a:pt x="44" y="193"/>
                    </a:lnTo>
                    <a:lnTo>
                      <a:pt x="32" y="192"/>
                    </a:lnTo>
                    <a:lnTo>
                      <a:pt x="21" y="191"/>
                    </a:lnTo>
                    <a:lnTo>
                      <a:pt x="11" y="190"/>
                    </a:lnTo>
                    <a:lnTo>
                      <a:pt x="0" y="188"/>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939" name="Freeform 241"/>
              <p:cNvSpPr>
                <a:spLocks/>
              </p:cNvSpPr>
              <p:nvPr/>
            </p:nvSpPr>
            <p:spPr bwMode="auto">
              <a:xfrm>
                <a:off x="1224" y="2383"/>
                <a:ext cx="54" cy="17"/>
              </a:xfrm>
              <a:custGeom>
                <a:avLst/>
                <a:gdLst>
                  <a:gd name="T0" fmla="*/ 53 w 54"/>
                  <a:gd name="T1" fmla="*/ 6 h 17"/>
                  <a:gd name="T2" fmla="*/ 52 w 54"/>
                  <a:gd name="T3" fmla="*/ 9 h 17"/>
                  <a:gd name="T4" fmla="*/ 49 w 54"/>
                  <a:gd name="T5" fmla="*/ 9 h 17"/>
                  <a:gd name="T6" fmla="*/ 44 w 54"/>
                  <a:gd name="T7" fmla="*/ 12 h 17"/>
                  <a:gd name="T8" fmla="*/ 39 w 54"/>
                  <a:gd name="T9" fmla="*/ 12 h 17"/>
                  <a:gd name="T10" fmla="*/ 32 w 54"/>
                  <a:gd name="T11" fmla="*/ 16 h 17"/>
                  <a:gd name="T12" fmla="*/ 26 w 54"/>
                  <a:gd name="T13" fmla="*/ 12 h 17"/>
                  <a:gd name="T14" fmla="*/ 18 w 54"/>
                  <a:gd name="T15" fmla="*/ 12 h 17"/>
                  <a:gd name="T16" fmla="*/ 11 w 54"/>
                  <a:gd name="T17" fmla="*/ 9 h 17"/>
                  <a:gd name="T18" fmla="*/ 5 w 54"/>
                  <a:gd name="T19" fmla="*/ 6 h 17"/>
                  <a:gd name="T20" fmla="*/ 0 w 54"/>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4"/>
                  <a:gd name="T34" fmla="*/ 0 h 17"/>
                  <a:gd name="T35" fmla="*/ 54 w 54"/>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4" h="17">
                    <a:moveTo>
                      <a:pt x="53" y="6"/>
                    </a:moveTo>
                    <a:lnTo>
                      <a:pt x="52" y="9"/>
                    </a:lnTo>
                    <a:lnTo>
                      <a:pt x="49" y="9"/>
                    </a:lnTo>
                    <a:lnTo>
                      <a:pt x="44" y="12"/>
                    </a:lnTo>
                    <a:lnTo>
                      <a:pt x="39" y="12"/>
                    </a:lnTo>
                    <a:lnTo>
                      <a:pt x="32" y="16"/>
                    </a:lnTo>
                    <a:lnTo>
                      <a:pt x="26" y="12"/>
                    </a:lnTo>
                    <a:lnTo>
                      <a:pt x="18" y="12"/>
                    </a:lnTo>
                    <a:lnTo>
                      <a:pt x="11" y="9"/>
                    </a:lnTo>
                    <a:lnTo>
                      <a:pt x="5" y="6"/>
                    </a:lnTo>
                    <a:lnTo>
                      <a:pt x="0" y="0"/>
                    </a:lnTo>
                  </a:path>
                </a:pathLst>
              </a:custGeom>
              <a:noFill/>
              <a:ln w="12700" cap="rnd">
                <a:solidFill>
                  <a:srgbClr val="A14444"/>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940" name="Freeform 242"/>
              <p:cNvSpPr>
                <a:spLocks/>
              </p:cNvSpPr>
              <p:nvPr/>
            </p:nvSpPr>
            <p:spPr bwMode="auto">
              <a:xfrm>
                <a:off x="1076" y="2313"/>
                <a:ext cx="276" cy="192"/>
              </a:xfrm>
              <a:custGeom>
                <a:avLst/>
                <a:gdLst>
                  <a:gd name="T0" fmla="*/ 160 w 276"/>
                  <a:gd name="T1" fmla="*/ 102 h 192"/>
                  <a:gd name="T2" fmla="*/ 275 w 276"/>
                  <a:gd name="T3" fmla="*/ 0 h 192"/>
                  <a:gd name="T4" fmla="*/ 274 w 276"/>
                  <a:gd name="T5" fmla="*/ 1 h 192"/>
                  <a:gd name="T6" fmla="*/ 274 w 276"/>
                  <a:gd name="T7" fmla="*/ 2 h 192"/>
                  <a:gd name="T8" fmla="*/ 273 w 276"/>
                  <a:gd name="T9" fmla="*/ 3 h 192"/>
                  <a:gd name="T10" fmla="*/ 272 w 276"/>
                  <a:gd name="T11" fmla="*/ 7 h 192"/>
                  <a:gd name="T12" fmla="*/ 271 w 276"/>
                  <a:gd name="T13" fmla="*/ 11 h 192"/>
                  <a:gd name="T14" fmla="*/ 270 w 276"/>
                  <a:gd name="T15" fmla="*/ 15 h 192"/>
                  <a:gd name="T16" fmla="*/ 269 w 276"/>
                  <a:gd name="T17" fmla="*/ 20 h 192"/>
                  <a:gd name="T18" fmla="*/ 268 w 276"/>
                  <a:gd name="T19" fmla="*/ 27 h 192"/>
                  <a:gd name="T20" fmla="*/ 267 w 276"/>
                  <a:gd name="T21" fmla="*/ 39 h 192"/>
                  <a:gd name="T22" fmla="*/ 262 w 276"/>
                  <a:gd name="T23" fmla="*/ 52 h 192"/>
                  <a:gd name="T24" fmla="*/ 256 w 276"/>
                  <a:gd name="T25" fmla="*/ 65 h 192"/>
                  <a:gd name="T26" fmla="*/ 248 w 276"/>
                  <a:gd name="T27" fmla="*/ 79 h 192"/>
                  <a:gd name="T28" fmla="*/ 238 w 276"/>
                  <a:gd name="T29" fmla="*/ 93 h 192"/>
                  <a:gd name="T30" fmla="*/ 228 w 276"/>
                  <a:gd name="T31" fmla="*/ 107 h 192"/>
                  <a:gd name="T32" fmla="*/ 218 w 276"/>
                  <a:gd name="T33" fmla="*/ 119 h 192"/>
                  <a:gd name="T34" fmla="*/ 207 w 276"/>
                  <a:gd name="T35" fmla="*/ 130 h 192"/>
                  <a:gd name="T36" fmla="*/ 196 w 276"/>
                  <a:gd name="T37" fmla="*/ 139 h 192"/>
                  <a:gd name="T38" fmla="*/ 186 w 276"/>
                  <a:gd name="T39" fmla="*/ 146 h 192"/>
                  <a:gd name="T40" fmla="*/ 176 w 276"/>
                  <a:gd name="T41" fmla="*/ 152 h 192"/>
                  <a:gd name="T42" fmla="*/ 168 w 276"/>
                  <a:gd name="T43" fmla="*/ 156 h 192"/>
                  <a:gd name="T44" fmla="*/ 160 w 276"/>
                  <a:gd name="T45" fmla="*/ 161 h 192"/>
                  <a:gd name="T46" fmla="*/ 151 w 276"/>
                  <a:gd name="T47" fmla="*/ 165 h 192"/>
                  <a:gd name="T48" fmla="*/ 143 w 276"/>
                  <a:gd name="T49" fmla="*/ 169 h 192"/>
                  <a:gd name="T50" fmla="*/ 135 w 276"/>
                  <a:gd name="T51" fmla="*/ 172 h 192"/>
                  <a:gd name="T52" fmla="*/ 127 w 276"/>
                  <a:gd name="T53" fmla="*/ 175 h 192"/>
                  <a:gd name="T54" fmla="*/ 119 w 276"/>
                  <a:gd name="T55" fmla="*/ 178 h 192"/>
                  <a:gd name="T56" fmla="*/ 111 w 276"/>
                  <a:gd name="T57" fmla="*/ 181 h 192"/>
                  <a:gd name="T58" fmla="*/ 103 w 276"/>
                  <a:gd name="T59" fmla="*/ 184 h 192"/>
                  <a:gd name="T60" fmla="*/ 94 w 276"/>
                  <a:gd name="T61" fmla="*/ 187 h 192"/>
                  <a:gd name="T62" fmla="*/ 85 w 276"/>
                  <a:gd name="T63" fmla="*/ 188 h 192"/>
                  <a:gd name="T64" fmla="*/ 75 w 276"/>
                  <a:gd name="T65" fmla="*/ 189 h 192"/>
                  <a:gd name="T66" fmla="*/ 65 w 276"/>
                  <a:gd name="T67" fmla="*/ 191 h 192"/>
                  <a:gd name="T68" fmla="*/ 53 w 276"/>
                  <a:gd name="T69" fmla="*/ 191 h 192"/>
                  <a:gd name="T70" fmla="*/ 43 w 276"/>
                  <a:gd name="T71" fmla="*/ 190 h 192"/>
                  <a:gd name="T72" fmla="*/ 31 w 276"/>
                  <a:gd name="T73" fmla="*/ 190 h 192"/>
                  <a:gd name="T74" fmla="*/ 21 w 276"/>
                  <a:gd name="T75" fmla="*/ 190 h 192"/>
                  <a:gd name="T76" fmla="*/ 11 w 276"/>
                  <a:gd name="T77" fmla="*/ 188 h 192"/>
                  <a:gd name="T78" fmla="*/ 0 w 276"/>
                  <a:gd name="T79" fmla="*/ 185 h 192"/>
                  <a:gd name="T80" fmla="*/ 160 w 276"/>
                  <a:gd name="T81" fmla="*/ 102 h 1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6"/>
                  <a:gd name="T124" fmla="*/ 0 h 192"/>
                  <a:gd name="T125" fmla="*/ 276 w 276"/>
                  <a:gd name="T126" fmla="*/ 192 h 19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6" h="192">
                    <a:moveTo>
                      <a:pt x="160" y="102"/>
                    </a:moveTo>
                    <a:lnTo>
                      <a:pt x="275" y="0"/>
                    </a:lnTo>
                    <a:lnTo>
                      <a:pt x="274" y="1"/>
                    </a:lnTo>
                    <a:lnTo>
                      <a:pt x="274" y="2"/>
                    </a:lnTo>
                    <a:lnTo>
                      <a:pt x="273" y="3"/>
                    </a:lnTo>
                    <a:lnTo>
                      <a:pt x="272" y="7"/>
                    </a:lnTo>
                    <a:lnTo>
                      <a:pt x="271" y="11"/>
                    </a:lnTo>
                    <a:lnTo>
                      <a:pt x="270" y="15"/>
                    </a:lnTo>
                    <a:lnTo>
                      <a:pt x="269" y="20"/>
                    </a:lnTo>
                    <a:lnTo>
                      <a:pt x="268" y="27"/>
                    </a:lnTo>
                    <a:lnTo>
                      <a:pt x="267" y="39"/>
                    </a:lnTo>
                    <a:lnTo>
                      <a:pt x="262" y="52"/>
                    </a:lnTo>
                    <a:lnTo>
                      <a:pt x="256" y="65"/>
                    </a:lnTo>
                    <a:lnTo>
                      <a:pt x="248" y="79"/>
                    </a:lnTo>
                    <a:lnTo>
                      <a:pt x="238" y="93"/>
                    </a:lnTo>
                    <a:lnTo>
                      <a:pt x="228" y="107"/>
                    </a:lnTo>
                    <a:lnTo>
                      <a:pt x="218" y="119"/>
                    </a:lnTo>
                    <a:lnTo>
                      <a:pt x="207" y="130"/>
                    </a:lnTo>
                    <a:lnTo>
                      <a:pt x="196" y="139"/>
                    </a:lnTo>
                    <a:lnTo>
                      <a:pt x="186" y="146"/>
                    </a:lnTo>
                    <a:lnTo>
                      <a:pt x="176" y="152"/>
                    </a:lnTo>
                    <a:lnTo>
                      <a:pt x="168" y="156"/>
                    </a:lnTo>
                    <a:lnTo>
                      <a:pt x="160" y="161"/>
                    </a:lnTo>
                    <a:lnTo>
                      <a:pt x="151" y="165"/>
                    </a:lnTo>
                    <a:lnTo>
                      <a:pt x="143" y="169"/>
                    </a:lnTo>
                    <a:lnTo>
                      <a:pt x="135" y="172"/>
                    </a:lnTo>
                    <a:lnTo>
                      <a:pt x="127" y="175"/>
                    </a:lnTo>
                    <a:lnTo>
                      <a:pt x="119" y="178"/>
                    </a:lnTo>
                    <a:lnTo>
                      <a:pt x="111" y="181"/>
                    </a:lnTo>
                    <a:lnTo>
                      <a:pt x="103" y="184"/>
                    </a:lnTo>
                    <a:lnTo>
                      <a:pt x="94" y="187"/>
                    </a:lnTo>
                    <a:lnTo>
                      <a:pt x="85" y="188"/>
                    </a:lnTo>
                    <a:lnTo>
                      <a:pt x="75" y="189"/>
                    </a:lnTo>
                    <a:lnTo>
                      <a:pt x="65" y="191"/>
                    </a:lnTo>
                    <a:lnTo>
                      <a:pt x="53" y="191"/>
                    </a:lnTo>
                    <a:lnTo>
                      <a:pt x="43" y="190"/>
                    </a:lnTo>
                    <a:lnTo>
                      <a:pt x="31" y="190"/>
                    </a:lnTo>
                    <a:lnTo>
                      <a:pt x="21" y="190"/>
                    </a:lnTo>
                    <a:lnTo>
                      <a:pt x="11" y="188"/>
                    </a:lnTo>
                    <a:lnTo>
                      <a:pt x="0" y="185"/>
                    </a:lnTo>
                    <a:lnTo>
                      <a:pt x="160" y="102"/>
                    </a:lnTo>
                  </a:path>
                </a:pathLst>
              </a:custGeom>
              <a:solidFill>
                <a:srgbClr val="FFD8D8"/>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941" name="Freeform 243"/>
              <p:cNvSpPr>
                <a:spLocks/>
              </p:cNvSpPr>
              <p:nvPr/>
            </p:nvSpPr>
            <p:spPr bwMode="auto">
              <a:xfrm>
                <a:off x="1102" y="2303"/>
                <a:ext cx="234" cy="186"/>
              </a:xfrm>
              <a:custGeom>
                <a:avLst/>
                <a:gdLst>
                  <a:gd name="T0" fmla="*/ 73 w 234"/>
                  <a:gd name="T1" fmla="*/ 167 h 186"/>
                  <a:gd name="T2" fmla="*/ 67 w 234"/>
                  <a:gd name="T3" fmla="*/ 173 h 186"/>
                  <a:gd name="T4" fmla="*/ 56 w 234"/>
                  <a:gd name="T5" fmla="*/ 181 h 186"/>
                  <a:gd name="T6" fmla="*/ 41 w 234"/>
                  <a:gd name="T7" fmla="*/ 185 h 186"/>
                  <a:gd name="T8" fmla="*/ 25 w 234"/>
                  <a:gd name="T9" fmla="*/ 182 h 186"/>
                  <a:gd name="T10" fmla="*/ 8 w 234"/>
                  <a:gd name="T11" fmla="*/ 167 h 186"/>
                  <a:gd name="T12" fmla="*/ 1 w 234"/>
                  <a:gd name="T13" fmla="*/ 148 h 186"/>
                  <a:gd name="T14" fmla="*/ 0 w 234"/>
                  <a:gd name="T15" fmla="*/ 130 h 186"/>
                  <a:gd name="T16" fmla="*/ 3 w 234"/>
                  <a:gd name="T17" fmla="*/ 113 h 186"/>
                  <a:gd name="T18" fmla="*/ 6 w 234"/>
                  <a:gd name="T19" fmla="*/ 104 h 186"/>
                  <a:gd name="T20" fmla="*/ 4 w 234"/>
                  <a:gd name="T21" fmla="*/ 101 h 186"/>
                  <a:gd name="T22" fmla="*/ 2 w 234"/>
                  <a:gd name="T23" fmla="*/ 89 h 186"/>
                  <a:gd name="T24" fmla="*/ 2 w 234"/>
                  <a:gd name="T25" fmla="*/ 69 h 186"/>
                  <a:gd name="T26" fmla="*/ 10 w 234"/>
                  <a:gd name="T27" fmla="*/ 47 h 186"/>
                  <a:gd name="T28" fmla="*/ 31 w 234"/>
                  <a:gd name="T29" fmla="*/ 25 h 186"/>
                  <a:gd name="T30" fmla="*/ 64 w 234"/>
                  <a:gd name="T31" fmla="*/ 8 h 186"/>
                  <a:gd name="T32" fmla="*/ 94 w 234"/>
                  <a:gd name="T33" fmla="*/ 2 h 186"/>
                  <a:gd name="T34" fmla="*/ 115 w 234"/>
                  <a:gd name="T35" fmla="*/ 1 h 186"/>
                  <a:gd name="T36" fmla="*/ 131 w 234"/>
                  <a:gd name="T37" fmla="*/ 4 h 186"/>
                  <a:gd name="T38" fmla="*/ 138 w 234"/>
                  <a:gd name="T39" fmla="*/ 7 h 186"/>
                  <a:gd name="T40" fmla="*/ 139 w 234"/>
                  <a:gd name="T41" fmla="*/ 6 h 186"/>
                  <a:gd name="T42" fmla="*/ 143 w 234"/>
                  <a:gd name="T43" fmla="*/ 6 h 186"/>
                  <a:gd name="T44" fmla="*/ 150 w 234"/>
                  <a:gd name="T45" fmla="*/ 4 h 186"/>
                  <a:gd name="T46" fmla="*/ 159 w 234"/>
                  <a:gd name="T47" fmla="*/ 3 h 186"/>
                  <a:gd name="T48" fmla="*/ 168 w 234"/>
                  <a:gd name="T49" fmla="*/ 1 h 186"/>
                  <a:gd name="T50" fmla="*/ 192 w 234"/>
                  <a:gd name="T51" fmla="*/ 0 h 186"/>
                  <a:gd name="T52" fmla="*/ 216 w 234"/>
                  <a:gd name="T53" fmla="*/ 3 h 186"/>
                  <a:gd name="T54" fmla="*/ 229 w 234"/>
                  <a:gd name="T55" fmla="*/ 9 h 186"/>
                  <a:gd name="T56" fmla="*/ 232 w 234"/>
                  <a:gd name="T57" fmla="*/ 17 h 186"/>
                  <a:gd name="T58" fmla="*/ 233 w 234"/>
                  <a:gd name="T59" fmla="*/ 22 h 186"/>
                  <a:gd name="T60" fmla="*/ 232 w 234"/>
                  <a:gd name="T61" fmla="*/ 30 h 186"/>
                  <a:gd name="T62" fmla="*/ 232 w 234"/>
                  <a:gd name="T63" fmla="*/ 40 h 186"/>
                  <a:gd name="T64" fmla="*/ 229 w 234"/>
                  <a:gd name="T65" fmla="*/ 46 h 186"/>
                  <a:gd name="T66" fmla="*/ 226 w 234"/>
                  <a:gd name="T67" fmla="*/ 53 h 186"/>
                  <a:gd name="T68" fmla="*/ 222 w 234"/>
                  <a:gd name="T69" fmla="*/ 60 h 186"/>
                  <a:gd name="T70" fmla="*/ 220 w 234"/>
                  <a:gd name="T71" fmla="*/ 67 h 186"/>
                  <a:gd name="T72" fmla="*/ 213 w 234"/>
                  <a:gd name="T73" fmla="*/ 74 h 186"/>
                  <a:gd name="T74" fmla="*/ 203 w 234"/>
                  <a:gd name="T75" fmla="*/ 80 h 186"/>
                  <a:gd name="T76" fmla="*/ 193 w 234"/>
                  <a:gd name="T77" fmla="*/ 88 h 186"/>
                  <a:gd name="T78" fmla="*/ 188 w 234"/>
                  <a:gd name="T79" fmla="*/ 92 h 186"/>
                  <a:gd name="T80" fmla="*/ 186 w 234"/>
                  <a:gd name="T81" fmla="*/ 94 h 186"/>
                  <a:gd name="T82" fmla="*/ 183 w 234"/>
                  <a:gd name="T83" fmla="*/ 101 h 186"/>
                  <a:gd name="T84" fmla="*/ 174 w 234"/>
                  <a:gd name="T85" fmla="*/ 111 h 186"/>
                  <a:gd name="T86" fmla="*/ 160 w 234"/>
                  <a:gd name="T87" fmla="*/ 126 h 186"/>
                  <a:gd name="T88" fmla="*/ 138 w 234"/>
                  <a:gd name="T89" fmla="*/ 145 h 186"/>
                  <a:gd name="T90" fmla="*/ 121 w 234"/>
                  <a:gd name="T91" fmla="*/ 154 h 186"/>
                  <a:gd name="T92" fmla="*/ 103 w 234"/>
                  <a:gd name="T93" fmla="*/ 159 h 186"/>
                  <a:gd name="T94" fmla="*/ 87 w 234"/>
                  <a:gd name="T95" fmla="*/ 163 h 186"/>
                  <a:gd name="T96" fmla="*/ 77 w 234"/>
                  <a:gd name="T97" fmla="*/ 165 h 186"/>
                  <a:gd name="T98" fmla="*/ 73 w 234"/>
                  <a:gd name="T99" fmla="*/ 165 h 18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34"/>
                  <a:gd name="T151" fmla="*/ 0 h 186"/>
                  <a:gd name="T152" fmla="*/ 234 w 234"/>
                  <a:gd name="T153" fmla="*/ 186 h 18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34" h="186">
                    <a:moveTo>
                      <a:pt x="73" y="165"/>
                    </a:moveTo>
                    <a:lnTo>
                      <a:pt x="73" y="167"/>
                    </a:lnTo>
                    <a:lnTo>
                      <a:pt x="71" y="169"/>
                    </a:lnTo>
                    <a:lnTo>
                      <a:pt x="67" y="173"/>
                    </a:lnTo>
                    <a:lnTo>
                      <a:pt x="62" y="177"/>
                    </a:lnTo>
                    <a:lnTo>
                      <a:pt x="56" y="181"/>
                    </a:lnTo>
                    <a:lnTo>
                      <a:pt x="49" y="184"/>
                    </a:lnTo>
                    <a:lnTo>
                      <a:pt x="41" y="185"/>
                    </a:lnTo>
                    <a:lnTo>
                      <a:pt x="33" y="184"/>
                    </a:lnTo>
                    <a:lnTo>
                      <a:pt x="25" y="182"/>
                    </a:lnTo>
                    <a:lnTo>
                      <a:pt x="17" y="175"/>
                    </a:lnTo>
                    <a:lnTo>
                      <a:pt x="8" y="167"/>
                    </a:lnTo>
                    <a:lnTo>
                      <a:pt x="4" y="158"/>
                    </a:lnTo>
                    <a:lnTo>
                      <a:pt x="1" y="148"/>
                    </a:lnTo>
                    <a:lnTo>
                      <a:pt x="0" y="139"/>
                    </a:lnTo>
                    <a:lnTo>
                      <a:pt x="0" y="130"/>
                    </a:lnTo>
                    <a:lnTo>
                      <a:pt x="1" y="121"/>
                    </a:lnTo>
                    <a:lnTo>
                      <a:pt x="3" y="113"/>
                    </a:lnTo>
                    <a:lnTo>
                      <a:pt x="4" y="108"/>
                    </a:lnTo>
                    <a:lnTo>
                      <a:pt x="6" y="104"/>
                    </a:lnTo>
                    <a:lnTo>
                      <a:pt x="6" y="103"/>
                    </a:lnTo>
                    <a:lnTo>
                      <a:pt x="4" y="101"/>
                    </a:lnTo>
                    <a:lnTo>
                      <a:pt x="3" y="96"/>
                    </a:lnTo>
                    <a:lnTo>
                      <a:pt x="2" y="89"/>
                    </a:lnTo>
                    <a:lnTo>
                      <a:pt x="2" y="81"/>
                    </a:lnTo>
                    <a:lnTo>
                      <a:pt x="2" y="69"/>
                    </a:lnTo>
                    <a:lnTo>
                      <a:pt x="4" y="59"/>
                    </a:lnTo>
                    <a:lnTo>
                      <a:pt x="10" y="47"/>
                    </a:lnTo>
                    <a:lnTo>
                      <a:pt x="18" y="35"/>
                    </a:lnTo>
                    <a:lnTo>
                      <a:pt x="31" y="25"/>
                    </a:lnTo>
                    <a:lnTo>
                      <a:pt x="48" y="15"/>
                    </a:lnTo>
                    <a:lnTo>
                      <a:pt x="64" y="8"/>
                    </a:lnTo>
                    <a:lnTo>
                      <a:pt x="80" y="4"/>
                    </a:lnTo>
                    <a:lnTo>
                      <a:pt x="94" y="2"/>
                    </a:lnTo>
                    <a:lnTo>
                      <a:pt x="106" y="1"/>
                    </a:lnTo>
                    <a:lnTo>
                      <a:pt x="115" y="1"/>
                    </a:lnTo>
                    <a:lnTo>
                      <a:pt x="124" y="2"/>
                    </a:lnTo>
                    <a:lnTo>
                      <a:pt x="131" y="4"/>
                    </a:lnTo>
                    <a:lnTo>
                      <a:pt x="135" y="5"/>
                    </a:lnTo>
                    <a:lnTo>
                      <a:pt x="138" y="7"/>
                    </a:lnTo>
                    <a:lnTo>
                      <a:pt x="139" y="7"/>
                    </a:lnTo>
                    <a:lnTo>
                      <a:pt x="139" y="6"/>
                    </a:lnTo>
                    <a:lnTo>
                      <a:pt x="141" y="6"/>
                    </a:lnTo>
                    <a:lnTo>
                      <a:pt x="143" y="6"/>
                    </a:lnTo>
                    <a:lnTo>
                      <a:pt x="146" y="5"/>
                    </a:lnTo>
                    <a:lnTo>
                      <a:pt x="150" y="4"/>
                    </a:lnTo>
                    <a:lnTo>
                      <a:pt x="154" y="3"/>
                    </a:lnTo>
                    <a:lnTo>
                      <a:pt x="159" y="3"/>
                    </a:lnTo>
                    <a:lnTo>
                      <a:pt x="163" y="2"/>
                    </a:lnTo>
                    <a:lnTo>
                      <a:pt x="168" y="1"/>
                    </a:lnTo>
                    <a:lnTo>
                      <a:pt x="173" y="1"/>
                    </a:lnTo>
                    <a:lnTo>
                      <a:pt x="192" y="0"/>
                    </a:lnTo>
                    <a:lnTo>
                      <a:pt x="206" y="1"/>
                    </a:lnTo>
                    <a:lnTo>
                      <a:pt x="216" y="3"/>
                    </a:lnTo>
                    <a:lnTo>
                      <a:pt x="223" y="6"/>
                    </a:lnTo>
                    <a:lnTo>
                      <a:pt x="229" y="9"/>
                    </a:lnTo>
                    <a:lnTo>
                      <a:pt x="231" y="13"/>
                    </a:lnTo>
                    <a:lnTo>
                      <a:pt x="232" y="17"/>
                    </a:lnTo>
                    <a:lnTo>
                      <a:pt x="232" y="21"/>
                    </a:lnTo>
                    <a:lnTo>
                      <a:pt x="233" y="22"/>
                    </a:lnTo>
                    <a:lnTo>
                      <a:pt x="233" y="23"/>
                    </a:lnTo>
                    <a:lnTo>
                      <a:pt x="232" y="30"/>
                    </a:lnTo>
                    <a:lnTo>
                      <a:pt x="233" y="35"/>
                    </a:lnTo>
                    <a:lnTo>
                      <a:pt x="232" y="40"/>
                    </a:lnTo>
                    <a:lnTo>
                      <a:pt x="231" y="42"/>
                    </a:lnTo>
                    <a:lnTo>
                      <a:pt x="229" y="46"/>
                    </a:lnTo>
                    <a:lnTo>
                      <a:pt x="228" y="49"/>
                    </a:lnTo>
                    <a:lnTo>
                      <a:pt x="226" y="53"/>
                    </a:lnTo>
                    <a:lnTo>
                      <a:pt x="224" y="56"/>
                    </a:lnTo>
                    <a:lnTo>
                      <a:pt x="222" y="60"/>
                    </a:lnTo>
                    <a:lnTo>
                      <a:pt x="222" y="65"/>
                    </a:lnTo>
                    <a:lnTo>
                      <a:pt x="220" y="67"/>
                    </a:lnTo>
                    <a:lnTo>
                      <a:pt x="217" y="70"/>
                    </a:lnTo>
                    <a:lnTo>
                      <a:pt x="213" y="74"/>
                    </a:lnTo>
                    <a:lnTo>
                      <a:pt x="208" y="77"/>
                    </a:lnTo>
                    <a:lnTo>
                      <a:pt x="203" y="80"/>
                    </a:lnTo>
                    <a:lnTo>
                      <a:pt x="198" y="85"/>
                    </a:lnTo>
                    <a:lnTo>
                      <a:pt x="193" y="88"/>
                    </a:lnTo>
                    <a:lnTo>
                      <a:pt x="190" y="91"/>
                    </a:lnTo>
                    <a:lnTo>
                      <a:pt x="188" y="92"/>
                    </a:lnTo>
                    <a:lnTo>
                      <a:pt x="187" y="93"/>
                    </a:lnTo>
                    <a:lnTo>
                      <a:pt x="186" y="94"/>
                    </a:lnTo>
                    <a:lnTo>
                      <a:pt x="185" y="97"/>
                    </a:lnTo>
                    <a:lnTo>
                      <a:pt x="183" y="101"/>
                    </a:lnTo>
                    <a:lnTo>
                      <a:pt x="179" y="106"/>
                    </a:lnTo>
                    <a:lnTo>
                      <a:pt x="174" y="111"/>
                    </a:lnTo>
                    <a:lnTo>
                      <a:pt x="168" y="118"/>
                    </a:lnTo>
                    <a:lnTo>
                      <a:pt x="160" y="126"/>
                    </a:lnTo>
                    <a:lnTo>
                      <a:pt x="151" y="134"/>
                    </a:lnTo>
                    <a:lnTo>
                      <a:pt x="138" y="145"/>
                    </a:lnTo>
                    <a:lnTo>
                      <a:pt x="129" y="149"/>
                    </a:lnTo>
                    <a:lnTo>
                      <a:pt x="121" y="154"/>
                    </a:lnTo>
                    <a:lnTo>
                      <a:pt x="112" y="157"/>
                    </a:lnTo>
                    <a:lnTo>
                      <a:pt x="103" y="159"/>
                    </a:lnTo>
                    <a:lnTo>
                      <a:pt x="95" y="162"/>
                    </a:lnTo>
                    <a:lnTo>
                      <a:pt x="87" y="163"/>
                    </a:lnTo>
                    <a:lnTo>
                      <a:pt x="81" y="164"/>
                    </a:lnTo>
                    <a:lnTo>
                      <a:pt x="77" y="165"/>
                    </a:lnTo>
                    <a:lnTo>
                      <a:pt x="74" y="165"/>
                    </a:lnTo>
                    <a:lnTo>
                      <a:pt x="73" y="165"/>
                    </a:lnTo>
                  </a:path>
                </a:pathLst>
              </a:custGeom>
              <a:solidFill>
                <a:srgbClr val="E5A5A5"/>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942" name="Freeform 244"/>
              <p:cNvSpPr>
                <a:spLocks/>
              </p:cNvSpPr>
              <p:nvPr/>
            </p:nvSpPr>
            <p:spPr bwMode="auto">
              <a:xfrm>
                <a:off x="1099" y="2304"/>
                <a:ext cx="237" cy="189"/>
              </a:xfrm>
              <a:custGeom>
                <a:avLst/>
                <a:gdLst>
                  <a:gd name="T0" fmla="*/ 73 w 237"/>
                  <a:gd name="T1" fmla="*/ 170 h 189"/>
                  <a:gd name="T2" fmla="*/ 68 w 237"/>
                  <a:gd name="T3" fmla="*/ 176 h 189"/>
                  <a:gd name="T4" fmla="*/ 57 w 237"/>
                  <a:gd name="T5" fmla="*/ 184 h 189"/>
                  <a:gd name="T6" fmla="*/ 43 w 237"/>
                  <a:gd name="T7" fmla="*/ 188 h 189"/>
                  <a:gd name="T8" fmla="*/ 26 w 237"/>
                  <a:gd name="T9" fmla="*/ 185 h 189"/>
                  <a:gd name="T10" fmla="*/ 9 w 237"/>
                  <a:gd name="T11" fmla="*/ 170 h 189"/>
                  <a:gd name="T12" fmla="*/ 1 w 237"/>
                  <a:gd name="T13" fmla="*/ 150 h 189"/>
                  <a:gd name="T14" fmla="*/ 0 w 237"/>
                  <a:gd name="T15" fmla="*/ 132 h 189"/>
                  <a:gd name="T16" fmla="*/ 3 w 237"/>
                  <a:gd name="T17" fmla="*/ 115 h 189"/>
                  <a:gd name="T18" fmla="*/ 5 w 237"/>
                  <a:gd name="T19" fmla="*/ 106 h 189"/>
                  <a:gd name="T20" fmla="*/ 5 w 237"/>
                  <a:gd name="T21" fmla="*/ 103 h 189"/>
                  <a:gd name="T22" fmla="*/ 2 w 237"/>
                  <a:gd name="T23" fmla="*/ 91 h 189"/>
                  <a:gd name="T24" fmla="*/ 2 w 237"/>
                  <a:gd name="T25" fmla="*/ 71 h 189"/>
                  <a:gd name="T26" fmla="*/ 10 w 237"/>
                  <a:gd name="T27" fmla="*/ 48 h 189"/>
                  <a:gd name="T28" fmla="*/ 31 w 237"/>
                  <a:gd name="T29" fmla="*/ 25 h 189"/>
                  <a:gd name="T30" fmla="*/ 65 w 237"/>
                  <a:gd name="T31" fmla="*/ 8 h 189"/>
                  <a:gd name="T32" fmla="*/ 95 w 237"/>
                  <a:gd name="T33" fmla="*/ 2 h 189"/>
                  <a:gd name="T34" fmla="*/ 116 w 237"/>
                  <a:gd name="T35" fmla="*/ 2 h 189"/>
                  <a:gd name="T36" fmla="*/ 132 w 237"/>
                  <a:gd name="T37" fmla="*/ 3 h 189"/>
                  <a:gd name="T38" fmla="*/ 140 w 237"/>
                  <a:gd name="T39" fmla="*/ 7 h 189"/>
                  <a:gd name="T40" fmla="*/ 143 w 237"/>
                  <a:gd name="T41" fmla="*/ 6 h 189"/>
                  <a:gd name="T42" fmla="*/ 147 w 237"/>
                  <a:gd name="T43" fmla="*/ 5 h 189"/>
                  <a:gd name="T44" fmla="*/ 155 w 237"/>
                  <a:gd name="T45" fmla="*/ 4 h 189"/>
                  <a:gd name="T46" fmla="*/ 165 w 237"/>
                  <a:gd name="T47" fmla="*/ 3 h 189"/>
                  <a:gd name="T48" fmla="*/ 175 w 237"/>
                  <a:gd name="T49" fmla="*/ 1 h 189"/>
                  <a:gd name="T50" fmla="*/ 207 w 237"/>
                  <a:gd name="T51" fmla="*/ 1 h 189"/>
                  <a:gd name="T52" fmla="*/ 226 w 237"/>
                  <a:gd name="T53" fmla="*/ 6 h 189"/>
                  <a:gd name="T54" fmla="*/ 234 w 237"/>
                  <a:gd name="T55" fmla="*/ 14 h 189"/>
                  <a:gd name="T56" fmla="*/ 235 w 237"/>
                  <a:gd name="T57" fmla="*/ 21 h 189"/>
                  <a:gd name="T58" fmla="*/ 235 w 237"/>
                  <a:gd name="T59" fmla="*/ 24 h 189"/>
                  <a:gd name="T60" fmla="*/ 236 w 237"/>
                  <a:gd name="T61" fmla="*/ 36 h 189"/>
                  <a:gd name="T62" fmla="*/ 234 w 237"/>
                  <a:gd name="T63" fmla="*/ 44 h 189"/>
                  <a:gd name="T64" fmla="*/ 230 w 237"/>
                  <a:gd name="T65" fmla="*/ 50 h 189"/>
                  <a:gd name="T66" fmla="*/ 227 w 237"/>
                  <a:gd name="T67" fmla="*/ 57 h 189"/>
                  <a:gd name="T68" fmla="*/ 224 w 237"/>
                  <a:gd name="T69" fmla="*/ 66 h 189"/>
                  <a:gd name="T70" fmla="*/ 219 w 237"/>
                  <a:gd name="T71" fmla="*/ 71 h 189"/>
                  <a:gd name="T72" fmla="*/ 211 w 237"/>
                  <a:gd name="T73" fmla="*/ 79 h 189"/>
                  <a:gd name="T74" fmla="*/ 200 w 237"/>
                  <a:gd name="T75" fmla="*/ 86 h 189"/>
                  <a:gd name="T76" fmla="*/ 192 w 237"/>
                  <a:gd name="T77" fmla="*/ 91 h 189"/>
                  <a:gd name="T78" fmla="*/ 189 w 237"/>
                  <a:gd name="T79" fmla="*/ 94 h 189"/>
                  <a:gd name="T80" fmla="*/ 188 w 237"/>
                  <a:gd name="T81" fmla="*/ 96 h 189"/>
                  <a:gd name="T82" fmla="*/ 186 w 237"/>
                  <a:gd name="T83" fmla="*/ 103 h 189"/>
                  <a:gd name="T84" fmla="*/ 177 w 237"/>
                  <a:gd name="T85" fmla="*/ 113 h 189"/>
                  <a:gd name="T86" fmla="*/ 162 w 237"/>
                  <a:gd name="T87" fmla="*/ 128 h 189"/>
                  <a:gd name="T88" fmla="*/ 140 w 237"/>
                  <a:gd name="T89" fmla="*/ 147 h 189"/>
                  <a:gd name="T90" fmla="*/ 123 w 237"/>
                  <a:gd name="T91" fmla="*/ 156 h 189"/>
                  <a:gd name="T92" fmla="*/ 105 w 237"/>
                  <a:gd name="T93" fmla="*/ 162 h 189"/>
                  <a:gd name="T94" fmla="*/ 89 w 237"/>
                  <a:gd name="T95" fmla="*/ 166 h 189"/>
                  <a:gd name="T96" fmla="*/ 79 w 237"/>
                  <a:gd name="T97" fmla="*/ 168 h 189"/>
                  <a:gd name="T98" fmla="*/ 74 w 237"/>
                  <a:gd name="T99" fmla="*/ 168 h 1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37"/>
                  <a:gd name="T151" fmla="*/ 0 h 189"/>
                  <a:gd name="T152" fmla="*/ 237 w 237"/>
                  <a:gd name="T153" fmla="*/ 189 h 18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37" h="189">
                    <a:moveTo>
                      <a:pt x="74" y="168"/>
                    </a:moveTo>
                    <a:lnTo>
                      <a:pt x="73" y="170"/>
                    </a:lnTo>
                    <a:lnTo>
                      <a:pt x="72" y="172"/>
                    </a:lnTo>
                    <a:lnTo>
                      <a:pt x="68" y="176"/>
                    </a:lnTo>
                    <a:lnTo>
                      <a:pt x="63" y="180"/>
                    </a:lnTo>
                    <a:lnTo>
                      <a:pt x="57" y="184"/>
                    </a:lnTo>
                    <a:lnTo>
                      <a:pt x="50" y="186"/>
                    </a:lnTo>
                    <a:lnTo>
                      <a:pt x="43" y="188"/>
                    </a:lnTo>
                    <a:lnTo>
                      <a:pt x="34" y="187"/>
                    </a:lnTo>
                    <a:lnTo>
                      <a:pt x="26" y="185"/>
                    </a:lnTo>
                    <a:lnTo>
                      <a:pt x="17" y="178"/>
                    </a:lnTo>
                    <a:lnTo>
                      <a:pt x="9" y="170"/>
                    </a:lnTo>
                    <a:lnTo>
                      <a:pt x="4" y="160"/>
                    </a:lnTo>
                    <a:lnTo>
                      <a:pt x="1" y="150"/>
                    </a:lnTo>
                    <a:lnTo>
                      <a:pt x="0" y="141"/>
                    </a:lnTo>
                    <a:lnTo>
                      <a:pt x="0" y="132"/>
                    </a:lnTo>
                    <a:lnTo>
                      <a:pt x="1" y="123"/>
                    </a:lnTo>
                    <a:lnTo>
                      <a:pt x="3" y="115"/>
                    </a:lnTo>
                    <a:lnTo>
                      <a:pt x="4" y="109"/>
                    </a:lnTo>
                    <a:lnTo>
                      <a:pt x="5" y="106"/>
                    </a:lnTo>
                    <a:lnTo>
                      <a:pt x="6" y="105"/>
                    </a:lnTo>
                    <a:lnTo>
                      <a:pt x="5" y="103"/>
                    </a:lnTo>
                    <a:lnTo>
                      <a:pt x="3" y="98"/>
                    </a:lnTo>
                    <a:lnTo>
                      <a:pt x="2" y="91"/>
                    </a:lnTo>
                    <a:lnTo>
                      <a:pt x="1" y="83"/>
                    </a:lnTo>
                    <a:lnTo>
                      <a:pt x="2" y="71"/>
                    </a:lnTo>
                    <a:lnTo>
                      <a:pt x="5" y="60"/>
                    </a:lnTo>
                    <a:lnTo>
                      <a:pt x="10" y="48"/>
                    </a:lnTo>
                    <a:lnTo>
                      <a:pt x="18" y="36"/>
                    </a:lnTo>
                    <a:lnTo>
                      <a:pt x="31" y="25"/>
                    </a:lnTo>
                    <a:lnTo>
                      <a:pt x="48" y="15"/>
                    </a:lnTo>
                    <a:lnTo>
                      <a:pt x="65" y="8"/>
                    </a:lnTo>
                    <a:lnTo>
                      <a:pt x="81" y="4"/>
                    </a:lnTo>
                    <a:lnTo>
                      <a:pt x="95" y="2"/>
                    </a:lnTo>
                    <a:lnTo>
                      <a:pt x="107" y="1"/>
                    </a:lnTo>
                    <a:lnTo>
                      <a:pt x="116" y="2"/>
                    </a:lnTo>
                    <a:lnTo>
                      <a:pt x="125" y="2"/>
                    </a:lnTo>
                    <a:lnTo>
                      <a:pt x="132" y="3"/>
                    </a:lnTo>
                    <a:lnTo>
                      <a:pt x="136" y="6"/>
                    </a:lnTo>
                    <a:lnTo>
                      <a:pt x="140" y="7"/>
                    </a:lnTo>
                    <a:lnTo>
                      <a:pt x="141" y="7"/>
                    </a:lnTo>
                    <a:lnTo>
                      <a:pt x="143" y="6"/>
                    </a:lnTo>
                    <a:lnTo>
                      <a:pt x="145" y="6"/>
                    </a:lnTo>
                    <a:lnTo>
                      <a:pt x="147" y="5"/>
                    </a:lnTo>
                    <a:lnTo>
                      <a:pt x="151" y="4"/>
                    </a:lnTo>
                    <a:lnTo>
                      <a:pt x="155" y="4"/>
                    </a:lnTo>
                    <a:lnTo>
                      <a:pt x="160" y="3"/>
                    </a:lnTo>
                    <a:lnTo>
                      <a:pt x="165" y="3"/>
                    </a:lnTo>
                    <a:lnTo>
                      <a:pt x="171" y="1"/>
                    </a:lnTo>
                    <a:lnTo>
                      <a:pt x="175" y="1"/>
                    </a:lnTo>
                    <a:lnTo>
                      <a:pt x="194" y="0"/>
                    </a:lnTo>
                    <a:lnTo>
                      <a:pt x="207" y="1"/>
                    </a:lnTo>
                    <a:lnTo>
                      <a:pt x="219" y="3"/>
                    </a:lnTo>
                    <a:lnTo>
                      <a:pt x="226" y="6"/>
                    </a:lnTo>
                    <a:lnTo>
                      <a:pt x="231" y="9"/>
                    </a:lnTo>
                    <a:lnTo>
                      <a:pt x="234" y="14"/>
                    </a:lnTo>
                    <a:lnTo>
                      <a:pt x="235" y="18"/>
                    </a:lnTo>
                    <a:lnTo>
                      <a:pt x="235" y="21"/>
                    </a:lnTo>
                    <a:lnTo>
                      <a:pt x="235" y="23"/>
                    </a:lnTo>
                    <a:lnTo>
                      <a:pt x="235" y="24"/>
                    </a:lnTo>
                    <a:lnTo>
                      <a:pt x="235" y="30"/>
                    </a:lnTo>
                    <a:lnTo>
                      <a:pt x="236" y="36"/>
                    </a:lnTo>
                    <a:lnTo>
                      <a:pt x="235" y="41"/>
                    </a:lnTo>
                    <a:lnTo>
                      <a:pt x="234" y="44"/>
                    </a:lnTo>
                    <a:lnTo>
                      <a:pt x="233" y="47"/>
                    </a:lnTo>
                    <a:lnTo>
                      <a:pt x="230" y="50"/>
                    </a:lnTo>
                    <a:lnTo>
                      <a:pt x="229" y="54"/>
                    </a:lnTo>
                    <a:lnTo>
                      <a:pt x="227" y="57"/>
                    </a:lnTo>
                    <a:lnTo>
                      <a:pt x="225" y="61"/>
                    </a:lnTo>
                    <a:lnTo>
                      <a:pt x="224" y="66"/>
                    </a:lnTo>
                    <a:lnTo>
                      <a:pt x="223" y="68"/>
                    </a:lnTo>
                    <a:lnTo>
                      <a:pt x="219" y="71"/>
                    </a:lnTo>
                    <a:lnTo>
                      <a:pt x="215" y="75"/>
                    </a:lnTo>
                    <a:lnTo>
                      <a:pt x="211" y="79"/>
                    </a:lnTo>
                    <a:lnTo>
                      <a:pt x="205" y="82"/>
                    </a:lnTo>
                    <a:lnTo>
                      <a:pt x="200" y="86"/>
                    </a:lnTo>
                    <a:lnTo>
                      <a:pt x="196" y="89"/>
                    </a:lnTo>
                    <a:lnTo>
                      <a:pt x="192" y="91"/>
                    </a:lnTo>
                    <a:lnTo>
                      <a:pt x="190" y="93"/>
                    </a:lnTo>
                    <a:lnTo>
                      <a:pt x="189" y="94"/>
                    </a:lnTo>
                    <a:lnTo>
                      <a:pt x="189" y="95"/>
                    </a:lnTo>
                    <a:lnTo>
                      <a:pt x="188" y="96"/>
                    </a:lnTo>
                    <a:lnTo>
                      <a:pt x="187" y="99"/>
                    </a:lnTo>
                    <a:lnTo>
                      <a:pt x="186" y="103"/>
                    </a:lnTo>
                    <a:lnTo>
                      <a:pt x="182" y="108"/>
                    </a:lnTo>
                    <a:lnTo>
                      <a:pt x="177" y="113"/>
                    </a:lnTo>
                    <a:lnTo>
                      <a:pt x="171" y="120"/>
                    </a:lnTo>
                    <a:lnTo>
                      <a:pt x="162" y="128"/>
                    </a:lnTo>
                    <a:lnTo>
                      <a:pt x="152" y="137"/>
                    </a:lnTo>
                    <a:lnTo>
                      <a:pt x="140" y="147"/>
                    </a:lnTo>
                    <a:lnTo>
                      <a:pt x="131" y="152"/>
                    </a:lnTo>
                    <a:lnTo>
                      <a:pt x="123" y="156"/>
                    </a:lnTo>
                    <a:lnTo>
                      <a:pt x="113" y="160"/>
                    </a:lnTo>
                    <a:lnTo>
                      <a:pt x="105" y="162"/>
                    </a:lnTo>
                    <a:lnTo>
                      <a:pt x="96" y="164"/>
                    </a:lnTo>
                    <a:lnTo>
                      <a:pt x="89" y="166"/>
                    </a:lnTo>
                    <a:lnTo>
                      <a:pt x="83" y="167"/>
                    </a:lnTo>
                    <a:lnTo>
                      <a:pt x="79" y="168"/>
                    </a:lnTo>
                    <a:lnTo>
                      <a:pt x="75" y="169"/>
                    </a:lnTo>
                    <a:lnTo>
                      <a:pt x="74" y="168"/>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943" name="Freeform 245"/>
              <p:cNvSpPr>
                <a:spLocks/>
              </p:cNvSpPr>
              <p:nvPr/>
            </p:nvSpPr>
            <p:spPr bwMode="auto">
              <a:xfrm>
                <a:off x="1113" y="2311"/>
                <a:ext cx="212" cy="167"/>
              </a:xfrm>
              <a:custGeom>
                <a:avLst/>
                <a:gdLst>
                  <a:gd name="T0" fmla="*/ 58 w 212"/>
                  <a:gd name="T1" fmla="*/ 144 h 167"/>
                  <a:gd name="T2" fmla="*/ 53 w 212"/>
                  <a:gd name="T3" fmla="*/ 150 h 167"/>
                  <a:gd name="T4" fmla="*/ 45 w 212"/>
                  <a:gd name="T5" fmla="*/ 159 h 167"/>
                  <a:gd name="T6" fmla="*/ 34 w 212"/>
                  <a:gd name="T7" fmla="*/ 166 h 167"/>
                  <a:gd name="T8" fmla="*/ 21 w 212"/>
                  <a:gd name="T9" fmla="*/ 164 h 167"/>
                  <a:gd name="T10" fmla="*/ 6 w 212"/>
                  <a:gd name="T11" fmla="*/ 151 h 167"/>
                  <a:gd name="T12" fmla="*/ 0 w 212"/>
                  <a:gd name="T13" fmla="*/ 133 h 167"/>
                  <a:gd name="T14" fmla="*/ 1 w 212"/>
                  <a:gd name="T15" fmla="*/ 115 h 167"/>
                  <a:gd name="T16" fmla="*/ 5 w 212"/>
                  <a:gd name="T17" fmla="*/ 98 h 167"/>
                  <a:gd name="T18" fmla="*/ 8 w 212"/>
                  <a:gd name="T19" fmla="*/ 88 h 167"/>
                  <a:gd name="T20" fmla="*/ 8 w 212"/>
                  <a:gd name="T21" fmla="*/ 86 h 167"/>
                  <a:gd name="T22" fmla="*/ 5 w 212"/>
                  <a:gd name="T23" fmla="*/ 77 h 167"/>
                  <a:gd name="T24" fmla="*/ 2 w 212"/>
                  <a:gd name="T25" fmla="*/ 61 h 167"/>
                  <a:gd name="T26" fmla="*/ 8 w 212"/>
                  <a:gd name="T27" fmla="*/ 43 h 167"/>
                  <a:gd name="T28" fmla="*/ 26 w 212"/>
                  <a:gd name="T29" fmla="*/ 24 h 167"/>
                  <a:gd name="T30" fmla="*/ 60 w 212"/>
                  <a:gd name="T31" fmla="*/ 7 h 167"/>
                  <a:gd name="T32" fmla="*/ 91 w 212"/>
                  <a:gd name="T33" fmla="*/ 1 h 167"/>
                  <a:gd name="T34" fmla="*/ 111 w 212"/>
                  <a:gd name="T35" fmla="*/ 3 h 167"/>
                  <a:gd name="T36" fmla="*/ 124 w 212"/>
                  <a:gd name="T37" fmla="*/ 7 h 167"/>
                  <a:gd name="T38" fmla="*/ 129 w 212"/>
                  <a:gd name="T39" fmla="*/ 13 h 167"/>
                  <a:gd name="T40" fmla="*/ 131 w 212"/>
                  <a:gd name="T41" fmla="*/ 12 h 167"/>
                  <a:gd name="T42" fmla="*/ 136 w 212"/>
                  <a:gd name="T43" fmla="*/ 10 h 167"/>
                  <a:gd name="T44" fmla="*/ 143 w 212"/>
                  <a:gd name="T45" fmla="*/ 5 h 167"/>
                  <a:gd name="T46" fmla="*/ 152 w 212"/>
                  <a:gd name="T47" fmla="*/ 2 h 167"/>
                  <a:gd name="T48" fmla="*/ 160 w 212"/>
                  <a:gd name="T49" fmla="*/ 1 h 167"/>
                  <a:gd name="T50" fmla="*/ 188 w 212"/>
                  <a:gd name="T51" fmla="*/ 2 h 167"/>
                  <a:gd name="T52" fmla="*/ 205 w 212"/>
                  <a:gd name="T53" fmla="*/ 8 h 167"/>
                  <a:gd name="T54" fmla="*/ 209 w 212"/>
                  <a:gd name="T55" fmla="*/ 19 h 167"/>
                  <a:gd name="T56" fmla="*/ 210 w 212"/>
                  <a:gd name="T57" fmla="*/ 29 h 167"/>
                  <a:gd name="T58" fmla="*/ 210 w 212"/>
                  <a:gd name="T59" fmla="*/ 32 h 167"/>
                  <a:gd name="T60" fmla="*/ 207 w 212"/>
                  <a:gd name="T61" fmla="*/ 40 h 167"/>
                  <a:gd name="T62" fmla="*/ 204 w 212"/>
                  <a:gd name="T63" fmla="*/ 44 h 167"/>
                  <a:gd name="T64" fmla="*/ 198 w 212"/>
                  <a:gd name="T65" fmla="*/ 50 h 167"/>
                  <a:gd name="T66" fmla="*/ 185 w 212"/>
                  <a:gd name="T67" fmla="*/ 60 h 167"/>
                  <a:gd name="T68" fmla="*/ 162 w 212"/>
                  <a:gd name="T69" fmla="*/ 79 h 167"/>
                  <a:gd name="T70" fmla="*/ 155 w 212"/>
                  <a:gd name="T71" fmla="*/ 86 h 167"/>
                  <a:gd name="T72" fmla="*/ 148 w 212"/>
                  <a:gd name="T73" fmla="*/ 97 h 167"/>
                  <a:gd name="T74" fmla="*/ 140 w 212"/>
                  <a:gd name="T75" fmla="*/ 109 h 167"/>
                  <a:gd name="T76" fmla="*/ 130 w 212"/>
                  <a:gd name="T77" fmla="*/ 121 h 167"/>
                  <a:gd name="T78" fmla="*/ 117 w 212"/>
                  <a:gd name="T79" fmla="*/ 132 h 167"/>
                  <a:gd name="T80" fmla="*/ 102 w 212"/>
                  <a:gd name="T81" fmla="*/ 138 h 167"/>
                  <a:gd name="T82" fmla="*/ 85 w 212"/>
                  <a:gd name="T83" fmla="*/ 142 h 167"/>
                  <a:gd name="T84" fmla="*/ 71 w 212"/>
                  <a:gd name="T85" fmla="*/ 143 h 167"/>
                  <a:gd name="T86" fmla="*/ 62 w 212"/>
                  <a:gd name="T87" fmla="*/ 143 h 167"/>
                  <a:gd name="T88" fmla="*/ 59 w 212"/>
                  <a:gd name="T89" fmla="*/ 143 h 16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12"/>
                  <a:gd name="T136" fmla="*/ 0 h 167"/>
                  <a:gd name="T137" fmla="*/ 212 w 212"/>
                  <a:gd name="T138" fmla="*/ 167 h 16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12" h="167">
                    <a:moveTo>
                      <a:pt x="59" y="143"/>
                    </a:moveTo>
                    <a:lnTo>
                      <a:pt x="58" y="144"/>
                    </a:lnTo>
                    <a:lnTo>
                      <a:pt x="56" y="146"/>
                    </a:lnTo>
                    <a:lnTo>
                      <a:pt x="53" y="150"/>
                    </a:lnTo>
                    <a:lnTo>
                      <a:pt x="49" y="154"/>
                    </a:lnTo>
                    <a:lnTo>
                      <a:pt x="45" y="159"/>
                    </a:lnTo>
                    <a:lnTo>
                      <a:pt x="40" y="163"/>
                    </a:lnTo>
                    <a:lnTo>
                      <a:pt x="34" y="166"/>
                    </a:lnTo>
                    <a:lnTo>
                      <a:pt x="28" y="166"/>
                    </a:lnTo>
                    <a:lnTo>
                      <a:pt x="21" y="164"/>
                    </a:lnTo>
                    <a:lnTo>
                      <a:pt x="12" y="159"/>
                    </a:lnTo>
                    <a:lnTo>
                      <a:pt x="6" y="151"/>
                    </a:lnTo>
                    <a:lnTo>
                      <a:pt x="2" y="142"/>
                    </a:lnTo>
                    <a:lnTo>
                      <a:pt x="0" y="133"/>
                    </a:lnTo>
                    <a:lnTo>
                      <a:pt x="0" y="124"/>
                    </a:lnTo>
                    <a:lnTo>
                      <a:pt x="1" y="115"/>
                    </a:lnTo>
                    <a:lnTo>
                      <a:pt x="3" y="106"/>
                    </a:lnTo>
                    <a:lnTo>
                      <a:pt x="5" y="98"/>
                    </a:lnTo>
                    <a:lnTo>
                      <a:pt x="7" y="93"/>
                    </a:lnTo>
                    <a:lnTo>
                      <a:pt x="8" y="88"/>
                    </a:lnTo>
                    <a:lnTo>
                      <a:pt x="9" y="87"/>
                    </a:lnTo>
                    <a:lnTo>
                      <a:pt x="8" y="86"/>
                    </a:lnTo>
                    <a:lnTo>
                      <a:pt x="6" y="82"/>
                    </a:lnTo>
                    <a:lnTo>
                      <a:pt x="5" y="77"/>
                    </a:lnTo>
                    <a:lnTo>
                      <a:pt x="3" y="70"/>
                    </a:lnTo>
                    <a:lnTo>
                      <a:pt x="2" y="61"/>
                    </a:lnTo>
                    <a:lnTo>
                      <a:pt x="4" y="53"/>
                    </a:lnTo>
                    <a:lnTo>
                      <a:pt x="8" y="43"/>
                    </a:lnTo>
                    <a:lnTo>
                      <a:pt x="15" y="32"/>
                    </a:lnTo>
                    <a:lnTo>
                      <a:pt x="26" y="24"/>
                    </a:lnTo>
                    <a:lnTo>
                      <a:pt x="41" y="15"/>
                    </a:lnTo>
                    <a:lnTo>
                      <a:pt x="60" y="7"/>
                    </a:lnTo>
                    <a:lnTo>
                      <a:pt x="77" y="3"/>
                    </a:lnTo>
                    <a:lnTo>
                      <a:pt x="91" y="1"/>
                    </a:lnTo>
                    <a:lnTo>
                      <a:pt x="102" y="1"/>
                    </a:lnTo>
                    <a:lnTo>
                      <a:pt x="111" y="3"/>
                    </a:lnTo>
                    <a:lnTo>
                      <a:pt x="118" y="4"/>
                    </a:lnTo>
                    <a:lnTo>
                      <a:pt x="124" y="7"/>
                    </a:lnTo>
                    <a:lnTo>
                      <a:pt x="127" y="11"/>
                    </a:lnTo>
                    <a:lnTo>
                      <a:pt x="129" y="13"/>
                    </a:lnTo>
                    <a:lnTo>
                      <a:pt x="130" y="13"/>
                    </a:lnTo>
                    <a:lnTo>
                      <a:pt x="131" y="12"/>
                    </a:lnTo>
                    <a:lnTo>
                      <a:pt x="134" y="11"/>
                    </a:lnTo>
                    <a:lnTo>
                      <a:pt x="136" y="10"/>
                    </a:lnTo>
                    <a:lnTo>
                      <a:pt x="140" y="7"/>
                    </a:lnTo>
                    <a:lnTo>
                      <a:pt x="143" y="5"/>
                    </a:lnTo>
                    <a:lnTo>
                      <a:pt x="146" y="3"/>
                    </a:lnTo>
                    <a:lnTo>
                      <a:pt x="152" y="2"/>
                    </a:lnTo>
                    <a:lnTo>
                      <a:pt x="157" y="1"/>
                    </a:lnTo>
                    <a:lnTo>
                      <a:pt x="160" y="1"/>
                    </a:lnTo>
                    <a:lnTo>
                      <a:pt x="177" y="0"/>
                    </a:lnTo>
                    <a:lnTo>
                      <a:pt x="188" y="2"/>
                    </a:lnTo>
                    <a:lnTo>
                      <a:pt x="198" y="4"/>
                    </a:lnTo>
                    <a:lnTo>
                      <a:pt x="205" y="8"/>
                    </a:lnTo>
                    <a:lnTo>
                      <a:pt x="208" y="14"/>
                    </a:lnTo>
                    <a:lnTo>
                      <a:pt x="209" y="19"/>
                    </a:lnTo>
                    <a:lnTo>
                      <a:pt x="211" y="25"/>
                    </a:lnTo>
                    <a:lnTo>
                      <a:pt x="210" y="29"/>
                    </a:lnTo>
                    <a:lnTo>
                      <a:pt x="210" y="31"/>
                    </a:lnTo>
                    <a:lnTo>
                      <a:pt x="210" y="32"/>
                    </a:lnTo>
                    <a:lnTo>
                      <a:pt x="208" y="36"/>
                    </a:lnTo>
                    <a:lnTo>
                      <a:pt x="207" y="40"/>
                    </a:lnTo>
                    <a:lnTo>
                      <a:pt x="205" y="42"/>
                    </a:lnTo>
                    <a:lnTo>
                      <a:pt x="204" y="44"/>
                    </a:lnTo>
                    <a:lnTo>
                      <a:pt x="201" y="46"/>
                    </a:lnTo>
                    <a:lnTo>
                      <a:pt x="198" y="50"/>
                    </a:lnTo>
                    <a:lnTo>
                      <a:pt x="193" y="54"/>
                    </a:lnTo>
                    <a:lnTo>
                      <a:pt x="185" y="60"/>
                    </a:lnTo>
                    <a:lnTo>
                      <a:pt x="175" y="69"/>
                    </a:lnTo>
                    <a:lnTo>
                      <a:pt x="162" y="79"/>
                    </a:lnTo>
                    <a:lnTo>
                      <a:pt x="159" y="82"/>
                    </a:lnTo>
                    <a:lnTo>
                      <a:pt x="155" y="86"/>
                    </a:lnTo>
                    <a:lnTo>
                      <a:pt x="152" y="91"/>
                    </a:lnTo>
                    <a:lnTo>
                      <a:pt x="148" y="97"/>
                    </a:lnTo>
                    <a:lnTo>
                      <a:pt x="145" y="102"/>
                    </a:lnTo>
                    <a:lnTo>
                      <a:pt x="140" y="109"/>
                    </a:lnTo>
                    <a:lnTo>
                      <a:pt x="135" y="116"/>
                    </a:lnTo>
                    <a:lnTo>
                      <a:pt x="130" y="121"/>
                    </a:lnTo>
                    <a:lnTo>
                      <a:pt x="123" y="127"/>
                    </a:lnTo>
                    <a:lnTo>
                      <a:pt x="117" y="132"/>
                    </a:lnTo>
                    <a:lnTo>
                      <a:pt x="109" y="135"/>
                    </a:lnTo>
                    <a:lnTo>
                      <a:pt x="102" y="138"/>
                    </a:lnTo>
                    <a:lnTo>
                      <a:pt x="93" y="140"/>
                    </a:lnTo>
                    <a:lnTo>
                      <a:pt x="85" y="142"/>
                    </a:lnTo>
                    <a:lnTo>
                      <a:pt x="78" y="142"/>
                    </a:lnTo>
                    <a:lnTo>
                      <a:pt x="71" y="143"/>
                    </a:lnTo>
                    <a:lnTo>
                      <a:pt x="66" y="144"/>
                    </a:lnTo>
                    <a:lnTo>
                      <a:pt x="62" y="143"/>
                    </a:lnTo>
                    <a:lnTo>
                      <a:pt x="60" y="142"/>
                    </a:lnTo>
                    <a:lnTo>
                      <a:pt x="59" y="143"/>
                    </a:lnTo>
                  </a:path>
                </a:pathLst>
              </a:custGeom>
              <a:solidFill>
                <a:srgbClr val="FFEBC4"/>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944" name="Freeform 246"/>
              <p:cNvSpPr>
                <a:spLocks/>
              </p:cNvSpPr>
              <p:nvPr/>
            </p:nvSpPr>
            <p:spPr bwMode="auto">
              <a:xfrm>
                <a:off x="1110" y="2312"/>
                <a:ext cx="215" cy="171"/>
              </a:xfrm>
              <a:custGeom>
                <a:avLst/>
                <a:gdLst>
                  <a:gd name="T0" fmla="*/ 59 w 215"/>
                  <a:gd name="T1" fmla="*/ 147 h 171"/>
                  <a:gd name="T2" fmla="*/ 54 w 215"/>
                  <a:gd name="T3" fmla="*/ 153 h 171"/>
                  <a:gd name="T4" fmla="*/ 47 w 215"/>
                  <a:gd name="T5" fmla="*/ 163 h 171"/>
                  <a:gd name="T6" fmla="*/ 35 w 215"/>
                  <a:gd name="T7" fmla="*/ 169 h 171"/>
                  <a:gd name="T8" fmla="*/ 21 w 215"/>
                  <a:gd name="T9" fmla="*/ 167 h 171"/>
                  <a:gd name="T10" fmla="*/ 7 w 215"/>
                  <a:gd name="T11" fmla="*/ 154 h 171"/>
                  <a:gd name="T12" fmla="*/ 1 w 215"/>
                  <a:gd name="T13" fmla="*/ 135 h 171"/>
                  <a:gd name="T14" fmla="*/ 2 w 215"/>
                  <a:gd name="T15" fmla="*/ 117 h 171"/>
                  <a:gd name="T16" fmla="*/ 5 w 215"/>
                  <a:gd name="T17" fmla="*/ 101 h 171"/>
                  <a:gd name="T18" fmla="*/ 8 w 215"/>
                  <a:gd name="T19" fmla="*/ 91 h 171"/>
                  <a:gd name="T20" fmla="*/ 8 w 215"/>
                  <a:gd name="T21" fmla="*/ 88 h 171"/>
                  <a:gd name="T22" fmla="*/ 5 w 215"/>
                  <a:gd name="T23" fmla="*/ 78 h 171"/>
                  <a:gd name="T24" fmla="*/ 3 w 215"/>
                  <a:gd name="T25" fmla="*/ 62 h 171"/>
                  <a:gd name="T26" fmla="*/ 8 w 215"/>
                  <a:gd name="T27" fmla="*/ 44 h 171"/>
                  <a:gd name="T28" fmla="*/ 26 w 215"/>
                  <a:gd name="T29" fmla="*/ 23 h 171"/>
                  <a:gd name="T30" fmla="*/ 61 w 215"/>
                  <a:gd name="T31" fmla="*/ 7 h 171"/>
                  <a:gd name="T32" fmla="*/ 92 w 215"/>
                  <a:gd name="T33" fmla="*/ 0 h 171"/>
                  <a:gd name="T34" fmla="*/ 113 w 215"/>
                  <a:gd name="T35" fmla="*/ 3 h 171"/>
                  <a:gd name="T36" fmla="*/ 126 w 215"/>
                  <a:gd name="T37" fmla="*/ 7 h 171"/>
                  <a:gd name="T38" fmla="*/ 131 w 215"/>
                  <a:gd name="T39" fmla="*/ 13 h 171"/>
                  <a:gd name="T40" fmla="*/ 135 w 215"/>
                  <a:gd name="T41" fmla="*/ 11 h 171"/>
                  <a:gd name="T42" fmla="*/ 142 w 215"/>
                  <a:gd name="T43" fmla="*/ 7 h 171"/>
                  <a:gd name="T44" fmla="*/ 149 w 215"/>
                  <a:gd name="T45" fmla="*/ 3 h 171"/>
                  <a:gd name="T46" fmla="*/ 159 w 215"/>
                  <a:gd name="T47" fmla="*/ 1 h 171"/>
                  <a:gd name="T48" fmla="*/ 179 w 215"/>
                  <a:gd name="T49" fmla="*/ 0 h 171"/>
                  <a:gd name="T50" fmla="*/ 201 w 215"/>
                  <a:gd name="T51" fmla="*/ 4 h 171"/>
                  <a:gd name="T52" fmla="*/ 211 w 215"/>
                  <a:gd name="T53" fmla="*/ 15 h 171"/>
                  <a:gd name="T54" fmla="*/ 214 w 215"/>
                  <a:gd name="T55" fmla="*/ 25 h 171"/>
                  <a:gd name="T56" fmla="*/ 214 w 215"/>
                  <a:gd name="T57" fmla="*/ 32 h 171"/>
                  <a:gd name="T58" fmla="*/ 211 w 215"/>
                  <a:gd name="T59" fmla="*/ 37 h 171"/>
                  <a:gd name="T60" fmla="*/ 209 w 215"/>
                  <a:gd name="T61" fmla="*/ 43 h 171"/>
                  <a:gd name="T62" fmla="*/ 205 w 215"/>
                  <a:gd name="T63" fmla="*/ 48 h 171"/>
                  <a:gd name="T64" fmla="*/ 197 w 215"/>
                  <a:gd name="T65" fmla="*/ 55 h 171"/>
                  <a:gd name="T66" fmla="*/ 178 w 215"/>
                  <a:gd name="T67" fmla="*/ 70 h 171"/>
                  <a:gd name="T68" fmla="*/ 162 w 215"/>
                  <a:gd name="T69" fmla="*/ 84 h 171"/>
                  <a:gd name="T70" fmla="*/ 154 w 215"/>
                  <a:gd name="T71" fmla="*/ 93 h 171"/>
                  <a:gd name="T72" fmla="*/ 147 w 215"/>
                  <a:gd name="T73" fmla="*/ 105 h 171"/>
                  <a:gd name="T74" fmla="*/ 137 w 215"/>
                  <a:gd name="T75" fmla="*/ 118 h 171"/>
                  <a:gd name="T76" fmla="*/ 126 w 215"/>
                  <a:gd name="T77" fmla="*/ 129 h 171"/>
                  <a:gd name="T78" fmla="*/ 112 w 215"/>
                  <a:gd name="T79" fmla="*/ 139 h 171"/>
                  <a:gd name="T80" fmla="*/ 95 w 215"/>
                  <a:gd name="T81" fmla="*/ 143 h 171"/>
                  <a:gd name="T82" fmla="*/ 79 w 215"/>
                  <a:gd name="T83" fmla="*/ 145 h 171"/>
                  <a:gd name="T84" fmla="*/ 67 w 215"/>
                  <a:gd name="T85" fmla="*/ 146 h 171"/>
                  <a:gd name="T86" fmla="*/ 60 w 215"/>
                  <a:gd name="T87" fmla="*/ 145 h 17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5"/>
                  <a:gd name="T133" fmla="*/ 0 h 171"/>
                  <a:gd name="T134" fmla="*/ 215 w 215"/>
                  <a:gd name="T135" fmla="*/ 171 h 17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5" h="171">
                    <a:moveTo>
                      <a:pt x="60" y="145"/>
                    </a:moveTo>
                    <a:lnTo>
                      <a:pt x="59" y="147"/>
                    </a:lnTo>
                    <a:lnTo>
                      <a:pt x="57" y="149"/>
                    </a:lnTo>
                    <a:lnTo>
                      <a:pt x="54" y="153"/>
                    </a:lnTo>
                    <a:lnTo>
                      <a:pt x="51" y="158"/>
                    </a:lnTo>
                    <a:lnTo>
                      <a:pt x="47" y="163"/>
                    </a:lnTo>
                    <a:lnTo>
                      <a:pt x="42" y="167"/>
                    </a:lnTo>
                    <a:lnTo>
                      <a:pt x="35" y="169"/>
                    </a:lnTo>
                    <a:lnTo>
                      <a:pt x="28" y="170"/>
                    </a:lnTo>
                    <a:lnTo>
                      <a:pt x="21" y="167"/>
                    </a:lnTo>
                    <a:lnTo>
                      <a:pt x="13" y="162"/>
                    </a:lnTo>
                    <a:lnTo>
                      <a:pt x="7" y="154"/>
                    </a:lnTo>
                    <a:lnTo>
                      <a:pt x="2" y="145"/>
                    </a:lnTo>
                    <a:lnTo>
                      <a:pt x="1" y="135"/>
                    </a:lnTo>
                    <a:lnTo>
                      <a:pt x="0" y="126"/>
                    </a:lnTo>
                    <a:lnTo>
                      <a:pt x="2" y="117"/>
                    </a:lnTo>
                    <a:lnTo>
                      <a:pt x="3" y="108"/>
                    </a:lnTo>
                    <a:lnTo>
                      <a:pt x="5" y="101"/>
                    </a:lnTo>
                    <a:lnTo>
                      <a:pt x="7" y="95"/>
                    </a:lnTo>
                    <a:lnTo>
                      <a:pt x="8" y="91"/>
                    </a:lnTo>
                    <a:lnTo>
                      <a:pt x="10" y="89"/>
                    </a:lnTo>
                    <a:lnTo>
                      <a:pt x="8" y="88"/>
                    </a:lnTo>
                    <a:lnTo>
                      <a:pt x="6" y="84"/>
                    </a:lnTo>
                    <a:lnTo>
                      <a:pt x="5" y="78"/>
                    </a:lnTo>
                    <a:lnTo>
                      <a:pt x="3" y="72"/>
                    </a:lnTo>
                    <a:lnTo>
                      <a:pt x="3" y="62"/>
                    </a:lnTo>
                    <a:lnTo>
                      <a:pt x="4" y="53"/>
                    </a:lnTo>
                    <a:lnTo>
                      <a:pt x="8" y="44"/>
                    </a:lnTo>
                    <a:lnTo>
                      <a:pt x="15" y="33"/>
                    </a:lnTo>
                    <a:lnTo>
                      <a:pt x="26" y="23"/>
                    </a:lnTo>
                    <a:lnTo>
                      <a:pt x="42" y="14"/>
                    </a:lnTo>
                    <a:lnTo>
                      <a:pt x="61" y="7"/>
                    </a:lnTo>
                    <a:lnTo>
                      <a:pt x="78" y="3"/>
                    </a:lnTo>
                    <a:lnTo>
                      <a:pt x="92" y="0"/>
                    </a:lnTo>
                    <a:lnTo>
                      <a:pt x="104" y="0"/>
                    </a:lnTo>
                    <a:lnTo>
                      <a:pt x="113" y="3"/>
                    </a:lnTo>
                    <a:lnTo>
                      <a:pt x="120" y="4"/>
                    </a:lnTo>
                    <a:lnTo>
                      <a:pt x="126" y="7"/>
                    </a:lnTo>
                    <a:lnTo>
                      <a:pt x="129" y="11"/>
                    </a:lnTo>
                    <a:lnTo>
                      <a:pt x="131" y="13"/>
                    </a:lnTo>
                    <a:lnTo>
                      <a:pt x="133" y="13"/>
                    </a:lnTo>
                    <a:lnTo>
                      <a:pt x="135" y="11"/>
                    </a:lnTo>
                    <a:lnTo>
                      <a:pt x="138" y="10"/>
                    </a:lnTo>
                    <a:lnTo>
                      <a:pt x="142" y="7"/>
                    </a:lnTo>
                    <a:lnTo>
                      <a:pt x="145" y="5"/>
                    </a:lnTo>
                    <a:lnTo>
                      <a:pt x="149" y="3"/>
                    </a:lnTo>
                    <a:lnTo>
                      <a:pt x="154" y="2"/>
                    </a:lnTo>
                    <a:lnTo>
                      <a:pt x="159" y="1"/>
                    </a:lnTo>
                    <a:lnTo>
                      <a:pt x="162" y="1"/>
                    </a:lnTo>
                    <a:lnTo>
                      <a:pt x="179" y="0"/>
                    </a:lnTo>
                    <a:lnTo>
                      <a:pt x="192" y="2"/>
                    </a:lnTo>
                    <a:lnTo>
                      <a:pt x="201" y="4"/>
                    </a:lnTo>
                    <a:lnTo>
                      <a:pt x="208" y="9"/>
                    </a:lnTo>
                    <a:lnTo>
                      <a:pt x="211" y="15"/>
                    </a:lnTo>
                    <a:lnTo>
                      <a:pt x="213" y="20"/>
                    </a:lnTo>
                    <a:lnTo>
                      <a:pt x="214" y="25"/>
                    </a:lnTo>
                    <a:lnTo>
                      <a:pt x="213" y="29"/>
                    </a:lnTo>
                    <a:lnTo>
                      <a:pt x="214" y="32"/>
                    </a:lnTo>
                    <a:lnTo>
                      <a:pt x="213" y="34"/>
                    </a:lnTo>
                    <a:lnTo>
                      <a:pt x="211" y="37"/>
                    </a:lnTo>
                    <a:lnTo>
                      <a:pt x="210" y="41"/>
                    </a:lnTo>
                    <a:lnTo>
                      <a:pt x="209" y="43"/>
                    </a:lnTo>
                    <a:lnTo>
                      <a:pt x="208" y="45"/>
                    </a:lnTo>
                    <a:lnTo>
                      <a:pt x="205" y="48"/>
                    </a:lnTo>
                    <a:lnTo>
                      <a:pt x="202" y="50"/>
                    </a:lnTo>
                    <a:lnTo>
                      <a:pt x="197" y="55"/>
                    </a:lnTo>
                    <a:lnTo>
                      <a:pt x="188" y="62"/>
                    </a:lnTo>
                    <a:lnTo>
                      <a:pt x="178" y="70"/>
                    </a:lnTo>
                    <a:lnTo>
                      <a:pt x="164" y="81"/>
                    </a:lnTo>
                    <a:lnTo>
                      <a:pt x="162" y="84"/>
                    </a:lnTo>
                    <a:lnTo>
                      <a:pt x="158" y="88"/>
                    </a:lnTo>
                    <a:lnTo>
                      <a:pt x="154" y="93"/>
                    </a:lnTo>
                    <a:lnTo>
                      <a:pt x="151" y="98"/>
                    </a:lnTo>
                    <a:lnTo>
                      <a:pt x="147" y="105"/>
                    </a:lnTo>
                    <a:lnTo>
                      <a:pt x="143" y="112"/>
                    </a:lnTo>
                    <a:lnTo>
                      <a:pt x="137" y="118"/>
                    </a:lnTo>
                    <a:lnTo>
                      <a:pt x="132" y="125"/>
                    </a:lnTo>
                    <a:lnTo>
                      <a:pt x="126" y="129"/>
                    </a:lnTo>
                    <a:lnTo>
                      <a:pt x="119" y="135"/>
                    </a:lnTo>
                    <a:lnTo>
                      <a:pt x="112" y="139"/>
                    </a:lnTo>
                    <a:lnTo>
                      <a:pt x="103" y="141"/>
                    </a:lnTo>
                    <a:lnTo>
                      <a:pt x="95" y="143"/>
                    </a:lnTo>
                    <a:lnTo>
                      <a:pt x="87" y="145"/>
                    </a:lnTo>
                    <a:lnTo>
                      <a:pt x="79" y="145"/>
                    </a:lnTo>
                    <a:lnTo>
                      <a:pt x="72" y="146"/>
                    </a:lnTo>
                    <a:lnTo>
                      <a:pt x="67" y="146"/>
                    </a:lnTo>
                    <a:lnTo>
                      <a:pt x="63" y="146"/>
                    </a:lnTo>
                    <a:lnTo>
                      <a:pt x="60" y="145"/>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945" name="Freeform 247"/>
              <p:cNvSpPr>
                <a:spLocks/>
              </p:cNvSpPr>
              <p:nvPr/>
            </p:nvSpPr>
            <p:spPr bwMode="auto">
              <a:xfrm>
                <a:off x="1115" y="2320"/>
                <a:ext cx="210" cy="158"/>
              </a:xfrm>
              <a:custGeom>
                <a:avLst/>
                <a:gdLst>
                  <a:gd name="T0" fmla="*/ 203 w 210"/>
                  <a:gd name="T1" fmla="*/ 3 h 158"/>
                  <a:gd name="T2" fmla="*/ 205 w 210"/>
                  <a:gd name="T3" fmla="*/ 9 h 158"/>
                  <a:gd name="T4" fmla="*/ 207 w 210"/>
                  <a:gd name="T5" fmla="*/ 16 h 158"/>
                  <a:gd name="T6" fmla="*/ 208 w 210"/>
                  <a:gd name="T7" fmla="*/ 21 h 158"/>
                  <a:gd name="T8" fmla="*/ 208 w 210"/>
                  <a:gd name="T9" fmla="*/ 24 h 158"/>
                  <a:gd name="T10" fmla="*/ 206 w 210"/>
                  <a:gd name="T11" fmla="*/ 28 h 158"/>
                  <a:gd name="T12" fmla="*/ 203 w 210"/>
                  <a:gd name="T13" fmla="*/ 32 h 158"/>
                  <a:gd name="T14" fmla="*/ 198 w 210"/>
                  <a:gd name="T15" fmla="*/ 36 h 158"/>
                  <a:gd name="T16" fmla="*/ 188 w 210"/>
                  <a:gd name="T17" fmla="*/ 42 h 158"/>
                  <a:gd name="T18" fmla="*/ 168 w 210"/>
                  <a:gd name="T19" fmla="*/ 55 h 158"/>
                  <a:gd name="T20" fmla="*/ 152 w 210"/>
                  <a:gd name="T21" fmla="*/ 69 h 158"/>
                  <a:gd name="T22" fmla="*/ 146 w 210"/>
                  <a:gd name="T23" fmla="*/ 79 h 158"/>
                  <a:gd name="T24" fmla="*/ 139 w 210"/>
                  <a:gd name="T25" fmla="*/ 92 h 158"/>
                  <a:gd name="T26" fmla="*/ 132 w 210"/>
                  <a:gd name="T27" fmla="*/ 106 h 158"/>
                  <a:gd name="T28" fmla="*/ 121 w 210"/>
                  <a:gd name="T29" fmla="*/ 118 h 158"/>
                  <a:gd name="T30" fmla="*/ 107 w 210"/>
                  <a:gd name="T31" fmla="*/ 127 h 158"/>
                  <a:gd name="T32" fmla="*/ 92 w 210"/>
                  <a:gd name="T33" fmla="*/ 131 h 158"/>
                  <a:gd name="T34" fmla="*/ 77 w 210"/>
                  <a:gd name="T35" fmla="*/ 131 h 158"/>
                  <a:gd name="T36" fmla="*/ 65 w 210"/>
                  <a:gd name="T37" fmla="*/ 129 h 158"/>
                  <a:gd name="T38" fmla="*/ 58 w 210"/>
                  <a:gd name="T39" fmla="*/ 128 h 158"/>
                  <a:gd name="T40" fmla="*/ 58 w 210"/>
                  <a:gd name="T41" fmla="*/ 129 h 158"/>
                  <a:gd name="T42" fmla="*/ 53 w 210"/>
                  <a:gd name="T43" fmla="*/ 136 h 158"/>
                  <a:gd name="T44" fmla="*/ 46 w 210"/>
                  <a:gd name="T45" fmla="*/ 146 h 158"/>
                  <a:gd name="T46" fmla="*/ 35 w 210"/>
                  <a:gd name="T47" fmla="*/ 153 h 158"/>
                  <a:gd name="T48" fmla="*/ 21 w 210"/>
                  <a:gd name="T49" fmla="*/ 152 h 158"/>
                  <a:gd name="T50" fmla="*/ 12 w 210"/>
                  <a:gd name="T51" fmla="*/ 145 h 158"/>
                  <a:gd name="T52" fmla="*/ 9 w 210"/>
                  <a:gd name="T53" fmla="*/ 142 h 158"/>
                  <a:gd name="T54" fmla="*/ 6 w 210"/>
                  <a:gd name="T55" fmla="*/ 139 h 158"/>
                  <a:gd name="T56" fmla="*/ 3 w 210"/>
                  <a:gd name="T57" fmla="*/ 136 h 158"/>
                  <a:gd name="T58" fmla="*/ 1 w 210"/>
                  <a:gd name="T59" fmla="*/ 133 h 158"/>
                  <a:gd name="T60" fmla="*/ 1 w 210"/>
                  <a:gd name="T61" fmla="*/ 135 h 158"/>
                  <a:gd name="T62" fmla="*/ 2 w 210"/>
                  <a:gd name="T63" fmla="*/ 138 h 158"/>
                  <a:gd name="T64" fmla="*/ 4 w 210"/>
                  <a:gd name="T65" fmla="*/ 141 h 158"/>
                  <a:gd name="T66" fmla="*/ 6 w 210"/>
                  <a:gd name="T67" fmla="*/ 144 h 158"/>
                  <a:gd name="T68" fmla="*/ 8 w 210"/>
                  <a:gd name="T69" fmla="*/ 147 h 158"/>
                  <a:gd name="T70" fmla="*/ 10 w 210"/>
                  <a:gd name="T71" fmla="*/ 150 h 158"/>
                  <a:gd name="T72" fmla="*/ 26 w 210"/>
                  <a:gd name="T73" fmla="*/ 157 h 158"/>
                  <a:gd name="T74" fmla="*/ 38 w 210"/>
                  <a:gd name="T75" fmla="*/ 154 h 158"/>
                  <a:gd name="T76" fmla="*/ 48 w 210"/>
                  <a:gd name="T77" fmla="*/ 146 h 158"/>
                  <a:gd name="T78" fmla="*/ 54 w 210"/>
                  <a:gd name="T79" fmla="*/ 137 h 158"/>
                  <a:gd name="T80" fmla="*/ 57 w 210"/>
                  <a:gd name="T81" fmla="*/ 134 h 158"/>
                  <a:gd name="T82" fmla="*/ 61 w 210"/>
                  <a:gd name="T83" fmla="*/ 134 h 158"/>
                  <a:gd name="T84" fmla="*/ 69 w 210"/>
                  <a:gd name="T85" fmla="*/ 134 h 158"/>
                  <a:gd name="T86" fmla="*/ 84 w 210"/>
                  <a:gd name="T87" fmla="*/ 134 h 158"/>
                  <a:gd name="T88" fmla="*/ 99 w 210"/>
                  <a:gd name="T89" fmla="*/ 130 h 158"/>
                  <a:gd name="T90" fmla="*/ 115 w 210"/>
                  <a:gd name="T91" fmla="*/ 123 h 158"/>
                  <a:gd name="T92" fmla="*/ 128 w 210"/>
                  <a:gd name="T93" fmla="*/ 112 h 158"/>
                  <a:gd name="T94" fmla="*/ 138 w 210"/>
                  <a:gd name="T95" fmla="*/ 101 h 158"/>
                  <a:gd name="T96" fmla="*/ 147 w 210"/>
                  <a:gd name="T97" fmla="*/ 88 h 158"/>
                  <a:gd name="T98" fmla="*/ 154 w 210"/>
                  <a:gd name="T99" fmla="*/ 78 h 158"/>
                  <a:gd name="T100" fmla="*/ 160 w 210"/>
                  <a:gd name="T101" fmla="*/ 71 h 158"/>
                  <a:gd name="T102" fmla="*/ 184 w 210"/>
                  <a:gd name="T103" fmla="*/ 52 h 158"/>
                  <a:gd name="T104" fmla="*/ 197 w 210"/>
                  <a:gd name="T105" fmla="*/ 41 h 158"/>
                  <a:gd name="T106" fmla="*/ 203 w 210"/>
                  <a:gd name="T107" fmla="*/ 36 h 158"/>
                  <a:gd name="T108" fmla="*/ 205 w 210"/>
                  <a:gd name="T109" fmla="*/ 31 h 158"/>
                  <a:gd name="T110" fmla="*/ 208 w 210"/>
                  <a:gd name="T111" fmla="*/ 25 h 158"/>
                  <a:gd name="T112" fmla="*/ 208 w 210"/>
                  <a:gd name="T113" fmla="*/ 22 h 158"/>
                  <a:gd name="T114" fmla="*/ 209 w 210"/>
                  <a:gd name="T115" fmla="*/ 18 h 158"/>
                  <a:gd name="T116" fmla="*/ 208 w 210"/>
                  <a:gd name="T117" fmla="*/ 14 h 158"/>
                  <a:gd name="T118" fmla="*/ 207 w 210"/>
                  <a:gd name="T119" fmla="*/ 8 h 158"/>
                  <a:gd name="T120" fmla="*/ 202 w 210"/>
                  <a:gd name="T121" fmla="*/ 0 h 1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0"/>
                  <a:gd name="T184" fmla="*/ 0 h 158"/>
                  <a:gd name="T185" fmla="*/ 210 w 210"/>
                  <a:gd name="T186" fmla="*/ 158 h 15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0" h="158">
                    <a:moveTo>
                      <a:pt x="202" y="0"/>
                    </a:moveTo>
                    <a:lnTo>
                      <a:pt x="203" y="3"/>
                    </a:lnTo>
                    <a:lnTo>
                      <a:pt x="204" y="7"/>
                    </a:lnTo>
                    <a:lnTo>
                      <a:pt x="205" y="9"/>
                    </a:lnTo>
                    <a:lnTo>
                      <a:pt x="206" y="13"/>
                    </a:lnTo>
                    <a:lnTo>
                      <a:pt x="207" y="16"/>
                    </a:lnTo>
                    <a:lnTo>
                      <a:pt x="207" y="18"/>
                    </a:lnTo>
                    <a:lnTo>
                      <a:pt x="208" y="21"/>
                    </a:lnTo>
                    <a:lnTo>
                      <a:pt x="208" y="22"/>
                    </a:lnTo>
                    <a:lnTo>
                      <a:pt x="208" y="24"/>
                    </a:lnTo>
                    <a:lnTo>
                      <a:pt x="208" y="25"/>
                    </a:lnTo>
                    <a:lnTo>
                      <a:pt x="206" y="28"/>
                    </a:lnTo>
                    <a:lnTo>
                      <a:pt x="204" y="31"/>
                    </a:lnTo>
                    <a:lnTo>
                      <a:pt x="203" y="32"/>
                    </a:lnTo>
                    <a:lnTo>
                      <a:pt x="201" y="35"/>
                    </a:lnTo>
                    <a:lnTo>
                      <a:pt x="198" y="36"/>
                    </a:lnTo>
                    <a:lnTo>
                      <a:pt x="194" y="39"/>
                    </a:lnTo>
                    <a:lnTo>
                      <a:pt x="188" y="42"/>
                    </a:lnTo>
                    <a:lnTo>
                      <a:pt x="179" y="48"/>
                    </a:lnTo>
                    <a:lnTo>
                      <a:pt x="168" y="55"/>
                    </a:lnTo>
                    <a:lnTo>
                      <a:pt x="155" y="65"/>
                    </a:lnTo>
                    <a:lnTo>
                      <a:pt x="152" y="69"/>
                    </a:lnTo>
                    <a:lnTo>
                      <a:pt x="149" y="74"/>
                    </a:lnTo>
                    <a:lnTo>
                      <a:pt x="146" y="79"/>
                    </a:lnTo>
                    <a:lnTo>
                      <a:pt x="143" y="84"/>
                    </a:lnTo>
                    <a:lnTo>
                      <a:pt x="139" y="92"/>
                    </a:lnTo>
                    <a:lnTo>
                      <a:pt x="137" y="99"/>
                    </a:lnTo>
                    <a:lnTo>
                      <a:pt x="132" y="106"/>
                    </a:lnTo>
                    <a:lnTo>
                      <a:pt x="127" y="112"/>
                    </a:lnTo>
                    <a:lnTo>
                      <a:pt x="121" y="118"/>
                    </a:lnTo>
                    <a:lnTo>
                      <a:pt x="115" y="123"/>
                    </a:lnTo>
                    <a:lnTo>
                      <a:pt x="107" y="127"/>
                    </a:lnTo>
                    <a:lnTo>
                      <a:pt x="99" y="129"/>
                    </a:lnTo>
                    <a:lnTo>
                      <a:pt x="92" y="131"/>
                    </a:lnTo>
                    <a:lnTo>
                      <a:pt x="84" y="131"/>
                    </a:lnTo>
                    <a:lnTo>
                      <a:pt x="77" y="131"/>
                    </a:lnTo>
                    <a:lnTo>
                      <a:pt x="70" y="130"/>
                    </a:lnTo>
                    <a:lnTo>
                      <a:pt x="65" y="129"/>
                    </a:lnTo>
                    <a:lnTo>
                      <a:pt x="61" y="128"/>
                    </a:lnTo>
                    <a:lnTo>
                      <a:pt x="58" y="128"/>
                    </a:lnTo>
                    <a:lnTo>
                      <a:pt x="58" y="127"/>
                    </a:lnTo>
                    <a:lnTo>
                      <a:pt x="58" y="129"/>
                    </a:lnTo>
                    <a:lnTo>
                      <a:pt x="56" y="132"/>
                    </a:lnTo>
                    <a:lnTo>
                      <a:pt x="53" y="136"/>
                    </a:lnTo>
                    <a:lnTo>
                      <a:pt x="50" y="141"/>
                    </a:lnTo>
                    <a:lnTo>
                      <a:pt x="46" y="146"/>
                    </a:lnTo>
                    <a:lnTo>
                      <a:pt x="41" y="150"/>
                    </a:lnTo>
                    <a:lnTo>
                      <a:pt x="35" y="153"/>
                    </a:lnTo>
                    <a:lnTo>
                      <a:pt x="28" y="153"/>
                    </a:lnTo>
                    <a:lnTo>
                      <a:pt x="21" y="152"/>
                    </a:lnTo>
                    <a:lnTo>
                      <a:pt x="14" y="146"/>
                    </a:lnTo>
                    <a:lnTo>
                      <a:pt x="12" y="145"/>
                    </a:lnTo>
                    <a:lnTo>
                      <a:pt x="11" y="144"/>
                    </a:lnTo>
                    <a:lnTo>
                      <a:pt x="9" y="142"/>
                    </a:lnTo>
                    <a:lnTo>
                      <a:pt x="7" y="140"/>
                    </a:lnTo>
                    <a:lnTo>
                      <a:pt x="6" y="139"/>
                    </a:lnTo>
                    <a:lnTo>
                      <a:pt x="4" y="138"/>
                    </a:lnTo>
                    <a:lnTo>
                      <a:pt x="3" y="136"/>
                    </a:lnTo>
                    <a:lnTo>
                      <a:pt x="2" y="135"/>
                    </a:lnTo>
                    <a:lnTo>
                      <a:pt x="1" y="133"/>
                    </a:lnTo>
                    <a:lnTo>
                      <a:pt x="0" y="131"/>
                    </a:lnTo>
                    <a:lnTo>
                      <a:pt x="1" y="135"/>
                    </a:lnTo>
                    <a:lnTo>
                      <a:pt x="2" y="137"/>
                    </a:lnTo>
                    <a:lnTo>
                      <a:pt x="2" y="138"/>
                    </a:lnTo>
                    <a:lnTo>
                      <a:pt x="3" y="140"/>
                    </a:lnTo>
                    <a:lnTo>
                      <a:pt x="4" y="141"/>
                    </a:lnTo>
                    <a:lnTo>
                      <a:pt x="4" y="144"/>
                    </a:lnTo>
                    <a:lnTo>
                      <a:pt x="6" y="144"/>
                    </a:lnTo>
                    <a:lnTo>
                      <a:pt x="6" y="146"/>
                    </a:lnTo>
                    <a:lnTo>
                      <a:pt x="8" y="147"/>
                    </a:lnTo>
                    <a:lnTo>
                      <a:pt x="9" y="149"/>
                    </a:lnTo>
                    <a:lnTo>
                      <a:pt x="10" y="150"/>
                    </a:lnTo>
                    <a:lnTo>
                      <a:pt x="19" y="155"/>
                    </a:lnTo>
                    <a:lnTo>
                      <a:pt x="26" y="157"/>
                    </a:lnTo>
                    <a:lnTo>
                      <a:pt x="32" y="156"/>
                    </a:lnTo>
                    <a:lnTo>
                      <a:pt x="38" y="154"/>
                    </a:lnTo>
                    <a:lnTo>
                      <a:pt x="43" y="150"/>
                    </a:lnTo>
                    <a:lnTo>
                      <a:pt x="48" y="146"/>
                    </a:lnTo>
                    <a:lnTo>
                      <a:pt x="52" y="142"/>
                    </a:lnTo>
                    <a:lnTo>
                      <a:pt x="54" y="137"/>
                    </a:lnTo>
                    <a:lnTo>
                      <a:pt x="56" y="135"/>
                    </a:lnTo>
                    <a:lnTo>
                      <a:pt x="57" y="134"/>
                    </a:lnTo>
                    <a:lnTo>
                      <a:pt x="58" y="134"/>
                    </a:lnTo>
                    <a:lnTo>
                      <a:pt x="61" y="134"/>
                    </a:lnTo>
                    <a:lnTo>
                      <a:pt x="63" y="135"/>
                    </a:lnTo>
                    <a:lnTo>
                      <a:pt x="69" y="134"/>
                    </a:lnTo>
                    <a:lnTo>
                      <a:pt x="76" y="134"/>
                    </a:lnTo>
                    <a:lnTo>
                      <a:pt x="84" y="134"/>
                    </a:lnTo>
                    <a:lnTo>
                      <a:pt x="91" y="131"/>
                    </a:lnTo>
                    <a:lnTo>
                      <a:pt x="99" y="130"/>
                    </a:lnTo>
                    <a:lnTo>
                      <a:pt x="107" y="127"/>
                    </a:lnTo>
                    <a:lnTo>
                      <a:pt x="115" y="123"/>
                    </a:lnTo>
                    <a:lnTo>
                      <a:pt x="121" y="118"/>
                    </a:lnTo>
                    <a:lnTo>
                      <a:pt x="128" y="112"/>
                    </a:lnTo>
                    <a:lnTo>
                      <a:pt x="133" y="107"/>
                    </a:lnTo>
                    <a:lnTo>
                      <a:pt x="138" y="101"/>
                    </a:lnTo>
                    <a:lnTo>
                      <a:pt x="143" y="94"/>
                    </a:lnTo>
                    <a:lnTo>
                      <a:pt x="147" y="88"/>
                    </a:lnTo>
                    <a:lnTo>
                      <a:pt x="151" y="82"/>
                    </a:lnTo>
                    <a:lnTo>
                      <a:pt x="154" y="78"/>
                    </a:lnTo>
                    <a:lnTo>
                      <a:pt x="157" y="74"/>
                    </a:lnTo>
                    <a:lnTo>
                      <a:pt x="160" y="71"/>
                    </a:lnTo>
                    <a:lnTo>
                      <a:pt x="174" y="60"/>
                    </a:lnTo>
                    <a:lnTo>
                      <a:pt x="184" y="52"/>
                    </a:lnTo>
                    <a:lnTo>
                      <a:pt x="192" y="45"/>
                    </a:lnTo>
                    <a:lnTo>
                      <a:pt x="197" y="41"/>
                    </a:lnTo>
                    <a:lnTo>
                      <a:pt x="200" y="39"/>
                    </a:lnTo>
                    <a:lnTo>
                      <a:pt x="203" y="36"/>
                    </a:lnTo>
                    <a:lnTo>
                      <a:pt x="204" y="34"/>
                    </a:lnTo>
                    <a:lnTo>
                      <a:pt x="205" y="31"/>
                    </a:lnTo>
                    <a:lnTo>
                      <a:pt x="207" y="28"/>
                    </a:lnTo>
                    <a:lnTo>
                      <a:pt x="208" y="25"/>
                    </a:lnTo>
                    <a:lnTo>
                      <a:pt x="209" y="23"/>
                    </a:lnTo>
                    <a:lnTo>
                      <a:pt x="208" y="22"/>
                    </a:lnTo>
                    <a:lnTo>
                      <a:pt x="209" y="20"/>
                    </a:lnTo>
                    <a:lnTo>
                      <a:pt x="209" y="18"/>
                    </a:lnTo>
                    <a:lnTo>
                      <a:pt x="209" y="16"/>
                    </a:lnTo>
                    <a:lnTo>
                      <a:pt x="208" y="14"/>
                    </a:lnTo>
                    <a:lnTo>
                      <a:pt x="208" y="11"/>
                    </a:lnTo>
                    <a:lnTo>
                      <a:pt x="207" y="8"/>
                    </a:lnTo>
                    <a:lnTo>
                      <a:pt x="206" y="6"/>
                    </a:lnTo>
                    <a:lnTo>
                      <a:pt x="202" y="0"/>
                    </a:lnTo>
                  </a:path>
                </a:pathLst>
              </a:custGeom>
              <a:solidFill>
                <a:srgbClr val="98724C"/>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946" name="Freeform 248"/>
              <p:cNvSpPr>
                <a:spLocks/>
              </p:cNvSpPr>
              <p:nvPr/>
            </p:nvSpPr>
            <p:spPr bwMode="auto">
              <a:xfrm>
                <a:off x="1081" y="2465"/>
                <a:ext cx="22" cy="17"/>
              </a:xfrm>
              <a:custGeom>
                <a:avLst/>
                <a:gdLst>
                  <a:gd name="T0" fmla="*/ 21 w 22"/>
                  <a:gd name="T1" fmla="*/ 0 h 17"/>
                  <a:gd name="T2" fmla="*/ 21 w 22"/>
                  <a:gd name="T3" fmla="*/ 1 h 17"/>
                  <a:gd name="T4" fmla="*/ 20 w 22"/>
                  <a:gd name="T5" fmla="*/ 1 h 17"/>
                  <a:gd name="T6" fmla="*/ 20 w 22"/>
                  <a:gd name="T7" fmla="*/ 2 h 17"/>
                  <a:gd name="T8" fmla="*/ 19 w 22"/>
                  <a:gd name="T9" fmla="*/ 4 h 17"/>
                  <a:gd name="T10" fmla="*/ 18 w 22"/>
                  <a:gd name="T11" fmla="*/ 6 h 17"/>
                  <a:gd name="T12" fmla="*/ 14 w 22"/>
                  <a:gd name="T13" fmla="*/ 8 h 17"/>
                  <a:gd name="T14" fmla="*/ 11 w 22"/>
                  <a:gd name="T15" fmla="*/ 10 h 17"/>
                  <a:gd name="T16" fmla="*/ 6 w 22"/>
                  <a:gd name="T17" fmla="*/ 13 h 17"/>
                  <a:gd name="T18" fmla="*/ 0 w 22"/>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17"/>
                  <a:gd name="T32" fmla="*/ 22 w 22"/>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17">
                    <a:moveTo>
                      <a:pt x="21" y="0"/>
                    </a:moveTo>
                    <a:lnTo>
                      <a:pt x="21" y="1"/>
                    </a:lnTo>
                    <a:lnTo>
                      <a:pt x="20" y="1"/>
                    </a:lnTo>
                    <a:lnTo>
                      <a:pt x="20" y="2"/>
                    </a:lnTo>
                    <a:lnTo>
                      <a:pt x="19" y="4"/>
                    </a:lnTo>
                    <a:lnTo>
                      <a:pt x="18" y="6"/>
                    </a:lnTo>
                    <a:lnTo>
                      <a:pt x="14" y="8"/>
                    </a:lnTo>
                    <a:lnTo>
                      <a:pt x="11" y="10"/>
                    </a:lnTo>
                    <a:lnTo>
                      <a:pt x="6" y="13"/>
                    </a:lnTo>
                    <a:lnTo>
                      <a:pt x="0" y="16"/>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947" name="Freeform 249"/>
              <p:cNvSpPr>
                <a:spLocks/>
              </p:cNvSpPr>
              <p:nvPr/>
            </p:nvSpPr>
            <p:spPr bwMode="auto">
              <a:xfrm>
                <a:off x="1110" y="2312"/>
                <a:ext cx="215" cy="171"/>
              </a:xfrm>
              <a:custGeom>
                <a:avLst/>
                <a:gdLst>
                  <a:gd name="T0" fmla="*/ 59 w 215"/>
                  <a:gd name="T1" fmla="*/ 147 h 171"/>
                  <a:gd name="T2" fmla="*/ 54 w 215"/>
                  <a:gd name="T3" fmla="*/ 153 h 171"/>
                  <a:gd name="T4" fmla="*/ 47 w 215"/>
                  <a:gd name="T5" fmla="*/ 163 h 171"/>
                  <a:gd name="T6" fmla="*/ 35 w 215"/>
                  <a:gd name="T7" fmla="*/ 169 h 171"/>
                  <a:gd name="T8" fmla="*/ 21 w 215"/>
                  <a:gd name="T9" fmla="*/ 167 h 171"/>
                  <a:gd name="T10" fmla="*/ 7 w 215"/>
                  <a:gd name="T11" fmla="*/ 154 h 171"/>
                  <a:gd name="T12" fmla="*/ 1 w 215"/>
                  <a:gd name="T13" fmla="*/ 135 h 171"/>
                  <a:gd name="T14" fmla="*/ 2 w 215"/>
                  <a:gd name="T15" fmla="*/ 117 h 171"/>
                  <a:gd name="T16" fmla="*/ 5 w 215"/>
                  <a:gd name="T17" fmla="*/ 101 h 171"/>
                  <a:gd name="T18" fmla="*/ 8 w 215"/>
                  <a:gd name="T19" fmla="*/ 91 h 171"/>
                  <a:gd name="T20" fmla="*/ 8 w 215"/>
                  <a:gd name="T21" fmla="*/ 88 h 171"/>
                  <a:gd name="T22" fmla="*/ 5 w 215"/>
                  <a:gd name="T23" fmla="*/ 78 h 171"/>
                  <a:gd name="T24" fmla="*/ 3 w 215"/>
                  <a:gd name="T25" fmla="*/ 62 h 171"/>
                  <a:gd name="T26" fmla="*/ 8 w 215"/>
                  <a:gd name="T27" fmla="*/ 44 h 171"/>
                  <a:gd name="T28" fmla="*/ 26 w 215"/>
                  <a:gd name="T29" fmla="*/ 23 h 171"/>
                  <a:gd name="T30" fmla="*/ 61 w 215"/>
                  <a:gd name="T31" fmla="*/ 7 h 171"/>
                  <a:gd name="T32" fmla="*/ 92 w 215"/>
                  <a:gd name="T33" fmla="*/ 0 h 171"/>
                  <a:gd name="T34" fmla="*/ 113 w 215"/>
                  <a:gd name="T35" fmla="*/ 3 h 171"/>
                  <a:gd name="T36" fmla="*/ 126 w 215"/>
                  <a:gd name="T37" fmla="*/ 7 h 171"/>
                  <a:gd name="T38" fmla="*/ 131 w 215"/>
                  <a:gd name="T39" fmla="*/ 13 h 171"/>
                  <a:gd name="T40" fmla="*/ 135 w 215"/>
                  <a:gd name="T41" fmla="*/ 11 h 171"/>
                  <a:gd name="T42" fmla="*/ 142 w 215"/>
                  <a:gd name="T43" fmla="*/ 7 h 171"/>
                  <a:gd name="T44" fmla="*/ 149 w 215"/>
                  <a:gd name="T45" fmla="*/ 3 h 171"/>
                  <a:gd name="T46" fmla="*/ 159 w 215"/>
                  <a:gd name="T47" fmla="*/ 1 h 171"/>
                  <a:gd name="T48" fmla="*/ 179 w 215"/>
                  <a:gd name="T49" fmla="*/ 0 h 171"/>
                  <a:gd name="T50" fmla="*/ 201 w 215"/>
                  <a:gd name="T51" fmla="*/ 4 h 171"/>
                  <a:gd name="T52" fmla="*/ 211 w 215"/>
                  <a:gd name="T53" fmla="*/ 15 h 171"/>
                  <a:gd name="T54" fmla="*/ 214 w 215"/>
                  <a:gd name="T55" fmla="*/ 25 h 171"/>
                  <a:gd name="T56" fmla="*/ 214 w 215"/>
                  <a:gd name="T57" fmla="*/ 32 h 171"/>
                  <a:gd name="T58" fmla="*/ 211 w 215"/>
                  <a:gd name="T59" fmla="*/ 37 h 171"/>
                  <a:gd name="T60" fmla="*/ 209 w 215"/>
                  <a:gd name="T61" fmla="*/ 43 h 171"/>
                  <a:gd name="T62" fmla="*/ 205 w 215"/>
                  <a:gd name="T63" fmla="*/ 48 h 171"/>
                  <a:gd name="T64" fmla="*/ 197 w 215"/>
                  <a:gd name="T65" fmla="*/ 55 h 171"/>
                  <a:gd name="T66" fmla="*/ 178 w 215"/>
                  <a:gd name="T67" fmla="*/ 70 h 171"/>
                  <a:gd name="T68" fmla="*/ 162 w 215"/>
                  <a:gd name="T69" fmla="*/ 84 h 171"/>
                  <a:gd name="T70" fmla="*/ 154 w 215"/>
                  <a:gd name="T71" fmla="*/ 93 h 171"/>
                  <a:gd name="T72" fmla="*/ 147 w 215"/>
                  <a:gd name="T73" fmla="*/ 105 h 171"/>
                  <a:gd name="T74" fmla="*/ 137 w 215"/>
                  <a:gd name="T75" fmla="*/ 118 h 171"/>
                  <a:gd name="T76" fmla="*/ 126 w 215"/>
                  <a:gd name="T77" fmla="*/ 129 h 171"/>
                  <a:gd name="T78" fmla="*/ 112 w 215"/>
                  <a:gd name="T79" fmla="*/ 139 h 171"/>
                  <a:gd name="T80" fmla="*/ 95 w 215"/>
                  <a:gd name="T81" fmla="*/ 143 h 171"/>
                  <a:gd name="T82" fmla="*/ 79 w 215"/>
                  <a:gd name="T83" fmla="*/ 145 h 171"/>
                  <a:gd name="T84" fmla="*/ 67 w 215"/>
                  <a:gd name="T85" fmla="*/ 146 h 171"/>
                  <a:gd name="T86" fmla="*/ 60 w 215"/>
                  <a:gd name="T87" fmla="*/ 145 h 17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5"/>
                  <a:gd name="T133" fmla="*/ 0 h 171"/>
                  <a:gd name="T134" fmla="*/ 215 w 215"/>
                  <a:gd name="T135" fmla="*/ 171 h 17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5" h="171">
                    <a:moveTo>
                      <a:pt x="60" y="145"/>
                    </a:moveTo>
                    <a:lnTo>
                      <a:pt x="59" y="147"/>
                    </a:lnTo>
                    <a:lnTo>
                      <a:pt x="57" y="149"/>
                    </a:lnTo>
                    <a:lnTo>
                      <a:pt x="54" y="153"/>
                    </a:lnTo>
                    <a:lnTo>
                      <a:pt x="51" y="158"/>
                    </a:lnTo>
                    <a:lnTo>
                      <a:pt x="47" y="163"/>
                    </a:lnTo>
                    <a:lnTo>
                      <a:pt x="42" y="167"/>
                    </a:lnTo>
                    <a:lnTo>
                      <a:pt x="35" y="169"/>
                    </a:lnTo>
                    <a:lnTo>
                      <a:pt x="28" y="170"/>
                    </a:lnTo>
                    <a:lnTo>
                      <a:pt x="21" y="167"/>
                    </a:lnTo>
                    <a:lnTo>
                      <a:pt x="13" y="162"/>
                    </a:lnTo>
                    <a:lnTo>
                      <a:pt x="7" y="154"/>
                    </a:lnTo>
                    <a:lnTo>
                      <a:pt x="2" y="145"/>
                    </a:lnTo>
                    <a:lnTo>
                      <a:pt x="1" y="135"/>
                    </a:lnTo>
                    <a:lnTo>
                      <a:pt x="0" y="126"/>
                    </a:lnTo>
                    <a:lnTo>
                      <a:pt x="2" y="117"/>
                    </a:lnTo>
                    <a:lnTo>
                      <a:pt x="3" y="108"/>
                    </a:lnTo>
                    <a:lnTo>
                      <a:pt x="5" y="101"/>
                    </a:lnTo>
                    <a:lnTo>
                      <a:pt x="7" y="95"/>
                    </a:lnTo>
                    <a:lnTo>
                      <a:pt x="8" y="91"/>
                    </a:lnTo>
                    <a:lnTo>
                      <a:pt x="10" y="89"/>
                    </a:lnTo>
                    <a:lnTo>
                      <a:pt x="8" y="88"/>
                    </a:lnTo>
                    <a:lnTo>
                      <a:pt x="6" y="84"/>
                    </a:lnTo>
                    <a:lnTo>
                      <a:pt x="5" y="78"/>
                    </a:lnTo>
                    <a:lnTo>
                      <a:pt x="3" y="72"/>
                    </a:lnTo>
                    <a:lnTo>
                      <a:pt x="3" y="62"/>
                    </a:lnTo>
                    <a:lnTo>
                      <a:pt x="4" y="53"/>
                    </a:lnTo>
                    <a:lnTo>
                      <a:pt x="8" y="44"/>
                    </a:lnTo>
                    <a:lnTo>
                      <a:pt x="15" y="33"/>
                    </a:lnTo>
                    <a:lnTo>
                      <a:pt x="26" y="23"/>
                    </a:lnTo>
                    <a:lnTo>
                      <a:pt x="42" y="14"/>
                    </a:lnTo>
                    <a:lnTo>
                      <a:pt x="61" y="7"/>
                    </a:lnTo>
                    <a:lnTo>
                      <a:pt x="78" y="3"/>
                    </a:lnTo>
                    <a:lnTo>
                      <a:pt x="92" y="0"/>
                    </a:lnTo>
                    <a:lnTo>
                      <a:pt x="104" y="0"/>
                    </a:lnTo>
                    <a:lnTo>
                      <a:pt x="113" y="3"/>
                    </a:lnTo>
                    <a:lnTo>
                      <a:pt x="120" y="4"/>
                    </a:lnTo>
                    <a:lnTo>
                      <a:pt x="126" y="7"/>
                    </a:lnTo>
                    <a:lnTo>
                      <a:pt x="129" y="11"/>
                    </a:lnTo>
                    <a:lnTo>
                      <a:pt x="131" y="13"/>
                    </a:lnTo>
                    <a:lnTo>
                      <a:pt x="133" y="13"/>
                    </a:lnTo>
                    <a:lnTo>
                      <a:pt x="135" y="11"/>
                    </a:lnTo>
                    <a:lnTo>
                      <a:pt x="138" y="10"/>
                    </a:lnTo>
                    <a:lnTo>
                      <a:pt x="142" y="7"/>
                    </a:lnTo>
                    <a:lnTo>
                      <a:pt x="145" y="5"/>
                    </a:lnTo>
                    <a:lnTo>
                      <a:pt x="149" y="3"/>
                    </a:lnTo>
                    <a:lnTo>
                      <a:pt x="154" y="2"/>
                    </a:lnTo>
                    <a:lnTo>
                      <a:pt x="159" y="1"/>
                    </a:lnTo>
                    <a:lnTo>
                      <a:pt x="162" y="1"/>
                    </a:lnTo>
                    <a:lnTo>
                      <a:pt x="179" y="0"/>
                    </a:lnTo>
                    <a:lnTo>
                      <a:pt x="192" y="2"/>
                    </a:lnTo>
                    <a:lnTo>
                      <a:pt x="201" y="4"/>
                    </a:lnTo>
                    <a:lnTo>
                      <a:pt x="208" y="9"/>
                    </a:lnTo>
                    <a:lnTo>
                      <a:pt x="211" y="15"/>
                    </a:lnTo>
                    <a:lnTo>
                      <a:pt x="213" y="20"/>
                    </a:lnTo>
                    <a:lnTo>
                      <a:pt x="214" y="25"/>
                    </a:lnTo>
                    <a:lnTo>
                      <a:pt x="213" y="29"/>
                    </a:lnTo>
                    <a:lnTo>
                      <a:pt x="214" y="32"/>
                    </a:lnTo>
                    <a:lnTo>
                      <a:pt x="213" y="34"/>
                    </a:lnTo>
                    <a:lnTo>
                      <a:pt x="211" y="37"/>
                    </a:lnTo>
                    <a:lnTo>
                      <a:pt x="210" y="41"/>
                    </a:lnTo>
                    <a:lnTo>
                      <a:pt x="209" y="43"/>
                    </a:lnTo>
                    <a:lnTo>
                      <a:pt x="208" y="45"/>
                    </a:lnTo>
                    <a:lnTo>
                      <a:pt x="205" y="48"/>
                    </a:lnTo>
                    <a:lnTo>
                      <a:pt x="202" y="50"/>
                    </a:lnTo>
                    <a:lnTo>
                      <a:pt x="197" y="55"/>
                    </a:lnTo>
                    <a:lnTo>
                      <a:pt x="188" y="62"/>
                    </a:lnTo>
                    <a:lnTo>
                      <a:pt x="178" y="70"/>
                    </a:lnTo>
                    <a:lnTo>
                      <a:pt x="164" y="81"/>
                    </a:lnTo>
                    <a:lnTo>
                      <a:pt x="162" y="84"/>
                    </a:lnTo>
                    <a:lnTo>
                      <a:pt x="158" y="88"/>
                    </a:lnTo>
                    <a:lnTo>
                      <a:pt x="154" y="93"/>
                    </a:lnTo>
                    <a:lnTo>
                      <a:pt x="151" y="98"/>
                    </a:lnTo>
                    <a:lnTo>
                      <a:pt x="147" y="105"/>
                    </a:lnTo>
                    <a:lnTo>
                      <a:pt x="143" y="112"/>
                    </a:lnTo>
                    <a:lnTo>
                      <a:pt x="137" y="118"/>
                    </a:lnTo>
                    <a:lnTo>
                      <a:pt x="132" y="125"/>
                    </a:lnTo>
                    <a:lnTo>
                      <a:pt x="126" y="129"/>
                    </a:lnTo>
                    <a:lnTo>
                      <a:pt x="119" y="135"/>
                    </a:lnTo>
                    <a:lnTo>
                      <a:pt x="112" y="139"/>
                    </a:lnTo>
                    <a:lnTo>
                      <a:pt x="103" y="141"/>
                    </a:lnTo>
                    <a:lnTo>
                      <a:pt x="95" y="143"/>
                    </a:lnTo>
                    <a:lnTo>
                      <a:pt x="87" y="145"/>
                    </a:lnTo>
                    <a:lnTo>
                      <a:pt x="79" y="145"/>
                    </a:lnTo>
                    <a:lnTo>
                      <a:pt x="72" y="146"/>
                    </a:lnTo>
                    <a:lnTo>
                      <a:pt x="67" y="146"/>
                    </a:lnTo>
                    <a:lnTo>
                      <a:pt x="63" y="146"/>
                    </a:lnTo>
                    <a:lnTo>
                      <a:pt x="60" y="145"/>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948" name="Freeform 250"/>
              <p:cNvSpPr>
                <a:spLocks/>
              </p:cNvSpPr>
              <p:nvPr/>
            </p:nvSpPr>
            <p:spPr bwMode="auto">
              <a:xfrm>
                <a:off x="1287" y="2288"/>
                <a:ext cx="40" cy="21"/>
              </a:xfrm>
              <a:custGeom>
                <a:avLst/>
                <a:gdLst>
                  <a:gd name="T0" fmla="*/ 39 w 40"/>
                  <a:gd name="T1" fmla="*/ 13 h 21"/>
                  <a:gd name="T2" fmla="*/ 38 w 40"/>
                  <a:gd name="T3" fmla="*/ 14 h 21"/>
                  <a:gd name="T4" fmla="*/ 37 w 40"/>
                  <a:gd name="T5" fmla="*/ 15 h 21"/>
                  <a:gd name="T6" fmla="*/ 36 w 40"/>
                  <a:gd name="T7" fmla="*/ 16 h 21"/>
                  <a:gd name="T8" fmla="*/ 33 w 40"/>
                  <a:gd name="T9" fmla="*/ 18 h 21"/>
                  <a:gd name="T10" fmla="*/ 30 w 40"/>
                  <a:gd name="T11" fmla="*/ 19 h 21"/>
                  <a:gd name="T12" fmla="*/ 27 w 40"/>
                  <a:gd name="T13" fmla="*/ 19 h 21"/>
                  <a:gd name="T14" fmla="*/ 23 w 40"/>
                  <a:gd name="T15" fmla="*/ 20 h 21"/>
                  <a:gd name="T16" fmla="*/ 18 w 40"/>
                  <a:gd name="T17" fmla="*/ 19 h 21"/>
                  <a:gd name="T18" fmla="*/ 12 w 40"/>
                  <a:gd name="T19" fmla="*/ 19 h 21"/>
                  <a:gd name="T20" fmla="*/ 7 w 40"/>
                  <a:gd name="T21" fmla="*/ 18 h 21"/>
                  <a:gd name="T22" fmla="*/ 5 w 40"/>
                  <a:gd name="T23" fmla="*/ 18 h 21"/>
                  <a:gd name="T24" fmla="*/ 3 w 40"/>
                  <a:gd name="T25" fmla="*/ 16 h 21"/>
                  <a:gd name="T26" fmla="*/ 2 w 40"/>
                  <a:gd name="T27" fmla="*/ 14 h 21"/>
                  <a:gd name="T28" fmla="*/ 0 w 40"/>
                  <a:gd name="T29" fmla="*/ 12 h 21"/>
                  <a:gd name="T30" fmla="*/ 0 w 40"/>
                  <a:gd name="T31" fmla="*/ 9 h 21"/>
                  <a:gd name="T32" fmla="*/ 0 w 40"/>
                  <a:gd name="T33" fmla="*/ 7 h 21"/>
                  <a:gd name="T34" fmla="*/ 0 w 40"/>
                  <a:gd name="T35" fmla="*/ 5 h 21"/>
                  <a:gd name="T36" fmla="*/ 1 w 40"/>
                  <a:gd name="T37" fmla="*/ 2 h 21"/>
                  <a:gd name="T38" fmla="*/ 1 w 40"/>
                  <a:gd name="T39" fmla="*/ 0 h 21"/>
                  <a:gd name="T40" fmla="*/ 39 w 40"/>
                  <a:gd name="T41" fmla="*/ 13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
                  <a:gd name="T64" fmla="*/ 0 h 21"/>
                  <a:gd name="T65" fmla="*/ 40 w 40"/>
                  <a:gd name="T66" fmla="*/ 21 h 2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 h="21">
                    <a:moveTo>
                      <a:pt x="39" y="13"/>
                    </a:moveTo>
                    <a:lnTo>
                      <a:pt x="38" y="14"/>
                    </a:lnTo>
                    <a:lnTo>
                      <a:pt x="37" y="15"/>
                    </a:lnTo>
                    <a:lnTo>
                      <a:pt x="36" y="16"/>
                    </a:lnTo>
                    <a:lnTo>
                      <a:pt x="33" y="18"/>
                    </a:lnTo>
                    <a:lnTo>
                      <a:pt x="30" y="19"/>
                    </a:lnTo>
                    <a:lnTo>
                      <a:pt x="27" y="19"/>
                    </a:lnTo>
                    <a:lnTo>
                      <a:pt x="23" y="20"/>
                    </a:lnTo>
                    <a:lnTo>
                      <a:pt x="18" y="19"/>
                    </a:lnTo>
                    <a:lnTo>
                      <a:pt x="12" y="19"/>
                    </a:lnTo>
                    <a:lnTo>
                      <a:pt x="7" y="18"/>
                    </a:lnTo>
                    <a:lnTo>
                      <a:pt x="5" y="18"/>
                    </a:lnTo>
                    <a:lnTo>
                      <a:pt x="3" y="16"/>
                    </a:lnTo>
                    <a:lnTo>
                      <a:pt x="2" y="14"/>
                    </a:lnTo>
                    <a:lnTo>
                      <a:pt x="0" y="12"/>
                    </a:lnTo>
                    <a:lnTo>
                      <a:pt x="0" y="9"/>
                    </a:lnTo>
                    <a:lnTo>
                      <a:pt x="0" y="7"/>
                    </a:lnTo>
                    <a:lnTo>
                      <a:pt x="0" y="5"/>
                    </a:lnTo>
                    <a:lnTo>
                      <a:pt x="1" y="2"/>
                    </a:lnTo>
                    <a:lnTo>
                      <a:pt x="1" y="0"/>
                    </a:lnTo>
                    <a:lnTo>
                      <a:pt x="39" y="13"/>
                    </a:lnTo>
                  </a:path>
                </a:pathLst>
              </a:custGeom>
              <a:solidFill>
                <a:srgbClr val="F8DF85"/>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949" name="Freeform 251"/>
              <p:cNvSpPr>
                <a:spLocks/>
              </p:cNvSpPr>
              <p:nvPr/>
            </p:nvSpPr>
            <p:spPr bwMode="auto">
              <a:xfrm>
                <a:off x="1284" y="2288"/>
                <a:ext cx="44" cy="24"/>
              </a:xfrm>
              <a:custGeom>
                <a:avLst/>
                <a:gdLst>
                  <a:gd name="T0" fmla="*/ 43 w 44"/>
                  <a:gd name="T1" fmla="*/ 16 h 24"/>
                  <a:gd name="T2" fmla="*/ 42 w 44"/>
                  <a:gd name="T3" fmla="*/ 16 h 24"/>
                  <a:gd name="T4" fmla="*/ 41 w 44"/>
                  <a:gd name="T5" fmla="*/ 17 h 24"/>
                  <a:gd name="T6" fmla="*/ 41 w 44"/>
                  <a:gd name="T7" fmla="*/ 18 h 24"/>
                  <a:gd name="T8" fmla="*/ 39 w 44"/>
                  <a:gd name="T9" fmla="*/ 20 h 24"/>
                  <a:gd name="T10" fmla="*/ 36 w 44"/>
                  <a:gd name="T11" fmla="*/ 20 h 24"/>
                  <a:gd name="T12" fmla="*/ 32 w 44"/>
                  <a:gd name="T13" fmla="*/ 21 h 24"/>
                  <a:gd name="T14" fmla="*/ 29 w 44"/>
                  <a:gd name="T15" fmla="*/ 22 h 24"/>
                  <a:gd name="T16" fmla="*/ 25 w 44"/>
                  <a:gd name="T17" fmla="*/ 23 h 24"/>
                  <a:gd name="T18" fmla="*/ 20 w 44"/>
                  <a:gd name="T19" fmla="*/ 23 h 24"/>
                  <a:gd name="T20" fmla="*/ 14 w 44"/>
                  <a:gd name="T21" fmla="*/ 22 h 24"/>
                  <a:gd name="T22" fmla="*/ 9 w 44"/>
                  <a:gd name="T23" fmla="*/ 21 h 24"/>
                  <a:gd name="T24" fmla="*/ 6 w 44"/>
                  <a:gd name="T25" fmla="*/ 19 h 24"/>
                  <a:gd name="T26" fmla="*/ 3 w 44"/>
                  <a:gd name="T27" fmla="*/ 19 h 24"/>
                  <a:gd name="T28" fmla="*/ 2 w 44"/>
                  <a:gd name="T29" fmla="*/ 16 h 24"/>
                  <a:gd name="T30" fmla="*/ 1 w 44"/>
                  <a:gd name="T31" fmla="*/ 13 h 24"/>
                  <a:gd name="T32" fmla="*/ 0 w 44"/>
                  <a:gd name="T33" fmla="*/ 11 h 24"/>
                  <a:gd name="T34" fmla="*/ 1 w 44"/>
                  <a:gd name="T35" fmla="*/ 8 h 24"/>
                  <a:gd name="T36" fmla="*/ 0 w 44"/>
                  <a:gd name="T37" fmla="*/ 6 h 24"/>
                  <a:gd name="T38" fmla="*/ 1 w 44"/>
                  <a:gd name="T39" fmla="*/ 2 h 24"/>
                  <a:gd name="T40" fmla="*/ 1 w 44"/>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
                  <a:gd name="T64" fmla="*/ 0 h 24"/>
                  <a:gd name="T65" fmla="*/ 44 w 44"/>
                  <a:gd name="T66" fmla="*/ 24 h 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 h="24">
                    <a:moveTo>
                      <a:pt x="43" y="16"/>
                    </a:moveTo>
                    <a:lnTo>
                      <a:pt x="42" y="16"/>
                    </a:lnTo>
                    <a:lnTo>
                      <a:pt x="41" y="17"/>
                    </a:lnTo>
                    <a:lnTo>
                      <a:pt x="41" y="18"/>
                    </a:lnTo>
                    <a:lnTo>
                      <a:pt x="39" y="20"/>
                    </a:lnTo>
                    <a:lnTo>
                      <a:pt x="36" y="20"/>
                    </a:lnTo>
                    <a:lnTo>
                      <a:pt x="32" y="21"/>
                    </a:lnTo>
                    <a:lnTo>
                      <a:pt x="29" y="22"/>
                    </a:lnTo>
                    <a:lnTo>
                      <a:pt x="25" y="23"/>
                    </a:lnTo>
                    <a:lnTo>
                      <a:pt x="20" y="23"/>
                    </a:lnTo>
                    <a:lnTo>
                      <a:pt x="14" y="22"/>
                    </a:lnTo>
                    <a:lnTo>
                      <a:pt x="9" y="21"/>
                    </a:lnTo>
                    <a:lnTo>
                      <a:pt x="6" y="19"/>
                    </a:lnTo>
                    <a:lnTo>
                      <a:pt x="3" y="19"/>
                    </a:lnTo>
                    <a:lnTo>
                      <a:pt x="2" y="16"/>
                    </a:lnTo>
                    <a:lnTo>
                      <a:pt x="1" y="13"/>
                    </a:lnTo>
                    <a:lnTo>
                      <a:pt x="0" y="11"/>
                    </a:lnTo>
                    <a:lnTo>
                      <a:pt x="1" y="8"/>
                    </a:lnTo>
                    <a:lnTo>
                      <a:pt x="0" y="6"/>
                    </a:lnTo>
                    <a:lnTo>
                      <a:pt x="1" y="2"/>
                    </a:lnTo>
                    <a:lnTo>
                      <a:pt x="1"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950" name="Freeform 252"/>
              <p:cNvSpPr>
                <a:spLocks/>
              </p:cNvSpPr>
              <p:nvPr/>
            </p:nvSpPr>
            <p:spPr bwMode="auto">
              <a:xfrm>
                <a:off x="1293" y="2300"/>
                <a:ext cx="18" cy="17"/>
              </a:xfrm>
              <a:custGeom>
                <a:avLst/>
                <a:gdLst>
                  <a:gd name="T0" fmla="*/ 2 w 18"/>
                  <a:gd name="T1" fmla="*/ 3 h 17"/>
                  <a:gd name="T2" fmla="*/ 3 w 18"/>
                  <a:gd name="T3" fmla="*/ 3 h 17"/>
                  <a:gd name="T4" fmla="*/ 4 w 18"/>
                  <a:gd name="T5" fmla="*/ 3 h 17"/>
                  <a:gd name="T6" fmla="*/ 6 w 18"/>
                  <a:gd name="T7" fmla="*/ 6 h 17"/>
                  <a:gd name="T8" fmla="*/ 7 w 18"/>
                  <a:gd name="T9" fmla="*/ 9 h 17"/>
                  <a:gd name="T10" fmla="*/ 8 w 18"/>
                  <a:gd name="T11" fmla="*/ 6 h 17"/>
                  <a:gd name="T12" fmla="*/ 10 w 18"/>
                  <a:gd name="T13" fmla="*/ 9 h 17"/>
                  <a:gd name="T14" fmla="*/ 11 w 18"/>
                  <a:gd name="T15" fmla="*/ 9 h 17"/>
                  <a:gd name="T16" fmla="*/ 13 w 18"/>
                  <a:gd name="T17" fmla="*/ 9 h 17"/>
                  <a:gd name="T18" fmla="*/ 14 w 18"/>
                  <a:gd name="T19" fmla="*/ 9 h 17"/>
                  <a:gd name="T20" fmla="*/ 15 w 18"/>
                  <a:gd name="T21" fmla="*/ 9 h 17"/>
                  <a:gd name="T22" fmla="*/ 16 w 18"/>
                  <a:gd name="T23" fmla="*/ 9 h 17"/>
                  <a:gd name="T24" fmla="*/ 16 w 18"/>
                  <a:gd name="T25" fmla="*/ 6 h 17"/>
                  <a:gd name="T26" fmla="*/ 16 w 18"/>
                  <a:gd name="T27" fmla="*/ 9 h 17"/>
                  <a:gd name="T28" fmla="*/ 17 w 18"/>
                  <a:gd name="T29" fmla="*/ 9 h 17"/>
                  <a:gd name="T30" fmla="*/ 16 w 18"/>
                  <a:gd name="T31" fmla="*/ 9 h 17"/>
                  <a:gd name="T32" fmla="*/ 16 w 18"/>
                  <a:gd name="T33" fmla="*/ 12 h 17"/>
                  <a:gd name="T34" fmla="*/ 14 w 18"/>
                  <a:gd name="T35" fmla="*/ 12 h 17"/>
                  <a:gd name="T36" fmla="*/ 13 w 18"/>
                  <a:gd name="T37" fmla="*/ 12 h 17"/>
                  <a:gd name="T38" fmla="*/ 11 w 18"/>
                  <a:gd name="T39" fmla="*/ 12 h 17"/>
                  <a:gd name="T40" fmla="*/ 9 w 18"/>
                  <a:gd name="T41" fmla="*/ 12 h 17"/>
                  <a:gd name="T42" fmla="*/ 8 w 18"/>
                  <a:gd name="T43" fmla="*/ 16 h 17"/>
                  <a:gd name="T44" fmla="*/ 6 w 18"/>
                  <a:gd name="T45" fmla="*/ 12 h 17"/>
                  <a:gd name="T46" fmla="*/ 5 w 18"/>
                  <a:gd name="T47" fmla="*/ 9 h 17"/>
                  <a:gd name="T48" fmla="*/ 4 w 18"/>
                  <a:gd name="T49" fmla="*/ 9 h 17"/>
                  <a:gd name="T50" fmla="*/ 2 w 18"/>
                  <a:gd name="T51" fmla="*/ 9 h 17"/>
                  <a:gd name="T52" fmla="*/ 1 w 18"/>
                  <a:gd name="T53" fmla="*/ 6 h 17"/>
                  <a:gd name="T54" fmla="*/ 0 w 18"/>
                  <a:gd name="T55" fmla="*/ 6 h 17"/>
                  <a:gd name="T56" fmla="*/ 0 w 18"/>
                  <a:gd name="T57" fmla="*/ 3 h 17"/>
                  <a:gd name="T58" fmla="*/ 1 w 18"/>
                  <a:gd name="T59" fmla="*/ 0 h 17"/>
                  <a:gd name="T60" fmla="*/ 2 w 18"/>
                  <a:gd name="T61" fmla="*/ 0 h 17"/>
                  <a:gd name="T62" fmla="*/ 2 w 18"/>
                  <a:gd name="T63" fmla="*/ 3 h 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
                  <a:gd name="T97" fmla="*/ 0 h 17"/>
                  <a:gd name="T98" fmla="*/ 18 w 18"/>
                  <a:gd name="T99" fmla="*/ 17 h 1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 h="17">
                    <a:moveTo>
                      <a:pt x="2" y="3"/>
                    </a:moveTo>
                    <a:lnTo>
                      <a:pt x="3" y="3"/>
                    </a:lnTo>
                    <a:lnTo>
                      <a:pt x="4" y="3"/>
                    </a:lnTo>
                    <a:lnTo>
                      <a:pt x="6" y="6"/>
                    </a:lnTo>
                    <a:lnTo>
                      <a:pt x="7" y="9"/>
                    </a:lnTo>
                    <a:lnTo>
                      <a:pt x="8" y="6"/>
                    </a:lnTo>
                    <a:lnTo>
                      <a:pt x="10" y="9"/>
                    </a:lnTo>
                    <a:lnTo>
                      <a:pt x="11" y="9"/>
                    </a:lnTo>
                    <a:lnTo>
                      <a:pt x="13" y="9"/>
                    </a:lnTo>
                    <a:lnTo>
                      <a:pt x="14" y="9"/>
                    </a:lnTo>
                    <a:lnTo>
                      <a:pt x="15" y="9"/>
                    </a:lnTo>
                    <a:lnTo>
                      <a:pt x="16" y="9"/>
                    </a:lnTo>
                    <a:lnTo>
                      <a:pt x="16" y="6"/>
                    </a:lnTo>
                    <a:lnTo>
                      <a:pt x="16" y="9"/>
                    </a:lnTo>
                    <a:lnTo>
                      <a:pt x="17" y="9"/>
                    </a:lnTo>
                    <a:lnTo>
                      <a:pt x="16" y="9"/>
                    </a:lnTo>
                    <a:lnTo>
                      <a:pt x="16" y="12"/>
                    </a:lnTo>
                    <a:lnTo>
                      <a:pt x="14" y="12"/>
                    </a:lnTo>
                    <a:lnTo>
                      <a:pt x="13" y="12"/>
                    </a:lnTo>
                    <a:lnTo>
                      <a:pt x="11" y="12"/>
                    </a:lnTo>
                    <a:lnTo>
                      <a:pt x="9" y="12"/>
                    </a:lnTo>
                    <a:lnTo>
                      <a:pt x="8" y="16"/>
                    </a:lnTo>
                    <a:lnTo>
                      <a:pt x="6" y="12"/>
                    </a:lnTo>
                    <a:lnTo>
                      <a:pt x="5" y="9"/>
                    </a:lnTo>
                    <a:lnTo>
                      <a:pt x="4" y="9"/>
                    </a:lnTo>
                    <a:lnTo>
                      <a:pt x="2" y="9"/>
                    </a:lnTo>
                    <a:lnTo>
                      <a:pt x="1" y="6"/>
                    </a:lnTo>
                    <a:lnTo>
                      <a:pt x="0" y="6"/>
                    </a:lnTo>
                    <a:lnTo>
                      <a:pt x="0" y="3"/>
                    </a:lnTo>
                    <a:lnTo>
                      <a:pt x="1" y="0"/>
                    </a:lnTo>
                    <a:lnTo>
                      <a:pt x="2" y="0"/>
                    </a:lnTo>
                    <a:lnTo>
                      <a:pt x="2" y="3"/>
                    </a:lnTo>
                  </a:path>
                </a:pathLst>
              </a:custGeom>
              <a:solidFill>
                <a:srgbClr val="FEFBF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951" name="Freeform 253"/>
              <p:cNvSpPr>
                <a:spLocks/>
              </p:cNvSpPr>
              <p:nvPr/>
            </p:nvSpPr>
            <p:spPr bwMode="auto">
              <a:xfrm>
                <a:off x="1097" y="2418"/>
                <a:ext cx="17" cy="41"/>
              </a:xfrm>
              <a:custGeom>
                <a:avLst/>
                <a:gdLst>
                  <a:gd name="T0" fmla="*/ 1 w 17"/>
                  <a:gd name="T1" fmla="*/ 0 h 41"/>
                  <a:gd name="T2" fmla="*/ 1 w 17"/>
                  <a:gd name="T3" fmla="*/ 1 h 41"/>
                  <a:gd name="T4" fmla="*/ 2 w 17"/>
                  <a:gd name="T5" fmla="*/ 1 h 41"/>
                  <a:gd name="T6" fmla="*/ 4 w 17"/>
                  <a:gd name="T7" fmla="*/ 3 h 41"/>
                  <a:gd name="T8" fmla="*/ 6 w 17"/>
                  <a:gd name="T9" fmla="*/ 4 h 41"/>
                  <a:gd name="T10" fmla="*/ 8 w 17"/>
                  <a:gd name="T11" fmla="*/ 7 h 41"/>
                  <a:gd name="T12" fmla="*/ 9 w 17"/>
                  <a:gd name="T13" fmla="*/ 10 h 41"/>
                  <a:gd name="T14" fmla="*/ 12 w 17"/>
                  <a:gd name="T15" fmla="*/ 13 h 41"/>
                  <a:gd name="T16" fmla="*/ 13 w 17"/>
                  <a:gd name="T17" fmla="*/ 18 h 41"/>
                  <a:gd name="T18" fmla="*/ 14 w 17"/>
                  <a:gd name="T19" fmla="*/ 22 h 41"/>
                  <a:gd name="T20" fmla="*/ 14 w 17"/>
                  <a:gd name="T21" fmla="*/ 26 h 41"/>
                  <a:gd name="T22" fmla="*/ 16 w 17"/>
                  <a:gd name="T23" fmla="*/ 29 h 41"/>
                  <a:gd name="T24" fmla="*/ 14 w 17"/>
                  <a:gd name="T25" fmla="*/ 32 h 41"/>
                  <a:gd name="T26" fmla="*/ 13 w 17"/>
                  <a:gd name="T27" fmla="*/ 33 h 41"/>
                  <a:gd name="T28" fmla="*/ 10 w 17"/>
                  <a:gd name="T29" fmla="*/ 36 h 41"/>
                  <a:gd name="T30" fmla="*/ 9 w 17"/>
                  <a:gd name="T31" fmla="*/ 37 h 41"/>
                  <a:gd name="T32" fmla="*/ 8 w 17"/>
                  <a:gd name="T33" fmla="*/ 37 h 41"/>
                  <a:gd name="T34" fmla="*/ 5 w 17"/>
                  <a:gd name="T35" fmla="*/ 38 h 41"/>
                  <a:gd name="T36" fmla="*/ 2 w 17"/>
                  <a:gd name="T37" fmla="*/ 39 h 41"/>
                  <a:gd name="T38" fmla="*/ 0 w 17"/>
                  <a:gd name="T39" fmla="*/ 40 h 41"/>
                  <a:gd name="T40" fmla="*/ 1 w 17"/>
                  <a:gd name="T41" fmla="*/ 0 h 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41"/>
                  <a:gd name="T65" fmla="*/ 17 w 17"/>
                  <a:gd name="T66" fmla="*/ 41 h 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41">
                    <a:moveTo>
                      <a:pt x="1" y="0"/>
                    </a:moveTo>
                    <a:lnTo>
                      <a:pt x="1" y="1"/>
                    </a:lnTo>
                    <a:lnTo>
                      <a:pt x="2" y="1"/>
                    </a:lnTo>
                    <a:lnTo>
                      <a:pt x="4" y="3"/>
                    </a:lnTo>
                    <a:lnTo>
                      <a:pt x="6" y="4"/>
                    </a:lnTo>
                    <a:lnTo>
                      <a:pt x="8" y="7"/>
                    </a:lnTo>
                    <a:lnTo>
                      <a:pt x="9" y="10"/>
                    </a:lnTo>
                    <a:lnTo>
                      <a:pt x="12" y="13"/>
                    </a:lnTo>
                    <a:lnTo>
                      <a:pt x="13" y="18"/>
                    </a:lnTo>
                    <a:lnTo>
                      <a:pt x="14" y="22"/>
                    </a:lnTo>
                    <a:lnTo>
                      <a:pt x="14" y="26"/>
                    </a:lnTo>
                    <a:lnTo>
                      <a:pt x="16" y="29"/>
                    </a:lnTo>
                    <a:lnTo>
                      <a:pt x="14" y="32"/>
                    </a:lnTo>
                    <a:lnTo>
                      <a:pt x="13" y="33"/>
                    </a:lnTo>
                    <a:lnTo>
                      <a:pt x="10" y="36"/>
                    </a:lnTo>
                    <a:lnTo>
                      <a:pt x="9" y="37"/>
                    </a:lnTo>
                    <a:lnTo>
                      <a:pt x="8" y="37"/>
                    </a:lnTo>
                    <a:lnTo>
                      <a:pt x="5" y="38"/>
                    </a:lnTo>
                    <a:lnTo>
                      <a:pt x="2" y="39"/>
                    </a:lnTo>
                    <a:lnTo>
                      <a:pt x="0" y="40"/>
                    </a:lnTo>
                    <a:lnTo>
                      <a:pt x="1" y="0"/>
                    </a:lnTo>
                  </a:path>
                </a:pathLst>
              </a:custGeom>
              <a:solidFill>
                <a:srgbClr val="F8DF85"/>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952" name="Freeform 254"/>
              <p:cNvSpPr>
                <a:spLocks/>
              </p:cNvSpPr>
              <p:nvPr/>
            </p:nvSpPr>
            <p:spPr bwMode="auto">
              <a:xfrm>
                <a:off x="1085" y="2416"/>
                <a:ext cx="29" cy="48"/>
              </a:xfrm>
              <a:custGeom>
                <a:avLst/>
                <a:gdLst>
                  <a:gd name="T0" fmla="*/ 0 w 29"/>
                  <a:gd name="T1" fmla="*/ 1 h 48"/>
                  <a:gd name="T2" fmla="*/ 1 w 29"/>
                  <a:gd name="T3" fmla="*/ 0 h 48"/>
                  <a:gd name="T4" fmla="*/ 2 w 29"/>
                  <a:gd name="T5" fmla="*/ 1 h 48"/>
                  <a:gd name="T6" fmla="*/ 3 w 29"/>
                  <a:gd name="T7" fmla="*/ 1 h 48"/>
                  <a:gd name="T8" fmla="*/ 5 w 29"/>
                  <a:gd name="T9" fmla="*/ 1 h 48"/>
                  <a:gd name="T10" fmla="*/ 7 w 29"/>
                  <a:gd name="T11" fmla="*/ 2 h 48"/>
                  <a:gd name="T12" fmla="*/ 10 w 29"/>
                  <a:gd name="T13" fmla="*/ 3 h 48"/>
                  <a:gd name="T14" fmla="*/ 12 w 29"/>
                  <a:gd name="T15" fmla="*/ 4 h 48"/>
                  <a:gd name="T16" fmla="*/ 14 w 29"/>
                  <a:gd name="T17" fmla="*/ 4 h 48"/>
                  <a:gd name="T18" fmla="*/ 15 w 29"/>
                  <a:gd name="T19" fmla="*/ 5 h 48"/>
                  <a:gd name="T20" fmla="*/ 17 w 29"/>
                  <a:gd name="T21" fmla="*/ 6 h 48"/>
                  <a:gd name="T22" fmla="*/ 17 w 29"/>
                  <a:gd name="T23" fmla="*/ 7 h 48"/>
                  <a:gd name="T24" fmla="*/ 18 w 29"/>
                  <a:gd name="T25" fmla="*/ 8 h 48"/>
                  <a:gd name="T26" fmla="*/ 20 w 29"/>
                  <a:gd name="T27" fmla="*/ 9 h 48"/>
                  <a:gd name="T28" fmla="*/ 22 w 29"/>
                  <a:gd name="T29" fmla="*/ 11 h 48"/>
                  <a:gd name="T30" fmla="*/ 22 w 29"/>
                  <a:gd name="T31" fmla="*/ 13 h 48"/>
                  <a:gd name="T32" fmla="*/ 24 w 29"/>
                  <a:gd name="T33" fmla="*/ 15 h 48"/>
                  <a:gd name="T34" fmla="*/ 25 w 29"/>
                  <a:gd name="T35" fmla="*/ 18 h 48"/>
                  <a:gd name="T36" fmla="*/ 25 w 29"/>
                  <a:gd name="T37" fmla="*/ 20 h 48"/>
                  <a:gd name="T38" fmla="*/ 27 w 29"/>
                  <a:gd name="T39" fmla="*/ 24 h 48"/>
                  <a:gd name="T40" fmla="*/ 27 w 29"/>
                  <a:gd name="T41" fmla="*/ 27 h 48"/>
                  <a:gd name="T42" fmla="*/ 28 w 29"/>
                  <a:gd name="T43" fmla="*/ 31 h 48"/>
                  <a:gd name="T44" fmla="*/ 27 w 29"/>
                  <a:gd name="T45" fmla="*/ 34 h 48"/>
                  <a:gd name="T46" fmla="*/ 26 w 29"/>
                  <a:gd name="T47" fmla="*/ 37 h 48"/>
                  <a:gd name="T48" fmla="*/ 25 w 29"/>
                  <a:gd name="T49" fmla="*/ 39 h 48"/>
                  <a:gd name="T50" fmla="*/ 23 w 29"/>
                  <a:gd name="T51" fmla="*/ 41 h 48"/>
                  <a:gd name="T52" fmla="*/ 21 w 29"/>
                  <a:gd name="T53" fmla="*/ 43 h 48"/>
                  <a:gd name="T54" fmla="*/ 19 w 29"/>
                  <a:gd name="T55" fmla="*/ 44 h 48"/>
                  <a:gd name="T56" fmla="*/ 16 w 29"/>
                  <a:gd name="T57" fmla="*/ 44 h 48"/>
                  <a:gd name="T58" fmla="*/ 13 w 29"/>
                  <a:gd name="T59" fmla="*/ 45 h 48"/>
                  <a:gd name="T60" fmla="*/ 11 w 29"/>
                  <a:gd name="T61" fmla="*/ 47 h 4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9"/>
                  <a:gd name="T94" fmla="*/ 0 h 48"/>
                  <a:gd name="T95" fmla="*/ 29 w 29"/>
                  <a:gd name="T96" fmla="*/ 48 h 4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9" h="48">
                    <a:moveTo>
                      <a:pt x="0" y="1"/>
                    </a:moveTo>
                    <a:lnTo>
                      <a:pt x="1" y="0"/>
                    </a:lnTo>
                    <a:lnTo>
                      <a:pt x="2" y="1"/>
                    </a:lnTo>
                    <a:lnTo>
                      <a:pt x="3" y="1"/>
                    </a:lnTo>
                    <a:lnTo>
                      <a:pt x="5" y="1"/>
                    </a:lnTo>
                    <a:lnTo>
                      <a:pt x="7" y="2"/>
                    </a:lnTo>
                    <a:lnTo>
                      <a:pt x="10" y="3"/>
                    </a:lnTo>
                    <a:lnTo>
                      <a:pt x="12" y="4"/>
                    </a:lnTo>
                    <a:lnTo>
                      <a:pt x="14" y="4"/>
                    </a:lnTo>
                    <a:lnTo>
                      <a:pt x="15" y="5"/>
                    </a:lnTo>
                    <a:lnTo>
                      <a:pt x="17" y="6"/>
                    </a:lnTo>
                    <a:lnTo>
                      <a:pt x="17" y="7"/>
                    </a:lnTo>
                    <a:lnTo>
                      <a:pt x="18" y="8"/>
                    </a:lnTo>
                    <a:lnTo>
                      <a:pt x="20" y="9"/>
                    </a:lnTo>
                    <a:lnTo>
                      <a:pt x="22" y="11"/>
                    </a:lnTo>
                    <a:lnTo>
                      <a:pt x="22" y="13"/>
                    </a:lnTo>
                    <a:lnTo>
                      <a:pt x="24" y="15"/>
                    </a:lnTo>
                    <a:lnTo>
                      <a:pt x="25" y="18"/>
                    </a:lnTo>
                    <a:lnTo>
                      <a:pt x="25" y="20"/>
                    </a:lnTo>
                    <a:lnTo>
                      <a:pt x="27" y="24"/>
                    </a:lnTo>
                    <a:lnTo>
                      <a:pt x="27" y="27"/>
                    </a:lnTo>
                    <a:lnTo>
                      <a:pt x="28" y="31"/>
                    </a:lnTo>
                    <a:lnTo>
                      <a:pt x="27" y="34"/>
                    </a:lnTo>
                    <a:lnTo>
                      <a:pt x="26" y="37"/>
                    </a:lnTo>
                    <a:lnTo>
                      <a:pt x="25" y="39"/>
                    </a:lnTo>
                    <a:lnTo>
                      <a:pt x="23" y="41"/>
                    </a:lnTo>
                    <a:lnTo>
                      <a:pt x="21" y="43"/>
                    </a:lnTo>
                    <a:lnTo>
                      <a:pt x="19" y="44"/>
                    </a:lnTo>
                    <a:lnTo>
                      <a:pt x="16" y="44"/>
                    </a:lnTo>
                    <a:lnTo>
                      <a:pt x="13" y="45"/>
                    </a:lnTo>
                    <a:lnTo>
                      <a:pt x="11" y="47"/>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953" name="Freeform 255"/>
              <p:cNvSpPr>
                <a:spLocks/>
              </p:cNvSpPr>
              <p:nvPr/>
            </p:nvSpPr>
            <p:spPr bwMode="auto">
              <a:xfrm>
                <a:off x="1133" y="2325"/>
                <a:ext cx="111" cy="89"/>
              </a:xfrm>
              <a:custGeom>
                <a:avLst/>
                <a:gdLst>
                  <a:gd name="T0" fmla="*/ 108 w 111"/>
                  <a:gd name="T1" fmla="*/ 0 h 89"/>
                  <a:gd name="T2" fmla="*/ 109 w 111"/>
                  <a:gd name="T3" fmla="*/ 3 h 89"/>
                  <a:gd name="T4" fmla="*/ 109 w 111"/>
                  <a:gd name="T5" fmla="*/ 10 h 89"/>
                  <a:gd name="T6" fmla="*/ 110 w 111"/>
                  <a:gd name="T7" fmla="*/ 19 h 89"/>
                  <a:gd name="T8" fmla="*/ 108 w 111"/>
                  <a:gd name="T9" fmla="*/ 32 h 89"/>
                  <a:gd name="T10" fmla="*/ 104 w 111"/>
                  <a:gd name="T11" fmla="*/ 45 h 89"/>
                  <a:gd name="T12" fmla="*/ 95 w 111"/>
                  <a:gd name="T13" fmla="*/ 58 h 89"/>
                  <a:gd name="T14" fmla="*/ 84 w 111"/>
                  <a:gd name="T15" fmla="*/ 70 h 89"/>
                  <a:gd name="T16" fmla="*/ 63 w 111"/>
                  <a:gd name="T17" fmla="*/ 80 h 89"/>
                  <a:gd name="T18" fmla="*/ 36 w 111"/>
                  <a:gd name="T19" fmla="*/ 86 h 89"/>
                  <a:gd name="T20" fmla="*/ 0 w 111"/>
                  <a:gd name="T21" fmla="*/ 88 h 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1"/>
                  <a:gd name="T34" fmla="*/ 0 h 89"/>
                  <a:gd name="T35" fmla="*/ 111 w 111"/>
                  <a:gd name="T36" fmla="*/ 89 h 8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1" h="89">
                    <a:moveTo>
                      <a:pt x="108" y="0"/>
                    </a:moveTo>
                    <a:lnTo>
                      <a:pt x="109" y="3"/>
                    </a:lnTo>
                    <a:lnTo>
                      <a:pt x="109" y="10"/>
                    </a:lnTo>
                    <a:lnTo>
                      <a:pt x="110" y="19"/>
                    </a:lnTo>
                    <a:lnTo>
                      <a:pt x="108" y="32"/>
                    </a:lnTo>
                    <a:lnTo>
                      <a:pt x="104" y="45"/>
                    </a:lnTo>
                    <a:lnTo>
                      <a:pt x="95" y="58"/>
                    </a:lnTo>
                    <a:lnTo>
                      <a:pt x="84" y="70"/>
                    </a:lnTo>
                    <a:lnTo>
                      <a:pt x="63" y="80"/>
                    </a:lnTo>
                    <a:lnTo>
                      <a:pt x="36" y="86"/>
                    </a:lnTo>
                    <a:lnTo>
                      <a:pt x="0" y="88"/>
                    </a:lnTo>
                  </a:path>
                </a:pathLst>
              </a:custGeom>
              <a:noFill/>
              <a:ln w="12700" cap="rnd">
                <a:solidFill>
                  <a:srgbClr val="98724C"/>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954" name="Freeform 256"/>
              <p:cNvSpPr>
                <a:spLocks/>
              </p:cNvSpPr>
              <p:nvPr/>
            </p:nvSpPr>
            <p:spPr bwMode="auto">
              <a:xfrm>
                <a:off x="1119" y="2401"/>
                <a:ext cx="17" cy="17"/>
              </a:xfrm>
              <a:custGeom>
                <a:avLst/>
                <a:gdLst>
                  <a:gd name="T0" fmla="*/ 0 w 17"/>
                  <a:gd name="T1" fmla="*/ 0 h 17"/>
                  <a:gd name="T2" fmla="*/ 1 w 17"/>
                  <a:gd name="T3" fmla="*/ 0 h 17"/>
                  <a:gd name="T4" fmla="*/ 1 w 17"/>
                  <a:gd name="T5" fmla="*/ 1 h 17"/>
                  <a:gd name="T6" fmla="*/ 2 w 17"/>
                  <a:gd name="T7" fmla="*/ 2 h 17"/>
                  <a:gd name="T8" fmla="*/ 3 w 17"/>
                  <a:gd name="T9" fmla="*/ 5 h 17"/>
                  <a:gd name="T10" fmla="*/ 5 w 17"/>
                  <a:gd name="T11" fmla="*/ 6 h 17"/>
                  <a:gd name="T12" fmla="*/ 8 w 17"/>
                  <a:gd name="T13" fmla="*/ 9 h 17"/>
                  <a:gd name="T14" fmla="*/ 10 w 17"/>
                  <a:gd name="T15" fmla="*/ 12 h 17"/>
                  <a:gd name="T16" fmla="*/ 12 w 17"/>
                  <a:gd name="T17" fmla="*/ 13 h 17"/>
                  <a:gd name="T18" fmla="*/ 13 w 17"/>
                  <a:gd name="T19" fmla="*/ 14 h 17"/>
                  <a:gd name="T20" fmla="*/ 16 w 17"/>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0" y="0"/>
                    </a:moveTo>
                    <a:lnTo>
                      <a:pt x="1" y="0"/>
                    </a:lnTo>
                    <a:lnTo>
                      <a:pt x="1" y="1"/>
                    </a:lnTo>
                    <a:lnTo>
                      <a:pt x="2" y="2"/>
                    </a:lnTo>
                    <a:lnTo>
                      <a:pt x="3" y="5"/>
                    </a:lnTo>
                    <a:lnTo>
                      <a:pt x="5" y="6"/>
                    </a:lnTo>
                    <a:lnTo>
                      <a:pt x="8" y="9"/>
                    </a:lnTo>
                    <a:lnTo>
                      <a:pt x="10" y="12"/>
                    </a:lnTo>
                    <a:lnTo>
                      <a:pt x="12" y="13"/>
                    </a:lnTo>
                    <a:lnTo>
                      <a:pt x="13" y="14"/>
                    </a:lnTo>
                    <a:lnTo>
                      <a:pt x="16" y="16"/>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955" name="Freeform 257"/>
              <p:cNvSpPr>
                <a:spLocks/>
              </p:cNvSpPr>
              <p:nvPr/>
            </p:nvSpPr>
            <p:spPr bwMode="auto">
              <a:xfrm>
                <a:off x="1170" y="2409"/>
                <a:ext cx="26" cy="50"/>
              </a:xfrm>
              <a:custGeom>
                <a:avLst/>
                <a:gdLst>
                  <a:gd name="T0" fmla="*/ 0 w 26"/>
                  <a:gd name="T1" fmla="*/ 49 h 50"/>
                  <a:gd name="T2" fmla="*/ 1 w 26"/>
                  <a:gd name="T3" fmla="*/ 48 h 50"/>
                  <a:gd name="T4" fmla="*/ 5 w 26"/>
                  <a:gd name="T5" fmla="*/ 45 h 50"/>
                  <a:gd name="T6" fmla="*/ 9 w 26"/>
                  <a:gd name="T7" fmla="*/ 40 h 50"/>
                  <a:gd name="T8" fmla="*/ 14 w 26"/>
                  <a:gd name="T9" fmla="*/ 35 h 50"/>
                  <a:gd name="T10" fmla="*/ 19 w 26"/>
                  <a:gd name="T11" fmla="*/ 28 h 50"/>
                  <a:gd name="T12" fmla="*/ 24 w 26"/>
                  <a:gd name="T13" fmla="*/ 22 h 50"/>
                  <a:gd name="T14" fmla="*/ 25 w 26"/>
                  <a:gd name="T15" fmla="*/ 16 h 50"/>
                  <a:gd name="T16" fmla="*/ 24 w 26"/>
                  <a:gd name="T17" fmla="*/ 10 h 50"/>
                  <a:gd name="T18" fmla="*/ 20 w 26"/>
                  <a:gd name="T19" fmla="*/ 5 h 50"/>
                  <a:gd name="T20" fmla="*/ 12 w 26"/>
                  <a:gd name="T21" fmla="*/ 0 h 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
                  <a:gd name="T34" fmla="*/ 0 h 50"/>
                  <a:gd name="T35" fmla="*/ 26 w 26"/>
                  <a:gd name="T36" fmla="*/ 50 h 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 h="50">
                    <a:moveTo>
                      <a:pt x="0" y="49"/>
                    </a:moveTo>
                    <a:lnTo>
                      <a:pt x="1" y="48"/>
                    </a:lnTo>
                    <a:lnTo>
                      <a:pt x="5" y="45"/>
                    </a:lnTo>
                    <a:lnTo>
                      <a:pt x="9" y="40"/>
                    </a:lnTo>
                    <a:lnTo>
                      <a:pt x="14" y="35"/>
                    </a:lnTo>
                    <a:lnTo>
                      <a:pt x="19" y="28"/>
                    </a:lnTo>
                    <a:lnTo>
                      <a:pt x="24" y="22"/>
                    </a:lnTo>
                    <a:lnTo>
                      <a:pt x="25" y="16"/>
                    </a:lnTo>
                    <a:lnTo>
                      <a:pt x="24" y="10"/>
                    </a:lnTo>
                    <a:lnTo>
                      <a:pt x="20" y="5"/>
                    </a:lnTo>
                    <a:lnTo>
                      <a:pt x="12" y="0"/>
                    </a:lnTo>
                  </a:path>
                </a:pathLst>
              </a:custGeom>
              <a:noFill/>
              <a:ln w="12700" cap="rnd">
                <a:solidFill>
                  <a:srgbClr val="98724C"/>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956" name="Freeform 258"/>
              <p:cNvSpPr>
                <a:spLocks/>
              </p:cNvSpPr>
              <p:nvPr/>
            </p:nvSpPr>
            <p:spPr bwMode="auto">
              <a:xfrm>
                <a:off x="1251" y="2320"/>
                <a:ext cx="66" cy="24"/>
              </a:xfrm>
              <a:custGeom>
                <a:avLst/>
                <a:gdLst>
                  <a:gd name="T0" fmla="*/ 57 w 66"/>
                  <a:gd name="T1" fmla="*/ 21 h 24"/>
                  <a:gd name="T2" fmla="*/ 58 w 66"/>
                  <a:gd name="T3" fmla="*/ 19 h 24"/>
                  <a:gd name="T4" fmla="*/ 58 w 66"/>
                  <a:gd name="T5" fmla="*/ 19 h 24"/>
                  <a:gd name="T6" fmla="*/ 55 w 66"/>
                  <a:gd name="T7" fmla="*/ 12 h 24"/>
                  <a:gd name="T8" fmla="*/ 46 w 66"/>
                  <a:gd name="T9" fmla="*/ 8 h 24"/>
                  <a:gd name="T10" fmla="*/ 35 w 66"/>
                  <a:gd name="T11" fmla="*/ 7 h 24"/>
                  <a:gd name="T12" fmla="*/ 25 w 66"/>
                  <a:gd name="T13" fmla="*/ 9 h 24"/>
                  <a:gd name="T14" fmla="*/ 15 w 66"/>
                  <a:gd name="T15" fmla="*/ 13 h 24"/>
                  <a:gd name="T16" fmla="*/ 8 w 66"/>
                  <a:gd name="T17" fmla="*/ 14 h 24"/>
                  <a:gd name="T18" fmla="*/ 6 w 66"/>
                  <a:gd name="T19" fmla="*/ 15 h 24"/>
                  <a:gd name="T20" fmla="*/ 4 w 66"/>
                  <a:gd name="T21" fmla="*/ 15 h 24"/>
                  <a:gd name="T22" fmla="*/ 2 w 66"/>
                  <a:gd name="T23" fmla="*/ 15 h 24"/>
                  <a:gd name="T24" fmla="*/ 1 w 66"/>
                  <a:gd name="T25" fmla="*/ 14 h 24"/>
                  <a:gd name="T26" fmla="*/ 1 w 66"/>
                  <a:gd name="T27" fmla="*/ 13 h 24"/>
                  <a:gd name="T28" fmla="*/ 1 w 66"/>
                  <a:gd name="T29" fmla="*/ 12 h 24"/>
                  <a:gd name="T30" fmla="*/ 3 w 66"/>
                  <a:gd name="T31" fmla="*/ 10 h 24"/>
                  <a:gd name="T32" fmla="*/ 5 w 66"/>
                  <a:gd name="T33" fmla="*/ 10 h 24"/>
                  <a:gd name="T34" fmla="*/ 7 w 66"/>
                  <a:gd name="T35" fmla="*/ 9 h 24"/>
                  <a:gd name="T36" fmla="*/ 11 w 66"/>
                  <a:gd name="T37" fmla="*/ 7 h 24"/>
                  <a:gd name="T38" fmla="*/ 16 w 66"/>
                  <a:gd name="T39" fmla="*/ 5 h 24"/>
                  <a:gd name="T40" fmla="*/ 22 w 66"/>
                  <a:gd name="T41" fmla="*/ 3 h 24"/>
                  <a:gd name="T42" fmla="*/ 28 w 66"/>
                  <a:gd name="T43" fmla="*/ 2 h 24"/>
                  <a:gd name="T44" fmla="*/ 34 w 66"/>
                  <a:gd name="T45" fmla="*/ 1 h 24"/>
                  <a:gd name="T46" fmla="*/ 40 w 66"/>
                  <a:gd name="T47" fmla="*/ 1 h 24"/>
                  <a:gd name="T48" fmla="*/ 46 w 66"/>
                  <a:gd name="T49" fmla="*/ 1 h 24"/>
                  <a:gd name="T50" fmla="*/ 52 w 66"/>
                  <a:gd name="T51" fmla="*/ 3 h 24"/>
                  <a:gd name="T52" fmla="*/ 57 w 66"/>
                  <a:gd name="T53" fmla="*/ 7 h 24"/>
                  <a:gd name="T54" fmla="*/ 62 w 66"/>
                  <a:gd name="T55" fmla="*/ 11 h 24"/>
                  <a:gd name="T56" fmla="*/ 65 w 66"/>
                  <a:gd name="T57" fmla="*/ 16 h 24"/>
                  <a:gd name="T58" fmla="*/ 62 w 66"/>
                  <a:gd name="T59" fmla="*/ 20 h 24"/>
                  <a:gd name="T60" fmla="*/ 64 w 66"/>
                  <a:gd name="T61" fmla="*/ 20 h 24"/>
                  <a:gd name="T62" fmla="*/ 63 w 66"/>
                  <a:gd name="T63" fmla="*/ 22 h 24"/>
                  <a:gd name="T64" fmla="*/ 62 w 66"/>
                  <a:gd name="T65" fmla="*/ 23 h 24"/>
                  <a:gd name="T66" fmla="*/ 60 w 66"/>
                  <a:gd name="T67" fmla="*/ 23 h 24"/>
                  <a:gd name="T68" fmla="*/ 59 w 66"/>
                  <a:gd name="T69" fmla="*/ 22 h 24"/>
                  <a:gd name="T70" fmla="*/ 58 w 66"/>
                  <a:gd name="T71" fmla="*/ 21 h 24"/>
                  <a:gd name="T72" fmla="*/ 57 w 66"/>
                  <a:gd name="T73" fmla="*/ 20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6"/>
                  <a:gd name="T112" fmla="*/ 0 h 24"/>
                  <a:gd name="T113" fmla="*/ 66 w 66"/>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6" h="24">
                    <a:moveTo>
                      <a:pt x="58" y="21"/>
                    </a:moveTo>
                    <a:lnTo>
                      <a:pt x="57" y="21"/>
                    </a:lnTo>
                    <a:lnTo>
                      <a:pt x="57" y="20"/>
                    </a:lnTo>
                    <a:lnTo>
                      <a:pt x="58" y="19"/>
                    </a:lnTo>
                    <a:lnTo>
                      <a:pt x="59" y="16"/>
                    </a:lnTo>
                    <a:lnTo>
                      <a:pt x="58" y="19"/>
                    </a:lnTo>
                    <a:lnTo>
                      <a:pt x="58" y="17"/>
                    </a:lnTo>
                    <a:lnTo>
                      <a:pt x="55" y="12"/>
                    </a:lnTo>
                    <a:lnTo>
                      <a:pt x="50" y="9"/>
                    </a:lnTo>
                    <a:lnTo>
                      <a:pt x="46" y="8"/>
                    </a:lnTo>
                    <a:lnTo>
                      <a:pt x="41" y="7"/>
                    </a:lnTo>
                    <a:lnTo>
                      <a:pt x="35" y="7"/>
                    </a:lnTo>
                    <a:lnTo>
                      <a:pt x="30" y="8"/>
                    </a:lnTo>
                    <a:lnTo>
                      <a:pt x="25" y="9"/>
                    </a:lnTo>
                    <a:lnTo>
                      <a:pt x="20" y="11"/>
                    </a:lnTo>
                    <a:lnTo>
                      <a:pt x="15" y="13"/>
                    </a:lnTo>
                    <a:lnTo>
                      <a:pt x="10" y="14"/>
                    </a:lnTo>
                    <a:lnTo>
                      <a:pt x="8" y="14"/>
                    </a:lnTo>
                    <a:lnTo>
                      <a:pt x="7" y="14"/>
                    </a:lnTo>
                    <a:lnTo>
                      <a:pt x="6" y="15"/>
                    </a:lnTo>
                    <a:lnTo>
                      <a:pt x="5" y="15"/>
                    </a:lnTo>
                    <a:lnTo>
                      <a:pt x="4" y="15"/>
                    </a:lnTo>
                    <a:lnTo>
                      <a:pt x="3" y="15"/>
                    </a:lnTo>
                    <a:lnTo>
                      <a:pt x="2" y="15"/>
                    </a:lnTo>
                    <a:lnTo>
                      <a:pt x="1" y="15"/>
                    </a:lnTo>
                    <a:lnTo>
                      <a:pt x="1" y="14"/>
                    </a:lnTo>
                    <a:lnTo>
                      <a:pt x="0" y="14"/>
                    </a:lnTo>
                    <a:lnTo>
                      <a:pt x="1" y="13"/>
                    </a:lnTo>
                    <a:lnTo>
                      <a:pt x="0" y="13"/>
                    </a:lnTo>
                    <a:lnTo>
                      <a:pt x="1" y="12"/>
                    </a:lnTo>
                    <a:lnTo>
                      <a:pt x="2" y="10"/>
                    </a:lnTo>
                    <a:lnTo>
                      <a:pt x="3" y="10"/>
                    </a:lnTo>
                    <a:lnTo>
                      <a:pt x="4" y="10"/>
                    </a:lnTo>
                    <a:lnTo>
                      <a:pt x="5" y="10"/>
                    </a:lnTo>
                    <a:lnTo>
                      <a:pt x="6" y="9"/>
                    </a:lnTo>
                    <a:lnTo>
                      <a:pt x="7" y="9"/>
                    </a:lnTo>
                    <a:lnTo>
                      <a:pt x="8" y="9"/>
                    </a:lnTo>
                    <a:lnTo>
                      <a:pt x="11" y="7"/>
                    </a:lnTo>
                    <a:lnTo>
                      <a:pt x="14" y="5"/>
                    </a:lnTo>
                    <a:lnTo>
                      <a:pt x="16" y="5"/>
                    </a:lnTo>
                    <a:lnTo>
                      <a:pt x="20" y="4"/>
                    </a:lnTo>
                    <a:lnTo>
                      <a:pt x="22" y="3"/>
                    </a:lnTo>
                    <a:lnTo>
                      <a:pt x="25" y="2"/>
                    </a:lnTo>
                    <a:lnTo>
                      <a:pt x="28" y="2"/>
                    </a:lnTo>
                    <a:lnTo>
                      <a:pt x="31" y="2"/>
                    </a:lnTo>
                    <a:lnTo>
                      <a:pt x="34" y="1"/>
                    </a:lnTo>
                    <a:lnTo>
                      <a:pt x="37" y="0"/>
                    </a:lnTo>
                    <a:lnTo>
                      <a:pt x="40" y="1"/>
                    </a:lnTo>
                    <a:lnTo>
                      <a:pt x="43" y="0"/>
                    </a:lnTo>
                    <a:lnTo>
                      <a:pt x="46" y="1"/>
                    </a:lnTo>
                    <a:lnTo>
                      <a:pt x="49" y="2"/>
                    </a:lnTo>
                    <a:lnTo>
                      <a:pt x="52" y="3"/>
                    </a:lnTo>
                    <a:lnTo>
                      <a:pt x="55" y="4"/>
                    </a:lnTo>
                    <a:lnTo>
                      <a:pt x="57" y="7"/>
                    </a:lnTo>
                    <a:lnTo>
                      <a:pt x="59" y="8"/>
                    </a:lnTo>
                    <a:lnTo>
                      <a:pt x="62" y="11"/>
                    </a:lnTo>
                    <a:lnTo>
                      <a:pt x="63" y="13"/>
                    </a:lnTo>
                    <a:lnTo>
                      <a:pt x="65" y="16"/>
                    </a:lnTo>
                    <a:lnTo>
                      <a:pt x="61" y="20"/>
                    </a:lnTo>
                    <a:lnTo>
                      <a:pt x="62" y="20"/>
                    </a:lnTo>
                    <a:lnTo>
                      <a:pt x="63" y="21"/>
                    </a:lnTo>
                    <a:lnTo>
                      <a:pt x="64" y="20"/>
                    </a:lnTo>
                    <a:lnTo>
                      <a:pt x="64" y="21"/>
                    </a:lnTo>
                    <a:lnTo>
                      <a:pt x="63" y="22"/>
                    </a:lnTo>
                    <a:lnTo>
                      <a:pt x="62" y="22"/>
                    </a:lnTo>
                    <a:lnTo>
                      <a:pt x="62" y="23"/>
                    </a:lnTo>
                    <a:lnTo>
                      <a:pt x="61" y="23"/>
                    </a:lnTo>
                    <a:lnTo>
                      <a:pt x="60" y="23"/>
                    </a:lnTo>
                    <a:lnTo>
                      <a:pt x="59" y="23"/>
                    </a:lnTo>
                    <a:lnTo>
                      <a:pt x="59" y="22"/>
                    </a:lnTo>
                    <a:lnTo>
                      <a:pt x="58" y="22"/>
                    </a:lnTo>
                    <a:lnTo>
                      <a:pt x="58" y="21"/>
                    </a:lnTo>
                    <a:lnTo>
                      <a:pt x="57" y="21"/>
                    </a:lnTo>
                    <a:lnTo>
                      <a:pt x="57" y="20"/>
                    </a:lnTo>
                    <a:lnTo>
                      <a:pt x="58" y="21"/>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957" name="Freeform 259"/>
              <p:cNvSpPr>
                <a:spLocks/>
              </p:cNvSpPr>
              <p:nvPr/>
            </p:nvSpPr>
            <p:spPr bwMode="auto">
              <a:xfrm>
                <a:off x="1145" y="2298"/>
                <a:ext cx="124" cy="17"/>
              </a:xfrm>
              <a:custGeom>
                <a:avLst/>
                <a:gdLst>
                  <a:gd name="T0" fmla="*/ 0 w 124"/>
                  <a:gd name="T1" fmla="*/ 16 h 17"/>
                  <a:gd name="T2" fmla="*/ 17 w 124"/>
                  <a:gd name="T3" fmla="*/ 9 h 17"/>
                  <a:gd name="T4" fmla="*/ 33 w 124"/>
                  <a:gd name="T5" fmla="*/ 3 h 17"/>
                  <a:gd name="T6" fmla="*/ 47 w 124"/>
                  <a:gd name="T7" fmla="*/ 1 h 17"/>
                  <a:gd name="T8" fmla="*/ 59 w 124"/>
                  <a:gd name="T9" fmla="*/ 0 h 17"/>
                  <a:gd name="T10" fmla="*/ 69 w 124"/>
                  <a:gd name="T11" fmla="*/ 0 h 17"/>
                  <a:gd name="T12" fmla="*/ 78 w 124"/>
                  <a:gd name="T13" fmla="*/ 2 h 17"/>
                  <a:gd name="T14" fmla="*/ 85 w 124"/>
                  <a:gd name="T15" fmla="*/ 2 h 17"/>
                  <a:gd name="T16" fmla="*/ 89 w 124"/>
                  <a:gd name="T17" fmla="*/ 4 h 17"/>
                  <a:gd name="T18" fmla="*/ 93 w 124"/>
                  <a:gd name="T19" fmla="*/ 5 h 17"/>
                  <a:gd name="T20" fmla="*/ 93 w 124"/>
                  <a:gd name="T21" fmla="*/ 6 h 17"/>
                  <a:gd name="T22" fmla="*/ 94 w 124"/>
                  <a:gd name="T23" fmla="*/ 6 h 17"/>
                  <a:gd name="T24" fmla="*/ 95 w 124"/>
                  <a:gd name="T25" fmla="*/ 6 h 17"/>
                  <a:gd name="T26" fmla="*/ 96 w 124"/>
                  <a:gd name="T27" fmla="*/ 4 h 17"/>
                  <a:gd name="T28" fmla="*/ 98 w 124"/>
                  <a:gd name="T29" fmla="*/ 4 h 17"/>
                  <a:gd name="T30" fmla="*/ 101 w 124"/>
                  <a:gd name="T31" fmla="*/ 3 h 17"/>
                  <a:gd name="T32" fmla="*/ 104 w 124"/>
                  <a:gd name="T33" fmla="*/ 2 h 17"/>
                  <a:gd name="T34" fmla="*/ 108 w 124"/>
                  <a:gd name="T35" fmla="*/ 2 h 17"/>
                  <a:gd name="T36" fmla="*/ 113 w 124"/>
                  <a:gd name="T37" fmla="*/ 1 h 17"/>
                  <a:gd name="T38" fmla="*/ 118 w 124"/>
                  <a:gd name="T39" fmla="*/ 1 h 17"/>
                  <a:gd name="T40" fmla="*/ 123 w 124"/>
                  <a:gd name="T41" fmla="*/ 0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4"/>
                  <a:gd name="T64" fmla="*/ 0 h 17"/>
                  <a:gd name="T65" fmla="*/ 124 w 124"/>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4" h="17">
                    <a:moveTo>
                      <a:pt x="0" y="16"/>
                    </a:moveTo>
                    <a:lnTo>
                      <a:pt x="17" y="9"/>
                    </a:lnTo>
                    <a:lnTo>
                      <a:pt x="33" y="3"/>
                    </a:lnTo>
                    <a:lnTo>
                      <a:pt x="47" y="1"/>
                    </a:lnTo>
                    <a:lnTo>
                      <a:pt x="59" y="0"/>
                    </a:lnTo>
                    <a:lnTo>
                      <a:pt x="69" y="0"/>
                    </a:lnTo>
                    <a:lnTo>
                      <a:pt x="78" y="2"/>
                    </a:lnTo>
                    <a:lnTo>
                      <a:pt x="85" y="2"/>
                    </a:lnTo>
                    <a:lnTo>
                      <a:pt x="89" y="4"/>
                    </a:lnTo>
                    <a:lnTo>
                      <a:pt x="93" y="5"/>
                    </a:lnTo>
                    <a:lnTo>
                      <a:pt x="93" y="6"/>
                    </a:lnTo>
                    <a:lnTo>
                      <a:pt x="94" y="6"/>
                    </a:lnTo>
                    <a:lnTo>
                      <a:pt x="95" y="6"/>
                    </a:lnTo>
                    <a:lnTo>
                      <a:pt x="96" y="4"/>
                    </a:lnTo>
                    <a:lnTo>
                      <a:pt x="98" y="4"/>
                    </a:lnTo>
                    <a:lnTo>
                      <a:pt x="101" y="3"/>
                    </a:lnTo>
                    <a:lnTo>
                      <a:pt x="104" y="2"/>
                    </a:lnTo>
                    <a:lnTo>
                      <a:pt x="108" y="2"/>
                    </a:lnTo>
                    <a:lnTo>
                      <a:pt x="113" y="1"/>
                    </a:lnTo>
                    <a:lnTo>
                      <a:pt x="118" y="1"/>
                    </a:lnTo>
                    <a:lnTo>
                      <a:pt x="123" y="0"/>
                    </a:lnTo>
                  </a:path>
                </a:pathLst>
              </a:custGeom>
              <a:noFill/>
              <a:ln w="127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958" name="Freeform 260"/>
              <p:cNvSpPr>
                <a:spLocks/>
              </p:cNvSpPr>
              <p:nvPr/>
            </p:nvSpPr>
            <p:spPr bwMode="auto">
              <a:xfrm>
                <a:off x="1122" y="2315"/>
                <a:ext cx="107" cy="72"/>
              </a:xfrm>
              <a:custGeom>
                <a:avLst/>
                <a:gdLst>
                  <a:gd name="T0" fmla="*/ 99 w 107"/>
                  <a:gd name="T1" fmla="*/ 12 h 72"/>
                  <a:gd name="T2" fmla="*/ 99 w 107"/>
                  <a:gd name="T3" fmla="*/ 10 h 72"/>
                  <a:gd name="T4" fmla="*/ 98 w 107"/>
                  <a:gd name="T5" fmla="*/ 8 h 72"/>
                  <a:gd name="T6" fmla="*/ 96 w 107"/>
                  <a:gd name="T7" fmla="*/ 7 h 72"/>
                  <a:gd name="T8" fmla="*/ 94 w 107"/>
                  <a:gd name="T9" fmla="*/ 7 h 72"/>
                  <a:gd name="T10" fmla="*/ 84 w 107"/>
                  <a:gd name="T11" fmla="*/ 7 h 72"/>
                  <a:gd name="T12" fmla="*/ 73 w 107"/>
                  <a:gd name="T13" fmla="*/ 8 h 72"/>
                  <a:gd name="T14" fmla="*/ 63 w 107"/>
                  <a:gd name="T15" fmla="*/ 11 h 72"/>
                  <a:gd name="T16" fmla="*/ 53 w 107"/>
                  <a:gd name="T17" fmla="*/ 15 h 72"/>
                  <a:gd name="T18" fmla="*/ 42 w 107"/>
                  <a:gd name="T19" fmla="*/ 19 h 72"/>
                  <a:gd name="T20" fmla="*/ 31 w 107"/>
                  <a:gd name="T21" fmla="*/ 26 h 72"/>
                  <a:gd name="T22" fmla="*/ 22 w 107"/>
                  <a:gd name="T23" fmla="*/ 33 h 72"/>
                  <a:gd name="T24" fmla="*/ 12 w 107"/>
                  <a:gd name="T25" fmla="*/ 42 h 72"/>
                  <a:gd name="T26" fmla="*/ 8 w 107"/>
                  <a:gd name="T27" fmla="*/ 53 h 72"/>
                  <a:gd name="T28" fmla="*/ 8 w 107"/>
                  <a:gd name="T29" fmla="*/ 65 h 72"/>
                  <a:gd name="T30" fmla="*/ 8 w 107"/>
                  <a:gd name="T31" fmla="*/ 67 h 72"/>
                  <a:gd name="T32" fmla="*/ 8 w 107"/>
                  <a:gd name="T33" fmla="*/ 68 h 72"/>
                  <a:gd name="T34" fmla="*/ 7 w 107"/>
                  <a:gd name="T35" fmla="*/ 70 h 72"/>
                  <a:gd name="T36" fmla="*/ 7 w 107"/>
                  <a:gd name="T37" fmla="*/ 70 h 72"/>
                  <a:gd name="T38" fmla="*/ 5 w 107"/>
                  <a:gd name="T39" fmla="*/ 70 h 72"/>
                  <a:gd name="T40" fmla="*/ 3 w 107"/>
                  <a:gd name="T41" fmla="*/ 70 h 72"/>
                  <a:gd name="T42" fmla="*/ 1 w 107"/>
                  <a:gd name="T43" fmla="*/ 67 h 72"/>
                  <a:gd name="T44" fmla="*/ 1 w 107"/>
                  <a:gd name="T45" fmla="*/ 62 h 72"/>
                  <a:gd name="T46" fmla="*/ 1 w 107"/>
                  <a:gd name="T47" fmla="*/ 57 h 72"/>
                  <a:gd name="T48" fmla="*/ 1 w 107"/>
                  <a:gd name="T49" fmla="*/ 51 h 72"/>
                  <a:gd name="T50" fmla="*/ 3 w 107"/>
                  <a:gd name="T51" fmla="*/ 47 h 72"/>
                  <a:gd name="T52" fmla="*/ 6 w 107"/>
                  <a:gd name="T53" fmla="*/ 41 h 72"/>
                  <a:gd name="T54" fmla="*/ 10 w 107"/>
                  <a:gd name="T55" fmla="*/ 35 h 72"/>
                  <a:gd name="T56" fmla="*/ 16 w 107"/>
                  <a:gd name="T57" fmla="*/ 29 h 72"/>
                  <a:gd name="T58" fmla="*/ 21 w 107"/>
                  <a:gd name="T59" fmla="*/ 24 h 72"/>
                  <a:gd name="T60" fmla="*/ 29 w 107"/>
                  <a:gd name="T61" fmla="*/ 20 h 72"/>
                  <a:gd name="T62" fmla="*/ 37 w 107"/>
                  <a:gd name="T63" fmla="*/ 15 h 72"/>
                  <a:gd name="T64" fmla="*/ 49 w 107"/>
                  <a:gd name="T65" fmla="*/ 9 h 72"/>
                  <a:gd name="T66" fmla="*/ 60 w 107"/>
                  <a:gd name="T67" fmla="*/ 6 h 72"/>
                  <a:gd name="T68" fmla="*/ 73 w 107"/>
                  <a:gd name="T69" fmla="*/ 3 h 72"/>
                  <a:gd name="T70" fmla="*/ 85 w 107"/>
                  <a:gd name="T71" fmla="*/ 1 h 72"/>
                  <a:gd name="T72" fmla="*/ 93 w 107"/>
                  <a:gd name="T73" fmla="*/ 0 h 72"/>
                  <a:gd name="T74" fmla="*/ 97 w 107"/>
                  <a:gd name="T75" fmla="*/ 1 h 72"/>
                  <a:gd name="T76" fmla="*/ 101 w 107"/>
                  <a:gd name="T77" fmla="*/ 2 h 72"/>
                  <a:gd name="T78" fmla="*/ 104 w 107"/>
                  <a:gd name="T79" fmla="*/ 5 h 72"/>
                  <a:gd name="T80" fmla="*/ 105 w 107"/>
                  <a:gd name="T81" fmla="*/ 8 h 72"/>
                  <a:gd name="T82" fmla="*/ 106 w 107"/>
                  <a:gd name="T83" fmla="*/ 12 h 72"/>
                  <a:gd name="T84" fmla="*/ 106 w 107"/>
                  <a:gd name="T85" fmla="*/ 13 h 72"/>
                  <a:gd name="T86" fmla="*/ 105 w 107"/>
                  <a:gd name="T87" fmla="*/ 15 h 72"/>
                  <a:gd name="T88" fmla="*/ 103 w 107"/>
                  <a:gd name="T89" fmla="*/ 15 h 72"/>
                  <a:gd name="T90" fmla="*/ 101 w 107"/>
                  <a:gd name="T91" fmla="*/ 15 h 72"/>
                  <a:gd name="T92" fmla="*/ 100 w 107"/>
                  <a:gd name="T93" fmla="*/ 14 h 72"/>
                  <a:gd name="T94" fmla="*/ 99 w 107"/>
                  <a:gd name="T95" fmla="*/ 13 h 7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7"/>
                  <a:gd name="T145" fmla="*/ 0 h 72"/>
                  <a:gd name="T146" fmla="*/ 107 w 107"/>
                  <a:gd name="T147" fmla="*/ 72 h 7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7" h="72">
                    <a:moveTo>
                      <a:pt x="99" y="13"/>
                    </a:moveTo>
                    <a:lnTo>
                      <a:pt x="99" y="12"/>
                    </a:lnTo>
                    <a:lnTo>
                      <a:pt x="99" y="11"/>
                    </a:lnTo>
                    <a:lnTo>
                      <a:pt x="99" y="10"/>
                    </a:lnTo>
                    <a:lnTo>
                      <a:pt x="98" y="10"/>
                    </a:lnTo>
                    <a:lnTo>
                      <a:pt x="98" y="8"/>
                    </a:lnTo>
                    <a:lnTo>
                      <a:pt x="97" y="8"/>
                    </a:lnTo>
                    <a:lnTo>
                      <a:pt x="96" y="7"/>
                    </a:lnTo>
                    <a:lnTo>
                      <a:pt x="95" y="7"/>
                    </a:lnTo>
                    <a:lnTo>
                      <a:pt x="94" y="7"/>
                    </a:lnTo>
                    <a:lnTo>
                      <a:pt x="89" y="7"/>
                    </a:lnTo>
                    <a:lnTo>
                      <a:pt x="84" y="7"/>
                    </a:lnTo>
                    <a:lnTo>
                      <a:pt x="77" y="7"/>
                    </a:lnTo>
                    <a:lnTo>
                      <a:pt x="73" y="8"/>
                    </a:lnTo>
                    <a:lnTo>
                      <a:pt x="67" y="10"/>
                    </a:lnTo>
                    <a:lnTo>
                      <a:pt x="63" y="11"/>
                    </a:lnTo>
                    <a:lnTo>
                      <a:pt x="57" y="14"/>
                    </a:lnTo>
                    <a:lnTo>
                      <a:pt x="53" y="15"/>
                    </a:lnTo>
                    <a:lnTo>
                      <a:pt x="47" y="17"/>
                    </a:lnTo>
                    <a:lnTo>
                      <a:pt x="42" y="19"/>
                    </a:lnTo>
                    <a:lnTo>
                      <a:pt x="36" y="23"/>
                    </a:lnTo>
                    <a:lnTo>
                      <a:pt x="31" y="26"/>
                    </a:lnTo>
                    <a:lnTo>
                      <a:pt x="26" y="29"/>
                    </a:lnTo>
                    <a:lnTo>
                      <a:pt x="22" y="33"/>
                    </a:lnTo>
                    <a:lnTo>
                      <a:pt x="16" y="37"/>
                    </a:lnTo>
                    <a:lnTo>
                      <a:pt x="12" y="42"/>
                    </a:lnTo>
                    <a:lnTo>
                      <a:pt x="10" y="47"/>
                    </a:lnTo>
                    <a:lnTo>
                      <a:pt x="8" y="53"/>
                    </a:lnTo>
                    <a:lnTo>
                      <a:pt x="7" y="59"/>
                    </a:lnTo>
                    <a:lnTo>
                      <a:pt x="8" y="65"/>
                    </a:lnTo>
                    <a:lnTo>
                      <a:pt x="8" y="66"/>
                    </a:lnTo>
                    <a:lnTo>
                      <a:pt x="8" y="67"/>
                    </a:lnTo>
                    <a:lnTo>
                      <a:pt x="9" y="68"/>
                    </a:lnTo>
                    <a:lnTo>
                      <a:pt x="8" y="68"/>
                    </a:lnTo>
                    <a:lnTo>
                      <a:pt x="8" y="69"/>
                    </a:lnTo>
                    <a:lnTo>
                      <a:pt x="7" y="70"/>
                    </a:lnTo>
                    <a:lnTo>
                      <a:pt x="6" y="70"/>
                    </a:lnTo>
                    <a:lnTo>
                      <a:pt x="7" y="70"/>
                    </a:lnTo>
                    <a:lnTo>
                      <a:pt x="6" y="71"/>
                    </a:lnTo>
                    <a:lnTo>
                      <a:pt x="5" y="70"/>
                    </a:lnTo>
                    <a:lnTo>
                      <a:pt x="4" y="70"/>
                    </a:lnTo>
                    <a:lnTo>
                      <a:pt x="3" y="70"/>
                    </a:lnTo>
                    <a:lnTo>
                      <a:pt x="2" y="69"/>
                    </a:lnTo>
                    <a:lnTo>
                      <a:pt x="1" y="67"/>
                    </a:lnTo>
                    <a:lnTo>
                      <a:pt x="1" y="65"/>
                    </a:lnTo>
                    <a:lnTo>
                      <a:pt x="1" y="62"/>
                    </a:lnTo>
                    <a:lnTo>
                      <a:pt x="0" y="59"/>
                    </a:lnTo>
                    <a:lnTo>
                      <a:pt x="1" y="57"/>
                    </a:lnTo>
                    <a:lnTo>
                      <a:pt x="1" y="54"/>
                    </a:lnTo>
                    <a:lnTo>
                      <a:pt x="1" y="51"/>
                    </a:lnTo>
                    <a:lnTo>
                      <a:pt x="3" y="49"/>
                    </a:lnTo>
                    <a:lnTo>
                      <a:pt x="3" y="47"/>
                    </a:lnTo>
                    <a:lnTo>
                      <a:pt x="4" y="45"/>
                    </a:lnTo>
                    <a:lnTo>
                      <a:pt x="6" y="41"/>
                    </a:lnTo>
                    <a:lnTo>
                      <a:pt x="8" y="38"/>
                    </a:lnTo>
                    <a:lnTo>
                      <a:pt x="10" y="35"/>
                    </a:lnTo>
                    <a:lnTo>
                      <a:pt x="13" y="32"/>
                    </a:lnTo>
                    <a:lnTo>
                      <a:pt x="16" y="29"/>
                    </a:lnTo>
                    <a:lnTo>
                      <a:pt x="19" y="26"/>
                    </a:lnTo>
                    <a:lnTo>
                      <a:pt x="21" y="24"/>
                    </a:lnTo>
                    <a:lnTo>
                      <a:pt x="25" y="22"/>
                    </a:lnTo>
                    <a:lnTo>
                      <a:pt x="29" y="20"/>
                    </a:lnTo>
                    <a:lnTo>
                      <a:pt x="32" y="17"/>
                    </a:lnTo>
                    <a:lnTo>
                      <a:pt x="37" y="15"/>
                    </a:lnTo>
                    <a:lnTo>
                      <a:pt x="42" y="12"/>
                    </a:lnTo>
                    <a:lnTo>
                      <a:pt x="49" y="9"/>
                    </a:lnTo>
                    <a:lnTo>
                      <a:pt x="54" y="7"/>
                    </a:lnTo>
                    <a:lnTo>
                      <a:pt x="60" y="6"/>
                    </a:lnTo>
                    <a:lnTo>
                      <a:pt x="67" y="4"/>
                    </a:lnTo>
                    <a:lnTo>
                      <a:pt x="73" y="3"/>
                    </a:lnTo>
                    <a:lnTo>
                      <a:pt x="78" y="2"/>
                    </a:lnTo>
                    <a:lnTo>
                      <a:pt x="85" y="1"/>
                    </a:lnTo>
                    <a:lnTo>
                      <a:pt x="92" y="0"/>
                    </a:lnTo>
                    <a:lnTo>
                      <a:pt x="93" y="0"/>
                    </a:lnTo>
                    <a:lnTo>
                      <a:pt x="95" y="0"/>
                    </a:lnTo>
                    <a:lnTo>
                      <a:pt x="97" y="1"/>
                    </a:lnTo>
                    <a:lnTo>
                      <a:pt x="98" y="1"/>
                    </a:lnTo>
                    <a:lnTo>
                      <a:pt x="101" y="2"/>
                    </a:lnTo>
                    <a:lnTo>
                      <a:pt x="102" y="4"/>
                    </a:lnTo>
                    <a:lnTo>
                      <a:pt x="104" y="5"/>
                    </a:lnTo>
                    <a:lnTo>
                      <a:pt x="105" y="6"/>
                    </a:lnTo>
                    <a:lnTo>
                      <a:pt x="105" y="8"/>
                    </a:lnTo>
                    <a:lnTo>
                      <a:pt x="106" y="11"/>
                    </a:lnTo>
                    <a:lnTo>
                      <a:pt x="106" y="12"/>
                    </a:lnTo>
                    <a:lnTo>
                      <a:pt x="105" y="12"/>
                    </a:lnTo>
                    <a:lnTo>
                      <a:pt x="106" y="13"/>
                    </a:lnTo>
                    <a:lnTo>
                      <a:pt x="105" y="14"/>
                    </a:lnTo>
                    <a:lnTo>
                      <a:pt x="105" y="15"/>
                    </a:lnTo>
                    <a:lnTo>
                      <a:pt x="104" y="15"/>
                    </a:lnTo>
                    <a:lnTo>
                      <a:pt x="103" y="15"/>
                    </a:lnTo>
                    <a:lnTo>
                      <a:pt x="102" y="15"/>
                    </a:lnTo>
                    <a:lnTo>
                      <a:pt x="101" y="15"/>
                    </a:lnTo>
                    <a:lnTo>
                      <a:pt x="100" y="15"/>
                    </a:lnTo>
                    <a:lnTo>
                      <a:pt x="100" y="14"/>
                    </a:lnTo>
                    <a:lnTo>
                      <a:pt x="99" y="14"/>
                    </a:lnTo>
                    <a:lnTo>
                      <a:pt x="99" y="13"/>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959" name="Freeform 261"/>
              <p:cNvSpPr>
                <a:spLocks/>
              </p:cNvSpPr>
              <p:nvPr/>
            </p:nvSpPr>
            <p:spPr bwMode="auto">
              <a:xfrm>
                <a:off x="1241" y="2362"/>
                <a:ext cx="34" cy="35"/>
              </a:xfrm>
              <a:custGeom>
                <a:avLst/>
                <a:gdLst>
                  <a:gd name="T0" fmla="*/ 0 w 34"/>
                  <a:gd name="T1" fmla="*/ 0 h 35"/>
                  <a:gd name="T2" fmla="*/ 1 w 34"/>
                  <a:gd name="T3" fmla="*/ 2 h 35"/>
                  <a:gd name="T4" fmla="*/ 0 w 34"/>
                  <a:gd name="T5" fmla="*/ 6 h 35"/>
                  <a:gd name="T6" fmla="*/ 1 w 34"/>
                  <a:gd name="T7" fmla="*/ 10 h 35"/>
                  <a:gd name="T8" fmla="*/ 2 w 34"/>
                  <a:gd name="T9" fmla="*/ 16 h 35"/>
                  <a:gd name="T10" fmla="*/ 3 w 34"/>
                  <a:gd name="T11" fmla="*/ 22 h 35"/>
                  <a:gd name="T12" fmla="*/ 6 w 34"/>
                  <a:gd name="T13" fmla="*/ 28 h 35"/>
                  <a:gd name="T14" fmla="*/ 10 w 34"/>
                  <a:gd name="T15" fmla="*/ 32 h 35"/>
                  <a:gd name="T16" fmla="*/ 16 w 34"/>
                  <a:gd name="T17" fmla="*/ 34 h 35"/>
                  <a:gd name="T18" fmla="*/ 24 w 34"/>
                  <a:gd name="T19" fmla="*/ 34 h 35"/>
                  <a:gd name="T20" fmla="*/ 33 w 34"/>
                  <a:gd name="T21" fmla="*/ 31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
                  <a:gd name="T34" fmla="*/ 0 h 35"/>
                  <a:gd name="T35" fmla="*/ 34 w 34"/>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 h="35">
                    <a:moveTo>
                      <a:pt x="0" y="0"/>
                    </a:moveTo>
                    <a:lnTo>
                      <a:pt x="1" y="2"/>
                    </a:lnTo>
                    <a:lnTo>
                      <a:pt x="0" y="6"/>
                    </a:lnTo>
                    <a:lnTo>
                      <a:pt x="1" y="10"/>
                    </a:lnTo>
                    <a:lnTo>
                      <a:pt x="2" y="16"/>
                    </a:lnTo>
                    <a:lnTo>
                      <a:pt x="3" y="22"/>
                    </a:lnTo>
                    <a:lnTo>
                      <a:pt x="6" y="28"/>
                    </a:lnTo>
                    <a:lnTo>
                      <a:pt x="10" y="32"/>
                    </a:lnTo>
                    <a:lnTo>
                      <a:pt x="16" y="34"/>
                    </a:lnTo>
                    <a:lnTo>
                      <a:pt x="24" y="34"/>
                    </a:lnTo>
                    <a:lnTo>
                      <a:pt x="33" y="31"/>
                    </a:lnTo>
                  </a:path>
                </a:pathLst>
              </a:custGeom>
              <a:noFill/>
              <a:ln w="12700" cap="rnd">
                <a:solidFill>
                  <a:srgbClr val="98724C"/>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960" name="Freeform 262"/>
              <p:cNvSpPr>
                <a:spLocks/>
              </p:cNvSpPr>
              <p:nvPr/>
            </p:nvSpPr>
            <p:spPr bwMode="auto">
              <a:xfrm>
                <a:off x="1201" y="2394"/>
                <a:ext cx="45" cy="25"/>
              </a:xfrm>
              <a:custGeom>
                <a:avLst/>
                <a:gdLst>
                  <a:gd name="T0" fmla="*/ 40 w 45"/>
                  <a:gd name="T1" fmla="*/ 7 h 25"/>
                  <a:gd name="T2" fmla="*/ 36 w 45"/>
                  <a:gd name="T3" fmla="*/ 6 h 25"/>
                  <a:gd name="T4" fmla="*/ 32 w 45"/>
                  <a:gd name="T5" fmla="*/ 6 h 25"/>
                  <a:gd name="T6" fmla="*/ 28 w 45"/>
                  <a:gd name="T7" fmla="*/ 7 h 25"/>
                  <a:gd name="T8" fmla="*/ 25 w 45"/>
                  <a:gd name="T9" fmla="*/ 8 h 25"/>
                  <a:gd name="T10" fmla="*/ 21 w 45"/>
                  <a:gd name="T11" fmla="*/ 10 h 25"/>
                  <a:gd name="T12" fmla="*/ 19 w 45"/>
                  <a:gd name="T13" fmla="*/ 13 h 25"/>
                  <a:gd name="T14" fmla="*/ 14 w 45"/>
                  <a:gd name="T15" fmla="*/ 15 h 25"/>
                  <a:gd name="T16" fmla="*/ 12 w 45"/>
                  <a:gd name="T17" fmla="*/ 17 h 25"/>
                  <a:gd name="T18" fmla="*/ 8 w 45"/>
                  <a:gd name="T19" fmla="*/ 21 h 25"/>
                  <a:gd name="T20" fmla="*/ 6 w 45"/>
                  <a:gd name="T21" fmla="*/ 23 h 25"/>
                  <a:gd name="T22" fmla="*/ 5 w 45"/>
                  <a:gd name="T23" fmla="*/ 23 h 25"/>
                  <a:gd name="T24" fmla="*/ 4 w 45"/>
                  <a:gd name="T25" fmla="*/ 23 h 25"/>
                  <a:gd name="T26" fmla="*/ 3 w 45"/>
                  <a:gd name="T27" fmla="*/ 23 h 25"/>
                  <a:gd name="T28" fmla="*/ 2 w 45"/>
                  <a:gd name="T29" fmla="*/ 23 h 25"/>
                  <a:gd name="T30" fmla="*/ 2 w 45"/>
                  <a:gd name="T31" fmla="*/ 24 h 25"/>
                  <a:gd name="T32" fmla="*/ 1 w 45"/>
                  <a:gd name="T33" fmla="*/ 23 h 25"/>
                  <a:gd name="T34" fmla="*/ 0 w 45"/>
                  <a:gd name="T35" fmla="*/ 22 h 25"/>
                  <a:gd name="T36" fmla="*/ 0 w 45"/>
                  <a:gd name="T37" fmla="*/ 21 h 25"/>
                  <a:gd name="T38" fmla="*/ 1 w 45"/>
                  <a:gd name="T39" fmla="*/ 21 h 25"/>
                  <a:gd name="T40" fmla="*/ 1 w 45"/>
                  <a:gd name="T41" fmla="*/ 20 h 25"/>
                  <a:gd name="T42" fmla="*/ 2 w 45"/>
                  <a:gd name="T43" fmla="*/ 19 h 25"/>
                  <a:gd name="T44" fmla="*/ 4 w 45"/>
                  <a:gd name="T45" fmla="*/ 16 h 25"/>
                  <a:gd name="T46" fmla="*/ 8 w 45"/>
                  <a:gd name="T47" fmla="*/ 13 h 25"/>
                  <a:gd name="T48" fmla="*/ 11 w 45"/>
                  <a:gd name="T49" fmla="*/ 10 h 25"/>
                  <a:gd name="T50" fmla="*/ 16 w 45"/>
                  <a:gd name="T51" fmla="*/ 7 h 25"/>
                  <a:gd name="T52" fmla="*/ 20 w 45"/>
                  <a:gd name="T53" fmla="*/ 5 h 25"/>
                  <a:gd name="T54" fmla="*/ 24 w 45"/>
                  <a:gd name="T55" fmla="*/ 3 h 25"/>
                  <a:gd name="T56" fmla="*/ 27 w 45"/>
                  <a:gd name="T57" fmla="*/ 2 h 25"/>
                  <a:gd name="T58" fmla="*/ 32 w 45"/>
                  <a:gd name="T59" fmla="*/ 1 h 25"/>
                  <a:gd name="T60" fmla="*/ 37 w 45"/>
                  <a:gd name="T61" fmla="*/ 0 h 25"/>
                  <a:gd name="T62" fmla="*/ 42 w 45"/>
                  <a:gd name="T63" fmla="*/ 1 h 25"/>
                  <a:gd name="T64" fmla="*/ 42 w 45"/>
                  <a:gd name="T65" fmla="*/ 2 h 25"/>
                  <a:gd name="T66" fmla="*/ 43 w 45"/>
                  <a:gd name="T67" fmla="*/ 2 h 25"/>
                  <a:gd name="T68" fmla="*/ 43 w 45"/>
                  <a:gd name="T69" fmla="*/ 3 h 25"/>
                  <a:gd name="T70" fmla="*/ 44 w 45"/>
                  <a:gd name="T71" fmla="*/ 3 h 25"/>
                  <a:gd name="T72" fmla="*/ 44 w 45"/>
                  <a:gd name="T73" fmla="*/ 4 h 25"/>
                  <a:gd name="T74" fmla="*/ 43 w 45"/>
                  <a:gd name="T75" fmla="*/ 4 h 25"/>
                  <a:gd name="T76" fmla="*/ 44 w 45"/>
                  <a:gd name="T77" fmla="*/ 5 h 25"/>
                  <a:gd name="T78" fmla="*/ 44 w 45"/>
                  <a:gd name="T79" fmla="*/ 6 h 25"/>
                  <a:gd name="T80" fmla="*/ 43 w 45"/>
                  <a:gd name="T81" fmla="*/ 6 h 25"/>
                  <a:gd name="T82" fmla="*/ 42 w 45"/>
                  <a:gd name="T83" fmla="*/ 6 h 25"/>
                  <a:gd name="T84" fmla="*/ 41 w 45"/>
                  <a:gd name="T85" fmla="*/ 6 h 25"/>
                  <a:gd name="T86" fmla="*/ 41 w 45"/>
                  <a:gd name="T87" fmla="*/ 7 h 25"/>
                  <a:gd name="T88" fmla="*/ 40 w 45"/>
                  <a:gd name="T89" fmla="*/ 7 h 2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5"/>
                  <a:gd name="T136" fmla="*/ 0 h 25"/>
                  <a:gd name="T137" fmla="*/ 45 w 45"/>
                  <a:gd name="T138" fmla="*/ 25 h 2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5" h="25">
                    <a:moveTo>
                      <a:pt x="40" y="7"/>
                    </a:moveTo>
                    <a:lnTo>
                      <a:pt x="36" y="6"/>
                    </a:lnTo>
                    <a:lnTo>
                      <a:pt x="32" y="6"/>
                    </a:lnTo>
                    <a:lnTo>
                      <a:pt x="28" y="7"/>
                    </a:lnTo>
                    <a:lnTo>
                      <a:pt x="25" y="8"/>
                    </a:lnTo>
                    <a:lnTo>
                      <a:pt x="21" y="10"/>
                    </a:lnTo>
                    <a:lnTo>
                      <a:pt x="19" y="13"/>
                    </a:lnTo>
                    <a:lnTo>
                      <a:pt x="14" y="15"/>
                    </a:lnTo>
                    <a:lnTo>
                      <a:pt x="12" y="17"/>
                    </a:lnTo>
                    <a:lnTo>
                      <a:pt x="8" y="21"/>
                    </a:lnTo>
                    <a:lnTo>
                      <a:pt x="6" y="23"/>
                    </a:lnTo>
                    <a:lnTo>
                      <a:pt x="5" y="23"/>
                    </a:lnTo>
                    <a:lnTo>
                      <a:pt x="4" y="23"/>
                    </a:lnTo>
                    <a:lnTo>
                      <a:pt x="3" y="23"/>
                    </a:lnTo>
                    <a:lnTo>
                      <a:pt x="2" y="23"/>
                    </a:lnTo>
                    <a:lnTo>
                      <a:pt x="2" y="24"/>
                    </a:lnTo>
                    <a:lnTo>
                      <a:pt x="1" y="23"/>
                    </a:lnTo>
                    <a:lnTo>
                      <a:pt x="0" y="22"/>
                    </a:lnTo>
                    <a:lnTo>
                      <a:pt x="0" y="21"/>
                    </a:lnTo>
                    <a:lnTo>
                      <a:pt x="1" y="21"/>
                    </a:lnTo>
                    <a:lnTo>
                      <a:pt x="1" y="20"/>
                    </a:lnTo>
                    <a:lnTo>
                      <a:pt x="2" y="19"/>
                    </a:lnTo>
                    <a:lnTo>
                      <a:pt x="4" y="16"/>
                    </a:lnTo>
                    <a:lnTo>
                      <a:pt x="8" y="13"/>
                    </a:lnTo>
                    <a:lnTo>
                      <a:pt x="11" y="10"/>
                    </a:lnTo>
                    <a:lnTo>
                      <a:pt x="16" y="7"/>
                    </a:lnTo>
                    <a:lnTo>
                      <a:pt x="20" y="5"/>
                    </a:lnTo>
                    <a:lnTo>
                      <a:pt x="24" y="3"/>
                    </a:lnTo>
                    <a:lnTo>
                      <a:pt x="27" y="2"/>
                    </a:lnTo>
                    <a:lnTo>
                      <a:pt x="32" y="1"/>
                    </a:lnTo>
                    <a:lnTo>
                      <a:pt x="37" y="0"/>
                    </a:lnTo>
                    <a:lnTo>
                      <a:pt x="42" y="1"/>
                    </a:lnTo>
                    <a:lnTo>
                      <a:pt x="42" y="2"/>
                    </a:lnTo>
                    <a:lnTo>
                      <a:pt x="43" y="2"/>
                    </a:lnTo>
                    <a:lnTo>
                      <a:pt x="43" y="3"/>
                    </a:lnTo>
                    <a:lnTo>
                      <a:pt x="44" y="3"/>
                    </a:lnTo>
                    <a:lnTo>
                      <a:pt x="44" y="4"/>
                    </a:lnTo>
                    <a:lnTo>
                      <a:pt x="43" y="4"/>
                    </a:lnTo>
                    <a:lnTo>
                      <a:pt x="44" y="5"/>
                    </a:lnTo>
                    <a:lnTo>
                      <a:pt x="44" y="6"/>
                    </a:lnTo>
                    <a:lnTo>
                      <a:pt x="43" y="6"/>
                    </a:lnTo>
                    <a:lnTo>
                      <a:pt x="42" y="6"/>
                    </a:lnTo>
                    <a:lnTo>
                      <a:pt x="41" y="6"/>
                    </a:lnTo>
                    <a:lnTo>
                      <a:pt x="41" y="7"/>
                    </a:lnTo>
                    <a:lnTo>
                      <a:pt x="40" y="7"/>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961" name="Freeform 263"/>
              <p:cNvSpPr>
                <a:spLocks/>
              </p:cNvSpPr>
              <p:nvPr/>
            </p:nvSpPr>
            <p:spPr bwMode="auto">
              <a:xfrm>
                <a:off x="1251" y="2362"/>
                <a:ext cx="20" cy="17"/>
              </a:xfrm>
              <a:custGeom>
                <a:avLst/>
                <a:gdLst>
                  <a:gd name="T0" fmla="*/ 1 w 20"/>
                  <a:gd name="T1" fmla="*/ 4 h 17"/>
                  <a:gd name="T2" fmla="*/ 0 w 20"/>
                  <a:gd name="T3" fmla="*/ 3 h 17"/>
                  <a:gd name="T4" fmla="*/ 1 w 20"/>
                  <a:gd name="T5" fmla="*/ 2 h 17"/>
                  <a:gd name="T6" fmla="*/ 1 w 20"/>
                  <a:gd name="T7" fmla="*/ 1 h 17"/>
                  <a:gd name="T8" fmla="*/ 2 w 20"/>
                  <a:gd name="T9" fmla="*/ 1 h 17"/>
                  <a:gd name="T10" fmla="*/ 2 w 20"/>
                  <a:gd name="T11" fmla="*/ 0 h 17"/>
                  <a:gd name="T12" fmla="*/ 3 w 20"/>
                  <a:gd name="T13" fmla="*/ 0 h 17"/>
                  <a:gd name="T14" fmla="*/ 4 w 20"/>
                  <a:gd name="T15" fmla="*/ 0 h 17"/>
                  <a:gd name="T16" fmla="*/ 4 w 20"/>
                  <a:gd name="T17" fmla="*/ 1 h 17"/>
                  <a:gd name="T18" fmla="*/ 5 w 20"/>
                  <a:gd name="T19" fmla="*/ 1 h 17"/>
                  <a:gd name="T20" fmla="*/ 5 w 20"/>
                  <a:gd name="T21" fmla="*/ 2 h 17"/>
                  <a:gd name="T22" fmla="*/ 7 w 20"/>
                  <a:gd name="T23" fmla="*/ 6 h 17"/>
                  <a:gd name="T24" fmla="*/ 6 w 20"/>
                  <a:gd name="T25" fmla="*/ 6 h 17"/>
                  <a:gd name="T26" fmla="*/ 8 w 20"/>
                  <a:gd name="T27" fmla="*/ 6 h 17"/>
                  <a:gd name="T28" fmla="*/ 9 w 20"/>
                  <a:gd name="T29" fmla="*/ 8 h 17"/>
                  <a:gd name="T30" fmla="*/ 10 w 20"/>
                  <a:gd name="T31" fmla="*/ 8 h 17"/>
                  <a:gd name="T32" fmla="*/ 10 w 20"/>
                  <a:gd name="T33" fmla="*/ 9 h 17"/>
                  <a:gd name="T34" fmla="*/ 11 w 20"/>
                  <a:gd name="T35" fmla="*/ 8 h 17"/>
                  <a:gd name="T36" fmla="*/ 11 w 20"/>
                  <a:gd name="T37" fmla="*/ 9 h 17"/>
                  <a:gd name="T38" fmla="*/ 12 w 20"/>
                  <a:gd name="T39" fmla="*/ 9 h 17"/>
                  <a:gd name="T40" fmla="*/ 13 w 20"/>
                  <a:gd name="T41" fmla="*/ 9 h 17"/>
                  <a:gd name="T42" fmla="*/ 16 w 20"/>
                  <a:gd name="T43" fmla="*/ 10 h 17"/>
                  <a:gd name="T44" fmla="*/ 18 w 20"/>
                  <a:gd name="T45" fmla="*/ 10 h 17"/>
                  <a:gd name="T46" fmla="*/ 19 w 20"/>
                  <a:gd name="T47" fmla="*/ 11 h 17"/>
                  <a:gd name="T48" fmla="*/ 18 w 20"/>
                  <a:gd name="T49" fmla="*/ 11 h 17"/>
                  <a:gd name="T50" fmla="*/ 17 w 20"/>
                  <a:gd name="T51" fmla="*/ 11 h 17"/>
                  <a:gd name="T52" fmla="*/ 16 w 20"/>
                  <a:gd name="T53" fmla="*/ 12 h 17"/>
                  <a:gd name="T54" fmla="*/ 15 w 20"/>
                  <a:gd name="T55" fmla="*/ 13 h 17"/>
                  <a:gd name="T56" fmla="*/ 15 w 20"/>
                  <a:gd name="T57" fmla="*/ 14 h 17"/>
                  <a:gd name="T58" fmla="*/ 14 w 20"/>
                  <a:gd name="T59" fmla="*/ 14 h 17"/>
                  <a:gd name="T60" fmla="*/ 13 w 20"/>
                  <a:gd name="T61" fmla="*/ 14 h 17"/>
                  <a:gd name="T62" fmla="*/ 12 w 20"/>
                  <a:gd name="T63" fmla="*/ 14 h 17"/>
                  <a:gd name="T64" fmla="*/ 11 w 20"/>
                  <a:gd name="T65" fmla="*/ 16 h 17"/>
                  <a:gd name="T66" fmla="*/ 11 w 20"/>
                  <a:gd name="T67" fmla="*/ 14 h 17"/>
                  <a:gd name="T68" fmla="*/ 10 w 20"/>
                  <a:gd name="T69" fmla="*/ 14 h 17"/>
                  <a:gd name="T70" fmla="*/ 9 w 20"/>
                  <a:gd name="T71" fmla="*/ 14 h 17"/>
                  <a:gd name="T72" fmla="*/ 9 w 20"/>
                  <a:gd name="T73" fmla="*/ 13 h 17"/>
                  <a:gd name="T74" fmla="*/ 3 w 20"/>
                  <a:gd name="T75" fmla="*/ 10 h 17"/>
                  <a:gd name="T76" fmla="*/ 2 w 20"/>
                  <a:gd name="T77" fmla="*/ 10 h 17"/>
                  <a:gd name="T78" fmla="*/ 2 w 20"/>
                  <a:gd name="T79" fmla="*/ 9 h 17"/>
                  <a:gd name="T80" fmla="*/ 1 w 20"/>
                  <a:gd name="T81" fmla="*/ 5 h 17"/>
                  <a:gd name="T82" fmla="*/ 1 w 20"/>
                  <a:gd name="T83" fmla="*/ 4 h 17"/>
                  <a:gd name="T84" fmla="*/ 0 w 20"/>
                  <a:gd name="T85" fmla="*/ 3 h 17"/>
                  <a:gd name="T86" fmla="*/ 1 w 20"/>
                  <a:gd name="T87" fmla="*/ 2 h 17"/>
                  <a:gd name="T88" fmla="*/ 1 w 20"/>
                  <a:gd name="T89" fmla="*/ 1 h 17"/>
                  <a:gd name="T90" fmla="*/ 2 w 20"/>
                  <a:gd name="T91" fmla="*/ 1 h 17"/>
                  <a:gd name="T92" fmla="*/ 2 w 20"/>
                  <a:gd name="T93" fmla="*/ 0 h 17"/>
                  <a:gd name="T94" fmla="*/ 3 w 20"/>
                  <a:gd name="T95" fmla="*/ 0 h 17"/>
                  <a:gd name="T96" fmla="*/ 4 w 20"/>
                  <a:gd name="T97" fmla="*/ 0 h 17"/>
                  <a:gd name="T98" fmla="*/ 4 w 20"/>
                  <a:gd name="T99" fmla="*/ 1 h 17"/>
                  <a:gd name="T100" fmla="*/ 5 w 20"/>
                  <a:gd name="T101" fmla="*/ 1 h 17"/>
                  <a:gd name="T102" fmla="*/ 5 w 20"/>
                  <a:gd name="T103" fmla="*/ 2 h 17"/>
                  <a:gd name="T104" fmla="*/ 1 w 20"/>
                  <a:gd name="T105" fmla="*/ 4 h 1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
                  <a:gd name="T160" fmla="*/ 0 h 17"/>
                  <a:gd name="T161" fmla="*/ 20 w 20"/>
                  <a:gd name="T162" fmla="*/ 17 h 1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 h="17">
                    <a:moveTo>
                      <a:pt x="1" y="4"/>
                    </a:moveTo>
                    <a:lnTo>
                      <a:pt x="0" y="3"/>
                    </a:lnTo>
                    <a:lnTo>
                      <a:pt x="1" y="2"/>
                    </a:lnTo>
                    <a:lnTo>
                      <a:pt x="1" y="1"/>
                    </a:lnTo>
                    <a:lnTo>
                      <a:pt x="2" y="1"/>
                    </a:lnTo>
                    <a:lnTo>
                      <a:pt x="2" y="0"/>
                    </a:lnTo>
                    <a:lnTo>
                      <a:pt x="3" y="0"/>
                    </a:lnTo>
                    <a:lnTo>
                      <a:pt x="4" y="0"/>
                    </a:lnTo>
                    <a:lnTo>
                      <a:pt x="4" y="1"/>
                    </a:lnTo>
                    <a:lnTo>
                      <a:pt x="5" y="1"/>
                    </a:lnTo>
                    <a:lnTo>
                      <a:pt x="5" y="2"/>
                    </a:lnTo>
                    <a:lnTo>
                      <a:pt x="7" y="6"/>
                    </a:lnTo>
                    <a:lnTo>
                      <a:pt x="6" y="6"/>
                    </a:lnTo>
                    <a:lnTo>
                      <a:pt x="8" y="6"/>
                    </a:lnTo>
                    <a:lnTo>
                      <a:pt x="9" y="8"/>
                    </a:lnTo>
                    <a:lnTo>
                      <a:pt x="10" y="8"/>
                    </a:lnTo>
                    <a:lnTo>
                      <a:pt x="10" y="9"/>
                    </a:lnTo>
                    <a:lnTo>
                      <a:pt x="11" y="8"/>
                    </a:lnTo>
                    <a:lnTo>
                      <a:pt x="11" y="9"/>
                    </a:lnTo>
                    <a:lnTo>
                      <a:pt x="12" y="9"/>
                    </a:lnTo>
                    <a:lnTo>
                      <a:pt x="13" y="9"/>
                    </a:lnTo>
                    <a:lnTo>
                      <a:pt x="16" y="10"/>
                    </a:lnTo>
                    <a:lnTo>
                      <a:pt x="18" y="10"/>
                    </a:lnTo>
                    <a:lnTo>
                      <a:pt x="19" y="11"/>
                    </a:lnTo>
                    <a:lnTo>
                      <a:pt x="18" y="11"/>
                    </a:lnTo>
                    <a:lnTo>
                      <a:pt x="17" y="11"/>
                    </a:lnTo>
                    <a:lnTo>
                      <a:pt x="16" y="12"/>
                    </a:lnTo>
                    <a:lnTo>
                      <a:pt x="15" y="13"/>
                    </a:lnTo>
                    <a:lnTo>
                      <a:pt x="15" y="14"/>
                    </a:lnTo>
                    <a:lnTo>
                      <a:pt x="14" y="14"/>
                    </a:lnTo>
                    <a:lnTo>
                      <a:pt x="13" y="14"/>
                    </a:lnTo>
                    <a:lnTo>
                      <a:pt x="12" y="14"/>
                    </a:lnTo>
                    <a:lnTo>
                      <a:pt x="11" y="16"/>
                    </a:lnTo>
                    <a:lnTo>
                      <a:pt x="11" y="14"/>
                    </a:lnTo>
                    <a:lnTo>
                      <a:pt x="10" y="14"/>
                    </a:lnTo>
                    <a:lnTo>
                      <a:pt x="9" y="14"/>
                    </a:lnTo>
                    <a:lnTo>
                      <a:pt x="9" y="13"/>
                    </a:lnTo>
                    <a:lnTo>
                      <a:pt x="3" y="10"/>
                    </a:lnTo>
                    <a:lnTo>
                      <a:pt x="2" y="10"/>
                    </a:lnTo>
                    <a:lnTo>
                      <a:pt x="2" y="9"/>
                    </a:lnTo>
                    <a:lnTo>
                      <a:pt x="1" y="5"/>
                    </a:lnTo>
                    <a:lnTo>
                      <a:pt x="1" y="4"/>
                    </a:lnTo>
                    <a:lnTo>
                      <a:pt x="0" y="3"/>
                    </a:lnTo>
                    <a:lnTo>
                      <a:pt x="1" y="2"/>
                    </a:lnTo>
                    <a:lnTo>
                      <a:pt x="1" y="1"/>
                    </a:lnTo>
                    <a:lnTo>
                      <a:pt x="2" y="1"/>
                    </a:lnTo>
                    <a:lnTo>
                      <a:pt x="2" y="0"/>
                    </a:lnTo>
                    <a:lnTo>
                      <a:pt x="3" y="0"/>
                    </a:lnTo>
                    <a:lnTo>
                      <a:pt x="4" y="0"/>
                    </a:lnTo>
                    <a:lnTo>
                      <a:pt x="4" y="1"/>
                    </a:lnTo>
                    <a:lnTo>
                      <a:pt x="5" y="1"/>
                    </a:lnTo>
                    <a:lnTo>
                      <a:pt x="5" y="2"/>
                    </a:lnTo>
                    <a:lnTo>
                      <a:pt x="1" y="4"/>
                    </a:lnTo>
                  </a:path>
                </a:pathLst>
              </a:custGeom>
              <a:solidFill>
                <a:srgbClr val="FFC1C1"/>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962" name="Freeform 264"/>
              <p:cNvSpPr>
                <a:spLocks/>
              </p:cNvSpPr>
              <p:nvPr/>
            </p:nvSpPr>
            <p:spPr bwMode="auto">
              <a:xfrm>
                <a:off x="1141" y="2385"/>
                <a:ext cx="68" cy="17"/>
              </a:xfrm>
              <a:custGeom>
                <a:avLst/>
                <a:gdLst>
                  <a:gd name="T0" fmla="*/ 6 w 68"/>
                  <a:gd name="T1" fmla="*/ 9 h 17"/>
                  <a:gd name="T2" fmla="*/ 9 w 68"/>
                  <a:gd name="T3" fmla="*/ 9 h 17"/>
                  <a:gd name="T4" fmla="*/ 13 w 68"/>
                  <a:gd name="T5" fmla="*/ 10 h 17"/>
                  <a:gd name="T6" fmla="*/ 17 w 68"/>
                  <a:gd name="T7" fmla="*/ 10 h 17"/>
                  <a:gd name="T8" fmla="*/ 21 w 68"/>
                  <a:gd name="T9" fmla="*/ 10 h 17"/>
                  <a:gd name="T10" fmla="*/ 26 w 68"/>
                  <a:gd name="T11" fmla="*/ 9 h 17"/>
                  <a:gd name="T12" fmla="*/ 29 w 68"/>
                  <a:gd name="T13" fmla="*/ 8 h 17"/>
                  <a:gd name="T14" fmla="*/ 34 w 68"/>
                  <a:gd name="T15" fmla="*/ 6 h 17"/>
                  <a:gd name="T16" fmla="*/ 38 w 68"/>
                  <a:gd name="T17" fmla="*/ 5 h 17"/>
                  <a:gd name="T18" fmla="*/ 42 w 68"/>
                  <a:gd name="T19" fmla="*/ 4 h 17"/>
                  <a:gd name="T20" fmla="*/ 46 w 68"/>
                  <a:gd name="T21" fmla="*/ 3 h 17"/>
                  <a:gd name="T22" fmla="*/ 50 w 68"/>
                  <a:gd name="T23" fmla="*/ 3 h 17"/>
                  <a:gd name="T24" fmla="*/ 52 w 68"/>
                  <a:gd name="T25" fmla="*/ 2 h 17"/>
                  <a:gd name="T26" fmla="*/ 55 w 68"/>
                  <a:gd name="T27" fmla="*/ 1 h 17"/>
                  <a:gd name="T28" fmla="*/ 58 w 68"/>
                  <a:gd name="T29" fmla="*/ 0 h 17"/>
                  <a:gd name="T30" fmla="*/ 61 w 68"/>
                  <a:gd name="T31" fmla="*/ 0 h 17"/>
                  <a:gd name="T32" fmla="*/ 63 w 68"/>
                  <a:gd name="T33" fmla="*/ 0 h 17"/>
                  <a:gd name="T34" fmla="*/ 64 w 68"/>
                  <a:gd name="T35" fmla="*/ 0 h 17"/>
                  <a:gd name="T36" fmla="*/ 66 w 68"/>
                  <a:gd name="T37" fmla="*/ 1 h 17"/>
                  <a:gd name="T38" fmla="*/ 66 w 68"/>
                  <a:gd name="T39" fmla="*/ 0 h 17"/>
                  <a:gd name="T40" fmla="*/ 67 w 68"/>
                  <a:gd name="T41" fmla="*/ 0 h 17"/>
                  <a:gd name="T42" fmla="*/ 66 w 68"/>
                  <a:gd name="T43" fmla="*/ 1 h 17"/>
                  <a:gd name="T44" fmla="*/ 65 w 68"/>
                  <a:gd name="T45" fmla="*/ 2 h 17"/>
                  <a:gd name="T46" fmla="*/ 63 w 68"/>
                  <a:gd name="T47" fmla="*/ 3 h 17"/>
                  <a:gd name="T48" fmla="*/ 61 w 68"/>
                  <a:gd name="T49" fmla="*/ 4 h 17"/>
                  <a:gd name="T50" fmla="*/ 58 w 68"/>
                  <a:gd name="T51" fmla="*/ 5 h 17"/>
                  <a:gd name="T52" fmla="*/ 55 w 68"/>
                  <a:gd name="T53" fmla="*/ 6 h 17"/>
                  <a:gd name="T54" fmla="*/ 52 w 68"/>
                  <a:gd name="T55" fmla="*/ 8 h 17"/>
                  <a:gd name="T56" fmla="*/ 50 w 68"/>
                  <a:gd name="T57" fmla="*/ 9 h 17"/>
                  <a:gd name="T58" fmla="*/ 49 w 68"/>
                  <a:gd name="T59" fmla="*/ 9 h 17"/>
                  <a:gd name="T60" fmla="*/ 47 w 68"/>
                  <a:gd name="T61" fmla="*/ 9 h 17"/>
                  <a:gd name="T62" fmla="*/ 43 w 68"/>
                  <a:gd name="T63" fmla="*/ 10 h 17"/>
                  <a:gd name="T64" fmla="*/ 39 w 68"/>
                  <a:gd name="T65" fmla="*/ 12 h 17"/>
                  <a:gd name="T66" fmla="*/ 34 w 68"/>
                  <a:gd name="T67" fmla="*/ 13 h 17"/>
                  <a:gd name="T68" fmla="*/ 30 w 68"/>
                  <a:gd name="T69" fmla="*/ 14 h 17"/>
                  <a:gd name="T70" fmla="*/ 25 w 68"/>
                  <a:gd name="T71" fmla="*/ 14 h 17"/>
                  <a:gd name="T72" fmla="*/ 21 w 68"/>
                  <a:gd name="T73" fmla="*/ 16 h 17"/>
                  <a:gd name="T74" fmla="*/ 16 w 68"/>
                  <a:gd name="T75" fmla="*/ 16 h 17"/>
                  <a:gd name="T76" fmla="*/ 11 w 68"/>
                  <a:gd name="T77" fmla="*/ 16 h 17"/>
                  <a:gd name="T78" fmla="*/ 7 w 68"/>
                  <a:gd name="T79" fmla="*/ 16 h 17"/>
                  <a:gd name="T80" fmla="*/ 3 w 68"/>
                  <a:gd name="T81" fmla="*/ 14 h 17"/>
                  <a:gd name="T82" fmla="*/ 2 w 68"/>
                  <a:gd name="T83" fmla="*/ 14 h 17"/>
                  <a:gd name="T84" fmla="*/ 2 w 68"/>
                  <a:gd name="T85" fmla="*/ 13 h 17"/>
                  <a:gd name="T86" fmla="*/ 1 w 68"/>
                  <a:gd name="T87" fmla="*/ 13 h 17"/>
                  <a:gd name="T88" fmla="*/ 1 w 68"/>
                  <a:gd name="T89" fmla="*/ 12 h 17"/>
                  <a:gd name="T90" fmla="*/ 0 w 68"/>
                  <a:gd name="T91" fmla="*/ 11 h 17"/>
                  <a:gd name="T92" fmla="*/ 1 w 68"/>
                  <a:gd name="T93" fmla="*/ 10 h 17"/>
                  <a:gd name="T94" fmla="*/ 2 w 68"/>
                  <a:gd name="T95" fmla="*/ 10 h 17"/>
                  <a:gd name="T96" fmla="*/ 2 w 68"/>
                  <a:gd name="T97" fmla="*/ 9 h 17"/>
                  <a:gd name="T98" fmla="*/ 3 w 68"/>
                  <a:gd name="T99" fmla="*/ 9 h 17"/>
                  <a:gd name="T100" fmla="*/ 3 w 68"/>
                  <a:gd name="T101" fmla="*/ 8 h 17"/>
                  <a:gd name="T102" fmla="*/ 4 w 68"/>
                  <a:gd name="T103" fmla="*/ 8 h 17"/>
                  <a:gd name="T104" fmla="*/ 5 w 68"/>
                  <a:gd name="T105" fmla="*/ 9 h 17"/>
                  <a:gd name="T106" fmla="*/ 6 w 68"/>
                  <a:gd name="T107" fmla="*/ 9 h 1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
                  <a:gd name="T163" fmla="*/ 0 h 17"/>
                  <a:gd name="T164" fmla="*/ 68 w 68"/>
                  <a:gd name="T165" fmla="*/ 17 h 1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 h="17">
                    <a:moveTo>
                      <a:pt x="6" y="9"/>
                    </a:moveTo>
                    <a:lnTo>
                      <a:pt x="9" y="9"/>
                    </a:lnTo>
                    <a:lnTo>
                      <a:pt x="13" y="10"/>
                    </a:lnTo>
                    <a:lnTo>
                      <a:pt x="17" y="10"/>
                    </a:lnTo>
                    <a:lnTo>
                      <a:pt x="21" y="10"/>
                    </a:lnTo>
                    <a:lnTo>
                      <a:pt x="26" y="9"/>
                    </a:lnTo>
                    <a:lnTo>
                      <a:pt x="29" y="8"/>
                    </a:lnTo>
                    <a:lnTo>
                      <a:pt x="34" y="6"/>
                    </a:lnTo>
                    <a:lnTo>
                      <a:pt x="38" y="5"/>
                    </a:lnTo>
                    <a:lnTo>
                      <a:pt x="42" y="4"/>
                    </a:lnTo>
                    <a:lnTo>
                      <a:pt x="46" y="3"/>
                    </a:lnTo>
                    <a:lnTo>
                      <a:pt x="50" y="3"/>
                    </a:lnTo>
                    <a:lnTo>
                      <a:pt x="52" y="2"/>
                    </a:lnTo>
                    <a:lnTo>
                      <a:pt x="55" y="1"/>
                    </a:lnTo>
                    <a:lnTo>
                      <a:pt x="58" y="0"/>
                    </a:lnTo>
                    <a:lnTo>
                      <a:pt x="61" y="0"/>
                    </a:lnTo>
                    <a:lnTo>
                      <a:pt x="63" y="0"/>
                    </a:lnTo>
                    <a:lnTo>
                      <a:pt x="64" y="0"/>
                    </a:lnTo>
                    <a:lnTo>
                      <a:pt x="66" y="1"/>
                    </a:lnTo>
                    <a:lnTo>
                      <a:pt x="66" y="0"/>
                    </a:lnTo>
                    <a:lnTo>
                      <a:pt x="67" y="0"/>
                    </a:lnTo>
                    <a:lnTo>
                      <a:pt x="66" y="1"/>
                    </a:lnTo>
                    <a:lnTo>
                      <a:pt x="65" y="2"/>
                    </a:lnTo>
                    <a:lnTo>
                      <a:pt x="63" y="3"/>
                    </a:lnTo>
                    <a:lnTo>
                      <a:pt x="61" y="4"/>
                    </a:lnTo>
                    <a:lnTo>
                      <a:pt x="58" y="5"/>
                    </a:lnTo>
                    <a:lnTo>
                      <a:pt x="55" y="6"/>
                    </a:lnTo>
                    <a:lnTo>
                      <a:pt x="52" y="8"/>
                    </a:lnTo>
                    <a:lnTo>
                      <a:pt x="50" y="9"/>
                    </a:lnTo>
                    <a:lnTo>
                      <a:pt x="49" y="9"/>
                    </a:lnTo>
                    <a:lnTo>
                      <a:pt x="47" y="9"/>
                    </a:lnTo>
                    <a:lnTo>
                      <a:pt x="43" y="10"/>
                    </a:lnTo>
                    <a:lnTo>
                      <a:pt x="39" y="12"/>
                    </a:lnTo>
                    <a:lnTo>
                      <a:pt x="34" y="13"/>
                    </a:lnTo>
                    <a:lnTo>
                      <a:pt x="30" y="14"/>
                    </a:lnTo>
                    <a:lnTo>
                      <a:pt x="25" y="14"/>
                    </a:lnTo>
                    <a:lnTo>
                      <a:pt x="21" y="16"/>
                    </a:lnTo>
                    <a:lnTo>
                      <a:pt x="16" y="16"/>
                    </a:lnTo>
                    <a:lnTo>
                      <a:pt x="11" y="16"/>
                    </a:lnTo>
                    <a:lnTo>
                      <a:pt x="7" y="16"/>
                    </a:lnTo>
                    <a:lnTo>
                      <a:pt x="3" y="14"/>
                    </a:lnTo>
                    <a:lnTo>
                      <a:pt x="2" y="14"/>
                    </a:lnTo>
                    <a:lnTo>
                      <a:pt x="2" y="13"/>
                    </a:lnTo>
                    <a:lnTo>
                      <a:pt x="1" y="13"/>
                    </a:lnTo>
                    <a:lnTo>
                      <a:pt x="1" y="12"/>
                    </a:lnTo>
                    <a:lnTo>
                      <a:pt x="0" y="11"/>
                    </a:lnTo>
                    <a:lnTo>
                      <a:pt x="1" y="10"/>
                    </a:lnTo>
                    <a:lnTo>
                      <a:pt x="2" y="10"/>
                    </a:lnTo>
                    <a:lnTo>
                      <a:pt x="2" y="9"/>
                    </a:lnTo>
                    <a:lnTo>
                      <a:pt x="3" y="9"/>
                    </a:lnTo>
                    <a:lnTo>
                      <a:pt x="3" y="8"/>
                    </a:lnTo>
                    <a:lnTo>
                      <a:pt x="4" y="8"/>
                    </a:lnTo>
                    <a:lnTo>
                      <a:pt x="5" y="9"/>
                    </a:lnTo>
                    <a:lnTo>
                      <a:pt x="6" y="9"/>
                    </a:lnTo>
                  </a:path>
                </a:pathLst>
              </a:custGeom>
              <a:solidFill>
                <a:srgbClr val="FFC1C1"/>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963" name="Freeform 265"/>
              <p:cNvSpPr>
                <a:spLocks/>
              </p:cNvSpPr>
              <p:nvPr/>
            </p:nvSpPr>
            <p:spPr bwMode="auto">
              <a:xfrm>
                <a:off x="1121" y="2415"/>
                <a:ext cx="61" cy="41"/>
              </a:xfrm>
              <a:custGeom>
                <a:avLst/>
                <a:gdLst>
                  <a:gd name="T0" fmla="*/ 8 w 61"/>
                  <a:gd name="T1" fmla="*/ 31 h 41"/>
                  <a:gd name="T2" fmla="*/ 13 w 61"/>
                  <a:gd name="T3" fmla="*/ 34 h 41"/>
                  <a:gd name="T4" fmla="*/ 19 w 61"/>
                  <a:gd name="T5" fmla="*/ 34 h 41"/>
                  <a:gd name="T6" fmla="*/ 25 w 61"/>
                  <a:gd name="T7" fmla="*/ 33 h 41"/>
                  <a:gd name="T8" fmla="*/ 31 w 61"/>
                  <a:gd name="T9" fmla="*/ 31 h 41"/>
                  <a:gd name="T10" fmla="*/ 38 w 61"/>
                  <a:gd name="T11" fmla="*/ 28 h 41"/>
                  <a:gd name="T12" fmla="*/ 37 w 61"/>
                  <a:gd name="T13" fmla="*/ 26 h 41"/>
                  <a:gd name="T14" fmla="*/ 40 w 61"/>
                  <a:gd name="T15" fmla="*/ 23 h 41"/>
                  <a:gd name="T16" fmla="*/ 44 w 61"/>
                  <a:gd name="T17" fmla="*/ 17 h 41"/>
                  <a:gd name="T18" fmla="*/ 46 w 61"/>
                  <a:gd name="T19" fmla="*/ 11 h 41"/>
                  <a:gd name="T20" fmla="*/ 49 w 61"/>
                  <a:gd name="T21" fmla="*/ 6 h 41"/>
                  <a:gd name="T22" fmla="*/ 53 w 61"/>
                  <a:gd name="T23" fmla="*/ 1 h 41"/>
                  <a:gd name="T24" fmla="*/ 55 w 61"/>
                  <a:gd name="T25" fmla="*/ 0 h 41"/>
                  <a:gd name="T26" fmla="*/ 57 w 61"/>
                  <a:gd name="T27" fmla="*/ 0 h 41"/>
                  <a:gd name="T28" fmla="*/ 58 w 61"/>
                  <a:gd name="T29" fmla="*/ 1 h 41"/>
                  <a:gd name="T30" fmla="*/ 59 w 61"/>
                  <a:gd name="T31" fmla="*/ 2 h 41"/>
                  <a:gd name="T32" fmla="*/ 60 w 61"/>
                  <a:gd name="T33" fmla="*/ 4 h 41"/>
                  <a:gd name="T34" fmla="*/ 59 w 61"/>
                  <a:gd name="T35" fmla="*/ 5 h 41"/>
                  <a:gd name="T36" fmla="*/ 57 w 61"/>
                  <a:gd name="T37" fmla="*/ 7 h 41"/>
                  <a:gd name="T38" fmla="*/ 54 w 61"/>
                  <a:gd name="T39" fmla="*/ 11 h 41"/>
                  <a:gd name="T40" fmla="*/ 51 w 61"/>
                  <a:gd name="T41" fmla="*/ 15 h 41"/>
                  <a:gd name="T42" fmla="*/ 49 w 61"/>
                  <a:gd name="T43" fmla="*/ 20 h 41"/>
                  <a:gd name="T44" fmla="*/ 47 w 61"/>
                  <a:gd name="T45" fmla="*/ 24 h 41"/>
                  <a:gd name="T46" fmla="*/ 41 w 61"/>
                  <a:gd name="T47" fmla="*/ 33 h 41"/>
                  <a:gd name="T48" fmla="*/ 39 w 61"/>
                  <a:gd name="T49" fmla="*/ 33 h 41"/>
                  <a:gd name="T50" fmla="*/ 29 w 61"/>
                  <a:gd name="T51" fmla="*/ 39 h 41"/>
                  <a:gd name="T52" fmla="*/ 22 w 61"/>
                  <a:gd name="T53" fmla="*/ 40 h 41"/>
                  <a:gd name="T54" fmla="*/ 16 w 61"/>
                  <a:gd name="T55" fmla="*/ 40 h 41"/>
                  <a:gd name="T56" fmla="*/ 8 w 61"/>
                  <a:gd name="T57" fmla="*/ 38 h 41"/>
                  <a:gd name="T58" fmla="*/ 3 w 61"/>
                  <a:gd name="T59" fmla="*/ 34 h 41"/>
                  <a:gd name="T60" fmla="*/ 1 w 61"/>
                  <a:gd name="T61" fmla="*/ 30 h 41"/>
                  <a:gd name="T62" fmla="*/ 1 w 61"/>
                  <a:gd name="T63" fmla="*/ 28 h 41"/>
                  <a:gd name="T64" fmla="*/ 1 w 61"/>
                  <a:gd name="T65" fmla="*/ 28 h 41"/>
                  <a:gd name="T66" fmla="*/ 3 w 61"/>
                  <a:gd name="T67" fmla="*/ 27 h 41"/>
                  <a:gd name="T68" fmla="*/ 5 w 61"/>
                  <a:gd name="T69" fmla="*/ 27 h 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1"/>
                  <a:gd name="T106" fmla="*/ 0 h 41"/>
                  <a:gd name="T107" fmla="*/ 61 w 61"/>
                  <a:gd name="T108" fmla="*/ 41 h 4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1" h="41">
                    <a:moveTo>
                      <a:pt x="6" y="27"/>
                    </a:moveTo>
                    <a:lnTo>
                      <a:pt x="8" y="31"/>
                    </a:lnTo>
                    <a:lnTo>
                      <a:pt x="11" y="32"/>
                    </a:lnTo>
                    <a:lnTo>
                      <a:pt x="13" y="34"/>
                    </a:lnTo>
                    <a:lnTo>
                      <a:pt x="16" y="34"/>
                    </a:lnTo>
                    <a:lnTo>
                      <a:pt x="19" y="34"/>
                    </a:lnTo>
                    <a:lnTo>
                      <a:pt x="22" y="34"/>
                    </a:lnTo>
                    <a:lnTo>
                      <a:pt x="25" y="33"/>
                    </a:lnTo>
                    <a:lnTo>
                      <a:pt x="28" y="33"/>
                    </a:lnTo>
                    <a:lnTo>
                      <a:pt x="31" y="31"/>
                    </a:lnTo>
                    <a:lnTo>
                      <a:pt x="33" y="30"/>
                    </a:lnTo>
                    <a:lnTo>
                      <a:pt x="38" y="28"/>
                    </a:lnTo>
                    <a:lnTo>
                      <a:pt x="36" y="29"/>
                    </a:lnTo>
                    <a:lnTo>
                      <a:pt x="37" y="26"/>
                    </a:lnTo>
                    <a:lnTo>
                      <a:pt x="39" y="24"/>
                    </a:lnTo>
                    <a:lnTo>
                      <a:pt x="40" y="23"/>
                    </a:lnTo>
                    <a:lnTo>
                      <a:pt x="42" y="19"/>
                    </a:lnTo>
                    <a:lnTo>
                      <a:pt x="44" y="17"/>
                    </a:lnTo>
                    <a:lnTo>
                      <a:pt x="45" y="13"/>
                    </a:lnTo>
                    <a:lnTo>
                      <a:pt x="46" y="11"/>
                    </a:lnTo>
                    <a:lnTo>
                      <a:pt x="48" y="8"/>
                    </a:lnTo>
                    <a:lnTo>
                      <a:pt x="49" y="6"/>
                    </a:lnTo>
                    <a:lnTo>
                      <a:pt x="52" y="3"/>
                    </a:lnTo>
                    <a:lnTo>
                      <a:pt x="53" y="1"/>
                    </a:lnTo>
                    <a:lnTo>
                      <a:pt x="54" y="0"/>
                    </a:lnTo>
                    <a:lnTo>
                      <a:pt x="55" y="0"/>
                    </a:lnTo>
                    <a:lnTo>
                      <a:pt x="56" y="0"/>
                    </a:lnTo>
                    <a:lnTo>
                      <a:pt x="57" y="0"/>
                    </a:lnTo>
                    <a:lnTo>
                      <a:pt x="58" y="0"/>
                    </a:lnTo>
                    <a:lnTo>
                      <a:pt x="58" y="1"/>
                    </a:lnTo>
                    <a:lnTo>
                      <a:pt x="59" y="1"/>
                    </a:lnTo>
                    <a:lnTo>
                      <a:pt x="59" y="2"/>
                    </a:lnTo>
                    <a:lnTo>
                      <a:pt x="59" y="3"/>
                    </a:lnTo>
                    <a:lnTo>
                      <a:pt x="60" y="4"/>
                    </a:lnTo>
                    <a:lnTo>
                      <a:pt x="59" y="4"/>
                    </a:lnTo>
                    <a:lnTo>
                      <a:pt x="59" y="5"/>
                    </a:lnTo>
                    <a:lnTo>
                      <a:pt x="59" y="6"/>
                    </a:lnTo>
                    <a:lnTo>
                      <a:pt x="57" y="7"/>
                    </a:lnTo>
                    <a:lnTo>
                      <a:pt x="55" y="9"/>
                    </a:lnTo>
                    <a:lnTo>
                      <a:pt x="54" y="11"/>
                    </a:lnTo>
                    <a:lnTo>
                      <a:pt x="52" y="12"/>
                    </a:lnTo>
                    <a:lnTo>
                      <a:pt x="51" y="15"/>
                    </a:lnTo>
                    <a:lnTo>
                      <a:pt x="50" y="17"/>
                    </a:lnTo>
                    <a:lnTo>
                      <a:pt x="49" y="20"/>
                    </a:lnTo>
                    <a:lnTo>
                      <a:pt x="48" y="21"/>
                    </a:lnTo>
                    <a:lnTo>
                      <a:pt x="47" y="24"/>
                    </a:lnTo>
                    <a:lnTo>
                      <a:pt x="46" y="26"/>
                    </a:lnTo>
                    <a:lnTo>
                      <a:pt x="41" y="33"/>
                    </a:lnTo>
                    <a:lnTo>
                      <a:pt x="40" y="33"/>
                    </a:lnTo>
                    <a:lnTo>
                      <a:pt x="39" y="33"/>
                    </a:lnTo>
                    <a:lnTo>
                      <a:pt x="32" y="38"/>
                    </a:lnTo>
                    <a:lnTo>
                      <a:pt x="29" y="39"/>
                    </a:lnTo>
                    <a:lnTo>
                      <a:pt x="25" y="40"/>
                    </a:lnTo>
                    <a:lnTo>
                      <a:pt x="22" y="40"/>
                    </a:lnTo>
                    <a:lnTo>
                      <a:pt x="19" y="40"/>
                    </a:lnTo>
                    <a:lnTo>
                      <a:pt x="16" y="40"/>
                    </a:lnTo>
                    <a:lnTo>
                      <a:pt x="12" y="39"/>
                    </a:lnTo>
                    <a:lnTo>
                      <a:pt x="8" y="38"/>
                    </a:lnTo>
                    <a:lnTo>
                      <a:pt x="6" y="36"/>
                    </a:lnTo>
                    <a:lnTo>
                      <a:pt x="3" y="34"/>
                    </a:lnTo>
                    <a:lnTo>
                      <a:pt x="1" y="31"/>
                    </a:lnTo>
                    <a:lnTo>
                      <a:pt x="1" y="30"/>
                    </a:lnTo>
                    <a:lnTo>
                      <a:pt x="0" y="29"/>
                    </a:lnTo>
                    <a:lnTo>
                      <a:pt x="1" y="28"/>
                    </a:lnTo>
                    <a:lnTo>
                      <a:pt x="0" y="28"/>
                    </a:lnTo>
                    <a:lnTo>
                      <a:pt x="1" y="28"/>
                    </a:lnTo>
                    <a:lnTo>
                      <a:pt x="2" y="27"/>
                    </a:lnTo>
                    <a:lnTo>
                      <a:pt x="3" y="27"/>
                    </a:lnTo>
                    <a:lnTo>
                      <a:pt x="4" y="27"/>
                    </a:lnTo>
                    <a:lnTo>
                      <a:pt x="5" y="27"/>
                    </a:lnTo>
                    <a:lnTo>
                      <a:pt x="6" y="27"/>
                    </a:lnTo>
                  </a:path>
                </a:pathLst>
              </a:custGeom>
              <a:solidFill>
                <a:srgbClr val="FFC1C1"/>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964" name="Freeform 266"/>
              <p:cNvSpPr>
                <a:spLocks/>
              </p:cNvSpPr>
              <p:nvPr/>
            </p:nvSpPr>
            <p:spPr bwMode="auto">
              <a:xfrm>
                <a:off x="1198" y="2418"/>
                <a:ext cx="42" cy="27"/>
              </a:xfrm>
              <a:custGeom>
                <a:avLst/>
                <a:gdLst>
                  <a:gd name="T0" fmla="*/ 41 w 42"/>
                  <a:gd name="T1" fmla="*/ 5 h 27"/>
                  <a:gd name="T2" fmla="*/ 38 w 42"/>
                  <a:gd name="T3" fmla="*/ 8 h 27"/>
                  <a:gd name="T4" fmla="*/ 35 w 42"/>
                  <a:gd name="T5" fmla="*/ 12 h 27"/>
                  <a:gd name="T6" fmla="*/ 33 w 42"/>
                  <a:gd name="T7" fmla="*/ 15 h 27"/>
                  <a:gd name="T8" fmla="*/ 30 w 42"/>
                  <a:gd name="T9" fmla="*/ 18 h 27"/>
                  <a:gd name="T10" fmla="*/ 26 w 42"/>
                  <a:gd name="T11" fmla="*/ 20 h 27"/>
                  <a:gd name="T12" fmla="*/ 22 w 42"/>
                  <a:gd name="T13" fmla="*/ 23 h 27"/>
                  <a:gd name="T14" fmla="*/ 18 w 42"/>
                  <a:gd name="T15" fmla="*/ 25 h 27"/>
                  <a:gd name="T16" fmla="*/ 13 w 42"/>
                  <a:gd name="T17" fmla="*/ 26 h 27"/>
                  <a:gd name="T18" fmla="*/ 8 w 42"/>
                  <a:gd name="T19" fmla="*/ 26 h 27"/>
                  <a:gd name="T20" fmla="*/ 3 w 42"/>
                  <a:gd name="T21" fmla="*/ 26 h 27"/>
                  <a:gd name="T22" fmla="*/ 3 w 42"/>
                  <a:gd name="T23" fmla="*/ 25 h 27"/>
                  <a:gd name="T24" fmla="*/ 2 w 42"/>
                  <a:gd name="T25" fmla="*/ 25 h 27"/>
                  <a:gd name="T26" fmla="*/ 2 w 42"/>
                  <a:gd name="T27" fmla="*/ 24 h 27"/>
                  <a:gd name="T28" fmla="*/ 1 w 42"/>
                  <a:gd name="T29" fmla="*/ 24 h 27"/>
                  <a:gd name="T30" fmla="*/ 0 w 42"/>
                  <a:gd name="T31" fmla="*/ 24 h 27"/>
                  <a:gd name="T32" fmla="*/ 1 w 42"/>
                  <a:gd name="T33" fmla="*/ 23 h 27"/>
                  <a:gd name="T34" fmla="*/ 1 w 42"/>
                  <a:gd name="T35" fmla="*/ 22 h 27"/>
                  <a:gd name="T36" fmla="*/ 1 w 42"/>
                  <a:gd name="T37" fmla="*/ 21 h 27"/>
                  <a:gd name="T38" fmla="*/ 2 w 42"/>
                  <a:gd name="T39" fmla="*/ 21 h 27"/>
                  <a:gd name="T40" fmla="*/ 3 w 42"/>
                  <a:gd name="T41" fmla="*/ 20 h 27"/>
                  <a:gd name="T42" fmla="*/ 4 w 42"/>
                  <a:gd name="T43" fmla="*/ 20 h 27"/>
                  <a:gd name="T44" fmla="*/ 9 w 42"/>
                  <a:gd name="T45" fmla="*/ 19 h 27"/>
                  <a:gd name="T46" fmla="*/ 12 w 42"/>
                  <a:gd name="T47" fmla="*/ 19 h 27"/>
                  <a:gd name="T48" fmla="*/ 16 w 42"/>
                  <a:gd name="T49" fmla="*/ 19 h 27"/>
                  <a:gd name="T50" fmla="*/ 19 w 42"/>
                  <a:gd name="T51" fmla="*/ 17 h 27"/>
                  <a:gd name="T52" fmla="*/ 23 w 42"/>
                  <a:gd name="T53" fmla="*/ 15 h 27"/>
                  <a:gd name="T54" fmla="*/ 27 w 42"/>
                  <a:gd name="T55" fmla="*/ 14 h 27"/>
                  <a:gd name="T56" fmla="*/ 28 w 42"/>
                  <a:gd name="T57" fmla="*/ 11 h 27"/>
                  <a:gd name="T58" fmla="*/ 32 w 42"/>
                  <a:gd name="T59" fmla="*/ 8 h 27"/>
                  <a:gd name="T60" fmla="*/ 33 w 42"/>
                  <a:gd name="T61" fmla="*/ 5 h 27"/>
                  <a:gd name="T62" fmla="*/ 35 w 42"/>
                  <a:gd name="T63" fmla="*/ 2 h 27"/>
                  <a:gd name="T64" fmla="*/ 36 w 42"/>
                  <a:gd name="T65" fmla="*/ 1 h 27"/>
                  <a:gd name="T66" fmla="*/ 37 w 42"/>
                  <a:gd name="T67" fmla="*/ 1 h 27"/>
                  <a:gd name="T68" fmla="*/ 38 w 42"/>
                  <a:gd name="T69" fmla="*/ 1 h 27"/>
                  <a:gd name="T70" fmla="*/ 38 w 42"/>
                  <a:gd name="T71" fmla="*/ 0 h 27"/>
                  <a:gd name="T72" fmla="*/ 39 w 42"/>
                  <a:gd name="T73" fmla="*/ 1 h 27"/>
                  <a:gd name="T74" fmla="*/ 39 w 42"/>
                  <a:gd name="T75" fmla="*/ 0 h 27"/>
                  <a:gd name="T76" fmla="*/ 40 w 42"/>
                  <a:gd name="T77" fmla="*/ 1 h 27"/>
                  <a:gd name="T78" fmla="*/ 40 w 42"/>
                  <a:gd name="T79" fmla="*/ 2 h 27"/>
                  <a:gd name="T80" fmla="*/ 41 w 42"/>
                  <a:gd name="T81" fmla="*/ 3 h 27"/>
                  <a:gd name="T82" fmla="*/ 41 w 42"/>
                  <a:gd name="T83" fmla="*/ 4 h 27"/>
                  <a:gd name="T84" fmla="*/ 40 w 42"/>
                  <a:gd name="T85" fmla="*/ 4 h 27"/>
                  <a:gd name="T86" fmla="*/ 41 w 42"/>
                  <a:gd name="T87" fmla="*/ 5 h 2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2"/>
                  <a:gd name="T133" fmla="*/ 0 h 27"/>
                  <a:gd name="T134" fmla="*/ 42 w 42"/>
                  <a:gd name="T135" fmla="*/ 27 h 2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2" h="27">
                    <a:moveTo>
                      <a:pt x="41" y="5"/>
                    </a:moveTo>
                    <a:lnTo>
                      <a:pt x="38" y="8"/>
                    </a:lnTo>
                    <a:lnTo>
                      <a:pt x="35" y="12"/>
                    </a:lnTo>
                    <a:lnTo>
                      <a:pt x="33" y="15"/>
                    </a:lnTo>
                    <a:lnTo>
                      <a:pt x="30" y="18"/>
                    </a:lnTo>
                    <a:lnTo>
                      <a:pt x="26" y="20"/>
                    </a:lnTo>
                    <a:lnTo>
                      <a:pt x="22" y="23"/>
                    </a:lnTo>
                    <a:lnTo>
                      <a:pt x="18" y="25"/>
                    </a:lnTo>
                    <a:lnTo>
                      <a:pt x="13" y="26"/>
                    </a:lnTo>
                    <a:lnTo>
                      <a:pt x="8" y="26"/>
                    </a:lnTo>
                    <a:lnTo>
                      <a:pt x="3" y="26"/>
                    </a:lnTo>
                    <a:lnTo>
                      <a:pt x="3" y="25"/>
                    </a:lnTo>
                    <a:lnTo>
                      <a:pt x="2" y="25"/>
                    </a:lnTo>
                    <a:lnTo>
                      <a:pt x="2" y="24"/>
                    </a:lnTo>
                    <a:lnTo>
                      <a:pt x="1" y="24"/>
                    </a:lnTo>
                    <a:lnTo>
                      <a:pt x="0" y="24"/>
                    </a:lnTo>
                    <a:lnTo>
                      <a:pt x="1" y="23"/>
                    </a:lnTo>
                    <a:lnTo>
                      <a:pt x="1" y="22"/>
                    </a:lnTo>
                    <a:lnTo>
                      <a:pt x="1" y="21"/>
                    </a:lnTo>
                    <a:lnTo>
                      <a:pt x="2" y="21"/>
                    </a:lnTo>
                    <a:lnTo>
                      <a:pt x="3" y="20"/>
                    </a:lnTo>
                    <a:lnTo>
                      <a:pt x="4" y="20"/>
                    </a:lnTo>
                    <a:lnTo>
                      <a:pt x="9" y="19"/>
                    </a:lnTo>
                    <a:lnTo>
                      <a:pt x="12" y="19"/>
                    </a:lnTo>
                    <a:lnTo>
                      <a:pt x="16" y="19"/>
                    </a:lnTo>
                    <a:lnTo>
                      <a:pt x="19" y="17"/>
                    </a:lnTo>
                    <a:lnTo>
                      <a:pt x="23" y="15"/>
                    </a:lnTo>
                    <a:lnTo>
                      <a:pt x="27" y="14"/>
                    </a:lnTo>
                    <a:lnTo>
                      <a:pt x="28" y="11"/>
                    </a:lnTo>
                    <a:lnTo>
                      <a:pt x="32" y="8"/>
                    </a:lnTo>
                    <a:lnTo>
                      <a:pt x="33" y="5"/>
                    </a:lnTo>
                    <a:lnTo>
                      <a:pt x="35" y="2"/>
                    </a:lnTo>
                    <a:lnTo>
                      <a:pt x="36" y="1"/>
                    </a:lnTo>
                    <a:lnTo>
                      <a:pt x="37" y="1"/>
                    </a:lnTo>
                    <a:lnTo>
                      <a:pt x="38" y="1"/>
                    </a:lnTo>
                    <a:lnTo>
                      <a:pt x="38" y="0"/>
                    </a:lnTo>
                    <a:lnTo>
                      <a:pt x="39" y="1"/>
                    </a:lnTo>
                    <a:lnTo>
                      <a:pt x="39" y="0"/>
                    </a:lnTo>
                    <a:lnTo>
                      <a:pt x="40" y="1"/>
                    </a:lnTo>
                    <a:lnTo>
                      <a:pt x="40" y="2"/>
                    </a:lnTo>
                    <a:lnTo>
                      <a:pt x="41" y="3"/>
                    </a:lnTo>
                    <a:lnTo>
                      <a:pt x="41" y="4"/>
                    </a:lnTo>
                    <a:lnTo>
                      <a:pt x="40" y="4"/>
                    </a:lnTo>
                    <a:lnTo>
                      <a:pt x="41" y="5"/>
                    </a:lnTo>
                  </a:path>
                </a:pathLst>
              </a:custGeom>
              <a:solidFill>
                <a:srgbClr val="FFC1C1"/>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965" name="Freeform 267"/>
              <p:cNvSpPr>
                <a:spLocks/>
              </p:cNvSpPr>
              <p:nvPr/>
            </p:nvSpPr>
            <p:spPr bwMode="auto">
              <a:xfrm>
                <a:off x="969" y="2506"/>
                <a:ext cx="110" cy="122"/>
              </a:xfrm>
              <a:custGeom>
                <a:avLst/>
                <a:gdLst>
                  <a:gd name="T0" fmla="*/ 67 w 110"/>
                  <a:gd name="T1" fmla="*/ 63 h 122"/>
                  <a:gd name="T2" fmla="*/ 60 w 110"/>
                  <a:gd name="T3" fmla="*/ 67 h 122"/>
                  <a:gd name="T4" fmla="*/ 53 w 110"/>
                  <a:gd name="T5" fmla="*/ 69 h 122"/>
                  <a:gd name="T6" fmla="*/ 48 w 110"/>
                  <a:gd name="T7" fmla="*/ 73 h 122"/>
                  <a:gd name="T8" fmla="*/ 41 w 110"/>
                  <a:gd name="T9" fmla="*/ 78 h 122"/>
                  <a:gd name="T10" fmla="*/ 34 w 110"/>
                  <a:gd name="T11" fmla="*/ 82 h 122"/>
                  <a:gd name="T12" fmla="*/ 29 w 110"/>
                  <a:gd name="T13" fmla="*/ 89 h 122"/>
                  <a:gd name="T14" fmla="*/ 22 w 110"/>
                  <a:gd name="T15" fmla="*/ 94 h 122"/>
                  <a:gd name="T16" fmla="*/ 16 w 110"/>
                  <a:gd name="T17" fmla="*/ 103 h 122"/>
                  <a:gd name="T18" fmla="*/ 11 w 110"/>
                  <a:gd name="T19" fmla="*/ 111 h 122"/>
                  <a:gd name="T20" fmla="*/ 4 w 110"/>
                  <a:gd name="T21" fmla="*/ 121 h 122"/>
                  <a:gd name="T22" fmla="*/ 3 w 110"/>
                  <a:gd name="T23" fmla="*/ 120 h 122"/>
                  <a:gd name="T24" fmla="*/ 2 w 110"/>
                  <a:gd name="T25" fmla="*/ 111 h 122"/>
                  <a:gd name="T26" fmla="*/ 1 w 110"/>
                  <a:gd name="T27" fmla="*/ 101 h 122"/>
                  <a:gd name="T28" fmla="*/ 0 w 110"/>
                  <a:gd name="T29" fmla="*/ 91 h 122"/>
                  <a:gd name="T30" fmla="*/ 0 w 110"/>
                  <a:gd name="T31" fmla="*/ 79 h 122"/>
                  <a:gd name="T32" fmla="*/ 0 w 110"/>
                  <a:gd name="T33" fmla="*/ 67 h 122"/>
                  <a:gd name="T34" fmla="*/ 0 w 110"/>
                  <a:gd name="T35" fmla="*/ 57 h 122"/>
                  <a:gd name="T36" fmla="*/ 2 w 110"/>
                  <a:gd name="T37" fmla="*/ 46 h 122"/>
                  <a:gd name="T38" fmla="*/ 6 w 110"/>
                  <a:gd name="T39" fmla="*/ 36 h 122"/>
                  <a:gd name="T40" fmla="*/ 10 w 110"/>
                  <a:gd name="T41" fmla="*/ 28 h 122"/>
                  <a:gd name="T42" fmla="*/ 15 w 110"/>
                  <a:gd name="T43" fmla="*/ 23 h 122"/>
                  <a:gd name="T44" fmla="*/ 24 w 110"/>
                  <a:gd name="T45" fmla="*/ 17 h 122"/>
                  <a:gd name="T46" fmla="*/ 34 w 110"/>
                  <a:gd name="T47" fmla="*/ 13 h 122"/>
                  <a:gd name="T48" fmla="*/ 42 w 110"/>
                  <a:gd name="T49" fmla="*/ 8 h 122"/>
                  <a:gd name="T50" fmla="*/ 51 w 110"/>
                  <a:gd name="T51" fmla="*/ 6 h 122"/>
                  <a:gd name="T52" fmla="*/ 60 w 110"/>
                  <a:gd name="T53" fmla="*/ 4 h 122"/>
                  <a:gd name="T54" fmla="*/ 70 w 110"/>
                  <a:gd name="T55" fmla="*/ 3 h 122"/>
                  <a:gd name="T56" fmla="*/ 80 w 110"/>
                  <a:gd name="T57" fmla="*/ 2 h 122"/>
                  <a:gd name="T58" fmla="*/ 90 w 110"/>
                  <a:gd name="T59" fmla="*/ 1 h 122"/>
                  <a:gd name="T60" fmla="*/ 99 w 110"/>
                  <a:gd name="T61" fmla="*/ 1 h 122"/>
                  <a:gd name="T62" fmla="*/ 109 w 110"/>
                  <a:gd name="T63" fmla="*/ 0 h 122"/>
                  <a:gd name="T64" fmla="*/ 107 w 110"/>
                  <a:gd name="T65" fmla="*/ 2 h 122"/>
                  <a:gd name="T66" fmla="*/ 106 w 110"/>
                  <a:gd name="T67" fmla="*/ 3 h 122"/>
                  <a:gd name="T68" fmla="*/ 102 w 110"/>
                  <a:gd name="T69" fmla="*/ 6 h 122"/>
                  <a:gd name="T70" fmla="*/ 97 w 110"/>
                  <a:gd name="T71" fmla="*/ 10 h 122"/>
                  <a:gd name="T72" fmla="*/ 91 w 110"/>
                  <a:gd name="T73" fmla="*/ 14 h 122"/>
                  <a:gd name="T74" fmla="*/ 84 w 110"/>
                  <a:gd name="T75" fmla="*/ 21 h 122"/>
                  <a:gd name="T76" fmla="*/ 78 w 110"/>
                  <a:gd name="T77" fmla="*/ 28 h 122"/>
                  <a:gd name="T78" fmla="*/ 72 w 110"/>
                  <a:gd name="T79" fmla="*/ 36 h 122"/>
                  <a:gd name="T80" fmla="*/ 68 w 110"/>
                  <a:gd name="T81" fmla="*/ 44 h 122"/>
                  <a:gd name="T82" fmla="*/ 66 w 110"/>
                  <a:gd name="T83" fmla="*/ 53 h 122"/>
                  <a:gd name="T84" fmla="*/ 67 w 110"/>
                  <a:gd name="T85" fmla="*/ 62 h 122"/>
                  <a:gd name="T86" fmla="*/ 67 w 110"/>
                  <a:gd name="T87" fmla="*/ 63 h 12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0"/>
                  <a:gd name="T133" fmla="*/ 0 h 122"/>
                  <a:gd name="T134" fmla="*/ 110 w 110"/>
                  <a:gd name="T135" fmla="*/ 122 h 12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0" h="122">
                    <a:moveTo>
                      <a:pt x="67" y="63"/>
                    </a:moveTo>
                    <a:lnTo>
                      <a:pt x="60" y="67"/>
                    </a:lnTo>
                    <a:lnTo>
                      <a:pt x="53" y="69"/>
                    </a:lnTo>
                    <a:lnTo>
                      <a:pt x="48" y="73"/>
                    </a:lnTo>
                    <a:lnTo>
                      <a:pt x="41" y="78"/>
                    </a:lnTo>
                    <a:lnTo>
                      <a:pt x="34" y="82"/>
                    </a:lnTo>
                    <a:lnTo>
                      <a:pt x="29" y="89"/>
                    </a:lnTo>
                    <a:lnTo>
                      <a:pt x="22" y="94"/>
                    </a:lnTo>
                    <a:lnTo>
                      <a:pt x="16" y="103"/>
                    </a:lnTo>
                    <a:lnTo>
                      <a:pt x="11" y="111"/>
                    </a:lnTo>
                    <a:lnTo>
                      <a:pt x="4" y="121"/>
                    </a:lnTo>
                    <a:lnTo>
                      <a:pt x="3" y="120"/>
                    </a:lnTo>
                    <a:lnTo>
                      <a:pt x="2" y="111"/>
                    </a:lnTo>
                    <a:lnTo>
                      <a:pt x="1" y="101"/>
                    </a:lnTo>
                    <a:lnTo>
                      <a:pt x="0" y="91"/>
                    </a:lnTo>
                    <a:lnTo>
                      <a:pt x="0" y="79"/>
                    </a:lnTo>
                    <a:lnTo>
                      <a:pt x="0" y="67"/>
                    </a:lnTo>
                    <a:lnTo>
                      <a:pt x="0" y="57"/>
                    </a:lnTo>
                    <a:lnTo>
                      <a:pt x="2" y="46"/>
                    </a:lnTo>
                    <a:lnTo>
                      <a:pt x="6" y="36"/>
                    </a:lnTo>
                    <a:lnTo>
                      <a:pt x="10" y="28"/>
                    </a:lnTo>
                    <a:lnTo>
                      <a:pt x="15" y="23"/>
                    </a:lnTo>
                    <a:lnTo>
                      <a:pt x="24" y="17"/>
                    </a:lnTo>
                    <a:lnTo>
                      <a:pt x="34" y="13"/>
                    </a:lnTo>
                    <a:lnTo>
                      <a:pt x="42" y="8"/>
                    </a:lnTo>
                    <a:lnTo>
                      <a:pt x="51" y="6"/>
                    </a:lnTo>
                    <a:lnTo>
                      <a:pt x="60" y="4"/>
                    </a:lnTo>
                    <a:lnTo>
                      <a:pt x="70" y="3"/>
                    </a:lnTo>
                    <a:lnTo>
                      <a:pt x="80" y="2"/>
                    </a:lnTo>
                    <a:lnTo>
                      <a:pt x="90" y="1"/>
                    </a:lnTo>
                    <a:lnTo>
                      <a:pt x="99" y="1"/>
                    </a:lnTo>
                    <a:lnTo>
                      <a:pt x="109" y="0"/>
                    </a:lnTo>
                    <a:lnTo>
                      <a:pt x="107" y="2"/>
                    </a:lnTo>
                    <a:lnTo>
                      <a:pt x="106" y="3"/>
                    </a:lnTo>
                    <a:lnTo>
                      <a:pt x="102" y="6"/>
                    </a:lnTo>
                    <a:lnTo>
                      <a:pt x="97" y="10"/>
                    </a:lnTo>
                    <a:lnTo>
                      <a:pt x="91" y="14"/>
                    </a:lnTo>
                    <a:lnTo>
                      <a:pt x="84" y="21"/>
                    </a:lnTo>
                    <a:lnTo>
                      <a:pt x="78" y="28"/>
                    </a:lnTo>
                    <a:lnTo>
                      <a:pt x="72" y="36"/>
                    </a:lnTo>
                    <a:lnTo>
                      <a:pt x="68" y="44"/>
                    </a:lnTo>
                    <a:lnTo>
                      <a:pt x="66" y="53"/>
                    </a:lnTo>
                    <a:lnTo>
                      <a:pt x="67" y="62"/>
                    </a:lnTo>
                    <a:lnTo>
                      <a:pt x="67" y="63"/>
                    </a:lnTo>
                  </a:path>
                </a:pathLst>
              </a:custGeom>
              <a:solidFill>
                <a:srgbClr val="A88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966" name="Freeform 268"/>
              <p:cNvSpPr>
                <a:spLocks/>
              </p:cNvSpPr>
              <p:nvPr/>
            </p:nvSpPr>
            <p:spPr bwMode="auto">
              <a:xfrm>
                <a:off x="967" y="2507"/>
                <a:ext cx="119" cy="128"/>
              </a:xfrm>
              <a:custGeom>
                <a:avLst/>
                <a:gdLst>
                  <a:gd name="T0" fmla="*/ 73 w 119"/>
                  <a:gd name="T1" fmla="*/ 63 h 128"/>
                  <a:gd name="T2" fmla="*/ 69 w 119"/>
                  <a:gd name="T3" fmla="*/ 65 h 128"/>
                  <a:gd name="T4" fmla="*/ 62 w 119"/>
                  <a:gd name="T5" fmla="*/ 68 h 128"/>
                  <a:gd name="T6" fmla="*/ 55 w 119"/>
                  <a:gd name="T7" fmla="*/ 72 h 128"/>
                  <a:gd name="T8" fmla="*/ 49 w 119"/>
                  <a:gd name="T9" fmla="*/ 76 h 128"/>
                  <a:gd name="T10" fmla="*/ 41 w 119"/>
                  <a:gd name="T11" fmla="*/ 80 h 128"/>
                  <a:gd name="T12" fmla="*/ 36 w 119"/>
                  <a:gd name="T13" fmla="*/ 86 h 128"/>
                  <a:gd name="T14" fmla="*/ 29 w 119"/>
                  <a:gd name="T15" fmla="*/ 92 h 128"/>
                  <a:gd name="T16" fmla="*/ 23 w 119"/>
                  <a:gd name="T17" fmla="*/ 100 h 128"/>
                  <a:gd name="T18" fmla="*/ 17 w 119"/>
                  <a:gd name="T19" fmla="*/ 107 h 128"/>
                  <a:gd name="T20" fmla="*/ 11 w 119"/>
                  <a:gd name="T21" fmla="*/ 117 h 128"/>
                  <a:gd name="T22" fmla="*/ 4 w 119"/>
                  <a:gd name="T23" fmla="*/ 127 h 128"/>
                  <a:gd name="T24" fmla="*/ 3 w 119"/>
                  <a:gd name="T25" fmla="*/ 123 h 128"/>
                  <a:gd name="T26" fmla="*/ 2 w 119"/>
                  <a:gd name="T27" fmla="*/ 115 h 128"/>
                  <a:gd name="T28" fmla="*/ 1 w 119"/>
                  <a:gd name="T29" fmla="*/ 105 h 128"/>
                  <a:gd name="T30" fmla="*/ 1 w 119"/>
                  <a:gd name="T31" fmla="*/ 93 h 128"/>
                  <a:gd name="T32" fmla="*/ 0 w 119"/>
                  <a:gd name="T33" fmla="*/ 82 h 128"/>
                  <a:gd name="T34" fmla="*/ 1 w 119"/>
                  <a:gd name="T35" fmla="*/ 69 h 128"/>
                  <a:gd name="T36" fmla="*/ 1 w 119"/>
                  <a:gd name="T37" fmla="*/ 58 h 128"/>
                  <a:gd name="T38" fmla="*/ 2 w 119"/>
                  <a:gd name="T39" fmla="*/ 47 h 128"/>
                  <a:gd name="T40" fmla="*/ 6 w 119"/>
                  <a:gd name="T41" fmla="*/ 37 h 128"/>
                  <a:gd name="T42" fmla="*/ 10 w 119"/>
                  <a:gd name="T43" fmla="*/ 29 h 128"/>
                  <a:gd name="T44" fmla="*/ 16 w 119"/>
                  <a:gd name="T45" fmla="*/ 23 h 128"/>
                  <a:gd name="T46" fmla="*/ 25 w 119"/>
                  <a:gd name="T47" fmla="*/ 17 h 128"/>
                  <a:gd name="T48" fmla="*/ 35 w 119"/>
                  <a:gd name="T49" fmla="*/ 13 h 128"/>
                  <a:gd name="T50" fmla="*/ 43 w 119"/>
                  <a:gd name="T51" fmla="*/ 9 h 128"/>
                  <a:gd name="T52" fmla="*/ 52 w 119"/>
                  <a:gd name="T53" fmla="*/ 6 h 128"/>
                  <a:gd name="T54" fmla="*/ 62 w 119"/>
                  <a:gd name="T55" fmla="*/ 4 h 128"/>
                  <a:gd name="T56" fmla="*/ 72 w 119"/>
                  <a:gd name="T57" fmla="*/ 2 h 128"/>
                  <a:gd name="T58" fmla="*/ 82 w 119"/>
                  <a:gd name="T59" fmla="*/ 2 h 128"/>
                  <a:gd name="T60" fmla="*/ 92 w 119"/>
                  <a:gd name="T61" fmla="*/ 1 h 128"/>
                  <a:gd name="T62" fmla="*/ 101 w 119"/>
                  <a:gd name="T63" fmla="*/ 1 h 128"/>
                  <a:gd name="T64" fmla="*/ 111 w 119"/>
                  <a:gd name="T65" fmla="*/ 0 h 128"/>
                  <a:gd name="T66" fmla="*/ 118 w 119"/>
                  <a:gd name="T67" fmla="*/ 1 h 1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9"/>
                  <a:gd name="T103" fmla="*/ 0 h 128"/>
                  <a:gd name="T104" fmla="*/ 119 w 119"/>
                  <a:gd name="T105" fmla="*/ 128 h 1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9" h="128">
                    <a:moveTo>
                      <a:pt x="73" y="63"/>
                    </a:moveTo>
                    <a:lnTo>
                      <a:pt x="69" y="65"/>
                    </a:lnTo>
                    <a:lnTo>
                      <a:pt x="62" y="68"/>
                    </a:lnTo>
                    <a:lnTo>
                      <a:pt x="55" y="72"/>
                    </a:lnTo>
                    <a:lnTo>
                      <a:pt x="49" y="76"/>
                    </a:lnTo>
                    <a:lnTo>
                      <a:pt x="41" y="80"/>
                    </a:lnTo>
                    <a:lnTo>
                      <a:pt x="36" y="86"/>
                    </a:lnTo>
                    <a:lnTo>
                      <a:pt x="29" y="92"/>
                    </a:lnTo>
                    <a:lnTo>
                      <a:pt x="23" y="100"/>
                    </a:lnTo>
                    <a:lnTo>
                      <a:pt x="17" y="107"/>
                    </a:lnTo>
                    <a:lnTo>
                      <a:pt x="11" y="117"/>
                    </a:lnTo>
                    <a:lnTo>
                      <a:pt x="4" y="127"/>
                    </a:lnTo>
                    <a:lnTo>
                      <a:pt x="3" y="123"/>
                    </a:lnTo>
                    <a:lnTo>
                      <a:pt x="2" y="115"/>
                    </a:lnTo>
                    <a:lnTo>
                      <a:pt x="1" y="105"/>
                    </a:lnTo>
                    <a:lnTo>
                      <a:pt x="1" y="93"/>
                    </a:lnTo>
                    <a:lnTo>
                      <a:pt x="0" y="82"/>
                    </a:lnTo>
                    <a:lnTo>
                      <a:pt x="1" y="69"/>
                    </a:lnTo>
                    <a:lnTo>
                      <a:pt x="1" y="58"/>
                    </a:lnTo>
                    <a:lnTo>
                      <a:pt x="2" y="47"/>
                    </a:lnTo>
                    <a:lnTo>
                      <a:pt x="6" y="37"/>
                    </a:lnTo>
                    <a:lnTo>
                      <a:pt x="10" y="29"/>
                    </a:lnTo>
                    <a:lnTo>
                      <a:pt x="16" y="23"/>
                    </a:lnTo>
                    <a:lnTo>
                      <a:pt x="25" y="17"/>
                    </a:lnTo>
                    <a:lnTo>
                      <a:pt x="35" y="13"/>
                    </a:lnTo>
                    <a:lnTo>
                      <a:pt x="43" y="9"/>
                    </a:lnTo>
                    <a:lnTo>
                      <a:pt x="52" y="6"/>
                    </a:lnTo>
                    <a:lnTo>
                      <a:pt x="62" y="4"/>
                    </a:lnTo>
                    <a:lnTo>
                      <a:pt x="72" y="2"/>
                    </a:lnTo>
                    <a:lnTo>
                      <a:pt x="82" y="2"/>
                    </a:lnTo>
                    <a:lnTo>
                      <a:pt x="92" y="1"/>
                    </a:lnTo>
                    <a:lnTo>
                      <a:pt x="101" y="1"/>
                    </a:lnTo>
                    <a:lnTo>
                      <a:pt x="111" y="0"/>
                    </a:lnTo>
                    <a:lnTo>
                      <a:pt x="118" y="1"/>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967" name="Freeform 269"/>
              <p:cNvSpPr>
                <a:spLocks/>
              </p:cNvSpPr>
              <p:nvPr/>
            </p:nvSpPr>
            <p:spPr bwMode="auto">
              <a:xfrm>
                <a:off x="990" y="1888"/>
                <a:ext cx="72" cy="34"/>
              </a:xfrm>
              <a:custGeom>
                <a:avLst/>
                <a:gdLst>
                  <a:gd name="T0" fmla="*/ 1 w 72"/>
                  <a:gd name="T1" fmla="*/ 31 h 34"/>
                  <a:gd name="T2" fmla="*/ 3 w 72"/>
                  <a:gd name="T3" fmla="*/ 27 h 34"/>
                  <a:gd name="T4" fmla="*/ 4 w 72"/>
                  <a:gd name="T5" fmla="*/ 22 h 34"/>
                  <a:gd name="T6" fmla="*/ 6 w 72"/>
                  <a:gd name="T7" fmla="*/ 19 h 34"/>
                  <a:gd name="T8" fmla="*/ 6 w 72"/>
                  <a:gd name="T9" fmla="*/ 16 h 34"/>
                  <a:gd name="T10" fmla="*/ 6 w 72"/>
                  <a:gd name="T11" fmla="*/ 14 h 34"/>
                  <a:gd name="T12" fmla="*/ 6 w 72"/>
                  <a:gd name="T13" fmla="*/ 12 h 34"/>
                  <a:gd name="T14" fmla="*/ 7 w 72"/>
                  <a:gd name="T15" fmla="*/ 10 h 34"/>
                  <a:gd name="T16" fmla="*/ 9 w 72"/>
                  <a:gd name="T17" fmla="*/ 8 h 34"/>
                  <a:gd name="T18" fmla="*/ 11 w 72"/>
                  <a:gd name="T19" fmla="*/ 6 h 34"/>
                  <a:gd name="T20" fmla="*/ 12 w 72"/>
                  <a:gd name="T21" fmla="*/ 4 h 34"/>
                  <a:gd name="T22" fmla="*/ 15 w 72"/>
                  <a:gd name="T23" fmla="*/ 2 h 34"/>
                  <a:gd name="T24" fmla="*/ 17 w 72"/>
                  <a:gd name="T25" fmla="*/ 1 h 34"/>
                  <a:gd name="T26" fmla="*/ 19 w 72"/>
                  <a:gd name="T27" fmla="*/ 1 h 34"/>
                  <a:gd name="T28" fmla="*/ 22 w 72"/>
                  <a:gd name="T29" fmla="*/ 0 h 34"/>
                  <a:gd name="T30" fmla="*/ 24 w 72"/>
                  <a:gd name="T31" fmla="*/ 1 h 34"/>
                  <a:gd name="T32" fmla="*/ 28 w 72"/>
                  <a:gd name="T33" fmla="*/ 2 h 34"/>
                  <a:gd name="T34" fmla="*/ 32 w 72"/>
                  <a:gd name="T35" fmla="*/ 2 h 34"/>
                  <a:gd name="T36" fmla="*/ 36 w 72"/>
                  <a:gd name="T37" fmla="*/ 3 h 34"/>
                  <a:gd name="T38" fmla="*/ 39 w 72"/>
                  <a:gd name="T39" fmla="*/ 4 h 34"/>
                  <a:gd name="T40" fmla="*/ 42 w 72"/>
                  <a:gd name="T41" fmla="*/ 6 h 34"/>
                  <a:gd name="T42" fmla="*/ 47 w 72"/>
                  <a:gd name="T43" fmla="*/ 7 h 34"/>
                  <a:gd name="T44" fmla="*/ 53 w 72"/>
                  <a:gd name="T45" fmla="*/ 12 h 34"/>
                  <a:gd name="T46" fmla="*/ 61 w 72"/>
                  <a:gd name="T47" fmla="*/ 16 h 34"/>
                  <a:gd name="T48" fmla="*/ 69 w 72"/>
                  <a:gd name="T49" fmla="*/ 20 h 34"/>
                  <a:gd name="T50" fmla="*/ 71 w 72"/>
                  <a:gd name="T51" fmla="*/ 23 h 34"/>
                  <a:gd name="T52" fmla="*/ 68 w 72"/>
                  <a:gd name="T53" fmla="*/ 22 h 34"/>
                  <a:gd name="T54" fmla="*/ 61 w 72"/>
                  <a:gd name="T55" fmla="*/ 19 h 34"/>
                  <a:gd name="T56" fmla="*/ 51 w 72"/>
                  <a:gd name="T57" fmla="*/ 15 h 34"/>
                  <a:gd name="T58" fmla="*/ 45 w 72"/>
                  <a:gd name="T59" fmla="*/ 12 h 34"/>
                  <a:gd name="T60" fmla="*/ 41 w 72"/>
                  <a:gd name="T61" fmla="*/ 11 h 34"/>
                  <a:gd name="T62" fmla="*/ 38 w 72"/>
                  <a:gd name="T63" fmla="*/ 10 h 34"/>
                  <a:gd name="T64" fmla="*/ 35 w 72"/>
                  <a:gd name="T65" fmla="*/ 8 h 34"/>
                  <a:gd name="T66" fmla="*/ 32 w 72"/>
                  <a:gd name="T67" fmla="*/ 7 h 34"/>
                  <a:gd name="T68" fmla="*/ 28 w 72"/>
                  <a:gd name="T69" fmla="*/ 7 h 34"/>
                  <a:gd name="T70" fmla="*/ 25 w 72"/>
                  <a:gd name="T71" fmla="*/ 5 h 34"/>
                  <a:gd name="T72" fmla="*/ 23 w 72"/>
                  <a:gd name="T73" fmla="*/ 4 h 34"/>
                  <a:gd name="T74" fmla="*/ 17 w 72"/>
                  <a:gd name="T75" fmla="*/ 7 h 34"/>
                  <a:gd name="T76" fmla="*/ 15 w 72"/>
                  <a:gd name="T77" fmla="*/ 9 h 34"/>
                  <a:gd name="T78" fmla="*/ 13 w 72"/>
                  <a:gd name="T79" fmla="*/ 12 h 34"/>
                  <a:gd name="T80" fmla="*/ 10 w 72"/>
                  <a:gd name="T81" fmla="*/ 15 h 34"/>
                  <a:gd name="T82" fmla="*/ 8 w 72"/>
                  <a:gd name="T83" fmla="*/ 17 h 34"/>
                  <a:gd name="T84" fmla="*/ 6 w 72"/>
                  <a:gd name="T85" fmla="*/ 16 h 34"/>
                  <a:gd name="T86" fmla="*/ 6 w 72"/>
                  <a:gd name="T87" fmla="*/ 13 h 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2"/>
                  <a:gd name="T133" fmla="*/ 0 h 34"/>
                  <a:gd name="T134" fmla="*/ 72 w 72"/>
                  <a:gd name="T135" fmla="*/ 34 h 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2" h="34">
                    <a:moveTo>
                      <a:pt x="0" y="33"/>
                    </a:moveTo>
                    <a:lnTo>
                      <a:pt x="1" y="31"/>
                    </a:lnTo>
                    <a:lnTo>
                      <a:pt x="2" y="30"/>
                    </a:lnTo>
                    <a:lnTo>
                      <a:pt x="3" y="27"/>
                    </a:lnTo>
                    <a:lnTo>
                      <a:pt x="5" y="25"/>
                    </a:lnTo>
                    <a:lnTo>
                      <a:pt x="4" y="22"/>
                    </a:lnTo>
                    <a:lnTo>
                      <a:pt x="5" y="21"/>
                    </a:lnTo>
                    <a:lnTo>
                      <a:pt x="6" y="19"/>
                    </a:lnTo>
                    <a:lnTo>
                      <a:pt x="7" y="17"/>
                    </a:lnTo>
                    <a:lnTo>
                      <a:pt x="6" y="16"/>
                    </a:lnTo>
                    <a:lnTo>
                      <a:pt x="6" y="15"/>
                    </a:lnTo>
                    <a:lnTo>
                      <a:pt x="6" y="14"/>
                    </a:lnTo>
                    <a:lnTo>
                      <a:pt x="6" y="13"/>
                    </a:lnTo>
                    <a:lnTo>
                      <a:pt x="6" y="12"/>
                    </a:lnTo>
                    <a:lnTo>
                      <a:pt x="7" y="11"/>
                    </a:lnTo>
                    <a:lnTo>
                      <a:pt x="7" y="10"/>
                    </a:lnTo>
                    <a:lnTo>
                      <a:pt x="8" y="8"/>
                    </a:lnTo>
                    <a:lnTo>
                      <a:pt x="9" y="8"/>
                    </a:lnTo>
                    <a:lnTo>
                      <a:pt x="9" y="7"/>
                    </a:lnTo>
                    <a:lnTo>
                      <a:pt x="11" y="6"/>
                    </a:lnTo>
                    <a:lnTo>
                      <a:pt x="12" y="5"/>
                    </a:lnTo>
                    <a:lnTo>
                      <a:pt x="12" y="4"/>
                    </a:lnTo>
                    <a:lnTo>
                      <a:pt x="14" y="3"/>
                    </a:lnTo>
                    <a:lnTo>
                      <a:pt x="15" y="2"/>
                    </a:lnTo>
                    <a:lnTo>
                      <a:pt x="16" y="2"/>
                    </a:lnTo>
                    <a:lnTo>
                      <a:pt x="17" y="1"/>
                    </a:lnTo>
                    <a:lnTo>
                      <a:pt x="18" y="1"/>
                    </a:lnTo>
                    <a:lnTo>
                      <a:pt x="19" y="1"/>
                    </a:lnTo>
                    <a:lnTo>
                      <a:pt x="20" y="1"/>
                    </a:lnTo>
                    <a:lnTo>
                      <a:pt x="22" y="0"/>
                    </a:lnTo>
                    <a:lnTo>
                      <a:pt x="23" y="0"/>
                    </a:lnTo>
                    <a:lnTo>
                      <a:pt x="24" y="1"/>
                    </a:lnTo>
                    <a:lnTo>
                      <a:pt x="26" y="1"/>
                    </a:lnTo>
                    <a:lnTo>
                      <a:pt x="28" y="2"/>
                    </a:lnTo>
                    <a:lnTo>
                      <a:pt x="30" y="1"/>
                    </a:lnTo>
                    <a:lnTo>
                      <a:pt x="32" y="2"/>
                    </a:lnTo>
                    <a:lnTo>
                      <a:pt x="34" y="2"/>
                    </a:lnTo>
                    <a:lnTo>
                      <a:pt x="36" y="3"/>
                    </a:lnTo>
                    <a:lnTo>
                      <a:pt x="37" y="4"/>
                    </a:lnTo>
                    <a:lnTo>
                      <a:pt x="39" y="4"/>
                    </a:lnTo>
                    <a:lnTo>
                      <a:pt x="41" y="5"/>
                    </a:lnTo>
                    <a:lnTo>
                      <a:pt x="42" y="6"/>
                    </a:lnTo>
                    <a:lnTo>
                      <a:pt x="43" y="7"/>
                    </a:lnTo>
                    <a:lnTo>
                      <a:pt x="47" y="7"/>
                    </a:lnTo>
                    <a:lnTo>
                      <a:pt x="49" y="10"/>
                    </a:lnTo>
                    <a:lnTo>
                      <a:pt x="53" y="12"/>
                    </a:lnTo>
                    <a:lnTo>
                      <a:pt x="57" y="14"/>
                    </a:lnTo>
                    <a:lnTo>
                      <a:pt x="61" y="16"/>
                    </a:lnTo>
                    <a:lnTo>
                      <a:pt x="65" y="19"/>
                    </a:lnTo>
                    <a:lnTo>
                      <a:pt x="69" y="20"/>
                    </a:lnTo>
                    <a:lnTo>
                      <a:pt x="70" y="22"/>
                    </a:lnTo>
                    <a:lnTo>
                      <a:pt x="71" y="23"/>
                    </a:lnTo>
                    <a:lnTo>
                      <a:pt x="70" y="23"/>
                    </a:lnTo>
                    <a:lnTo>
                      <a:pt x="68" y="22"/>
                    </a:lnTo>
                    <a:lnTo>
                      <a:pt x="65" y="21"/>
                    </a:lnTo>
                    <a:lnTo>
                      <a:pt x="61" y="19"/>
                    </a:lnTo>
                    <a:lnTo>
                      <a:pt x="56" y="17"/>
                    </a:lnTo>
                    <a:lnTo>
                      <a:pt x="51" y="15"/>
                    </a:lnTo>
                    <a:lnTo>
                      <a:pt x="48" y="13"/>
                    </a:lnTo>
                    <a:lnTo>
                      <a:pt x="45" y="12"/>
                    </a:lnTo>
                    <a:lnTo>
                      <a:pt x="42" y="11"/>
                    </a:lnTo>
                    <a:lnTo>
                      <a:pt x="41" y="11"/>
                    </a:lnTo>
                    <a:lnTo>
                      <a:pt x="39" y="10"/>
                    </a:lnTo>
                    <a:lnTo>
                      <a:pt x="38" y="10"/>
                    </a:lnTo>
                    <a:lnTo>
                      <a:pt x="36" y="8"/>
                    </a:lnTo>
                    <a:lnTo>
                      <a:pt x="35" y="8"/>
                    </a:lnTo>
                    <a:lnTo>
                      <a:pt x="33" y="8"/>
                    </a:lnTo>
                    <a:lnTo>
                      <a:pt x="32" y="7"/>
                    </a:lnTo>
                    <a:lnTo>
                      <a:pt x="30" y="7"/>
                    </a:lnTo>
                    <a:lnTo>
                      <a:pt x="28" y="7"/>
                    </a:lnTo>
                    <a:lnTo>
                      <a:pt x="27" y="6"/>
                    </a:lnTo>
                    <a:lnTo>
                      <a:pt x="25" y="5"/>
                    </a:lnTo>
                    <a:lnTo>
                      <a:pt x="21" y="4"/>
                    </a:lnTo>
                    <a:lnTo>
                      <a:pt x="23" y="4"/>
                    </a:lnTo>
                    <a:lnTo>
                      <a:pt x="21" y="4"/>
                    </a:lnTo>
                    <a:lnTo>
                      <a:pt x="17" y="7"/>
                    </a:lnTo>
                    <a:lnTo>
                      <a:pt x="16" y="8"/>
                    </a:lnTo>
                    <a:lnTo>
                      <a:pt x="15" y="9"/>
                    </a:lnTo>
                    <a:lnTo>
                      <a:pt x="14" y="11"/>
                    </a:lnTo>
                    <a:lnTo>
                      <a:pt x="13" y="12"/>
                    </a:lnTo>
                    <a:lnTo>
                      <a:pt x="11" y="13"/>
                    </a:lnTo>
                    <a:lnTo>
                      <a:pt x="10" y="15"/>
                    </a:lnTo>
                    <a:lnTo>
                      <a:pt x="8" y="16"/>
                    </a:lnTo>
                    <a:lnTo>
                      <a:pt x="8" y="17"/>
                    </a:lnTo>
                    <a:lnTo>
                      <a:pt x="7" y="17"/>
                    </a:lnTo>
                    <a:lnTo>
                      <a:pt x="6" y="16"/>
                    </a:lnTo>
                    <a:lnTo>
                      <a:pt x="6" y="15"/>
                    </a:lnTo>
                    <a:lnTo>
                      <a:pt x="6" y="13"/>
                    </a:lnTo>
                    <a:lnTo>
                      <a:pt x="0" y="33"/>
                    </a:lnTo>
                  </a:path>
                </a:pathLst>
              </a:custGeom>
              <a:solidFill>
                <a:srgbClr val="CB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968" name="Freeform 270"/>
              <p:cNvSpPr>
                <a:spLocks/>
              </p:cNvSpPr>
              <p:nvPr/>
            </p:nvSpPr>
            <p:spPr bwMode="auto">
              <a:xfrm>
                <a:off x="901" y="1783"/>
                <a:ext cx="338" cy="240"/>
              </a:xfrm>
              <a:custGeom>
                <a:avLst/>
                <a:gdLst>
                  <a:gd name="T0" fmla="*/ 69 w 338"/>
                  <a:gd name="T1" fmla="*/ 50 h 240"/>
                  <a:gd name="T2" fmla="*/ 31 w 338"/>
                  <a:gd name="T3" fmla="*/ 17 h 240"/>
                  <a:gd name="T4" fmla="*/ 2 w 338"/>
                  <a:gd name="T5" fmla="*/ 0 h 240"/>
                  <a:gd name="T6" fmla="*/ 25 w 338"/>
                  <a:gd name="T7" fmla="*/ 10 h 240"/>
                  <a:gd name="T8" fmla="*/ 56 w 338"/>
                  <a:gd name="T9" fmla="*/ 17 h 240"/>
                  <a:gd name="T10" fmla="*/ 61 w 338"/>
                  <a:gd name="T11" fmla="*/ 16 h 240"/>
                  <a:gd name="T12" fmla="*/ 67 w 338"/>
                  <a:gd name="T13" fmla="*/ 21 h 240"/>
                  <a:gd name="T14" fmla="*/ 79 w 338"/>
                  <a:gd name="T15" fmla="*/ 28 h 240"/>
                  <a:gd name="T16" fmla="*/ 92 w 338"/>
                  <a:gd name="T17" fmla="*/ 41 h 240"/>
                  <a:gd name="T18" fmla="*/ 106 w 338"/>
                  <a:gd name="T19" fmla="*/ 37 h 240"/>
                  <a:gd name="T20" fmla="*/ 133 w 338"/>
                  <a:gd name="T21" fmla="*/ 20 h 240"/>
                  <a:gd name="T22" fmla="*/ 144 w 338"/>
                  <a:gd name="T23" fmla="*/ 4 h 240"/>
                  <a:gd name="T24" fmla="*/ 152 w 338"/>
                  <a:gd name="T25" fmla="*/ 20 h 240"/>
                  <a:gd name="T26" fmla="*/ 170 w 338"/>
                  <a:gd name="T27" fmla="*/ 45 h 240"/>
                  <a:gd name="T28" fmla="*/ 184 w 338"/>
                  <a:gd name="T29" fmla="*/ 54 h 240"/>
                  <a:gd name="T30" fmla="*/ 221 w 338"/>
                  <a:gd name="T31" fmla="*/ 57 h 240"/>
                  <a:gd name="T32" fmla="*/ 224 w 338"/>
                  <a:gd name="T33" fmla="*/ 66 h 240"/>
                  <a:gd name="T34" fmla="*/ 236 w 338"/>
                  <a:gd name="T35" fmla="*/ 80 h 240"/>
                  <a:gd name="T36" fmla="*/ 254 w 338"/>
                  <a:gd name="T37" fmla="*/ 86 h 240"/>
                  <a:gd name="T38" fmla="*/ 266 w 338"/>
                  <a:gd name="T39" fmla="*/ 86 h 240"/>
                  <a:gd name="T40" fmla="*/ 264 w 338"/>
                  <a:gd name="T41" fmla="*/ 91 h 240"/>
                  <a:gd name="T42" fmla="*/ 272 w 338"/>
                  <a:gd name="T43" fmla="*/ 107 h 240"/>
                  <a:gd name="T44" fmla="*/ 292 w 338"/>
                  <a:gd name="T45" fmla="*/ 125 h 240"/>
                  <a:gd name="T46" fmla="*/ 301 w 338"/>
                  <a:gd name="T47" fmla="*/ 128 h 240"/>
                  <a:gd name="T48" fmla="*/ 305 w 338"/>
                  <a:gd name="T49" fmla="*/ 129 h 240"/>
                  <a:gd name="T50" fmla="*/ 305 w 338"/>
                  <a:gd name="T51" fmla="*/ 141 h 240"/>
                  <a:gd name="T52" fmla="*/ 317 w 338"/>
                  <a:gd name="T53" fmla="*/ 167 h 240"/>
                  <a:gd name="T54" fmla="*/ 326 w 338"/>
                  <a:gd name="T55" fmla="*/ 180 h 240"/>
                  <a:gd name="T56" fmla="*/ 330 w 338"/>
                  <a:gd name="T57" fmla="*/ 184 h 240"/>
                  <a:gd name="T58" fmla="*/ 337 w 338"/>
                  <a:gd name="T59" fmla="*/ 190 h 240"/>
                  <a:gd name="T60" fmla="*/ 331 w 338"/>
                  <a:gd name="T61" fmla="*/ 189 h 240"/>
                  <a:gd name="T62" fmla="*/ 317 w 338"/>
                  <a:gd name="T63" fmla="*/ 187 h 240"/>
                  <a:gd name="T64" fmla="*/ 298 w 338"/>
                  <a:gd name="T65" fmla="*/ 182 h 240"/>
                  <a:gd name="T66" fmla="*/ 283 w 338"/>
                  <a:gd name="T67" fmla="*/ 174 h 240"/>
                  <a:gd name="T68" fmla="*/ 272 w 338"/>
                  <a:gd name="T69" fmla="*/ 171 h 240"/>
                  <a:gd name="T70" fmla="*/ 263 w 338"/>
                  <a:gd name="T71" fmla="*/ 180 h 240"/>
                  <a:gd name="T72" fmla="*/ 261 w 338"/>
                  <a:gd name="T73" fmla="*/ 208 h 240"/>
                  <a:gd name="T74" fmla="*/ 266 w 338"/>
                  <a:gd name="T75" fmla="*/ 235 h 240"/>
                  <a:gd name="T76" fmla="*/ 260 w 338"/>
                  <a:gd name="T77" fmla="*/ 215 h 240"/>
                  <a:gd name="T78" fmla="*/ 252 w 338"/>
                  <a:gd name="T79" fmla="*/ 199 h 240"/>
                  <a:gd name="T80" fmla="*/ 240 w 338"/>
                  <a:gd name="T81" fmla="*/ 216 h 240"/>
                  <a:gd name="T82" fmla="*/ 228 w 338"/>
                  <a:gd name="T83" fmla="*/ 233 h 240"/>
                  <a:gd name="T84" fmla="*/ 225 w 338"/>
                  <a:gd name="T85" fmla="*/ 239 h 240"/>
                  <a:gd name="T86" fmla="*/ 229 w 338"/>
                  <a:gd name="T87" fmla="*/ 227 h 240"/>
                  <a:gd name="T88" fmla="*/ 242 w 338"/>
                  <a:gd name="T89" fmla="*/ 210 h 240"/>
                  <a:gd name="T90" fmla="*/ 252 w 338"/>
                  <a:gd name="T91" fmla="*/ 191 h 240"/>
                  <a:gd name="T92" fmla="*/ 245 w 338"/>
                  <a:gd name="T93" fmla="*/ 171 h 240"/>
                  <a:gd name="T94" fmla="*/ 236 w 338"/>
                  <a:gd name="T95" fmla="*/ 156 h 240"/>
                  <a:gd name="T96" fmla="*/ 219 w 338"/>
                  <a:gd name="T97" fmla="*/ 149 h 240"/>
                  <a:gd name="T98" fmla="*/ 181 w 338"/>
                  <a:gd name="T99" fmla="*/ 137 h 240"/>
                  <a:gd name="T100" fmla="*/ 143 w 338"/>
                  <a:gd name="T101" fmla="*/ 136 h 240"/>
                  <a:gd name="T102" fmla="*/ 128 w 338"/>
                  <a:gd name="T103" fmla="*/ 147 h 240"/>
                  <a:gd name="T104" fmla="*/ 127 w 338"/>
                  <a:gd name="T105" fmla="*/ 150 h 240"/>
                  <a:gd name="T106" fmla="*/ 97 w 338"/>
                  <a:gd name="T107" fmla="*/ 137 h 240"/>
                  <a:gd name="T108" fmla="*/ 56 w 338"/>
                  <a:gd name="T109" fmla="*/ 159 h 240"/>
                  <a:gd name="T110" fmla="*/ 45 w 338"/>
                  <a:gd name="T111" fmla="*/ 168 h 240"/>
                  <a:gd name="T112" fmla="*/ 72 w 338"/>
                  <a:gd name="T113" fmla="*/ 137 h 240"/>
                  <a:gd name="T114" fmla="*/ 35 w 338"/>
                  <a:gd name="T115" fmla="*/ 108 h 240"/>
                  <a:gd name="T116" fmla="*/ 12 w 338"/>
                  <a:gd name="T117" fmla="*/ 108 h 240"/>
                  <a:gd name="T118" fmla="*/ 58 w 338"/>
                  <a:gd name="T119" fmla="*/ 103 h 24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38"/>
                  <a:gd name="T181" fmla="*/ 0 h 240"/>
                  <a:gd name="T182" fmla="*/ 338 w 338"/>
                  <a:gd name="T183" fmla="*/ 240 h 24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38" h="240">
                    <a:moveTo>
                      <a:pt x="79" y="79"/>
                    </a:moveTo>
                    <a:lnTo>
                      <a:pt x="78" y="70"/>
                    </a:lnTo>
                    <a:lnTo>
                      <a:pt x="75" y="60"/>
                    </a:lnTo>
                    <a:lnTo>
                      <a:pt x="69" y="50"/>
                    </a:lnTo>
                    <a:lnTo>
                      <a:pt x="60" y="41"/>
                    </a:lnTo>
                    <a:lnTo>
                      <a:pt x="52" y="31"/>
                    </a:lnTo>
                    <a:lnTo>
                      <a:pt x="42" y="24"/>
                    </a:lnTo>
                    <a:lnTo>
                      <a:pt x="31" y="17"/>
                    </a:lnTo>
                    <a:lnTo>
                      <a:pt x="21" y="11"/>
                    </a:lnTo>
                    <a:lnTo>
                      <a:pt x="12" y="6"/>
                    </a:lnTo>
                    <a:lnTo>
                      <a:pt x="5" y="1"/>
                    </a:lnTo>
                    <a:lnTo>
                      <a:pt x="2" y="0"/>
                    </a:lnTo>
                    <a:lnTo>
                      <a:pt x="4" y="1"/>
                    </a:lnTo>
                    <a:lnTo>
                      <a:pt x="8" y="3"/>
                    </a:lnTo>
                    <a:lnTo>
                      <a:pt x="16" y="6"/>
                    </a:lnTo>
                    <a:lnTo>
                      <a:pt x="25" y="10"/>
                    </a:lnTo>
                    <a:lnTo>
                      <a:pt x="35" y="13"/>
                    </a:lnTo>
                    <a:lnTo>
                      <a:pt x="43" y="15"/>
                    </a:lnTo>
                    <a:lnTo>
                      <a:pt x="52" y="17"/>
                    </a:lnTo>
                    <a:lnTo>
                      <a:pt x="56" y="17"/>
                    </a:lnTo>
                    <a:lnTo>
                      <a:pt x="59" y="13"/>
                    </a:lnTo>
                    <a:lnTo>
                      <a:pt x="59" y="15"/>
                    </a:lnTo>
                    <a:lnTo>
                      <a:pt x="60" y="16"/>
                    </a:lnTo>
                    <a:lnTo>
                      <a:pt x="61" y="16"/>
                    </a:lnTo>
                    <a:lnTo>
                      <a:pt x="63" y="17"/>
                    </a:lnTo>
                    <a:lnTo>
                      <a:pt x="64" y="19"/>
                    </a:lnTo>
                    <a:lnTo>
                      <a:pt x="65" y="20"/>
                    </a:lnTo>
                    <a:lnTo>
                      <a:pt x="67" y="21"/>
                    </a:lnTo>
                    <a:lnTo>
                      <a:pt x="67" y="22"/>
                    </a:lnTo>
                    <a:lnTo>
                      <a:pt x="69" y="22"/>
                    </a:lnTo>
                    <a:lnTo>
                      <a:pt x="71" y="24"/>
                    </a:lnTo>
                    <a:lnTo>
                      <a:pt x="79" y="28"/>
                    </a:lnTo>
                    <a:lnTo>
                      <a:pt x="83" y="33"/>
                    </a:lnTo>
                    <a:lnTo>
                      <a:pt x="88" y="36"/>
                    </a:lnTo>
                    <a:lnTo>
                      <a:pt x="91" y="39"/>
                    </a:lnTo>
                    <a:lnTo>
                      <a:pt x="92" y="41"/>
                    </a:lnTo>
                    <a:lnTo>
                      <a:pt x="95" y="41"/>
                    </a:lnTo>
                    <a:lnTo>
                      <a:pt x="97" y="41"/>
                    </a:lnTo>
                    <a:lnTo>
                      <a:pt x="101" y="39"/>
                    </a:lnTo>
                    <a:lnTo>
                      <a:pt x="106" y="37"/>
                    </a:lnTo>
                    <a:lnTo>
                      <a:pt x="114" y="34"/>
                    </a:lnTo>
                    <a:lnTo>
                      <a:pt x="122" y="29"/>
                    </a:lnTo>
                    <a:lnTo>
                      <a:pt x="129" y="25"/>
                    </a:lnTo>
                    <a:lnTo>
                      <a:pt x="133" y="20"/>
                    </a:lnTo>
                    <a:lnTo>
                      <a:pt x="138" y="15"/>
                    </a:lnTo>
                    <a:lnTo>
                      <a:pt x="140" y="11"/>
                    </a:lnTo>
                    <a:lnTo>
                      <a:pt x="143" y="7"/>
                    </a:lnTo>
                    <a:lnTo>
                      <a:pt x="144" y="4"/>
                    </a:lnTo>
                    <a:lnTo>
                      <a:pt x="145" y="4"/>
                    </a:lnTo>
                    <a:lnTo>
                      <a:pt x="147" y="6"/>
                    </a:lnTo>
                    <a:lnTo>
                      <a:pt x="149" y="10"/>
                    </a:lnTo>
                    <a:lnTo>
                      <a:pt x="152" y="20"/>
                    </a:lnTo>
                    <a:lnTo>
                      <a:pt x="157" y="28"/>
                    </a:lnTo>
                    <a:lnTo>
                      <a:pt x="161" y="35"/>
                    </a:lnTo>
                    <a:lnTo>
                      <a:pt x="166" y="40"/>
                    </a:lnTo>
                    <a:lnTo>
                      <a:pt x="170" y="45"/>
                    </a:lnTo>
                    <a:lnTo>
                      <a:pt x="174" y="48"/>
                    </a:lnTo>
                    <a:lnTo>
                      <a:pt x="179" y="50"/>
                    </a:lnTo>
                    <a:lnTo>
                      <a:pt x="182" y="52"/>
                    </a:lnTo>
                    <a:lnTo>
                      <a:pt x="184" y="54"/>
                    </a:lnTo>
                    <a:lnTo>
                      <a:pt x="185" y="53"/>
                    </a:lnTo>
                    <a:lnTo>
                      <a:pt x="220" y="56"/>
                    </a:lnTo>
                    <a:lnTo>
                      <a:pt x="221" y="56"/>
                    </a:lnTo>
                    <a:lnTo>
                      <a:pt x="221" y="57"/>
                    </a:lnTo>
                    <a:lnTo>
                      <a:pt x="221" y="59"/>
                    </a:lnTo>
                    <a:lnTo>
                      <a:pt x="222" y="60"/>
                    </a:lnTo>
                    <a:lnTo>
                      <a:pt x="222" y="63"/>
                    </a:lnTo>
                    <a:lnTo>
                      <a:pt x="224" y="66"/>
                    </a:lnTo>
                    <a:lnTo>
                      <a:pt x="226" y="68"/>
                    </a:lnTo>
                    <a:lnTo>
                      <a:pt x="229" y="72"/>
                    </a:lnTo>
                    <a:lnTo>
                      <a:pt x="232" y="76"/>
                    </a:lnTo>
                    <a:lnTo>
                      <a:pt x="236" y="80"/>
                    </a:lnTo>
                    <a:lnTo>
                      <a:pt x="241" y="81"/>
                    </a:lnTo>
                    <a:lnTo>
                      <a:pt x="246" y="84"/>
                    </a:lnTo>
                    <a:lnTo>
                      <a:pt x="250" y="85"/>
                    </a:lnTo>
                    <a:lnTo>
                      <a:pt x="254" y="86"/>
                    </a:lnTo>
                    <a:lnTo>
                      <a:pt x="258" y="86"/>
                    </a:lnTo>
                    <a:lnTo>
                      <a:pt x="261" y="87"/>
                    </a:lnTo>
                    <a:lnTo>
                      <a:pt x="264" y="88"/>
                    </a:lnTo>
                    <a:lnTo>
                      <a:pt x="266" y="86"/>
                    </a:lnTo>
                    <a:lnTo>
                      <a:pt x="265" y="87"/>
                    </a:lnTo>
                    <a:lnTo>
                      <a:pt x="264" y="88"/>
                    </a:lnTo>
                    <a:lnTo>
                      <a:pt x="263" y="89"/>
                    </a:lnTo>
                    <a:lnTo>
                      <a:pt x="264" y="91"/>
                    </a:lnTo>
                    <a:lnTo>
                      <a:pt x="264" y="94"/>
                    </a:lnTo>
                    <a:lnTo>
                      <a:pt x="265" y="97"/>
                    </a:lnTo>
                    <a:lnTo>
                      <a:pt x="268" y="101"/>
                    </a:lnTo>
                    <a:lnTo>
                      <a:pt x="272" y="107"/>
                    </a:lnTo>
                    <a:lnTo>
                      <a:pt x="278" y="113"/>
                    </a:lnTo>
                    <a:lnTo>
                      <a:pt x="283" y="119"/>
                    </a:lnTo>
                    <a:lnTo>
                      <a:pt x="287" y="122"/>
                    </a:lnTo>
                    <a:lnTo>
                      <a:pt x="292" y="125"/>
                    </a:lnTo>
                    <a:lnTo>
                      <a:pt x="294" y="128"/>
                    </a:lnTo>
                    <a:lnTo>
                      <a:pt x="297" y="128"/>
                    </a:lnTo>
                    <a:lnTo>
                      <a:pt x="299" y="129"/>
                    </a:lnTo>
                    <a:lnTo>
                      <a:pt x="301" y="128"/>
                    </a:lnTo>
                    <a:lnTo>
                      <a:pt x="302" y="128"/>
                    </a:lnTo>
                    <a:lnTo>
                      <a:pt x="303" y="128"/>
                    </a:lnTo>
                    <a:lnTo>
                      <a:pt x="304" y="128"/>
                    </a:lnTo>
                    <a:lnTo>
                      <a:pt x="305" y="129"/>
                    </a:lnTo>
                    <a:lnTo>
                      <a:pt x="303" y="131"/>
                    </a:lnTo>
                    <a:lnTo>
                      <a:pt x="303" y="134"/>
                    </a:lnTo>
                    <a:lnTo>
                      <a:pt x="303" y="137"/>
                    </a:lnTo>
                    <a:lnTo>
                      <a:pt x="305" y="141"/>
                    </a:lnTo>
                    <a:lnTo>
                      <a:pt x="306" y="147"/>
                    </a:lnTo>
                    <a:lnTo>
                      <a:pt x="308" y="152"/>
                    </a:lnTo>
                    <a:lnTo>
                      <a:pt x="312" y="160"/>
                    </a:lnTo>
                    <a:lnTo>
                      <a:pt x="317" y="167"/>
                    </a:lnTo>
                    <a:lnTo>
                      <a:pt x="322" y="175"/>
                    </a:lnTo>
                    <a:lnTo>
                      <a:pt x="324" y="177"/>
                    </a:lnTo>
                    <a:lnTo>
                      <a:pt x="325" y="178"/>
                    </a:lnTo>
                    <a:lnTo>
                      <a:pt x="326" y="180"/>
                    </a:lnTo>
                    <a:lnTo>
                      <a:pt x="327" y="181"/>
                    </a:lnTo>
                    <a:lnTo>
                      <a:pt x="328" y="182"/>
                    </a:lnTo>
                    <a:lnTo>
                      <a:pt x="329" y="182"/>
                    </a:lnTo>
                    <a:lnTo>
                      <a:pt x="330" y="184"/>
                    </a:lnTo>
                    <a:lnTo>
                      <a:pt x="331" y="185"/>
                    </a:lnTo>
                    <a:lnTo>
                      <a:pt x="333" y="186"/>
                    </a:lnTo>
                    <a:lnTo>
                      <a:pt x="334" y="187"/>
                    </a:lnTo>
                    <a:lnTo>
                      <a:pt x="337" y="190"/>
                    </a:lnTo>
                    <a:lnTo>
                      <a:pt x="336" y="190"/>
                    </a:lnTo>
                    <a:lnTo>
                      <a:pt x="335" y="190"/>
                    </a:lnTo>
                    <a:lnTo>
                      <a:pt x="333" y="189"/>
                    </a:lnTo>
                    <a:lnTo>
                      <a:pt x="331" y="189"/>
                    </a:lnTo>
                    <a:lnTo>
                      <a:pt x="328" y="190"/>
                    </a:lnTo>
                    <a:lnTo>
                      <a:pt x="324" y="189"/>
                    </a:lnTo>
                    <a:lnTo>
                      <a:pt x="321" y="189"/>
                    </a:lnTo>
                    <a:lnTo>
                      <a:pt x="317" y="187"/>
                    </a:lnTo>
                    <a:lnTo>
                      <a:pt x="312" y="187"/>
                    </a:lnTo>
                    <a:lnTo>
                      <a:pt x="307" y="186"/>
                    </a:lnTo>
                    <a:lnTo>
                      <a:pt x="303" y="184"/>
                    </a:lnTo>
                    <a:lnTo>
                      <a:pt x="298" y="182"/>
                    </a:lnTo>
                    <a:lnTo>
                      <a:pt x="295" y="181"/>
                    </a:lnTo>
                    <a:lnTo>
                      <a:pt x="290" y="178"/>
                    </a:lnTo>
                    <a:lnTo>
                      <a:pt x="286" y="176"/>
                    </a:lnTo>
                    <a:lnTo>
                      <a:pt x="283" y="174"/>
                    </a:lnTo>
                    <a:lnTo>
                      <a:pt x="278" y="173"/>
                    </a:lnTo>
                    <a:lnTo>
                      <a:pt x="276" y="172"/>
                    </a:lnTo>
                    <a:lnTo>
                      <a:pt x="274" y="171"/>
                    </a:lnTo>
                    <a:lnTo>
                      <a:pt x="272" y="171"/>
                    </a:lnTo>
                    <a:lnTo>
                      <a:pt x="269" y="172"/>
                    </a:lnTo>
                    <a:lnTo>
                      <a:pt x="266" y="173"/>
                    </a:lnTo>
                    <a:lnTo>
                      <a:pt x="264" y="176"/>
                    </a:lnTo>
                    <a:lnTo>
                      <a:pt x="263" y="180"/>
                    </a:lnTo>
                    <a:lnTo>
                      <a:pt x="261" y="185"/>
                    </a:lnTo>
                    <a:lnTo>
                      <a:pt x="260" y="191"/>
                    </a:lnTo>
                    <a:lnTo>
                      <a:pt x="260" y="199"/>
                    </a:lnTo>
                    <a:lnTo>
                      <a:pt x="261" y="208"/>
                    </a:lnTo>
                    <a:lnTo>
                      <a:pt x="263" y="220"/>
                    </a:lnTo>
                    <a:lnTo>
                      <a:pt x="266" y="235"/>
                    </a:lnTo>
                    <a:lnTo>
                      <a:pt x="266" y="237"/>
                    </a:lnTo>
                    <a:lnTo>
                      <a:pt x="266" y="235"/>
                    </a:lnTo>
                    <a:lnTo>
                      <a:pt x="265" y="232"/>
                    </a:lnTo>
                    <a:lnTo>
                      <a:pt x="264" y="228"/>
                    </a:lnTo>
                    <a:lnTo>
                      <a:pt x="263" y="222"/>
                    </a:lnTo>
                    <a:lnTo>
                      <a:pt x="260" y="215"/>
                    </a:lnTo>
                    <a:lnTo>
                      <a:pt x="259" y="210"/>
                    </a:lnTo>
                    <a:lnTo>
                      <a:pt x="256" y="202"/>
                    </a:lnTo>
                    <a:lnTo>
                      <a:pt x="254" y="194"/>
                    </a:lnTo>
                    <a:lnTo>
                      <a:pt x="252" y="199"/>
                    </a:lnTo>
                    <a:lnTo>
                      <a:pt x="249" y="204"/>
                    </a:lnTo>
                    <a:lnTo>
                      <a:pt x="247" y="208"/>
                    </a:lnTo>
                    <a:lnTo>
                      <a:pt x="244" y="212"/>
                    </a:lnTo>
                    <a:lnTo>
                      <a:pt x="240" y="216"/>
                    </a:lnTo>
                    <a:lnTo>
                      <a:pt x="237" y="220"/>
                    </a:lnTo>
                    <a:lnTo>
                      <a:pt x="233" y="224"/>
                    </a:lnTo>
                    <a:lnTo>
                      <a:pt x="231" y="229"/>
                    </a:lnTo>
                    <a:lnTo>
                      <a:pt x="228" y="233"/>
                    </a:lnTo>
                    <a:lnTo>
                      <a:pt x="227" y="238"/>
                    </a:lnTo>
                    <a:lnTo>
                      <a:pt x="226" y="238"/>
                    </a:lnTo>
                    <a:lnTo>
                      <a:pt x="226" y="239"/>
                    </a:lnTo>
                    <a:lnTo>
                      <a:pt x="225" y="239"/>
                    </a:lnTo>
                    <a:lnTo>
                      <a:pt x="224" y="239"/>
                    </a:lnTo>
                    <a:lnTo>
                      <a:pt x="224" y="238"/>
                    </a:lnTo>
                    <a:lnTo>
                      <a:pt x="226" y="233"/>
                    </a:lnTo>
                    <a:lnTo>
                      <a:pt x="229" y="227"/>
                    </a:lnTo>
                    <a:lnTo>
                      <a:pt x="232" y="223"/>
                    </a:lnTo>
                    <a:lnTo>
                      <a:pt x="236" y="218"/>
                    </a:lnTo>
                    <a:lnTo>
                      <a:pt x="239" y="214"/>
                    </a:lnTo>
                    <a:lnTo>
                      <a:pt x="242" y="210"/>
                    </a:lnTo>
                    <a:lnTo>
                      <a:pt x="245" y="205"/>
                    </a:lnTo>
                    <a:lnTo>
                      <a:pt x="249" y="201"/>
                    </a:lnTo>
                    <a:lnTo>
                      <a:pt x="251" y="196"/>
                    </a:lnTo>
                    <a:lnTo>
                      <a:pt x="252" y="191"/>
                    </a:lnTo>
                    <a:lnTo>
                      <a:pt x="250" y="185"/>
                    </a:lnTo>
                    <a:lnTo>
                      <a:pt x="249" y="180"/>
                    </a:lnTo>
                    <a:lnTo>
                      <a:pt x="247" y="174"/>
                    </a:lnTo>
                    <a:lnTo>
                      <a:pt x="245" y="171"/>
                    </a:lnTo>
                    <a:lnTo>
                      <a:pt x="242" y="166"/>
                    </a:lnTo>
                    <a:lnTo>
                      <a:pt x="240" y="162"/>
                    </a:lnTo>
                    <a:lnTo>
                      <a:pt x="238" y="158"/>
                    </a:lnTo>
                    <a:lnTo>
                      <a:pt x="236" y="156"/>
                    </a:lnTo>
                    <a:lnTo>
                      <a:pt x="233" y="154"/>
                    </a:lnTo>
                    <a:lnTo>
                      <a:pt x="232" y="153"/>
                    </a:lnTo>
                    <a:lnTo>
                      <a:pt x="226" y="151"/>
                    </a:lnTo>
                    <a:lnTo>
                      <a:pt x="219" y="149"/>
                    </a:lnTo>
                    <a:lnTo>
                      <a:pt x="210" y="146"/>
                    </a:lnTo>
                    <a:lnTo>
                      <a:pt x="200" y="143"/>
                    </a:lnTo>
                    <a:lnTo>
                      <a:pt x="191" y="140"/>
                    </a:lnTo>
                    <a:lnTo>
                      <a:pt x="181" y="137"/>
                    </a:lnTo>
                    <a:lnTo>
                      <a:pt x="170" y="135"/>
                    </a:lnTo>
                    <a:lnTo>
                      <a:pt x="161" y="135"/>
                    </a:lnTo>
                    <a:lnTo>
                      <a:pt x="151" y="134"/>
                    </a:lnTo>
                    <a:lnTo>
                      <a:pt x="143" y="136"/>
                    </a:lnTo>
                    <a:lnTo>
                      <a:pt x="137" y="139"/>
                    </a:lnTo>
                    <a:lnTo>
                      <a:pt x="133" y="141"/>
                    </a:lnTo>
                    <a:lnTo>
                      <a:pt x="130" y="144"/>
                    </a:lnTo>
                    <a:lnTo>
                      <a:pt x="128" y="147"/>
                    </a:lnTo>
                    <a:lnTo>
                      <a:pt x="128" y="149"/>
                    </a:lnTo>
                    <a:lnTo>
                      <a:pt x="128" y="150"/>
                    </a:lnTo>
                    <a:lnTo>
                      <a:pt x="127" y="151"/>
                    </a:lnTo>
                    <a:lnTo>
                      <a:pt x="127" y="150"/>
                    </a:lnTo>
                    <a:lnTo>
                      <a:pt x="125" y="148"/>
                    </a:lnTo>
                    <a:lnTo>
                      <a:pt x="117" y="141"/>
                    </a:lnTo>
                    <a:lnTo>
                      <a:pt x="108" y="136"/>
                    </a:lnTo>
                    <a:lnTo>
                      <a:pt x="97" y="137"/>
                    </a:lnTo>
                    <a:lnTo>
                      <a:pt x="87" y="140"/>
                    </a:lnTo>
                    <a:lnTo>
                      <a:pt x="76" y="146"/>
                    </a:lnTo>
                    <a:lnTo>
                      <a:pt x="65" y="153"/>
                    </a:lnTo>
                    <a:lnTo>
                      <a:pt x="56" y="159"/>
                    </a:lnTo>
                    <a:lnTo>
                      <a:pt x="49" y="164"/>
                    </a:lnTo>
                    <a:lnTo>
                      <a:pt x="44" y="168"/>
                    </a:lnTo>
                    <a:lnTo>
                      <a:pt x="42" y="169"/>
                    </a:lnTo>
                    <a:lnTo>
                      <a:pt x="45" y="168"/>
                    </a:lnTo>
                    <a:lnTo>
                      <a:pt x="51" y="163"/>
                    </a:lnTo>
                    <a:lnTo>
                      <a:pt x="60" y="157"/>
                    </a:lnTo>
                    <a:lnTo>
                      <a:pt x="68" y="146"/>
                    </a:lnTo>
                    <a:lnTo>
                      <a:pt x="72" y="137"/>
                    </a:lnTo>
                    <a:lnTo>
                      <a:pt x="74" y="127"/>
                    </a:lnTo>
                    <a:lnTo>
                      <a:pt x="70" y="118"/>
                    </a:lnTo>
                    <a:lnTo>
                      <a:pt x="57" y="112"/>
                    </a:lnTo>
                    <a:lnTo>
                      <a:pt x="35" y="108"/>
                    </a:lnTo>
                    <a:lnTo>
                      <a:pt x="1" y="106"/>
                    </a:lnTo>
                    <a:lnTo>
                      <a:pt x="0" y="107"/>
                    </a:lnTo>
                    <a:lnTo>
                      <a:pt x="5" y="107"/>
                    </a:lnTo>
                    <a:lnTo>
                      <a:pt x="12" y="108"/>
                    </a:lnTo>
                    <a:lnTo>
                      <a:pt x="23" y="108"/>
                    </a:lnTo>
                    <a:lnTo>
                      <a:pt x="34" y="108"/>
                    </a:lnTo>
                    <a:lnTo>
                      <a:pt x="47" y="105"/>
                    </a:lnTo>
                    <a:lnTo>
                      <a:pt x="58" y="103"/>
                    </a:lnTo>
                    <a:lnTo>
                      <a:pt x="70" y="97"/>
                    </a:lnTo>
                    <a:lnTo>
                      <a:pt x="76" y="89"/>
                    </a:lnTo>
                    <a:lnTo>
                      <a:pt x="79" y="79"/>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969" name="Freeform 271"/>
              <p:cNvSpPr>
                <a:spLocks/>
              </p:cNvSpPr>
              <p:nvPr/>
            </p:nvSpPr>
            <p:spPr bwMode="auto">
              <a:xfrm>
                <a:off x="898" y="1784"/>
                <a:ext cx="342" cy="243"/>
              </a:xfrm>
              <a:custGeom>
                <a:avLst/>
                <a:gdLst>
                  <a:gd name="T0" fmla="*/ 70 w 342"/>
                  <a:gd name="T1" fmla="*/ 50 h 243"/>
                  <a:gd name="T2" fmla="*/ 31 w 342"/>
                  <a:gd name="T3" fmla="*/ 17 h 243"/>
                  <a:gd name="T4" fmla="*/ 2 w 342"/>
                  <a:gd name="T5" fmla="*/ 0 h 243"/>
                  <a:gd name="T6" fmla="*/ 25 w 342"/>
                  <a:gd name="T7" fmla="*/ 10 h 243"/>
                  <a:gd name="T8" fmla="*/ 57 w 342"/>
                  <a:gd name="T9" fmla="*/ 17 h 243"/>
                  <a:gd name="T10" fmla="*/ 63 w 342"/>
                  <a:gd name="T11" fmla="*/ 17 h 243"/>
                  <a:gd name="T12" fmla="*/ 68 w 342"/>
                  <a:gd name="T13" fmla="*/ 21 h 243"/>
                  <a:gd name="T14" fmla="*/ 80 w 342"/>
                  <a:gd name="T15" fmla="*/ 29 h 243"/>
                  <a:gd name="T16" fmla="*/ 93 w 342"/>
                  <a:gd name="T17" fmla="*/ 41 h 243"/>
                  <a:gd name="T18" fmla="*/ 107 w 342"/>
                  <a:gd name="T19" fmla="*/ 38 h 243"/>
                  <a:gd name="T20" fmla="*/ 135 w 342"/>
                  <a:gd name="T21" fmla="*/ 20 h 243"/>
                  <a:gd name="T22" fmla="*/ 146 w 342"/>
                  <a:gd name="T23" fmla="*/ 5 h 243"/>
                  <a:gd name="T24" fmla="*/ 154 w 342"/>
                  <a:gd name="T25" fmla="*/ 20 h 243"/>
                  <a:gd name="T26" fmla="*/ 172 w 342"/>
                  <a:gd name="T27" fmla="*/ 45 h 243"/>
                  <a:gd name="T28" fmla="*/ 186 w 342"/>
                  <a:gd name="T29" fmla="*/ 54 h 243"/>
                  <a:gd name="T30" fmla="*/ 223 w 342"/>
                  <a:gd name="T31" fmla="*/ 58 h 243"/>
                  <a:gd name="T32" fmla="*/ 227 w 342"/>
                  <a:gd name="T33" fmla="*/ 67 h 243"/>
                  <a:gd name="T34" fmla="*/ 239 w 342"/>
                  <a:gd name="T35" fmla="*/ 80 h 243"/>
                  <a:gd name="T36" fmla="*/ 257 w 342"/>
                  <a:gd name="T37" fmla="*/ 88 h 243"/>
                  <a:gd name="T38" fmla="*/ 269 w 342"/>
                  <a:gd name="T39" fmla="*/ 88 h 243"/>
                  <a:gd name="T40" fmla="*/ 266 w 342"/>
                  <a:gd name="T41" fmla="*/ 90 h 243"/>
                  <a:gd name="T42" fmla="*/ 271 w 342"/>
                  <a:gd name="T43" fmla="*/ 103 h 243"/>
                  <a:gd name="T44" fmla="*/ 291 w 342"/>
                  <a:gd name="T45" fmla="*/ 124 h 243"/>
                  <a:gd name="T46" fmla="*/ 303 w 342"/>
                  <a:gd name="T47" fmla="*/ 130 h 243"/>
                  <a:gd name="T48" fmla="*/ 308 w 342"/>
                  <a:gd name="T49" fmla="*/ 128 h 243"/>
                  <a:gd name="T50" fmla="*/ 308 w 342"/>
                  <a:gd name="T51" fmla="*/ 138 h 243"/>
                  <a:gd name="T52" fmla="*/ 316 w 342"/>
                  <a:gd name="T53" fmla="*/ 162 h 243"/>
                  <a:gd name="T54" fmla="*/ 330 w 342"/>
                  <a:gd name="T55" fmla="*/ 180 h 243"/>
                  <a:gd name="T56" fmla="*/ 333 w 342"/>
                  <a:gd name="T57" fmla="*/ 184 h 243"/>
                  <a:gd name="T58" fmla="*/ 338 w 342"/>
                  <a:gd name="T59" fmla="*/ 189 h 243"/>
                  <a:gd name="T60" fmla="*/ 338 w 342"/>
                  <a:gd name="T61" fmla="*/ 191 h 243"/>
                  <a:gd name="T62" fmla="*/ 325 w 342"/>
                  <a:gd name="T63" fmla="*/ 190 h 243"/>
                  <a:gd name="T64" fmla="*/ 307 w 342"/>
                  <a:gd name="T65" fmla="*/ 185 h 243"/>
                  <a:gd name="T66" fmla="*/ 290 w 342"/>
                  <a:gd name="T67" fmla="*/ 178 h 243"/>
                  <a:gd name="T68" fmla="*/ 278 w 342"/>
                  <a:gd name="T69" fmla="*/ 173 h 243"/>
                  <a:gd name="T70" fmla="*/ 267 w 342"/>
                  <a:gd name="T71" fmla="*/ 178 h 243"/>
                  <a:gd name="T72" fmla="*/ 263 w 342"/>
                  <a:gd name="T73" fmla="*/ 201 h 243"/>
                  <a:gd name="T74" fmla="*/ 269 w 342"/>
                  <a:gd name="T75" fmla="*/ 239 h 243"/>
                  <a:gd name="T76" fmla="*/ 265 w 342"/>
                  <a:gd name="T77" fmla="*/ 225 h 243"/>
                  <a:gd name="T78" fmla="*/ 257 w 342"/>
                  <a:gd name="T79" fmla="*/ 196 h 243"/>
                  <a:gd name="T80" fmla="*/ 246 w 342"/>
                  <a:gd name="T81" fmla="*/ 215 h 243"/>
                  <a:gd name="T82" fmla="*/ 233 w 342"/>
                  <a:gd name="T83" fmla="*/ 231 h 243"/>
                  <a:gd name="T84" fmla="*/ 228 w 342"/>
                  <a:gd name="T85" fmla="*/ 242 h 243"/>
                  <a:gd name="T86" fmla="*/ 232 w 342"/>
                  <a:gd name="T87" fmla="*/ 230 h 243"/>
                  <a:gd name="T88" fmla="*/ 246 w 342"/>
                  <a:gd name="T89" fmla="*/ 212 h 243"/>
                  <a:gd name="T90" fmla="*/ 255 w 342"/>
                  <a:gd name="T91" fmla="*/ 193 h 243"/>
                  <a:gd name="T92" fmla="*/ 247 w 342"/>
                  <a:gd name="T93" fmla="*/ 173 h 243"/>
                  <a:gd name="T94" fmla="*/ 238 w 342"/>
                  <a:gd name="T95" fmla="*/ 157 h 243"/>
                  <a:gd name="T96" fmla="*/ 222 w 342"/>
                  <a:gd name="T97" fmla="*/ 151 h 243"/>
                  <a:gd name="T98" fmla="*/ 184 w 342"/>
                  <a:gd name="T99" fmla="*/ 139 h 243"/>
                  <a:gd name="T100" fmla="*/ 145 w 342"/>
                  <a:gd name="T101" fmla="*/ 137 h 243"/>
                  <a:gd name="T102" fmla="*/ 130 w 342"/>
                  <a:gd name="T103" fmla="*/ 148 h 243"/>
                  <a:gd name="T104" fmla="*/ 128 w 342"/>
                  <a:gd name="T105" fmla="*/ 152 h 243"/>
                  <a:gd name="T106" fmla="*/ 99 w 342"/>
                  <a:gd name="T107" fmla="*/ 138 h 243"/>
                  <a:gd name="T108" fmla="*/ 57 w 342"/>
                  <a:gd name="T109" fmla="*/ 160 h 243"/>
                  <a:gd name="T110" fmla="*/ 46 w 342"/>
                  <a:gd name="T111" fmla="*/ 170 h 243"/>
                  <a:gd name="T112" fmla="*/ 73 w 342"/>
                  <a:gd name="T113" fmla="*/ 138 h 243"/>
                  <a:gd name="T114" fmla="*/ 35 w 342"/>
                  <a:gd name="T115" fmla="*/ 109 h 243"/>
                  <a:gd name="T116" fmla="*/ 12 w 342"/>
                  <a:gd name="T117" fmla="*/ 109 h 243"/>
                  <a:gd name="T118" fmla="*/ 59 w 342"/>
                  <a:gd name="T119" fmla="*/ 104 h 24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42"/>
                  <a:gd name="T181" fmla="*/ 0 h 243"/>
                  <a:gd name="T182" fmla="*/ 342 w 342"/>
                  <a:gd name="T183" fmla="*/ 243 h 24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42" h="243">
                    <a:moveTo>
                      <a:pt x="81" y="81"/>
                    </a:moveTo>
                    <a:lnTo>
                      <a:pt x="80" y="71"/>
                    </a:lnTo>
                    <a:lnTo>
                      <a:pt x="76" y="61"/>
                    </a:lnTo>
                    <a:lnTo>
                      <a:pt x="70" y="50"/>
                    </a:lnTo>
                    <a:lnTo>
                      <a:pt x="61" y="42"/>
                    </a:lnTo>
                    <a:lnTo>
                      <a:pt x="52" y="32"/>
                    </a:lnTo>
                    <a:lnTo>
                      <a:pt x="42" y="25"/>
                    </a:lnTo>
                    <a:lnTo>
                      <a:pt x="31" y="17"/>
                    </a:lnTo>
                    <a:lnTo>
                      <a:pt x="21" y="11"/>
                    </a:lnTo>
                    <a:lnTo>
                      <a:pt x="12" y="6"/>
                    </a:lnTo>
                    <a:lnTo>
                      <a:pt x="5" y="2"/>
                    </a:lnTo>
                    <a:lnTo>
                      <a:pt x="2" y="0"/>
                    </a:lnTo>
                    <a:lnTo>
                      <a:pt x="4" y="1"/>
                    </a:lnTo>
                    <a:lnTo>
                      <a:pt x="8" y="3"/>
                    </a:lnTo>
                    <a:lnTo>
                      <a:pt x="16" y="7"/>
                    </a:lnTo>
                    <a:lnTo>
                      <a:pt x="25" y="10"/>
                    </a:lnTo>
                    <a:lnTo>
                      <a:pt x="35" y="13"/>
                    </a:lnTo>
                    <a:lnTo>
                      <a:pt x="44" y="16"/>
                    </a:lnTo>
                    <a:lnTo>
                      <a:pt x="52" y="18"/>
                    </a:lnTo>
                    <a:lnTo>
                      <a:pt x="57" y="17"/>
                    </a:lnTo>
                    <a:lnTo>
                      <a:pt x="59" y="14"/>
                    </a:lnTo>
                    <a:lnTo>
                      <a:pt x="60" y="15"/>
                    </a:lnTo>
                    <a:lnTo>
                      <a:pt x="61" y="16"/>
                    </a:lnTo>
                    <a:lnTo>
                      <a:pt x="63" y="17"/>
                    </a:lnTo>
                    <a:lnTo>
                      <a:pt x="63" y="18"/>
                    </a:lnTo>
                    <a:lnTo>
                      <a:pt x="64" y="19"/>
                    </a:lnTo>
                    <a:lnTo>
                      <a:pt x="66" y="20"/>
                    </a:lnTo>
                    <a:lnTo>
                      <a:pt x="68" y="21"/>
                    </a:lnTo>
                    <a:lnTo>
                      <a:pt x="68" y="22"/>
                    </a:lnTo>
                    <a:lnTo>
                      <a:pt x="70" y="23"/>
                    </a:lnTo>
                    <a:lnTo>
                      <a:pt x="71" y="24"/>
                    </a:lnTo>
                    <a:lnTo>
                      <a:pt x="80" y="29"/>
                    </a:lnTo>
                    <a:lnTo>
                      <a:pt x="85" y="34"/>
                    </a:lnTo>
                    <a:lnTo>
                      <a:pt x="89" y="36"/>
                    </a:lnTo>
                    <a:lnTo>
                      <a:pt x="91" y="40"/>
                    </a:lnTo>
                    <a:lnTo>
                      <a:pt x="93" y="41"/>
                    </a:lnTo>
                    <a:lnTo>
                      <a:pt x="95" y="41"/>
                    </a:lnTo>
                    <a:lnTo>
                      <a:pt x="98" y="41"/>
                    </a:lnTo>
                    <a:lnTo>
                      <a:pt x="102" y="40"/>
                    </a:lnTo>
                    <a:lnTo>
                      <a:pt x="107" y="38"/>
                    </a:lnTo>
                    <a:lnTo>
                      <a:pt x="116" y="35"/>
                    </a:lnTo>
                    <a:lnTo>
                      <a:pt x="123" y="30"/>
                    </a:lnTo>
                    <a:lnTo>
                      <a:pt x="130" y="25"/>
                    </a:lnTo>
                    <a:lnTo>
                      <a:pt x="135" y="20"/>
                    </a:lnTo>
                    <a:lnTo>
                      <a:pt x="139" y="16"/>
                    </a:lnTo>
                    <a:lnTo>
                      <a:pt x="142" y="11"/>
                    </a:lnTo>
                    <a:lnTo>
                      <a:pt x="144" y="7"/>
                    </a:lnTo>
                    <a:lnTo>
                      <a:pt x="146" y="5"/>
                    </a:lnTo>
                    <a:lnTo>
                      <a:pt x="147" y="4"/>
                    </a:lnTo>
                    <a:lnTo>
                      <a:pt x="149" y="6"/>
                    </a:lnTo>
                    <a:lnTo>
                      <a:pt x="150" y="10"/>
                    </a:lnTo>
                    <a:lnTo>
                      <a:pt x="154" y="20"/>
                    </a:lnTo>
                    <a:lnTo>
                      <a:pt x="158" y="29"/>
                    </a:lnTo>
                    <a:lnTo>
                      <a:pt x="163" y="35"/>
                    </a:lnTo>
                    <a:lnTo>
                      <a:pt x="167" y="41"/>
                    </a:lnTo>
                    <a:lnTo>
                      <a:pt x="172" y="45"/>
                    </a:lnTo>
                    <a:lnTo>
                      <a:pt x="177" y="49"/>
                    </a:lnTo>
                    <a:lnTo>
                      <a:pt x="181" y="51"/>
                    </a:lnTo>
                    <a:lnTo>
                      <a:pt x="185" y="53"/>
                    </a:lnTo>
                    <a:lnTo>
                      <a:pt x="186" y="54"/>
                    </a:lnTo>
                    <a:lnTo>
                      <a:pt x="187" y="54"/>
                    </a:lnTo>
                    <a:lnTo>
                      <a:pt x="223" y="56"/>
                    </a:lnTo>
                    <a:lnTo>
                      <a:pt x="223" y="57"/>
                    </a:lnTo>
                    <a:lnTo>
                      <a:pt x="223" y="58"/>
                    </a:lnTo>
                    <a:lnTo>
                      <a:pt x="223" y="60"/>
                    </a:lnTo>
                    <a:lnTo>
                      <a:pt x="224" y="61"/>
                    </a:lnTo>
                    <a:lnTo>
                      <a:pt x="225" y="64"/>
                    </a:lnTo>
                    <a:lnTo>
                      <a:pt x="227" y="67"/>
                    </a:lnTo>
                    <a:lnTo>
                      <a:pt x="229" y="69"/>
                    </a:lnTo>
                    <a:lnTo>
                      <a:pt x="232" y="73"/>
                    </a:lnTo>
                    <a:lnTo>
                      <a:pt x="236" y="77"/>
                    </a:lnTo>
                    <a:lnTo>
                      <a:pt x="239" y="80"/>
                    </a:lnTo>
                    <a:lnTo>
                      <a:pt x="245" y="82"/>
                    </a:lnTo>
                    <a:lnTo>
                      <a:pt x="249" y="85"/>
                    </a:lnTo>
                    <a:lnTo>
                      <a:pt x="254" y="86"/>
                    </a:lnTo>
                    <a:lnTo>
                      <a:pt x="257" y="88"/>
                    </a:lnTo>
                    <a:lnTo>
                      <a:pt x="261" y="88"/>
                    </a:lnTo>
                    <a:lnTo>
                      <a:pt x="264" y="88"/>
                    </a:lnTo>
                    <a:lnTo>
                      <a:pt x="267" y="89"/>
                    </a:lnTo>
                    <a:lnTo>
                      <a:pt x="269" y="88"/>
                    </a:lnTo>
                    <a:lnTo>
                      <a:pt x="269" y="87"/>
                    </a:lnTo>
                    <a:lnTo>
                      <a:pt x="269" y="88"/>
                    </a:lnTo>
                    <a:lnTo>
                      <a:pt x="268" y="89"/>
                    </a:lnTo>
                    <a:lnTo>
                      <a:pt x="266" y="90"/>
                    </a:lnTo>
                    <a:lnTo>
                      <a:pt x="267" y="92"/>
                    </a:lnTo>
                    <a:lnTo>
                      <a:pt x="267" y="95"/>
                    </a:lnTo>
                    <a:lnTo>
                      <a:pt x="269" y="98"/>
                    </a:lnTo>
                    <a:lnTo>
                      <a:pt x="271" y="103"/>
                    </a:lnTo>
                    <a:lnTo>
                      <a:pt x="275" y="108"/>
                    </a:lnTo>
                    <a:lnTo>
                      <a:pt x="281" y="115"/>
                    </a:lnTo>
                    <a:lnTo>
                      <a:pt x="287" y="120"/>
                    </a:lnTo>
                    <a:lnTo>
                      <a:pt x="291" y="124"/>
                    </a:lnTo>
                    <a:lnTo>
                      <a:pt x="296" y="127"/>
                    </a:lnTo>
                    <a:lnTo>
                      <a:pt x="298" y="129"/>
                    </a:lnTo>
                    <a:lnTo>
                      <a:pt x="301" y="129"/>
                    </a:lnTo>
                    <a:lnTo>
                      <a:pt x="303" y="130"/>
                    </a:lnTo>
                    <a:lnTo>
                      <a:pt x="305" y="129"/>
                    </a:lnTo>
                    <a:lnTo>
                      <a:pt x="307" y="129"/>
                    </a:lnTo>
                    <a:lnTo>
                      <a:pt x="308" y="129"/>
                    </a:lnTo>
                    <a:lnTo>
                      <a:pt x="308" y="128"/>
                    </a:lnTo>
                    <a:lnTo>
                      <a:pt x="308" y="131"/>
                    </a:lnTo>
                    <a:lnTo>
                      <a:pt x="307" y="132"/>
                    </a:lnTo>
                    <a:lnTo>
                      <a:pt x="307" y="135"/>
                    </a:lnTo>
                    <a:lnTo>
                      <a:pt x="308" y="138"/>
                    </a:lnTo>
                    <a:lnTo>
                      <a:pt x="308" y="143"/>
                    </a:lnTo>
                    <a:lnTo>
                      <a:pt x="311" y="148"/>
                    </a:lnTo>
                    <a:lnTo>
                      <a:pt x="312" y="154"/>
                    </a:lnTo>
                    <a:lnTo>
                      <a:pt x="316" y="162"/>
                    </a:lnTo>
                    <a:lnTo>
                      <a:pt x="321" y="169"/>
                    </a:lnTo>
                    <a:lnTo>
                      <a:pt x="327" y="177"/>
                    </a:lnTo>
                    <a:lnTo>
                      <a:pt x="328" y="179"/>
                    </a:lnTo>
                    <a:lnTo>
                      <a:pt x="330" y="180"/>
                    </a:lnTo>
                    <a:lnTo>
                      <a:pt x="330" y="182"/>
                    </a:lnTo>
                    <a:lnTo>
                      <a:pt x="331" y="183"/>
                    </a:lnTo>
                    <a:lnTo>
                      <a:pt x="333" y="183"/>
                    </a:lnTo>
                    <a:lnTo>
                      <a:pt x="333" y="184"/>
                    </a:lnTo>
                    <a:lnTo>
                      <a:pt x="334" y="186"/>
                    </a:lnTo>
                    <a:lnTo>
                      <a:pt x="335" y="187"/>
                    </a:lnTo>
                    <a:lnTo>
                      <a:pt x="337" y="188"/>
                    </a:lnTo>
                    <a:lnTo>
                      <a:pt x="338" y="189"/>
                    </a:lnTo>
                    <a:lnTo>
                      <a:pt x="341" y="191"/>
                    </a:lnTo>
                    <a:lnTo>
                      <a:pt x="340" y="192"/>
                    </a:lnTo>
                    <a:lnTo>
                      <a:pt x="339" y="192"/>
                    </a:lnTo>
                    <a:lnTo>
                      <a:pt x="338" y="191"/>
                    </a:lnTo>
                    <a:lnTo>
                      <a:pt x="335" y="191"/>
                    </a:lnTo>
                    <a:lnTo>
                      <a:pt x="332" y="192"/>
                    </a:lnTo>
                    <a:lnTo>
                      <a:pt x="329" y="190"/>
                    </a:lnTo>
                    <a:lnTo>
                      <a:pt x="325" y="190"/>
                    </a:lnTo>
                    <a:lnTo>
                      <a:pt x="321" y="189"/>
                    </a:lnTo>
                    <a:lnTo>
                      <a:pt x="316" y="189"/>
                    </a:lnTo>
                    <a:lnTo>
                      <a:pt x="311" y="187"/>
                    </a:lnTo>
                    <a:lnTo>
                      <a:pt x="307" y="185"/>
                    </a:lnTo>
                    <a:lnTo>
                      <a:pt x="302" y="184"/>
                    </a:lnTo>
                    <a:lnTo>
                      <a:pt x="298" y="183"/>
                    </a:lnTo>
                    <a:lnTo>
                      <a:pt x="294" y="180"/>
                    </a:lnTo>
                    <a:lnTo>
                      <a:pt x="290" y="178"/>
                    </a:lnTo>
                    <a:lnTo>
                      <a:pt x="286" y="176"/>
                    </a:lnTo>
                    <a:lnTo>
                      <a:pt x="282" y="175"/>
                    </a:lnTo>
                    <a:lnTo>
                      <a:pt x="279" y="174"/>
                    </a:lnTo>
                    <a:lnTo>
                      <a:pt x="278" y="173"/>
                    </a:lnTo>
                    <a:lnTo>
                      <a:pt x="275" y="173"/>
                    </a:lnTo>
                    <a:lnTo>
                      <a:pt x="273" y="174"/>
                    </a:lnTo>
                    <a:lnTo>
                      <a:pt x="269" y="176"/>
                    </a:lnTo>
                    <a:lnTo>
                      <a:pt x="267" y="178"/>
                    </a:lnTo>
                    <a:lnTo>
                      <a:pt x="265" y="182"/>
                    </a:lnTo>
                    <a:lnTo>
                      <a:pt x="264" y="187"/>
                    </a:lnTo>
                    <a:lnTo>
                      <a:pt x="264" y="193"/>
                    </a:lnTo>
                    <a:lnTo>
                      <a:pt x="263" y="201"/>
                    </a:lnTo>
                    <a:lnTo>
                      <a:pt x="264" y="210"/>
                    </a:lnTo>
                    <a:lnTo>
                      <a:pt x="266" y="223"/>
                    </a:lnTo>
                    <a:lnTo>
                      <a:pt x="269" y="238"/>
                    </a:lnTo>
                    <a:lnTo>
                      <a:pt x="269" y="239"/>
                    </a:lnTo>
                    <a:lnTo>
                      <a:pt x="269" y="238"/>
                    </a:lnTo>
                    <a:lnTo>
                      <a:pt x="268" y="235"/>
                    </a:lnTo>
                    <a:lnTo>
                      <a:pt x="267" y="230"/>
                    </a:lnTo>
                    <a:lnTo>
                      <a:pt x="265" y="225"/>
                    </a:lnTo>
                    <a:lnTo>
                      <a:pt x="264" y="218"/>
                    </a:lnTo>
                    <a:lnTo>
                      <a:pt x="261" y="212"/>
                    </a:lnTo>
                    <a:lnTo>
                      <a:pt x="259" y="204"/>
                    </a:lnTo>
                    <a:lnTo>
                      <a:pt x="257" y="196"/>
                    </a:lnTo>
                    <a:lnTo>
                      <a:pt x="255" y="201"/>
                    </a:lnTo>
                    <a:lnTo>
                      <a:pt x="252" y="206"/>
                    </a:lnTo>
                    <a:lnTo>
                      <a:pt x="250" y="210"/>
                    </a:lnTo>
                    <a:lnTo>
                      <a:pt x="246" y="215"/>
                    </a:lnTo>
                    <a:lnTo>
                      <a:pt x="243" y="218"/>
                    </a:lnTo>
                    <a:lnTo>
                      <a:pt x="239" y="222"/>
                    </a:lnTo>
                    <a:lnTo>
                      <a:pt x="236" y="227"/>
                    </a:lnTo>
                    <a:lnTo>
                      <a:pt x="233" y="231"/>
                    </a:lnTo>
                    <a:lnTo>
                      <a:pt x="231" y="236"/>
                    </a:lnTo>
                    <a:lnTo>
                      <a:pt x="229" y="241"/>
                    </a:lnTo>
                    <a:lnTo>
                      <a:pt x="229" y="242"/>
                    </a:lnTo>
                    <a:lnTo>
                      <a:pt x="228" y="242"/>
                    </a:lnTo>
                    <a:lnTo>
                      <a:pt x="228" y="241"/>
                    </a:lnTo>
                    <a:lnTo>
                      <a:pt x="227" y="241"/>
                    </a:lnTo>
                    <a:lnTo>
                      <a:pt x="229" y="236"/>
                    </a:lnTo>
                    <a:lnTo>
                      <a:pt x="232" y="230"/>
                    </a:lnTo>
                    <a:lnTo>
                      <a:pt x="235" y="225"/>
                    </a:lnTo>
                    <a:lnTo>
                      <a:pt x="238" y="221"/>
                    </a:lnTo>
                    <a:lnTo>
                      <a:pt x="242" y="216"/>
                    </a:lnTo>
                    <a:lnTo>
                      <a:pt x="246" y="212"/>
                    </a:lnTo>
                    <a:lnTo>
                      <a:pt x="248" y="208"/>
                    </a:lnTo>
                    <a:lnTo>
                      <a:pt x="251" y="203"/>
                    </a:lnTo>
                    <a:lnTo>
                      <a:pt x="254" y="198"/>
                    </a:lnTo>
                    <a:lnTo>
                      <a:pt x="255" y="193"/>
                    </a:lnTo>
                    <a:lnTo>
                      <a:pt x="254" y="187"/>
                    </a:lnTo>
                    <a:lnTo>
                      <a:pt x="252" y="183"/>
                    </a:lnTo>
                    <a:lnTo>
                      <a:pt x="250" y="178"/>
                    </a:lnTo>
                    <a:lnTo>
                      <a:pt x="247" y="173"/>
                    </a:lnTo>
                    <a:lnTo>
                      <a:pt x="245" y="167"/>
                    </a:lnTo>
                    <a:lnTo>
                      <a:pt x="242" y="164"/>
                    </a:lnTo>
                    <a:lnTo>
                      <a:pt x="241" y="160"/>
                    </a:lnTo>
                    <a:lnTo>
                      <a:pt x="238" y="157"/>
                    </a:lnTo>
                    <a:lnTo>
                      <a:pt x="236" y="155"/>
                    </a:lnTo>
                    <a:lnTo>
                      <a:pt x="234" y="154"/>
                    </a:lnTo>
                    <a:lnTo>
                      <a:pt x="229" y="153"/>
                    </a:lnTo>
                    <a:lnTo>
                      <a:pt x="222" y="151"/>
                    </a:lnTo>
                    <a:lnTo>
                      <a:pt x="213" y="148"/>
                    </a:lnTo>
                    <a:lnTo>
                      <a:pt x="204" y="145"/>
                    </a:lnTo>
                    <a:lnTo>
                      <a:pt x="193" y="142"/>
                    </a:lnTo>
                    <a:lnTo>
                      <a:pt x="184" y="139"/>
                    </a:lnTo>
                    <a:lnTo>
                      <a:pt x="173" y="137"/>
                    </a:lnTo>
                    <a:lnTo>
                      <a:pt x="163" y="136"/>
                    </a:lnTo>
                    <a:lnTo>
                      <a:pt x="153" y="136"/>
                    </a:lnTo>
                    <a:lnTo>
                      <a:pt x="145" y="137"/>
                    </a:lnTo>
                    <a:lnTo>
                      <a:pt x="139" y="140"/>
                    </a:lnTo>
                    <a:lnTo>
                      <a:pt x="135" y="143"/>
                    </a:lnTo>
                    <a:lnTo>
                      <a:pt x="131" y="146"/>
                    </a:lnTo>
                    <a:lnTo>
                      <a:pt x="130" y="148"/>
                    </a:lnTo>
                    <a:lnTo>
                      <a:pt x="129" y="150"/>
                    </a:lnTo>
                    <a:lnTo>
                      <a:pt x="129" y="152"/>
                    </a:lnTo>
                    <a:lnTo>
                      <a:pt x="129" y="153"/>
                    </a:lnTo>
                    <a:lnTo>
                      <a:pt x="128" y="152"/>
                    </a:lnTo>
                    <a:lnTo>
                      <a:pt x="127" y="150"/>
                    </a:lnTo>
                    <a:lnTo>
                      <a:pt x="118" y="141"/>
                    </a:lnTo>
                    <a:lnTo>
                      <a:pt x="109" y="138"/>
                    </a:lnTo>
                    <a:lnTo>
                      <a:pt x="99" y="138"/>
                    </a:lnTo>
                    <a:lnTo>
                      <a:pt x="87" y="142"/>
                    </a:lnTo>
                    <a:lnTo>
                      <a:pt x="76" y="147"/>
                    </a:lnTo>
                    <a:lnTo>
                      <a:pt x="66" y="155"/>
                    </a:lnTo>
                    <a:lnTo>
                      <a:pt x="57" y="160"/>
                    </a:lnTo>
                    <a:lnTo>
                      <a:pt x="50" y="166"/>
                    </a:lnTo>
                    <a:lnTo>
                      <a:pt x="45" y="170"/>
                    </a:lnTo>
                    <a:lnTo>
                      <a:pt x="44" y="172"/>
                    </a:lnTo>
                    <a:lnTo>
                      <a:pt x="46" y="170"/>
                    </a:lnTo>
                    <a:lnTo>
                      <a:pt x="52" y="164"/>
                    </a:lnTo>
                    <a:lnTo>
                      <a:pt x="60" y="157"/>
                    </a:lnTo>
                    <a:lnTo>
                      <a:pt x="68" y="148"/>
                    </a:lnTo>
                    <a:lnTo>
                      <a:pt x="73" y="138"/>
                    </a:lnTo>
                    <a:lnTo>
                      <a:pt x="76" y="129"/>
                    </a:lnTo>
                    <a:lnTo>
                      <a:pt x="70" y="120"/>
                    </a:lnTo>
                    <a:lnTo>
                      <a:pt x="57" y="112"/>
                    </a:lnTo>
                    <a:lnTo>
                      <a:pt x="35" y="109"/>
                    </a:lnTo>
                    <a:lnTo>
                      <a:pt x="1" y="108"/>
                    </a:lnTo>
                    <a:lnTo>
                      <a:pt x="0" y="108"/>
                    </a:lnTo>
                    <a:lnTo>
                      <a:pt x="4" y="108"/>
                    </a:lnTo>
                    <a:lnTo>
                      <a:pt x="12" y="109"/>
                    </a:lnTo>
                    <a:lnTo>
                      <a:pt x="24" y="109"/>
                    </a:lnTo>
                    <a:lnTo>
                      <a:pt x="34" y="109"/>
                    </a:lnTo>
                    <a:lnTo>
                      <a:pt x="47" y="106"/>
                    </a:lnTo>
                    <a:lnTo>
                      <a:pt x="59" y="104"/>
                    </a:lnTo>
                    <a:lnTo>
                      <a:pt x="70" y="99"/>
                    </a:lnTo>
                    <a:lnTo>
                      <a:pt x="77" y="91"/>
                    </a:lnTo>
                    <a:lnTo>
                      <a:pt x="81" y="81"/>
                    </a:lnTo>
                  </a:path>
                </a:pathLst>
              </a:custGeom>
              <a:noFill/>
              <a:ln w="12700" cap="rnd">
                <a:solidFill>
                  <a:srgbClr val="0065FF"/>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970" name="Freeform 272"/>
              <p:cNvSpPr>
                <a:spLocks/>
              </p:cNvSpPr>
              <p:nvPr/>
            </p:nvSpPr>
            <p:spPr bwMode="auto">
              <a:xfrm>
                <a:off x="956" y="1790"/>
                <a:ext cx="17" cy="17"/>
              </a:xfrm>
              <a:custGeom>
                <a:avLst/>
                <a:gdLst>
                  <a:gd name="T0" fmla="*/ 8 w 17"/>
                  <a:gd name="T1" fmla="*/ 0 h 17"/>
                  <a:gd name="T2" fmla="*/ 8 w 17"/>
                  <a:gd name="T3" fmla="*/ 4 h 17"/>
                  <a:gd name="T4" fmla="*/ 8 w 17"/>
                  <a:gd name="T5" fmla="*/ 8 h 17"/>
                  <a:gd name="T6" fmla="*/ 16 w 17"/>
                  <a:gd name="T7" fmla="*/ 12 h 17"/>
                  <a:gd name="T8" fmla="*/ 16 w 17"/>
                  <a:gd name="T9" fmla="*/ 16 h 17"/>
                  <a:gd name="T10" fmla="*/ 16 w 17"/>
                  <a:gd name="T11" fmla="*/ 12 h 17"/>
                  <a:gd name="T12" fmla="*/ 0 w 17"/>
                  <a:gd name="T13" fmla="*/ 12 h 17"/>
                  <a:gd name="T14" fmla="*/ 0 w 17"/>
                  <a:gd name="T15" fmla="*/ 8 h 17"/>
                  <a:gd name="T16" fmla="*/ 8 w 17"/>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8" y="0"/>
                    </a:moveTo>
                    <a:lnTo>
                      <a:pt x="8" y="4"/>
                    </a:lnTo>
                    <a:lnTo>
                      <a:pt x="8" y="8"/>
                    </a:lnTo>
                    <a:lnTo>
                      <a:pt x="16" y="12"/>
                    </a:lnTo>
                    <a:lnTo>
                      <a:pt x="16" y="16"/>
                    </a:lnTo>
                    <a:lnTo>
                      <a:pt x="16" y="12"/>
                    </a:lnTo>
                    <a:lnTo>
                      <a:pt x="0" y="12"/>
                    </a:lnTo>
                    <a:lnTo>
                      <a:pt x="0" y="8"/>
                    </a:lnTo>
                    <a:lnTo>
                      <a:pt x="8" y="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971" name="Freeform 273"/>
              <p:cNvSpPr>
                <a:spLocks/>
              </p:cNvSpPr>
              <p:nvPr/>
            </p:nvSpPr>
            <p:spPr bwMode="auto">
              <a:xfrm>
                <a:off x="1207" y="1909"/>
                <a:ext cx="17" cy="17"/>
              </a:xfrm>
              <a:custGeom>
                <a:avLst/>
                <a:gdLst>
                  <a:gd name="T0" fmla="*/ 16 w 17"/>
                  <a:gd name="T1" fmla="*/ 0 h 17"/>
                  <a:gd name="T2" fmla="*/ 8 w 17"/>
                  <a:gd name="T3" fmla="*/ 10 h 17"/>
                  <a:gd name="T4" fmla="*/ 8 w 17"/>
                  <a:gd name="T5" fmla="*/ 16 h 17"/>
                  <a:gd name="T6" fmla="*/ 0 w 17"/>
                  <a:gd name="T7" fmla="*/ 16 h 17"/>
                  <a:gd name="T8" fmla="*/ 8 w 17"/>
                  <a:gd name="T9" fmla="*/ 16 h 17"/>
                  <a:gd name="T10" fmla="*/ 8 w 17"/>
                  <a:gd name="T11" fmla="*/ 10 h 17"/>
                  <a:gd name="T12" fmla="*/ 16 w 17"/>
                  <a:gd name="T13" fmla="*/ 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16" y="0"/>
                    </a:moveTo>
                    <a:lnTo>
                      <a:pt x="8" y="10"/>
                    </a:lnTo>
                    <a:lnTo>
                      <a:pt x="8" y="16"/>
                    </a:lnTo>
                    <a:lnTo>
                      <a:pt x="0" y="16"/>
                    </a:lnTo>
                    <a:lnTo>
                      <a:pt x="8" y="16"/>
                    </a:lnTo>
                    <a:lnTo>
                      <a:pt x="8" y="10"/>
                    </a:lnTo>
                    <a:lnTo>
                      <a:pt x="16" y="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972" name="Freeform 274"/>
              <p:cNvSpPr>
                <a:spLocks/>
              </p:cNvSpPr>
              <p:nvPr/>
            </p:nvSpPr>
            <p:spPr bwMode="auto">
              <a:xfrm>
                <a:off x="962" y="1788"/>
                <a:ext cx="274" cy="183"/>
              </a:xfrm>
              <a:custGeom>
                <a:avLst/>
                <a:gdLst>
                  <a:gd name="T0" fmla="*/ 238 w 274"/>
                  <a:gd name="T1" fmla="*/ 136 h 183"/>
                  <a:gd name="T2" fmla="*/ 237 w 274"/>
                  <a:gd name="T3" fmla="*/ 130 h 183"/>
                  <a:gd name="T4" fmla="*/ 235 w 274"/>
                  <a:gd name="T5" fmla="*/ 129 h 183"/>
                  <a:gd name="T6" fmla="*/ 229 w 274"/>
                  <a:gd name="T7" fmla="*/ 128 h 183"/>
                  <a:gd name="T8" fmla="*/ 219 w 274"/>
                  <a:gd name="T9" fmla="*/ 125 h 183"/>
                  <a:gd name="T10" fmla="*/ 207 w 274"/>
                  <a:gd name="T11" fmla="*/ 111 h 183"/>
                  <a:gd name="T12" fmla="*/ 200 w 274"/>
                  <a:gd name="T13" fmla="*/ 99 h 183"/>
                  <a:gd name="T14" fmla="*/ 198 w 274"/>
                  <a:gd name="T15" fmla="*/ 92 h 183"/>
                  <a:gd name="T16" fmla="*/ 198 w 274"/>
                  <a:gd name="T17" fmla="*/ 90 h 183"/>
                  <a:gd name="T18" fmla="*/ 191 w 274"/>
                  <a:gd name="T19" fmla="*/ 90 h 183"/>
                  <a:gd name="T20" fmla="*/ 179 w 274"/>
                  <a:gd name="T21" fmla="*/ 87 h 183"/>
                  <a:gd name="T22" fmla="*/ 165 w 274"/>
                  <a:gd name="T23" fmla="*/ 79 h 183"/>
                  <a:gd name="T24" fmla="*/ 157 w 274"/>
                  <a:gd name="T25" fmla="*/ 69 h 183"/>
                  <a:gd name="T26" fmla="*/ 153 w 274"/>
                  <a:gd name="T27" fmla="*/ 62 h 183"/>
                  <a:gd name="T28" fmla="*/ 117 w 274"/>
                  <a:gd name="T29" fmla="*/ 57 h 183"/>
                  <a:gd name="T30" fmla="*/ 111 w 274"/>
                  <a:gd name="T31" fmla="*/ 54 h 183"/>
                  <a:gd name="T32" fmla="*/ 99 w 274"/>
                  <a:gd name="T33" fmla="*/ 44 h 183"/>
                  <a:gd name="T34" fmla="*/ 84 w 274"/>
                  <a:gd name="T35" fmla="*/ 23 h 183"/>
                  <a:gd name="T36" fmla="*/ 79 w 274"/>
                  <a:gd name="T37" fmla="*/ 8 h 183"/>
                  <a:gd name="T38" fmla="*/ 77 w 274"/>
                  <a:gd name="T39" fmla="*/ 14 h 183"/>
                  <a:gd name="T40" fmla="*/ 66 w 274"/>
                  <a:gd name="T41" fmla="*/ 28 h 183"/>
                  <a:gd name="T42" fmla="*/ 48 w 274"/>
                  <a:gd name="T43" fmla="*/ 39 h 183"/>
                  <a:gd name="T44" fmla="*/ 30 w 274"/>
                  <a:gd name="T45" fmla="*/ 41 h 183"/>
                  <a:gd name="T46" fmla="*/ 16 w 274"/>
                  <a:gd name="T47" fmla="*/ 36 h 183"/>
                  <a:gd name="T48" fmla="*/ 7 w 274"/>
                  <a:gd name="T49" fmla="*/ 29 h 183"/>
                  <a:gd name="T50" fmla="*/ 2 w 274"/>
                  <a:gd name="T51" fmla="*/ 20 h 183"/>
                  <a:gd name="T52" fmla="*/ 1 w 274"/>
                  <a:gd name="T53" fmla="*/ 13 h 183"/>
                  <a:gd name="T54" fmla="*/ 0 w 274"/>
                  <a:gd name="T55" fmla="*/ 10 h 183"/>
                  <a:gd name="T56" fmla="*/ 3 w 274"/>
                  <a:gd name="T57" fmla="*/ 13 h 183"/>
                  <a:gd name="T58" fmla="*/ 6 w 274"/>
                  <a:gd name="T59" fmla="*/ 17 h 183"/>
                  <a:gd name="T60" fmla="*/ 19 w 274"/>
                  <a:gd name="T61" fmla="*/ 24 h 183"/>
                  <a:gd name="T62" fmla="*/ 30 w 274"/>
                  <a:gd name="T63" fmla="*/ 34 h 183"/>
                  <a:gd name="T64" fmla="*/ 36 w 274"/>
                  <a:gd name="T65" fmla="*/ 36 h 183"/>
                  <a:gd name="T66" fmla="*/ 53 w 274"/>
                  <a:gd name="T67" fmla="*/ 29 h 183"/>
                  <a:gd name="T68" fmla="*/ 73 w 274"/>
                  <a:gd name="T69" fmla="*/ 15 h 183"/>
                  <a:gd name="T70" fmla="*/ 82 w 274"/>
                  <a:gd name="T71" fmla="*/ 3 h 183"/>
                  <a:gd name="T72" fmla="*/ 87 w 274"/>
                  <a:gd name="T73" fmla="*/ 2 h 183"/>
                  <a:gd name="T74" fmla="*/ 96 w 274"/>
                  <a:gd name="T75" fmla="*/ 24 h 183"/>
                  <a:gd name="T76" fmla="*/ 109 w 274"/>
                  <a:gd name="T77" fmla="*/ 41 h 183"/>
                  <a:gd name="T78" fmla="*/ 122 w 274"/>
                  <a:gd name="T79" fmla="*/ 48 h 183"/>
                  <a:gd name="T80" fmla="*/ 159 w 274"/>
                  <a:gd name="T81" fmla="*/ 51 h 183"/>
                  <a:gd name="T82" fmla="*/ 160 w 274"/>
                  <a:gd name="T83" fmla="*/ 54 h 183"/>
                  <a:gd name="T84" fmla="*/ 164 w 274"/>
                  <a:gd name="T85" fmla="*/ 62 h 183"/>
                  <a:gd name="T86" fmla="*/ 172 w 274"/>
                  <a:gd name="T87" fmla="*/ 71 h 183"/>
                  <a:gd name="T88" fmla="*/ 186 w 274"/>
                  <a:gd name="T89" fmla="*/ 78 h 183"/>
                  <a:gd name="T90" fmla="*/ 198 w 274"/>
                  <a:gd name="T91" fmla="*/ 82 h 183"/>
                  <a:gd name="T92" fmla="*/ 205 w 274"/>
                  <a:gd name="T93" fmla="*/ 82 h 183"/>
                  <a:gd name="T94" fmla="*/ 204 w 274"/>
                  <a:gd name="T95" fmla="*/ 83 h 183"/>
                  <a:gd name="T96" fmla="*/ 203 w 274"/>
                  <a:gd name="T97" fmla="*/ 89 h 183"/>
                  <a:gd name="T98" fmla="*/ 212 w 274"/>
                  <a:gd name="T99" fmla="*/ 102 h 183"/>
                  <a:gd name="T100" fmla="*/ 230 w 274"/>
                  <a:gd name="T101" fmla="*/ 119 h 183"/>
                  <a:gd name="T102" fmla="*/ 240 w 274"/>
                  <a:gd name="T103" fmla="*/ 124 h 183"/>
                  <a:gd name="T104" fmla="*/ 244 w 274"/>
                  <a:gd name="T105" fmla="*/ 123 h 183"/>
                  <a:gd name="T106" fmla="*/ 244 w 274"/>
                  <a:gd name="T107" fmla="*/ 125 h 183"/>
                  <a:gd name="T108" fmla="*/ 244 w 274"/>
                  <a:gd name="T109" fmla="*/ 136 h 183"/>
                  <a:gd name="T110" fmla="*/ 256 w 274"/>
                  <a:gd name="T111" fmla="*/ 161 h 183"/>
                  <a:gd name="T112" fmla="*/ 265 w 274"/>
                  <a:gd name="T113" fmla="*/ 173 h 183"/>
                  <a:gd name="T114" fmla="*/ 268 w 274"/>
                  <a:gd name="T115" fmla="*/ 176 h 183"/>
                  <a:gd name="T116" fmla="*/ 271 w 274"/>
                  <a:gd name="T117" fmla="*/ 180 h 183"/>
                  <a:gd name="T118" fmla="*/ 272 w 274"/>
                  <a:gd name="T119" fmla="*/ 181 h 183"/>
                  <a:gd name="T120" fmla="*/ 263 w 274"/>
                  <a:gd name="T121" fmla="*/ 172 h 183"/>
                  <a:gd name="T122" fmla="*/ 249 w 274"/>
                  <a:gd name="T123" fmla="*/ 159 h 183"/>
                  <a:gd name="T124" fmla="*/ 240 w 274"/>
                  <a:gd name="T125" fmla="*/ 143 h 18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74"/>
                  <a:gd name="T190" fmla="*/ 0 h 183"/>
                  <a:gd name="T191" fmla="*/ 274 w 274"/>
                  <a:gd name="T192" fmla="*/ 183 h 18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74" h="183">
                    <a:moveTo>
                      <a:pt x="240" y="143"/>
                    </a:moveTo>
                    <a:lnTo>
                      <a:pt x="239" y="139"/>
                    </a:lnTo>
                    <a:lnTo>
                      <a:pt x="238" y="136"/>
                    </a:lnTo>
                    <a:lnTo>
                      <a:pt x="238" y="133"/>
                    </a:lnTo>
                    <a:lnTo>
                      <a:pt x="237" y="132"/>
                    </a:lnTo>
                    <a:lnTo>
                      <a:pt x="237" y="130"/>
                    </a:lnTo>
                    <a:lnTo>
                      <a:pt x="236" y="130"/>
                    </a:lnTo>
                    <a:lnTo>
                      <a:pt x="236" y="129"/>
                    </a:lnTo>
                    <a:lnTo>
                      <a:pt x="235" y="129"/>
                    </a:lnTo>
                    <a:lnTo>
                      <a:pt x="234" y="129"/>
                    </a:lnTo>
                    <a:lnTo>
                      <a:pt x="231" y="129"/>
                    </a:lnTo>
                    <a:lnTo>
                      <a:pt x="229" y="128"/>
                    </a:lnTo>
                    <a:lnTo>
                      <a:pt x="226" y="128"/>
                    </a:lnTo>
                    <a:lnTo>
                      <a:pt x="223" y="127"/>
                    </a:lnTo>
                    <a:lnTo>
                      <a:pt x="219" y="125"/>
                    </a:lnTo>
                    <a:lnTo>
                      <a:pt x="215" y="121"/>
                    </a:lnTo>
                    <a:lnTo>
                      <a:pt x="211" y="116"/>
                    </a:lnTo>
                    <a:lnTo>
                      <a:pt x="207" y="111"/>
                    </a:lnTo>
                    <a:lnTo>
                      <a:pt x="204" y="106"/>
                    </a:lnTo>
                    <a:lnTo>
                      <a:pt x="200" y="101"/>
                    </a:lnTo>
                    <a:lnTo>
                      <a:pt x="200" y="99"/>
                    </a:lnTo>
                    <a:lnTo>
                      <a:pt x="199" y="96"/>
                    </a:lnTo>
                    <a:lnTo>
                      <a:pt x="198" y="94"/>
                    </a:lnTo>
                    <a:lnTo>
                      <a:pt x="198" y="92"/>
                    </a:lnTo>
                    <a:lnTo>
                      <a:pt x="199" y="91"/>
                    </a:lnTo>
                    <a:lnTo>
                      <a:pt x="199" y="90"/>
                    </a:lnTo>
                    <a:lnTo>
                      <a:pt x="198" y="90"/>
                    </a:lnTo>
                    <a:lnTo>
                      <a:pt x="197" y="91"/>
                    </a:lnTo>
                    <a:lnTo>
                      <a:pt x="194" y="90"/>
                    </a:lnTo>
                    <a:lnTo>
                      <a:pt x="191" y="90"/>
                    </a:lnTo>
                    <a:lnTo>
                      <a:pt x="188" y="90"/>
                    </a:lnTo>
                    <a:lnTo>
                      <a:pt x="184" y="88"/>
                    </a:lnTo>
                    <a:lnTo>
                      <a:pt x="179" y="87"/>
                    </a:lnTo>
                    <a:lnTo>
                      <a:pt x="173" y="85"/>
                    </a:lnTo>
                    <a:lnTo>
                      <a:pt x="170" y="82"/>
                    </a:lnTo>
                    <a:lnTo>
                      <a:pt x="165" y="79"/>
                    </a:lnTo>
                    <a:lnTo>
                      <a:pt x="162" y="75"/>
                    </a:lnTo>
                    <a:lnTo>
                      <a:pt x="159" y="72"/>
                    </a:lnTo>
                    <a:lnTo>
                      <a:pt x="157" y="69"/>
                    </a:lnTo>
                    <a:lnTo>
                      <a:pt x="155" y="66"/>
                    </a:lnTo>
                    <a:lnTo>
                      <a:pt x="154" y="64"/>
                    </a:lnTo>
                    <a:lnTo>
                      <a:pt x="153" y="62"/>
                    </a:lnTo>
                    <a:lnTo>
                      <a:pt x="153" y="60"/>
                    </a:lnTo>
                    <a:lnTo>
                      <a:pt x="153" y="59"/>
                    </a:lnTo>
                    <a:lnTo>
                      <a:pt x="117" y="57"/>
                    </a:lnTo>
                    <a:lnTo>
                      <a:pt x="117" y="56"/>
                    </a:lnTo>
                    <a:lnTo>
                      <a:pt x="115" y="56"/>
                    </a:lnTo>
                    <a:lnTo>
                      <a:pt x="111" y="54"/>
                    </a:lnTo>
                    <a:lnTo>
                      <a:pt x="108" y="50"/>
                    </a:lnTo>
                    <a:lnTo>
                      <a:pt x="104" y="47"/>
                    </a:lnTo>
                    <a:lnTo>
                      <a:pt x="99" y="44"/>
                    </a:lnTo>
                    <a:lnTo>
                      <a:pt x="94" y="38"/>
                    </a:lnTo>
                    <a:lnTo>
                      <a:pt x="88" y="31"/>
                    </a:lnTo>
                    <a:lnTo>
                      <a:pt x="84" y="23"/>
                    </a:lnTo>
                    <a:lnTo>
                      <a:pt x="81" y="13"/>
                    </a:lnTo>
                    <a:lnTo>
                      <a:pt x="80" y="10"/>
                    </a:lnTo>
                    <a:lnTo>
                      <a:pt x="79" y="8"/>
                    </a:lnTo>
                    <a:lnTo>
                      <a:pt x="78" y="9"/>
                    </a:lnTo>
                    <a:lnTo>
                      <a:pt x="78" y="10"/>
                    </a:lnTo>
                    <a:lnTo>
                      <a:pt x="77" y="14"/>
                    </a:lnTo>
                    <a:lnTo>
                      <a:pt x="75" y="18"/>
                    </a:lnTo>
                    <a:lnTo>
                      <a:pt x="71" y="23"/>
                    </a:lnTo>
                    <a:lnTo>
                      <a:pt x="66" y="28"/>
                    </a:lnTo>
                    <a:lnTo>
                      <a:pt x="61" y="32"/>
                    </a:lnTo>
                    <a:lnTo>
                      <a:pt x="53" y="37"/>
                    </a:lnTo>
                    <a:lnTo>
                      <a:pt x="48" y="39"/>
                    </a:lnTo>
                    <a:lnTo>
                      <a:pt x="42" y="40"/>
                    </a:lnTo>
                    <a:lnTo>
                      <a:pt x="36" y="41"/>
                    </a:lnTo>
                    <a:lnTo>
                      <a:pt x="30" y="41"/>
                    </a:lnTo>
                    <a:lnTo>
                      <a:pt x="26" y="40"/>
                    </a:lnTo>
                    <a:lnTo>
                      <a:pt x="21" y="38"/>
                    </a:lnTo>
                    <a:lnTo>
                      <a:pt x="16" y="36"/>
                    </a:lnTo>
                    <a:lnTo>
                      <a:pt x="12" y="34"/>
                    </a:lnTo>
                    <a:lnTo>
                      <a:pt x="10" y="32"/>
                    </a:lnTo>
                    <a:lnTo>
                      <a:pt x="7" y="29"/>
                    </a:lnTo>
                    <a:lnTo>
                      <a:pt x="5" y="26"/>
                    </a:lnTo>
                    <a:lnTo>
                      <a:pt x="3" y="22"/>
                    </a:lnTo>
                    <a:lnTo>
                      <a:pt x="2" y="20"/>
                    </a:lnTo>
                    <a:lnTo>
                      <a:pt x="2" y="17"/>
                    </a:lnTo>
                    <a:lnTo>
                      <a:pt x="1" y="15"/>
                    </a:lnTo>
                    <a:lnTo>
                      <a:pt x="1" y="13"/>
                    </a:lnTo>
                    <a:lnTo>
                      <a:pt x="0" y="12"/>
                    </a:lnTo>
                    <a:lnTo>
                      <a:pt x="0" y="11"/>
                    </a:lnTo>
                    <a:lnTo>
                      <a:pt x="0" y="10"/>
                    </a:lnTo>
                    <a:lnTo>
                      <a:pt x="1" y="11"/>
                    </a:lnTo>
                    <a:lnTo>
                      <a:pt x="2" y="13"/>
                    </a:lnTo>
                    <a:lnTo>
                      <a:pt x="3" y="13"/>
                    </a:lnTo>
                    <a:lnTo>
                      <a:pt x="3" y="15"/>
                    </a:lnTo>
                    <a:lnTo>
                      <a:pt x="4" y="16"/>
                    </a:lnTo>
                    <a:lnTo>
                      <a:pt x="6" y="17"/>
                    </a:lnTo>
                    <a:lnTo>
                      <a:pt x="8" y="18"/>
                    </a:lnTo>
                    <a:lnTo>
                      <a:pt x="10" y="20"/>
                    </a:lnTo>
                    <a:lnTo>
                      <a:pt x="19" y="24"/>
                    </a:lnTo>
                    <a:lnTo>
                      <a:pt x="23" y="28"/>
                    </a:lnTo>
                    <a:lnTo>
                      <a:pt x="27" y="31"/>
                    </a:lnTo>
                    <a:lnTo>
                      <a:pt x="30" y="34"/>
                    </a:lnTo>
                    <a:lnTo>
                      <a:pt x="31" y="36"/>
                    </a:lnTo>
                    <a:lnTo>
                      <a:pt x="34" y="36"/>
                    </a:lnTo>
                    <a:lnTo>
                      <a:pt x="36" y="36"/>
                    </a:lnTo>
                    <a:lnTo>
                      <a:pt x="40" y="35"/>
                    </a:lnTo>
                    <a:lnTo>
                      <a:pt x="46" y="32"/>
                    </a:lnTo>
                    <a:lnTo>
                      <a:pt x="53" y="29"/>
                    </a:lnTo>
                    <a:lnTo>
                      <a:pt x="61" y="25"/>
                    </a:lnTo>
                    <a:lnTo>
                      <a:pt x="68" y="21"/>
                    </a:lnTo>
                    <a:lnTo>
                      <a:pt x="73" y="15"/>
                    </a:lnTo>
                    <a:lnTo>
                      <a:pt x="77" y="10"/>
                    </a:lnTo>
                    <a:lnTo>
                      <a:pt x="80" y="6"/>
                    </a:lnTo>
                    <a:lnTo>
                      <a:pt x="82" y="3"/>
                    </a:lnTo>
                    <a:lnTo>
                      <a:pt x="84" y="0"/>
                    </a:lnTo>
                    <a:lnTo>
                      <a:pt x="85" y="0"/>
                    </a:lnTo>
                    <a:lnTo>
                      <a:pt x="87" y="2"/>
                    </a:lnTo>
                    <a:lnTo>
                      <a:pt x="88" y="6"/>
                    </a:lnTo>
                    <a:lnTo>
                      <a:pt x="91" y="15"/>
                    </a:lnTo>
                    <a:lnTo>
                      <a:pt x="96" y="24"/>
                    </a:lnTo>
                    <a:lnTo>
                      <a:pt x="100" y="31"/>
                    </a:lnTo>
                    <a:lnTo>
                      <a:pt x="105" y="36"/>
                    </a:lnTo>
                    <a:lnTo>
                      <a:pt x="109" y="41"/>
                    </a:lnTo>
                    <a:lnTo>
                      <a:pt x="114" y="43"/>
                    </a:lnTo>
                    <a:lnTo>
                      <a:pt x="118" y="46"/>
                    </a:lnTo>
                    <a:lnTo>
                      <a:pt x="122" y="48"/>
                    </a:lnTo>
                    <a:lnTo>
                      <a:pt x="124" y="49"/>
                    </a:lnTo>
                    <a:lnTo>
                      <a:pt x="124" y="48"/>
                    </a:lnTo>
                    <a:lnTo>
                      <a:pt x="159" y="51"/>
                    </a:lnTo>
                    <a:lnTo>
                      <a:pt x="160" y="52"/>
                    </a:lnTo>
                    <a:lnTo>
                      <a:pt x="160" y="53"/>
                    </a:lnTo>
                    <a:lnTo>
                      <a:pt x="160" y="54"/>
                    </a:lnTo>
                    <a:lnTo>
                      <a:pt x="162" y="55"/>
                    </a:lnTo>
                    <a:lnTo>
                      <a:pt x="162" y="58"/>
                    </a:lnTo>
                    <a:lnTo>
                      <a:pt x="164" y="62"/>
                    </a:lnTo>
                    <a:lnTo>
                      <a:pt x="165" y="64"/>
                    </a:lnTo>
                    <a:lnTo>
                      <a:pt x="169" y="68"/>
                    </a:lnTo>
                    <a:lnTo>
                      <a:pt x="172" y="71"/>
                    </a:lnTo>
                    <a:lnTo>
                      <a:pt x="176" y="74"/>
                    </a:lnTo>
                    <a:lnTo>
                      <a:pt x="181" y="77"/>
                    </a:lnTo>
                    <a:lnTo>
                      <a:pt x="186" y="78"/>
                    </a:lnTo>
                    <a:lnTo>
                      <a:pt x="190" y="81"/>
                    </a:lnTo>
                    <a:lnTo>
                      <a:pt x="193" y="82"/>
                    </a:lnTo>
                    <a:lnTo>
                      <a:pt x="198" y="82"/>
                    </a:lnTo>
                    <a:lnTo>
                      <a:pt x="200" y="82"/>
                    </a:lnTo>
                    <a:lnTo>
                      <a:pt x="204" y="83"/>
                    </a:lnTo>
                    <a:lnTo>
                      <a:pt x="205" y="82"/>
                    </a:lnTo>
                    <a:lnTo>
                      <a:pt x="206" y="82"/>
                    </a:lnTo>
                    <a:lnTo>
                      <a:pt x="205" y="82"/>
                    </a:lnTo>
                    <a:lnTo>
                      <a:pt x="204" y="83"/>
                    </a:lnTo>
                    <a:lnTo>
                      <a:pt x="203" y="85"/>
                    </a:lnTo>
                    <a:lnTo>
                      <a:pt x="203" y="86"/>
                    </a:lnTo>
                    <a:lnTo>
                      <a:pt x="203" y="89"/>
                    </a:lnTo>
                    <a:lnTo>
                      <a:pt x="205" y="92"/>
                    </a:lnTo>
                    <a:lnTo>
                      <a:pt x="207" y="96"/>
                    </a:lnTo>
                    <a:lnTo>
                      <a:pt x="212" y="102"/>
                    </a:lnTo>
                    <a:lnTo>
                      <a:pt x="218" y="108"/>
                    </a:lnTo>
                    <a:lnTo>
                      <a:pt x="225" y="115"/>
                    </a:lnTo>
                    <a:lnTo>
                      <a:pt x="230" y="119"/>
                    </a:lnTo>
                    <a:lnTo>
                      <a:pt x="235" y="123"/>
                    </a:lnTo>
                    <a:lnTo>
                      <a:pt x="238" y="124"/>
                    </a:lnTo>
                    <a:lnTo>
                      <a:pt x="240" y="124"/>
                    </a:lnTo>
                    <a:lnTo>
                      <a:pt x="242" y="124"/>
                    </a:lnTo>
                    <a:lnTo>
                      <a:pt x="243" y="123"/>
                    </a:lnTo>
                    <a:lnTo>
                      <a:pt x="244" y="123"/>
                    </a:lnTo>
                    <a:lnTo>
                      <a:pt x="245" y="121"/>
                    </a:lnTo>
                    <a:lnTo>
                      <a:pt x="244" y="123"/>
                    </a:lnTo>
                    <a:lnTo>
                      <a:pt x="244" y="125"/>
                    </a:lnTo>
                    <a:lnTo>
                      <a:pt x="243" y="127"/>
                    </a:lnTo>
                    <a:lnTo>
                      <a:pt x="243" y="131"/>
                    </a:lnTo>
                    <a:lnTo>
                      <a:pt x="244" y="136"/>
                    </a:lnTo>
                    <a:lnTo>
                      <a:pt x="247" y="143"/>
                    </a:lnTo>
                    <a:lnTo>
                      <a:pt x="250" y="151"/>
                    </a:lnTo>
                    <a:lnTo>
                      <a:pt x="256" y="161"/>
                    </a:lnTo>
                    <a:lnTo>
                      <a:pt x="262" y="170"/>
                    </a:lnTo>
                    <a:lnTo>
                      <a:pt x="264" y="171"/>
                    </a:lnTo>
                    <a:lnTo>
                      <a:pt x="265" y="173"/>
                    </a:lnTo>
                    <a:lnTo>
                      <a:pt x="266" y="174"/>
                    </a:lnTo>
                    <a:lnTo>
                      <a:pt x="267" y="176"/>
                    </a:lnTo>
                    <a:lnTo>
                      <a:pt x="268" y="176"/>
                    </a:lnTo>
                    <a:lnTo>
                      <a:pt x="268" y="178"/>
                    </a:lnTo>
                    <a:lnTo>
                      <a:pt x="270" y="179"/>
                    </a:lnTo>
                    <a:lnTo>
                      <a:pt x="271" y="180"/>
                    </a:lnTo>
                    <a:lnTo>
                      <a:pt x="272" y="181"/>
                    </a:lnTo>
                    <a:lnTo>
                      <a:pt x="273" y="182"/>
                    </a:lnTo>
                    <a:lnTo>
                      <a:pt x="272" y="181"/>
                    </a:lnTo>
                    <a:lnTo>
                      <a:pt x="270" y="179"/>
                    </a:lnTo>
                    <a:lnTo>
                      <a:pt x="267" y="177"/>
                    </a:lnTo>
                    <a:lnTo>
                      <a:pt x="263" y="172"/>
                    </a:lnTo>
                    <a:lnTo>
                      <a:pt x="259" y="168"/>
                    </a:lnTo>
                    <a:lnTo>
                      <a:pt x="254" y="164"/>
                    </a:lnTo>
                    <a:lnTo>
                      <a:pt x="249" y="159"/>
                    </a:lnTo>
                    <a:lnTo>
                      <a:pt x="246" y="154"/>
                    </a:lnTo>
                    <a:lnTo>
                      <a:pt x="243" y="148"/>
                    </a:lnTo>
                    <a:lnTo>
                      <a:pt x="240" y="143"/>
                    </a:lnTo>
                  </a:path>
                </a:pathLst>
              </a:custGeom>
              <a:solidFill>
                <a:srgbClr val="87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973" name="Freeform 275"/>
              <p:cNvSpPr>
                <a:spLocks/>
              </p:cNvSpPr>
              <p:nvPr/>
            </p:nvSpPr>
            <p:spPr bwMode="auto">
              <a:xfrm>
                <a:off x="960" y="1788"/>
                <a:ext cx="276" cy="186"/>
              </a:xfrm>
              <a:custGeom>
                <a:avLst/>
                <a:gdLst>
                  <a:gd name="T0" fmla="*/ 239 w 276"/>
                  <a:gd name="T1" fmla="*/ 138 h 186"/>
                  <a:gd name="T2" fmla="*/ 238 w 276"/>
                  <a:gd name="T3" fmla="*/ 133 h 186"/>
                  <a:gd name="T4" fmla="*/ 237 w 276"/>
                  <a:gd name="T5" fmla="*/ 131 h 186"/>
                  <a:gd name="T6" fmla="*/ 230 w 276"/>
                  <a:gd name="T7" fmla="*/ 130 h 186"/>
                  <a:gd name="T8" fmla="*/ 220 w 276"/>
                  <a:gd name="T9" fmla="*/ 127 h 186"/>
                  <a:gd name="T10" fmla="*/ 208 w 276"/>
                  <a:gd name="T11" fmla="*/ 113 h 186"/>
                  <a:gd name="T12" fmla="*/ 201 w 276"/>
                  <a:gd name="T13" fmla="*/ 101 h 186"/>
                  <a:gd name="T14" fmla="*/ 200 w 276"/>
                  <a:gd name="T15" fmla="*/ 94 h 186"/>
                  <a:gd name="T16" fmla="*/ 200 w 276"/>
                  <a:gd name="T17" fmla="*/ 91 h 186"/>
                  <a:gd name="T18" fmla="*/ 196 w 276"/>
                  <a:gd name="T19" fmla="*/ 91 h 186"/>
                  <a:gd name="T20" fmla="*/ 185 w 276"/>
                  <a:gd name="T21" fmla="*/ 90 h 186"/>
                  <a:gd name="T22" fmla="*/ 171 w 276"/>
                  <a:gd name="T23" fmla="*/ 84 h 186"/>
                  <a:gd name="T24" fmla="*/ 160 w 276"/>
                  <a:gd name="T25" fmla="*/ 73 h 186"/>
                  <a:gd name="T26" fmla="*/ 155 w 276"/>
                  <a:gd name="T27" fmla="*/ 65 h 186"/>
                  <a:gd name="T28" fmla="*/ 154 w 276"/>
                  <a:gd name="T29" fmla="*/ 60 h 186"/>
                  <a:gd name="T30" fmla="*/ 118 w 276"/>
                  <a:gd name="T31" fmla="*/ 58 h 186"/>
                  <a:gd name="T32" fmla="*/ 108 w 276"/>
                  <a:gd name="T33" fmla="*/ 52 h 186"/>
                  <a:gd name="T34" fmla="*/ 94 w 276"/>
                  <a:gd name="T35" fmla="*/ 39 h 186"/>
                  <a:gd name="T36" fmla="*/ 81 w 276"/>
                  <a:gd name="T37" fmla="*/ 13 h 186"/>
                  <a:gd name="T38" fmla="*/ 79 w 276"/>
                  <a:gd name="T39" fmla="*/ 9 h 186"/>
                  <a:gd name="T40" fmla="*/ 75 w 276"/>
                  <a:gd name="T41" fmla="*/ 19 h 186"/>
                  <a:gd name="T42" fmla="*/ 61 w 276"/>
                  <a:gd name="T43" fmla="*/ 33 h 186"/>
                  <a:gd name="T44" fmla="*/ 42 w 276"/>
                  <a:gd name="T45" fmla="*/ 41 h 186"/>
                  <a:gd name="T46" fmla="*/ 27 w 276"/>
                  <a:gd name="T47" fmla="*/ 41 h 186"/>
                  <a:gd name="T48" fmla="*/ 13 w 276"/>
                  <a:gd name="T49" fmla="*/ 35 h 186"/>
                  <a:gd name="T50" fmla="*/ 5 w 276"/>
                  <a:gd name="T51" fmla="*/ 26 h 186"/>
                  <a:gd name="T52" fmla="*/ 2 w 276"/>
                  <a:gd name="T53" fmla="*/ 17 h 186"/>
                  <a:gd name="T54" fmla="*/ 1 w 276"/>
                  <a:gd name="T55" fmla="*/ 12 h 186"/>
                  <a:gd name="T56" fmla="*/ 2 w 276"/>
                  <a:gd name="T57" fmla="*/ 13 h 186"/>
                  <a:gd name="T58" fmla="*/ 4 w 276"/>
                  <a:gd name="T59" fmla="*/ 15 h 186"/>
                  <a:gd name="T60" fmla="*/ 8 w 276"/>
                  <a:gd name="T61" fmla="*/ 19 h 186"/>
                  <a:gd name="T62" fmla="*/ 23 w 276"/>
                  <a:gd name="T63" fmla="*/ 29 h 186"/>
                  <a:gd name="T64" fmla="*/ 32 w 276"/>
                  <a:gd name="T65" fmla="*/ 36 h 186"/>
                  <a:gd name="T66" fmla="*/ 41 w 276"/>
                  <a:gd name="T67" fmla="*/ 35 h 186"/>
                  <a:gd name="T68" fmla="*/ 62 w 276"/>
                  <a:gd name="T69" fmla="*/ 25 h 186"/>
                  <a:gd name="T70" fmla="*/ 78 w 276"/>
                  <a:gd name="T71" fmla="*/ 11 h 186"/>
                  <a:gd name="T72" fmla="*/ 85 w 276"/>
                  <a:gd name="T73" fmla="*/ 1 h 186"/>
                  <a:gd name="T74" fmla="*/ 89 w 276"/>
                  <a:gd name="T75" fmla="*/ 6 h 186"/>
                  <a:gd name="T76" fmla="*/ 102 w 276"/>
                  <a:gd name="T77" fmla="*/ 31 h 186"/>
                  <a:gd name="T78" fmla="*/ 115 w 276"/>
                  <a:gd name="T79" fmla="*/ 44 h 186"/>
                  <a:gd name="T80" fmla="*/ 124 w 276"/>
                  <a:gd name="T81" fmla="*/ 50 h 186"/>
                  <a:gd name="T82" fmla="*/ 161 w 276"/>
                  <a:gd name="T83" fmla="*/ 53 h 186"/>
                  <a:gd name="T84" fmla="*/ 162 w 276"/>
                  <a:gd name="T85" fmla="*/ 57 h 186"/>
                  <a:gd name="T86" fmla="*/ 167 w 276"/>
                  <a:gd name="T87" fmla="*/ 65 h 186"/>
                  <a:gd name="T88" fmla="*/ 177 w 276"/>
                  <a:gd name="T89" fmla="*/ 76 h 186"/>
                  <a:gd name="T90" fmla="*/ 191 w 276"/>
                  <a:gd name="T91" fmla="*/ 82 h 186"/>
                  <a:gd name="T92" fmla="*/ 202 w 276"/>
                  <a:gd name="T93" fmla="*/ 84 h 186"/>
                  <a:gd name="T94" fmla="*/ 207 w 276"/>
                  <a:gd name="T95" fmla="*/ 83 h 186"/>
                  <a:gd name="T96" fmla="*/ 204 w 276"/>
                  <a:gd name="T97" fmla="*/ 86 h 186"/>
                  <a:gd name="T98" fmla="*/ 206 w 276"/>
                  <a:gd name="T99" fmla="*/ 94 h 186"/>
                  <a:gd name="T100" fmla="*/ 219 w 276"/>
                  <a:gd name="T101" fmla="*/ 110 h 186"/>
                  <a:gd name="T102" fmla="*/ 235 w 276"/>
                  <a:gd name="T103" fmla="*/ 124 h 186"/>
                  <a:gd name="T104" fmla="*/ 244 w 276"/>
                  <a:gd name="T105" fmla="*/ 125 h 186"/>
                  <a:gd name="T106" fmla="*/ 247 w 276"/>
                  <a:gd name="T107" fmla="*/ 123 h 186"/>
                  <a:gd name="T108" fmla="*/ 245 w 276"/>
                  <a:gd name="T109" fmla="*/ 129 h 186"/>
                  <a:gd name="T110" fmla="*/ 248 w 276"/>
                  <a:gd name="T111" fmla="*/ 146 h 186"/>
                  <a:gd name="T112" fmla="*/ 264 w 276"/>
                  <a:gd name="T113" fmla="*/ 173 h 186"/>
                  <a:gd name="T114" fmla="*/ 268 w 276"/>
                  <a:gd name="T115" fmla="*/ 177 h 186"/>
                  <a:gd name="T116" fmla="*/ 271 w 276"/>
                  <a:gd name="T117" fmla="*/ 180 h 186"/>
                  <a:gd name="T118" fmla="*/ 274 w 276"/>
                  <a:gd name="T119" fmla="*/ 183 h 186"/>
                  <a:gd name="T120" fmla="*/ 272 w 276"/>
                  <a:gd name="T121" fmla="*/ 182 h 186"/>
                  <a:gd name="T122" fmla="*/ 260 w 276"/>
                  <a:gd name="T123" fmla="*/ 171 h 186"/>
                  <a:gd name="T124" fmla="*/ 247 w 276"/>
                  <a:gd name="T125" fmla="*/ 156 h 1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76"/>
                  <a:gd name="T190" fmla="*/ 0 h 186"/>
                  <a:gd name="T191" fmla="*/ 276 w 276"/>
                  <a:gd name="T192" fmla="*/ 186 h 18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76" h="186">
                    <a:moveTo>
                      <a:pt x="242" y="146"/>
                    </a:moveTo>
                    <a:lnTo>
                      <a:pt x="241" y="142"/>
                    </a:lnTo>
                    <a:lnTo>
                      <a:pt x="239" y="138"/>
                    </a:lnTo>
                    <a:lnTo>
                      <a:pt x="239" y="136"/>
                    </a:lnTo>
                    <a:lnTo>
                      <a:pt x="238" y="135"/>
                    </a:lnTo>
                    <a:lnTo>
                      <a:pt x="238" y="133"/>
                    </a:lnTo>
                    <a:lnTo>
                      <a:pt x="238" y="132"/>
                    </a:lnTo>
                    <a:lnTo>
                      <a:pt x="238" y="131"/>
                    </a:lnTo>
                    <a:lnTo>
                      <a:pt x="237" y="131"/>
                    </a:lnTo>
                    <a:lnTo>
                      <a:pt x="235" y="131"/>
                    </a:lnTo>
                    <a:lnTo>
                      <a:pt x="233" y="131"/>
                    </a:lnTo>
                    <a:lnTo>
                      <a:pt x="230" y="130"/>
                    </a:lnTo>
                    <a:lnTo>
                      <a:pt x="228" y="130"/>
                    </a:lnTo>
                    <a:lnTo>
                      <a:pt x="224" y="128"/>
                    </a:lnTo>
                    <a:lnTo>
                      <a:pt x="220" y="127"/>
                    </a:lnTo>
                    <a:lnTo>
                      <a:pt x="216" y="123"/>
                    </a:lnTo>
                    <a:lnTo>
                      <a:pt x="213" y="118"/>
                    </a:lnTo>
                    <a:lnTo>
                      <a:pt x="208" y="113"/>
                    </a:lnTo>
                    <a:lnTo>
                      <a:pt x="205" y="108"/>
                    </a:lnTo>
                    <a:lnTo>
                      <a:pt x="202" y="104"/>
                    </a:lnTo>
                    <a:lnTo>
                      <a:pt x="201" y="101"/>
                    </a:lnTo>
                    <a:lnTo>
                      <a:pt x="201" y="98"/>
                    </a:lnTo>
                    <a:lnTo>
                      <a:pt x="200" y="96"/>
                    </a:lnTo>
                    <a:lnTo>
                      <a:pt x="200" y="94"/>
                    </a:lnTo>
                    <a:lnTo>
                      <a:pt x="200" y="93"/>
                    </a:lnTo>
                    <a:lnTo>
                      <a:pt x="200" y="92"/>
                    </a:lnTo>
                    <a:lnTo>
                      <a:pt x="200" y="91"/>
                    </a:lnTo>
                    <a:lnTo>
                      <a:pt x="199" y="91"/>
                    </a:lnTo>
                    <a:lnTo>
                      <a:pt x="198" y="92"/>
                    </a:lnTo>
                    <a:lnTo>
                      <a:pt x="196" y="91"/>
                    </a:lnTo>
                    <a:lnTo>
                      <a:pt x="193" y="91"/>
                    </a:lnTo>
                    <a:lnTo>
                      <a:pt x="189" y="91"/>
                    </a:lnTo>
                    <a:lnTo>
                      <a:pt x="185" y="90"/>
                    </a:lnTo>
                    <a:lnTo>
                      <a:pt x="180" y="88"/>
                    </a:lnTo>
                    <a:lnTo>
                      <a:pt x="175" y="86"/>
                    </a:lnTo>
                    <a:lnTo>
                      <a:pt x="171" y="84"/>
                    </a:lnTo>
                    <a:lnTo>
                      <a:pt x="166" y="80"/>
                    </a:lnTo>
                    <a:lnTo>
                      <a:pt x="163" y="76"/>
                    </a:lnTo>
                    <a:lnTo>
                      <a:pt x="160" y="73"/>
                    </a:lnTo>
                    <a:lnTo>
                      <a:pt x="158" y="70"/>
                    </a:lnTo>
                    <a:lnTo>
                      <a:pt x="156" y="67"/>
                    </a:lnTo>
                    <a:lnTo>
                      <a:pt x="155" y="65"/>
                    </a:lnTo>
                    <a:lnTo>
                      <a:pt x="155" y="63"/>
                    </a:lnTo>
                    <a:lnTo>
                      <a:pt x="154" y="61"/>
                    </a:lnTo>
                    <a:lnTo>
                      <a:pt x="154" y="60"/>
                    </a:lnTo>
                    <a:lnTo>
                      <a:pt x="153" y="59"/>
                    </a:lnTo>
                    <a:lnTo>
                      <a:pt x="119" y="58"/>
                    </a:lnTo>
                    <a:lnTo>
                      <a:pt x="118" y="58"/>
                    </a:lnTo>
                    <a:lnTo>
                      <a:pt x="115" y="57"/>
                    </a:lnTo>
                    <a:lnTo>
                      <a:pt x="113" y="55"/>
                    </a:lnTo>
                    <a:lnTo>
                      <a:pt x="108" y="52"/>
                    </a:lnTo>
                    <a:lnTo>
                      <a:pt x="104" y="48"/>
                    </a:lnTo>
                    <a:lnTo>
                      <a:pt x="99" y="44"/>
                    </a:lnTo>
                    <a:lnTo>
                      <a:pt x="94" y="39"/>
                    </a:lnTo>
                    <a:lnTo>
                      <a:pt x="89" y="31"/>
                    </a:lnTo>
                    <a:lnTo>
                      <a:pt x="85" y="24"/>
                    </a:lnTo>
                    <a:lnTo>
                      <a:pt x="81" y="13"/>
                    </a:lnTo>
                    <a:lnTo>
                      <a:pt x="80" y="10"/>
                    </a:lnTo>
                    <a:lnTo>
                      <a:pt x="79" y="8"/>
                    </a:lnTo>
                    <a:lnTo>
                      <a:pt x="79" y="9"/>
                    </a:lnTo>
                    <a:lnTo>
                      <a:pt x="78" y="11"/>
                    </a:lnTo>
                    <a:lnTo>
                      <a:pt x="77" y="14"/>
                    </a:lnTo>
                    <a:lnTo>
                      <a:pt x="75" y="19"/>
                    </a:lnTo>
                    <a:lnTo>
                      <a:pt x="72" y="24"/>
                    </a:lnTo>
                    <a:lnTo>
                      <a:pt x="67" y="29"/>
                    </a:lnTo>
                    <a:lnTo>
                      <a:pt x="61" y="33"/>
                    </a:lnTo>
                    <a:lnTo>
                      <a:pt x="54" y="38"/>
                    </a:lnTo>
                    <a:lnTo>
                      <a:pt x="48" y="40"/>
                    </a:lnTo>
                    <a:lnTo>
                      <a:pt x="42" y="41"/>
                    </a:lnTo>
                    <a:lnTo>
                      <a:pt x="37" y="41"/>
                    </a:lnTo>
                    <a:lnTo>
                      <a:pt x="31" y="41"/>
                    </a:lnTo>
                    <a:lnTo>
                      <a:pt x="27" y="41"/>
                    </a:lnTo>
                    <a:lnTo>
                      <a:pt x="21" y="39"/>
                    </a:lnTo>
                    <a:lnTo>
                      <a:pt x="16" y="38"/>
                    </a:lnTo>
                    <a:lnTo>
                      <a:pt x="13" y="35"/>
                    </a:lnTo>
                    <a:lnTo>
                      <a:pt x="10" y="33"/>
                    </a:lnTo>
                    <a:lnTo>
                      <a:pt x="7" y="29"/>
                    </a:lnTo>
                    <a:lnTo>
                      <a:pt x="5" y="26"/>
                    </a:lnTo>
                    <a:lnTo>
                      <a:pt x="3" y="22"/>
                    </a:lnTo>
                    <a:lnTo>
                      <a:pt x="3" y="20"/>
                    </a:lnTo>
                    <a:lnTo>
                      <a:pt x="2" y="17"/>
                    </a:lnTo>
                    <a:lnTo>
                      <a:pt x="1" y="15"/>
                    </a:lnTo>
                    <a:lnTo>
                      <a:pt x="1" y="13"/>
                    </a:lnTo>
                    <a:lnTo>
                      <a:pt x="1" y="12"/>
                    </a:lnTo>
                    <a:lnTo>
                      <a:pt x="0" y="11"/>
                    </a:lnTo>
                    <a:lnTo>
                      <a:pt x="1" y="12"/>
                    </a:lnTo>
                    <a:lnTo>
                      <a:pt x="2" y="13"/>
                    </a:lnTo>
                    <a:lnTo>
                      <a:pt x="3" y="14"/>
                    </a:lnTo>
                    <a:lnTo>
                      <a:pt x="3" y="15"/>
                    </a:lnTo>
                    <a:lnTo>
                      <a:pt x="4" y="15"/>
                    </a:lnTo>
                    <a:lnTo>
                      <a:pt x="6" y="17"/>
                    </a:lnTo>
                    <a:lnTo>
                      <a:pt x="7" y="17"/>
                    </a:lnTo>
                    <a:lnTo>
                      <a:pt x="8" y="19"/>
                    </a:lnTo>
                    <a:lnTo>
                      <a:pt x="10" y="20"/>
                    </a:lnTo>
                    <a:lnTo>
                      <a:pt x="18" y="25"/>
                    </a:lnTo>
                    <a:lnTo>
                      <a:pt x="23" y="29"/>
                    </a:lnTo>
                    <a:lnTo>
                      <a:pt x="27" y="32"/>
                    </a:lnTo>
                    <a:lnTo>
                      <a:pt x="30" y="35"/>
                    </a:lnTo>
                    <a:lnTo>
                      <a:pt x="32" y="36"/>
                    </a:lnTo>
                    <a:lnTo>
                      <a:pt x="34" y="37"/>
                    </a:lnTo>
                    <a:lnTo>
                      <a:pt x="36" y="36"/>
                    </a:lnTo>
                    <a:lnTo>
                      <a:pt x="41" y="35"/>
                    </a:lnTo>
                    <a:lnTo>
                      <a:pt x="46" y="34"/>
                    </a:lnTo>
                    <a:lnTo>
                      <a:pt x="54" y="30"/>
                    </a:lnTo>
                    <a:lnTo>
                      <a:pt x="62" y="25"/>
                    </a:lnTo>
                    <a:lnTo>
                      <a:pt x="69" y="21"/>
                    </a:lnTo>
                    <a:lnTo>
                      <a:pt x="73" y="16"/>
                    </a:lnTo>
                    <a:lnTo>
                      <a:pt x="78" y="11"/>
                    </a:lnTo>
                    <a:lnTo>
                      <a:pt x="80" y="6"/>
                    </a:lnTo>
                    <a:lnTo>
                      <a:pt x="83" y="3"/>
                    </a:lnTo>
                    <a:lnTo>
                      <a:pt x="85" y="1"/>
                    </a:lnTo>
                    <a:lnTo>
                      <a:pt x="85" y="0"/>
                    </a:lnTo>
                    <a:lnTo>
                      <a:pt x="87" y="2"/>
                    </a:lnTo>
                    <a:lnTo>
                      <a:pt x="89" y="6"/>
                    </a:lnTo>
                    <a:lnTo>
                      <a:pt x="92" y="16"/>
                    </a:lnTo>
                    <a:lnTo>
                      <a:pt x="97" y="24"/>
                    </a:lnTo>
                    <a:lnTo>
                      <a:pt x="102" y="31"/>
                    </a:lnTo>
                    <a:lnTo>
                      <a:pt x="105" y="36"/>
                    </a:lnTo>
                    <a:lnTo>
                      <a:pt x="110" y="41"/>
                    </a:lnTo>
                    <a:lnTo>
                      <a:pt x="115" y="44"/>
                    </a:lnTo>
                    <a:lnTo>
                      <a:pt x="119" y="47"/>
                    </a:lnTo>
                    <a:lnTo>
                      <a:pt x="123" y="48"/>
                    </a:lnTo>
                    <a:lnTo>
                      <a:pt x="124" y="50"/>
                    </a:lnTo>
                    <a:lnTo>
                      <a:pt x="125" y="50"/>
                    </a:lnTo>
                    <a:lnTo>
                      <a:pt x="161" y="52"/>
                    </a:lnTo>
                    <a:lnTo>
                      <a:pt x="161" y="53"/>
                    </a:lnTo>
                    <a:lnTo>
                      <a:pt x="161" y="54"/>
                    </a:lnTo>
                    <a:lnTo>
                      <a:pt x="161" y="56"/>
                    </a:lnTo>
                    <a:lnTo>
                      <a:pt x="162" y="57"/>
                    </a:lnTo>
                    <a:lnTo>
                      <a:pt x="163" y="59"/>
                    </a:lnTo>
                    <a:lnTo>
                      <a:pt x="165" y="62"/>
                    </a:lnTo>
                    <a:lnTo>
                      <a:pt x="167" y="65"/>
                    </a:lnTo>
                    <a:lnTo>
                      <a:pt x="170" y="68"/>
                    </a:lnTo>
                    <a:lnTo>
                      <a:pt x="173" y="72"/>
                    </a:lnTo>
                    <a:lnTo>
                      <a:pt x="177" y="76"/>
                    </a:lnTo>
                    <a:lnTo>
                      <a:pt x="182" y="78"/>
                    </a:lnTo>
                    <a:lnTo>
                      <a:pt x="187" y="80"/>
                    </a:lnTo>
                    <a:lnTo>
                      <a:pt x="191" y="82"/>
                    </a:lnTo>
                    <a:lnTo>
                      <a:pt x="195" y="84"/>
                    </a:lnTo>
                    <a:lnTo>
                      <a:pt x="199" y="84"/>
                    </a:lnTo>
                    <a:lnTo>
                      <a:pt x="202" y="84"/>
                    </a:lnTo>
                    <a:lnTo>
                      <a:pt x="205" y="84"/>
                    </a:lnTo>
                    <a:lnTo>
                      <a:pt x="206" y="84"/>
                    </a:lnTo>
                    <a:lnTo>
                      <a:pt x="207" y="83"/>
                    </a:lnTo>
                    <a:lnTo>
                      <a:pt x="206" y="84"/>
                    </a:lnTo>
                    <a:lnTo>
                      <a:pt x="205" y="85"/>
                    </a:lnTo>
                    <a:lnTo>
                      <a:pt x="204" y="86"/>
                    </a:lnTo>
                    <a:lnTo>
                      <a:pt x="205" y="87"/>
                    </a:lnTo>
                    <a:lnTo>
                      <a:pt x="205" y="90"/>
                    </a:lnTo>
                    <a:lnTo>
                      <a:pt x="206" y="94"/>
                    </a:lnTo>
                    <a:lnTo>
                      <a:pt x="209" y="98"/>
                    </a:lnTo>
                    <a:lnTo>
                      <a:pt x="213" y="104"/>
                    </a:lnTo>
                    <a:lnTo>
                      <a:pt x="219" y="110"/>
                    </a:lnTo>
                    <a:lnTo>
                      <a:pt x="226" y="117"/>
                    </a:lnTo>
                    <a:lnTo>
                      <a:pt x="231" y="121"/>
                    </a:lnTo>
                    <a:lnTo>
                      <a:pt x="235" y="124"/>
                    </a:lnTo>
                    <a:lnTo>
                      <a:pt x="239" y="126"/>
                    </a:lnTo>
                    <a:lnTo>
                      <a:pt x="242" y="125"/>
                    </a:lnTo>
                    <a:lnTo>
                      <a:pt x="244" y="125"/>
                    </a:lnTo>
                    <a:lnTo>
                      <a:pt x="245" y="124"/>
                    </a:lnTo>
                    <a:lnTo>
                      <a:pt x="247" y="124"/>
                    </a:lnTo>
                    <a:lnTo>
                      <a:pt x="247" y="123"/>
                    </a:lnTo>
                    <a:lnTo>
                      <a:pt x="246" y="124"/>
                    </a:lnTo>
                    <a:lnTo>
                      <a:pt x="245" y="127"/>
                    </a:lnTo>
                    <a:lnTo>
                      <a:pt x="245" y="129"/>
                    </a:lnTo>
                    <a:lnTo>
                      <a:pt x="245" y="133"/>
                    </a:lnTo>
                    <a:lnTo>
                      <a:pt x="246" y="138"/>
                    </a:lnTo>
                    <a:lnTo>
                      <a:pt x="248" y="146"/>
                    </a:lnTo>
                    <a:lnTo>
                      <a:pt x="252" y="154"/>
                    </a:lnTo>
                    <a:lnTo>
                      <a:pt x="257" y="163"/>
                    </a:lnTo>
                    <a:lnTo>
                      <a:pt x="264" y="173"/>
                    </a:lnTo>
                    <a:lnTo>
                      <a:pt x="266" y="174"/>
                    </a:lnTo>
                    <a:lnTo>
                      <a:pt x="267" y="176"/>
                    </a:lnTo>
                    <a:lnTo>
                      <a:pt x="268" y="177"/>
                    </a:lnTo>
                    <a:lnTo>
                      <a:pt x="269" y="178"/>
                    </a:lnTo>
                    <a:lnTo>
                      <a:pt x="270" y="179"/>
                    </a:lnTo>
                    <a:lnTo>
                      <a:pt x="271" y="180"/>
                    </a:lnTo>
                    <a:lnTo>
                      <a:pt x="272" y="182"/>
                    </a:lnTo>
                    <a:lnTo>
                      <a:pt x="273" y="183"/>
                    </a:lnTo>
                    <a:lnTo>
                      <a:pt x="274" y="183"/>
                    </a:lnTo>
                    <a:lnTo>
                      <a:pt x="275" y="185"/>
                    </a:lnTo>
                    <a:lnTo>
                      <a:pt x="274" y="184"/>
                    </a:lnTo>
                    <a:lnTo>
                      <a:pt x="272" y="182"/>
                    </a:lnTo>
                    <a:lnTo>
                      <a:pt x="269" y="179"/>
                    </a:lnTo>
                    <a:lnTo>
                      <a:pt x="265" y="175"/>
                    </a:lnTo>
                    <a:lnTo>
                      <a:pt x="260" y="171"/>
                    </a:lnTo>
                    <a:lnTo>
                      <a:pt x="255" y="166"/>
                    </a:lnTo>
                    <a:lnTo>
                      <a:pt x="252" y="161"/>
                    </a:lnTo>
                    <a:lnTo>
                      <a:pt x="247" y="156"/>
                    </a:lnTo>
                    <a:lnTo>
                      <a:pt x="244" y="151"/>
                    </a:lnTo>
                    <a:lnTo>
                      <a:pt x="242" y="146"/>
                    </a:lnTo>
                  </a:path>
                </a:pathLst>
              </a:custGeom>
              <a:noFill/>
              <a:ln w="12700" cap="rnd">
                <a:solidFill>
                  <a:srgbClr val="87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974" name="Freeform 276"/>
              <p:cNvSpPr>
                <a:spLocks/>
              </p:cNvSpPr>
              <p:nvPr/>
            </p:nvSpPr>
            <p:spPr bwMode="auto">
              <a:xfrm>
                <a:off x="985" y="1833"/>
                <a:ext cx="20" cy="18"/>
              </a:xfrm>
              <a:custGeom>
                <a:avLst/>
                <a:gdLst>
                  <a:gd name="T0" fmla="*/ 5 w 20"/>
                  <a:gd name="T1" fmla="*/ 1 h 18"/>
                  <a:gd name="T2" fmla="*/ 6 w 20"/>
                  <a:gd name="T3" fmla="*/ 1 h 18"/>
                  <a:gd name="T4" fmla="*/ 6 w 20"/>
                  <a:gd name="T5" fmla="*/ 2 h 18"/>
                  <a:gd name="T6" fmla="*/ 7 w 20"/>
                  <a:gd name="T7" fmla="*/ 1 h 18"/>
                  <a:gd name="T8" fmla="*/ 8 w 20"/>
                  <a:gd name="T9" fmla="*/ 1 h 18"/>
                  <a:gd name="T10" fmla="*/ 8 w 20"/>
                  <a:gd name="T11" fmla="*/ 2 h 18"/>
                  <a:gd name="T12" fmla="*/ 9 w 20"/>
                  <a:gd name="T13" fmla="*/ 2 h 18"/>
                  <a:gd name="T14" fmla="*/ 9 w 20"/>
                  <a:gd name="T15" fmla="*/ 3 h 18"/>
                  <a:gd name="T16" fmla="*/ 17 w 20"/>
                  <a:gd name="T17" fmla="*/ 0 h 18"/>
                  <a:gd name="T18" fmla="*/ 16 w 20"/>
                  <a:gd name="T19" fmla="*/ 0 h 18"/>
                  <a:gd name="T20" fmla="*/ 16 w 20"/>
                  <a:gd name="T21" fmla="*/ 1 h 18"/>
                  <a:gd name="T22" fmla="*/ 15 w 20"/>
                  <a:gd name="T23" fmla="*/ 1 h 18"/>
                  <a:gd name="T24" fmla="*/ 14 w 20"/>
                  <a:gd name="T25" fmla="*/ 3 h 18"/>
                  <a:gd name="T26" fmla="*/ 14 w 20"/>
                  <a:gd name="T27" fmla="*/ 4 h 18"/>
                  <a:gd name="T28" fmla="*/ 14 w 20"/>
                  <a:gd name="T29" fmla="*/ 5 h 18"/>
                  <a:gd name="T30" fmla="*/ 15 w 20"/>
                  <a:gd name="T31" fmla="*/ 6 h 18"/>
                  <a:gd name="T32" fmla="*/ 15 w 20"/>
                  <a:gd name="T33" fmla="*/ 8 h 18"/>
                  <a:gd name="T34" fmla="*/ 15 w 20"/>
                  <a:gd name="T35" fmla="*/ 9 h 18"/>
                  <a:gd name="T36" fmla="*/ 17 w 20"/>
                  <a:gd name="T37" fmla="*/ 11 h 18"/>
                  <a:gd name="T38" fmla="*/ 17 w 20"/>
                  <a:gd name="T39" fmla="*/ 13 h 18"/>
                  <a:gd name="T40" fmla="*/ 19 w 20"/>
                  <a:gd name="T41" fmla="*/ 15 h 18"/>
                  <a:gd name="T42" fmla="*/ 19 w 20"/>
                  <a:gd name="T43" fmla="*/ 16 h 18"/>
                  <a:gd name="T44" fmla="*/ 19 w 20"/>
                  <a:gd name="T45" fmla="*/ 17 h 18"/>
                  <a:gd name="T46" fmla="*/ 18 w 20"/>
                  <a:gd name="T47" fmla="*/ 17 h 18"/>
                  <a:gd name="T48" fmla="*/ 18 w 20"/>
                  <a:gd name="T49" fmla="*/ 16 h 18"/>
                  <a:gd name="T50" fmla="*/ 17 w 20"/>
                  <a:gd name="T51" fmla="*/ 15 h 18"/>
                  <a:gd name="T52" fmla="*/ 15 w 20"/>
                  <a:gd name="T53" fmla="*/ 13 h 18"/>
                  <a:gd name="T54" fmla="*/ 15 w 20"/>
                  <a:gd name="T55" fmla="*/ 11 h 18"/>
                  <a:gd name="T56" fmla="*/ 12 w 20"/>
                  <a:gd name="T57" fmla="*/ 9 h 18"/>
                  <a:gd name="T58" fmla="*/ 11 w 20"/>
                  <a:gd name="T59" fmla="*/ 7 h 18"/>
                  <a:gd name="T60" fmla="*/ 10 w 20"/>
                  <a:gd name="T61" fmla="*/ 6 h 18"/>
                  <a:gd name="T62" fmla="*/ 10 w 20"/>
                  <a:gd name="T63" fmla="*/ 5 h 18"/>
                  <a:gd name="T64" fmla="*/ 9 w 20"/>
                  <a:gd name="T65" fmla="*/ 5 h 18"/>
                  <a:gd name="T66" fmla="*/ 8 w 20"/>
                  <a:gd name="T67" fmla="*/ 5 h 18"/>
                  <a:gd name="T68" fmla="*/ 7 w 20"/>
                  <a:gd name="T69" fmla="*/ 4 h 18"/>
                  <a:gd name="T70" fmla="*/ 5 w 20"/>
                  <a:gd name="T71" fmla="*/ 4 h 18"/>
                  <a:gd name="T72" fmla="*/ 3 w 20"/>
                  <a:gd name="T73" fmla="*/ 3 h 18"/>
                  <a:gd name="T74" fmla="*/ 2 w 20"/>
                  <a:gd name="T75" fmla="*/ 2 h 18"/>
                  <a:gd name="T76" fmla="*/ 1 w 20"/>
                  <a:gd name="T77" fmla="*/ 2 h 18"/>
                  <a:gd name="T78" fmla="*/ 0 w 20"/>
                  <a:gd name="T79" fmla="*/ 2 h 18"/>
                  <a:gd name="T80" fmla="*/ 1 w 20"/>
                  <a:gd name="T81" fmla="*/ 2 h 18"/>
                  <a:gd name="T82" fmla="*/ 1 w 20"/>
                  <a:gd name="T83" fmla="*/ 1 h 18"/>
                  <a:gd name="T84" fmla="*/ 2 w 20"/>
                  <a:gd name="T85" fmla="*/ 1 h 18"/>
                  <a:gd name="T86" fmla="*/ 3 w 20"/>
                  <a:gd name="T87" fmla="*/ 1 h 18"/>
                  <a:gd name="T88" fmla="*/ 4 w 20"/>
                  <a:gd name="T89" fmla="*/ 1 h 18"/>
                  <a:gd name="T90" fmla="*/ 5 w 20"/>
                  <a:gd name="T91" fmla="*/ 1 h 18"/>
                  <a:gd name="T92" fmla="*/ 5 w 20"/>
                  <a:gd name="T93" fmla="*/ 1 h 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0"/>
                  <a:gd name="T142" fmla="*/ 0 h 18"/>
                  <a:gd name="T143" fmla="*/ 20 w 20"/>
                  <a:gd name="T144" fmla="*/ 18 h 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0" h="18">
                    <a:moveTo>
                      <a:pt x="5" y="1"/>
                    </a:moveTo>
                    <a:lnTo>
                      <a:pt x="6" y="1"/>
                    </a:lnTo>
                    <a:lnTo>
                      <a:pt x="6" y="2"/>
                    </a:lnTo>
                    <a:lnTo>
                      <a:pt x="7" y="1"/>
                    </a:lnTo>
                    <a:lnTo>
                      <a:pt x="8" y="1"/>
                    </a:lnTo>
                    <a:lnTo>
                      <a:pt x="8" y="2"/>
                    </a:lnTo>
                    <a:lnTo>
                      <a:pt x="9" y="2"/>
                    </a:lnTo>
                    <a:lnTo>
                      <a:pt x="9" y="3"/>
                    </a:lnTo>
                    <a:lnTo>
                      <a:pt x="17" y="0"/>
                    </a:lnTo>
                    <a:lnTo>
                      <a:pt x="16" y="0"/>
                    </a:lnTo>
                    <a:lnTo>
                      <a:pt x="16" y="1"/>
                    </a:lnTo>
                    <a:lnTo>
                      <a:pt x="15" y="1"/>
                    </a:lnTo>
                    <a:lnTo>
                      <a:pt x="14" y="3"/>
                    </a:lnTo>
                    <a:lnTo>
                      <a:pt x="14" y="4"/>
                    </a:lnTo>
                    <a:lnTo>
                      <a:pt x="14" y="5"/>
                    </a:lnTo>
                    <a:lnTo>
                      <a:pt x="15" y="6"/>
                    </a:lnTo>
                    <a:lnTo>
                      <a:pt x="15" y="8"/>
                    </a:lnTo>
                    <a:lnTo>
                      <a:pt x="15" y="9"/>
                    </a:lnTo>
                    <a:lnTo>
                      <a:pt x="17" y="11"/>
                    </a:lnTo>
                    <a:lnTo>
                      <a:pt x="17" y="13"/>
                    </a:lnTo>
                    <a:lnTo>
                      <a:pt x="19" y="15"/>
                    </a:lnTo>
                    <a:lnTo>
                      <a:pt x="19" y="16"/>
                    </a:lnTo>
                    <a:lnTo>
                      <a:pt x="19" y="17"/>
                    </a:lnTo>
                    <a:lnTo>
                      <a:pt x="18" y="17"/>
                    </a:lnTo>
                    <a:lnTo>
                      <a:pt x="18" y="16"/>
                    </a:lnTo>
                    <a:lnTo>
                      <a:pt x="17" y="15"/>
                    </a:lnTo>
                    <a:lnTo>
                      <a:pt x="15" y="13"/>
                    </a:lnTo>
                    <a:lnTo>
                      <a:pt x="15" y="11"/>
                    </a:lnTo>
                    <a:lnTo>
                      <a:pt x="12" y="9"/>
                    </a:lnTo>
                    <a:lnTo>
                      <a:pt x="11" y="7"/>
                    </a:lnTo>
                    <a:lnTo>
                      <a:pt x="10" y="6"/>
                    </a:lnTo>
                    <a:lnTo>
                      <a:pt x="10" y="5"/>
                    </a:lnTo>
                    <a:lnTo>
                      <a:pt x="9" y="5"/>
                    </a:lnTo>
                    <a:lnTo>
                      <a:pt x="8" y="5"/>
                    </a:lnTo>
                    <a:lnTo>
                      <a:pt x="7" y="4"/>
                    </a:lnTo>
                    <a:lnTo>
                      <a:pt x="5" y="4"/>
                    </a:lnTo>
                    <a:lnTo>
                      <a:pt x="3" y="3"/>
                    </a:lnTo>
                    <a:lnTo>
                      <a:pt x="2" y="2"/>
                    </a:lnTo>
                    <a:lnTo>
                      <a:pt x="1" y="2"/>
                    </a:lnTo>
                    <a:lnTo>
                      <a:pt x="0" y="2"/>
                    </a:lnTo>
                    <a:lnTo>
                      <a:pt x="1" y="2"/>
                    </a:lnTo>
                    <a:lnTo>
                      <a:pt x="1" y="1"/>
                    </a:lnTo>
                    <a:lnTo>
                      <a:pt x="2" y="1"/>
                    </a:lnTo>
                    <a:lnTo>
                      <a:pt x="3" y="1"/>
                    </a:lnTo>
                    <a:lnTo>
                      <a:pt x="4" y="1"/>
                    </a:lnTo>
                    <a:lnTo>
                      <a:pt x="5" y="1"/>
                    </a:lnTo>
                  </a:path>
                </a:pathLst>
              </a:custGeom>
              <a:solidFill>
                <a:srgbClr val="CB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975" name="Freeform 277"/>
              <p:cNvSpPr>
                <a:spLocks/>
              </p:cNvSpPr>
              <p:nvPr/>
            </p:nvSpPr>
            <p:spPr bwMode="auto">
              <a:xfrm>
                <a:off x="982" y="1870"/>
                <a:ext cx="68" cy="17"/>
              </a:xfrm>
              <a:custGeom>
                <a:avLst/>
                <a:gdLst>
                  <a:gd name="T0" fmla="*/ 5 w 68"/>
                  <a:gd name="T1" fmla="*/ 5 h 17"/>
                  <a:gd name="T2" fmla="*/ 5 w 68"/>
                  <a:gd name="T3" fmla="*/ 4 h 17"/>
                  <a:gd name="T4" fmla="*/ 6 w 68"/>
                  <a:gd name="T5" fmla="*/ 4 h 17"/>
                  <a:gd name="T6" fmla="*/ 7 w 68"/>
                  <a:gd name="T7" fmla="*/ 4 h 17"/>
                  <a:gd name="T8" fmla="*/ 9 w 68"/>
                  <a:gd name="T9" fmla="*/ 4 h 17"/>
                  <a:gd name="T10" fmla="*/ 10 w 68"/>
                  <a:gd name="T11" fmla="*/ 4 h 17"/>
                  <a:gd name="T12" fmla="*/ 11 w 68"/>
                  <a:gd name="T13" fmla="*/ 2 h 17"/>
                  <a:gd name="T14" fmla="*/ 13 w 68"/>
                  <a:gd name="T15" fmla="*/ 2 h 17"/>
                  <a:gd name="T16" fmla="*/ 14 w 68"/>
                  <a:gd name="T17" fmla="*/ 4 h 17"/>
                  <a:gd name="T18" fmla="*/ 16 w 68"/>
                  <a:gd name="T19" fmla="*/ 2 h 17"/>
                  <a:gd name="T20" fmla="*/ 17 w 68"/>
                  <a:gd name="T21" fmla="*/ 2 h 17"/>
                  <a:gd name="T22" fmla="*/ 21 w 68"/>
                  <a:gd name="T23" fmla="*/ 6 h 17"/>
                  <a:gd name="T24" fmla="*/ 26 w 68"/>
                  <a:gd name="T25" fmla="*/ 8 h 17"/>
                  <a:gd name="T26" fmla="*/ 31 w 68"/>
                  <a:gd name="T27" fmla="*/ 12 h 17"/>
                  <a:gd name="T28" fmla="*/ 36 w 68"/>
                  <a:gd name="T29" fmla="*/ 13 h 17"/>
                  <a:gd name="T30" fmla="*/ 41 w 68"/>
                  <a:gd name="T31" fmla="*/ 13 h 17"/>
                  <a:gd name="T32" fmla="*/ 46 w 68"/>
                  <a:gd name="T33" fmla="*/ 16 h 17"/>
                  <a:gd name="T34" fmla="*/ 52 w 68"/>
                  <a:gd name="T35" fmla="*/ 16 h 17"/>
                  <a:gd name="T36" fmla="*/ 56 w 68"/>
                  <a:gd name="T37" fmla="*/ 16 h 17"/>
                  <a:gd name="T38" fmla="*/ 62 w 68"/>
                  <a:gd name="T39" fmla="*/ 13 h 17"/>
                  <a:gd name="T40" fmla="*/ 67 w 68"/>
                  <a:gd name="T41" fmla="*/ 12 h 17"/>
                  <a:gd name="T42" fmla="*/ 66 w 68"/>
                  <a:gd name="T43" fmla="*/ 12 h 17"/>
                  <a:gd name="T44" fmla="*/ 65 w 68"/>
                  <a:gd name="T45" fmla="*/ 12 h 17"/>
                  <a:gd name="T46" fmla="*/ 64 w 68"/>
                  <a:gd name="T47" fmla="*/ 13 h 17"/>
                  <a:gd name="T48" fmla="*/ 63 w 68"/>
                  <a:gd name="T49" fmla="*/ 13 h 17"/>
                  <a:gd name="T50" fmla="*/ 62 w 68"/>
                  <a:gd name="T51" fmla="*/ 13 h 17"/>
                  <a:gd name="T52" fmla="*/ 61 w 68"/>
                  <a:gd name="T53" fmla="*/ 14 h 17"/>
                  <a:gd name="T54" fmla="*/ 60 w 68"/>
                  <a:gd name="T55" fmla="*/ 14 h 17"/>
                  <a:gd name="T56" fmla="*/ 59 w 68"/>
                  <a:gd name="T57" fmla="*/ 16 h 17"/>
                  <a:gd name="T58" fmla="*/ 58 w 68"/>
                  <a:gd name="T59" fmla="*/ 14 h 17"/>
                  <a:gd name="T60" fmla="*/ 52 w 68"/>
                  <a:gd name="T61" fmla="*/ 9 h 17"/>
                  <a:gd name="T62" fmla="*/ 47 w 68"/>
                  <a:gd name="T63" fmla="*/ 8 h 17"/>
                  <a:gd name="T64" fmla="*/ 41 w 68"/>
                  <a:gd name="T65" fmla="*/ 4 h 17"/>
                  <a:gd name="T66" fmla="*/ 36 w 68"/>
                  <a:gd name="T67" fmla="*/ 2 h 17"/>
                  <a:gd name="T68" fmla="*/ 29 w 68"/>
                  <a:gd name="T69" fmla="*/ 1 h 17"/>
                  <a:gd name="T70" fmla="*/ 23 w 68"/>
                  <a:gd name="T71" fmla="*/ 0 h 17"/>
                  <a:gd name="T72" fmla="*/ 17 w 68"/>
                  <a:gd name="T73" fmla="*/ 2 h 17"/>
                  <a:gd name="T74" fmla="*/ 11 w 68"/>
                  <a:gd name="T75" fmla="*/ 2 h 17"/>
                  <a:gd name="T76" fmla="*/ 5 w 68"/>
                  <a:gd name="T77" fmla="*/ 4 h 17"/>
                  <a:gd name="T78" fmla="*/ 0 w 68"/>
                  <a:gd name="T79" fmla="*/ 6 h 17"/>
                  <a:gd name="T80" fmla="*/ 5 w 68"/>
                  <a:gd name="T81" fmla="*/ 5 h 1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
                  <a:gd name="T124" fmla="*/ 0 h 17"/>
                  <a:gd name="T125" fmla="*/ 68 w 68"/>
                  <a:gd name="T126" fmla="*/ 17 h 1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 h="17">
                    <a:moveTo>
                      <a:pt x="5" y="5"/>
                    </a:moveTo>
                    <a:lnTo>
                      <a:pt x="5" y="4"/>
                    </a:lnTo>
                    <a:lnTo>
                      <a:pt x="6" y="4"/>
                    </a:lnTo>
                    <a:lnTo>
                      <a:pt x="7" y="4"/>
                    </a:lnTo>
                    <a:lnTo>
                      <a:pt x="9" y="4"/>
                    </a:lnTo>
                    <a:lnTo>
                      <a:pt x="10" y="4"/>
                    </a:lnTo>
                    <a:lnTo>
                      <a:pt x="11" y="2"/>
                    </a:lnTo>
                    <a:lnTo>
                      <a:pt x="13" y="2"/>
                    </a:lnTo>
                    <a:lnTo>
                      <a:pt x="14" y="4"/>
                    </a:lnTo>
                    <a:lnTo>
                      <a:pt x="16" y="2"/>
                    </a:lnTo>
                    <a:lnTo>
                      <a:pt x="17" y="2"/>
                    </a:lnTo>
                    <a:lnTo>
                      <a:pt x="21" y="6"/>
                    </a:lnTo>
                    <a:lnTo>
                      <a:pt x="26" y="8"/>
                    </a:lnTo>
                    <a:lnTo>
                      <a:pt x="31" y="12"/>
                    </a:lnTo>
                    <a:lnTo>
                      <a:pt x="36" y="13"/>
                    </a:lnTo>
                    <a:lnTo>
                      <a:pt x="41" y="13"/>
                    </a:lnTo>
                    <a:lnTo>
                      <a:pt x="46" y="16"/>
                    </a:lnTo>
                    <a:lnTo>
                      <a:pt x="52" y="16"/>
                    </a:lnTo>
                    <a:lnTo>
                      <a:pt x="56" y="16"/>
                    </a:lnTo>
                    <a:lnTo>
                      <a:pt x="62" y="13"/>
                    </a:lnTo>
                    <a:lnTo>
                      <a:pt x="67" y="12"/>
                    </a:lnTo>
                    <a:lnTo>
                      <a:pt x="66" y="12"/>
                    </a:lnTo>
                    <a:lnTo>
                      <a:pt x="65" y="12"/>
                    </a:lnTo>
                    <a:lnTo>
                      <a:pt x="64" y="13"/>
                    </a:lnTo>
                    <a:lnTo>
                      <a:pt x="63" y="13"/>
                    </a:lnTo>
                    <a:lnTo>
                      <a:pt x="62" y="13"/>
                    </a:lnTo>
                    <a:lnTo>
                      <a:pt x="61" y="14"/>
                    </a:lnTo>
                    <a:lnTo>
                      <a:pt x="60" y="14"/>
                    </a:lnTo>
                    <a:lnTo>
                      <a:pt x="59" y="16"/>
                    </a:lnTo>
                    <a:lnTo>
                      <a:pt x="58" y="14"/>
                    </a:lnTo>
                    <a:lnTo>
                      <a:pt x="52" y="9"/>
                    </a:lnTo>
                    <a:lnTo>
                      <a:pt x="47" y="8"/>
                    </a:lnTo>
                    <a:lnTo>
                      <a:pt x="41" y="4"/>
                    </a:lnTo>
                    <a:lnTo>
                      <a:pt x="36" y="2"/>
                    </a:lnTo>
                    <a:lnTo>
                      <a:pt x="29" y="1"/>
                    </a:lnTo>
                    <a:lnTo>
                      <a:pt x="23" y="0"/>
                    </a:lnTo>
                    <a:lnTo>
                      <a:pt x="17" y="2"/>
                    </a:lnTo>
                    <a:lnTo>
                      <a:pt x="11" y="2"/>
                    </a:lnTo>
                    <a:lnTo>
                      <a:pt x="5" y="4"/>
                    </a:lnTo>
                    <a:lnTo>
                      <a:pt x="0" y="6"/>
                    </a:lnTo>
                    <a:lnTo>
                      <a:pt x="5" y="5"/>
                    </a:lnTo>
                  </a:path>
                </a:pathLst>
              </a:custGeom>
              <a:solidFill>
                <a:srgbClr val="CB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976" name="Freeform 278"/>
              <p:cNvSpPr>
                <a:spLocks/>
              </p:cNvSpPr>
              <p:nvPr/>
            </p:nvSpPr>
            <p:spPr bwMode="auto">
              <a:xfrm>
                <a:off x="1030" y="1823"/>
                <a:ext cx="135" cy="95"/>
              </a:xfrm>
              <a:custGeom>
                <a:avLst/>
                <a:gdLst>
                  <a:gd name="T0" fmla="*/ 35 w 135"/>
                  <a:gd name="T1" fmla="*/ 48 h 95"/>
                  <a:gd name="T2" fmla="*/ 43 w 135"/>
                  <a:gd name="T3" fmla="*/ 49 h 95"/>
                  <a:gd name="T4" fmla="*/ 50 w 135"/>
                  <a:gd name="T5" fmla="*/ 52 h 95"/>
                  <a:gd name="T6" fmla="*/ 58 w 135"/>
                  <a:gd name="T7" fmla="*/ 54 h 95"/>
                  <a:gd name="T8" fmla="*/ 66 w 135"/>
                  <a:gd name="T9" fmla="*/ 57 h 95"/>
                  <a:gd name="T10" fmla="*/ 72 w 135"/>
                  <a:gd name="T11" fmla="*/ 58 h 95"/>
                  <a:gd name="T12" fmla="*/ 81 w 135"/>
                  <a:gd name="T13" fmla="*/ 62 h 95"/>
                  <a:gd name="T14" fmla="*/ 91 w 135"/>
                  <a:gd name="T15" fmla="*/ 66 h 95"/>
                  <a:gd name="T16" fmla="*/ 101 w 135"/>
                  <a:gd name="T17" fmla="*/ 71 h 95"/>
                  <a:gd name="T18" fmla="*/ 112 w 135"/>
                  <a:gd name="T19" fmla="*/ 76 h 95"/>
                  <a:gd name="T20" fmla="*/ 119 w 135"/>
                  <a:gd name="T21" fmla="*/ 80 h 95"/>
                  <a:gd name="T22" fmla="*/ 122 w 135"/>
                  <a:gd name="T23" fmla="*/ 83 h 95"/>
                  <a:gd name="T24" fmla="*/ 126 w 135"/>
                  <a:gd name="T25" fmla="*/ 86 h 95"/>
                  <a:gd name="T26" fmla="*/ 129 w 135"/>
                  <a:gd name="T27" fmla="*/ 89 h 95"/>
                  <a:gd name="T28" fmla="*/ 134 w 135"/>
                  <a:gd name="T29" fmla="*/ 94 h 95"/>
                  <a:gd name="T30" fmla="*/ 127 w 135"/>
                  <a:gd name="T31" fmla="*/ 91 h 95"/>
                  <a:gd name="T32" fmla="*/ 108 w 135"/>
                  <a:gd name="T33" fmla="*/ 82 h 95"/>
                  <a:gd name="T34" fmla="*/ 85 w 135"/>
                  <a:gd name="T35" fmla="*/ 72 h 95"/>
                  <a:gd name="T36" fmla="*/ 66 w 135"/>
                  <a:gd name="T37" fmla="*/ 63 h 95"/>
                  <a:gd name="T38" fmla="*/ 57 w 135"/>
                  <a:gd name="T39" fmla="*/ 59 h 95"/>
                  <a:gd name="T40" fmla="*/ 44 w 135"/>
                  <a:gd name="T41" fmla="*/ 56 h 95"/>
                  <a:gd name="T42" fmla="*/ 31 w 135"/>
                  <a:gd name="T43" fmla="*/ 53 h 95"/>
                  <a:gd name="T44" fmla="*/ 19 w 135"/>
                  <a:gd name="T45" fmla="*/ 50 h 95"/>
                  <a:gd name="T46" fmla="*/ 11 w 135"/>
                  <a:gd name="T47" fmla="*/ 45 h 95"/>
                  <a:gd name="T48" fmla="*/ 2 w 135"/>
                  <a:gd name="T49" fmla="*/ 35 h 95"/>
                  <a:gd name="T50" fmla="*/ 1 w 135"/>
                  <a:gd name="T51" fmla="*/ 30 h 95"/>
                  <a:gd name="T52" fmla="*/ 1 w 135"/>
                  <a:gd name="T53" fmla="*/ 22 h 95"/>
                  <a:gd name="T54" fmla="*/ 2 w 135"/>
                  <a:gd name="T55" fmla="*/ 16 h 95"/>
                  <a:gd name="T56" fmla="*/ 3 w 135"/>
                  <a:gd name="T57" fmla="*/ 8 h 95"/>
                  <a:gd name="T58" fmla="*/ 3 w 135"/>
                  <a:gd name="T59" fmla="*/ 0 h 95"/>
                  <a:gd name="T60" fmla="*/ 3 w 135"/>
                  <a:gd name="T61" fmla="*/ 5 h 95"/>
                  <a:gd name="T62" fmla="*/ 6 w 135"/>
                  <a:gd name="T63" fmla="*/ 16 h 95"/>
                  <a:gd name="T64" fmla="*/ 11 w 135"/>
                  <a:gd name="T65" fmla="*/ 30 h 95"/>
                  <a:gd name="T66" fmla="*/ 19 w 135"/>
                  <a:gd name="T67" fmla="*/ 41 h 95"/>
                  <a:gd name="T68" fmla="*/ 33 w 135"/>
                  <a:gd name="T69" fmla="*/ 46 h 9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5"/>
                  <a:gd name="T106" fmla="*/ 0 h 95"/>
                  <a:gd name="T107" fmla="*/ 135 w 135"/>
                  <a:gd name="T108" fmla="*/ 95 h 9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5" h="95">
                    <a:moveTo>
                      <a:pt x="33" y="46"/>
                    </a:moveTo>
                    <a:lnTo>
                      <a:pt x="35" y="48"/>
                    </a:lnTo>
                    <a:lnTo>
                      <a:pt x="39" y="49"/>
                    </a:lnTo>
                    <a:lnTo>
                      <a:pt x="43" y="49"/>
                    </a:lnTo>
                    <a:lnTo>
                      <a:pt x="47" y="51"/>
                    </a:lnTo>
                    <a:lnTo>
                      <a:pt x="50" y="52"/>
                    </a:lnTo>
                    <a:lnTo>
                      <a:pt x="54" y="53"/>
                    </a:lnTo>
                    <a:lnTo>
                      <a:pt x="58" y="54"/>
                    </a:lnTo>
                    <a:lnTo>
                      <a:pt x="62" y="55"/>
                    </a:lnTo>
                    <a:lnTo>
                      <a:pt x="66" y="57"/>
                    </a:lnTo>
                    <a:lnTo>
                      <a:pt x="69" y="57"/>
                    </a:lnTo>
                    <a:lnTo>
                      <a:pt x="72" y="58"/>
                    </a:lnTo>
                    <a:lnTo>
                      <a:pt x="77" y="59"/>
                    </a:lnTo>
                    <a:lnTo>
                      <a:pt x="81" y="62"/>
                    </a:lnTo>
                    <a:lnTo>
                      <a:pt x="86" y="63"/>
                    </a:lnTo>
                    <a:lnTo>
                      <a:pt x="91" y="66"/>
                    </a:lnTo>
                    <a:lnTo>
                      <a:pt x="97" y="68"/>
                    </a:lnTo>
                    <a:lnTo>
                      <a:pt x="101" y="71"/>
                    </a:lnTo>
                    <a:lnTo>
                      <a:pt x="107" y="73"/>
                    </a:lnTo>
                    <a:lnTo>
                      <a:pt x="112" y="76"/>
                    </a:lnTo>
                    <a:lnTo>
                      <a:pt x="118" y="78"/>
                    </a:lnTo>
                    <a:lnTo>
                      <a:pt x="119" y="80"/>
                    </a:lnTo>
                    <a:lnTo>
                      <a:pt x="121" y="82"/>
                    </a:lnTo>
                    <a:lnTo>
                      <a:pt x="122" y="83"/>
                    </a:lnTo>
                    <a:lnTo>
                      <a:pt x="123" y="84"/>
                    </a:lnTo>
                    <a:lnTo>
                      <a:pt x="126" y="86"/>
                    </a:lnTo>
                    <a:lnTo>
                      <a:pt x="127" y="87"/>
                    </a:lnTo>
                    <a:lnTo>
                      <a:pt x="129" y="89"/>
                    </a:lnTo>
                    <a:lnTo>
                      <a:pt x="131" y="91"/>
                    </a:lnTo>
                    <a:lnTo>
                      <a:pt x="134" y="94"/>
                    </a:lnTo>
                    <a:lnTo>
                      <a:pt x="132" y="93"/>
                    </a:lnTo>
                    <a:lnTo>
                      <a:pt x="127" y="91"/>
                    </a:lnTo>
                    <a:lnTo>
                      <a:pt x="119" y="87"/>
                    </a:lnTo>
                    <a:lnTo>
                      <a:pt x="108" y="82"/>
                    </a:lnTo>
                    <a:lnTo>
                      <a:pt x="96" y="77"/>
                    </a:lnTo>
                    <a:lnTo>
                      <a:pt x="85" y="72"/>
                    </a:lnTo>
                    <a:lnTo>
                      <a:pt x="75" y="67"/>
                    </a:lnTo>
                    <a:lnTo>
                      <a:pt x="66" y="63"/>
                    </a:lnTo>
                    <a:lnTo>
                      <a:pt x="59" y="60"/>
                    </a:lnTo>
                    <a:lnTo>
                      <a:pt x="57" y="59"/>
                    </a:lnTo>
                    <a:lnTo>
                      <a:pt x="50" y="57"/>
                    </a:lnTo>
                    <a:lnTo>
                      <a:pt x="44" y="56"/>
                    </a:lnTo>
                    <a:lnTo>
                      <a:pt x="36" y="55"/>
                    </a:lnTo>
                    <a:lnTo>
                      <a:pt x="31" y="53"/>
                    </a:lnTo>
                    <a:lnTo>
                      <a:pt x="25" y="51"/>
                    </a:lnTo>
                    <a:lnTo>
                      <a:pt x="19" y="50"/>
                    </a:lnTo>
                    <a:lnTo>
                      <a:pt x="15" y="48"/>
                    </a:lnTo>
                    <a:lnTo>
                      <a:pt x="11" y="45"/>
                    </a:lnTo>
                    <a:lnTo>
                      <a:pt x="6" y="40"/>
                    </a:lnTo>
                    <a:lnTo>
                      <a:pt x="2" y="35"/>
                    </a:lnTo>
                    <a:lnTo>
                      <a:pt x="1" y="32"/>
                    </a:lnTo>
                    <a:lnTo>
                      <a:pt x="1" y="30"/>
                    </a:lnTo>
                    <a:lnTo>
                      <a:pt x="0" y="26"/>
                    </a:lnTo>
                    <a:lnTo>
                      <a:pt x="1" y="22"/>
                    </a:lnTo>
                    <a:lnTo>
                      <a:pt x="2" y="18"/>
                    </a:lnTo>
                    <a:lnTo>
                      <a:pt x="2" y="16"/>
                    </a:lnTo>
                    <a:lnTo>
                      <a:pt x="2" y="11"/>
                    </a:lnTo>
                    <a:lnTo>
                      <a:pt x="3" y="8"/>
                    </a:lnTo>
                    <a:lnTo>
                      <a:pt x="3" y="4"/>
                    </a:lnTo>
                    <a:lnTo>
                      <a:pt x="3" y="0"/>
                    </a:lnTo>
                    <a:lnTo>
                      <a:pt x="2" y="2"/>
                    </a:lnTo>
                    <a:lnTo>
                      <a:pt x="3" y="5"/>
                    </a:lnTo>
                    <a:lnTo>
                      <a:pt x="4" y="11"/>
                    </a:lnTo>
                    <a:lnTo>
                      <a:pt x="6" y="16"/>
                    </a:lnTo>
                    <a:lnTo>
                      <a:pt x="7" y="23"/>
                    </a:lnTo>
                    <a:lnTo>
                      <a:pt x="11" y="30"/>
                    </a:lnTo>
                    <a:lnTo>
                      <a:pt x="15" y="35"/>
                    </a:lnTo>
                    <a:lnTo>
                      <a:pt x="19" y="41"/>
                    </a:lnTo>
                    <a:lnTo>
                      <a:pt x="25" y="45"/>
                    </a:lnTo>
                    <a:lnTo>
                      <a:pt x="33" y="46"/>
                    </a:lnTo>
                  </a:path>
                </a:pathLst>
              </a:custGeom>
              <a:solidFill>
                <a:srgbClr val="CB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977" name="Freeform 279"/>
              <p:cNvSpPr>
                <a:spLocks/>
              </p:cNvSpPr>
              <p:nvPr/>
            </p:nvSpPr>
            <p:spPr bwMode="auto">
              <a:xfrm>
                <a:off x="1099" y="1908"/>
                <a:ext cx="58" cy="55"/>
              </a:xfrm>
              <a:custGeom>
                <a:avLst/>
                <a:gdLst>
                  <a:gd name="T0" fmla="*/ 0 w 58"/>
                  <a:gd name="T1" fmla="*/ 6 h 55"/>
                  <a:gd name="T2" fmla="*/ 1 w 58"/>
                  <a:gd name="T3" fmla="*/ 6 h 55"/>
                  <a:gd name="T4" fmla="*/ 2 w 58"/>
                  <a:gd name="T5" fmla="*/ 5 h 55"/>
                  <a:gd name="T6" fmla="*/ 3 w 58"/>
                  <a:gd name="T7" fmla="*/ 4 h 55"/>
                  <a:gd name="T8" fmla="*/ 4 w 58"/>
                  <a:gd name="T9" fmla="*/ 4 h 55"/>
                  <a:gd name="T10" fmla="*/ 6 w 58"/>
                  <a:gd name="T11" fmla="*/ 4 h 55"/>
                  <a:gd name="T12" fmla="*/ 8 w 58"/>
                  <a:gd name="T13" fmla="*/ 3 h 55"/>
                  <a:gd name="T14" fmla="*/ 9 w 58"/>
                  <a:gd name="T15" fmla="*/ 3 h 55"/>
                  <a:gd name="T16" fmla="*/ 10 w 58"/>
                  <a:gd name="T17" fmla="*/ 3 h 55"/>
                  <a:gd name="T18" fmla="*/ 11 w 58"/>
                  <a:gd name="T19" fmla="*/ 3 h 55"/>
                  <a:gd name="T20" fmla="*/ 21 w 58"/>
                  <a:gd name="T21" fmla="*/ 0 h 55"/>
                  <a:gd name="T22" fmla="*/ 22 w 58"/>
                  <a:gd name="T23" fmla="*/ 1 h 55"/>
                  <a:gd name="T24" fmla="*/ 24 w 58"/>
                  <a:gd name="T25" fmla="*/ 2 h 55"/>
                  <a:gd name="T26" fmla="*/ 26 w 58"/>
                  <a:gd name="T27" fmla="*/ 1 h 55"/>
                  <a:gd name="T28" fmla="*/ 29 w 58"/>
                  <a:gd name="T29" fmla="*/ 2 h 55"/>
                  <a:gd name="T30" fmla="*/ 32 w 58"/>
                  <a:gd name="T31" fmla="*/ 3 h 55"/>
                  <a:gd name="T32" fmla="*/ 35 w 58"/>
                  <a:gd name="T33" fmla="*/ 6 h 55"/>
                  <a:gd name="T34" fmla="*/ 39 w 58"/>
                  <a:gd name="T35" fmla="*/ 8 h 55"/>
                  <a:gd name="T36" fmla="*/ 41 w 58"/>
                  <a:gd name="T37" fmla="*/ 12 h 55"/>
                  <a:gd name="T38" fmla="*/ 44 w 58"/>
                  <a:gd name="T39" fmla="*/ 16 h 55"/>
                  <a:gd name="T40" fmla="*/ 46 w 58"/>
                  <a:gd name="T41" fmla="*/ 21 h 55"/>
                  <a:gd name="T42" fmla="*/ 46 w 58"/>
                  <a:gd name="T43" fmla="*/ 22 h 55"/>
                  <a:gd name="T44" fmla="*/ 48 w 58"/>
                  <a:gd name="T45" fmla="*/ 25 h 55"/>
                  <a:gd name="T46" fmla="*/ 49 w 58"/>
                  <a:gd name="T47" fmla="*/ 29 h 55"/>
                  <a:gd name="T48" fmla="*/ 51 w 58"/>
                  <a:gd name="T49" fmla="*/ 33 h 55"/>
                  <a:gd name="T50" fmla="*/ 53 w 58"/>
                  <a:gd name="T51" fmla="*/ 38 h 55"/>
                  <a:gd name="T52" fmla="*/ 54 w 58"/>
                  <a:gd name="T53" fmla="*/ 42 h 55"/>
                  <a:gd name="T54" fmla="*/ 55 w 58"/>
                  <a:gd name="T55" fmla="*/ 47 h 55"/>
                  <a:gd name="T56" fmla="*/ 56 w 58"/>
                  <a:gd name="T57" fmla="*/ 50 h 55"/>
                  <a:gd name="T58" fmla="*/ 57 w 58"/>
                  <a:gd name="T59" fmla="*/ 52 h 55"/>
                  <a:gd name="T60" fmla="*/ 57 w 58"/>
                  <a:gd name="T61" fmla="*/ 54 h 55"/>
                  <a:gd name="T62" fmla="*/ 57 w 58"/>
                  <a:gd name="T63" fmla="*/ 53 h 55"/>
                  <a:gd name="T64" fmla="*/ 55 w 58"/>
                  <a:gd name="T65" fmla="*/ 51 h 55"/>
                  <a:gd name="T66" fmla="*/ 53 w 58"/>
                  <a:gd name="T67" fmla="*/ 48 h 55"/>
                  <a:gd name="T68" fmla="*/ 51 w 58"/>
                  <a:gd name="T69" fmla="*/ 44 h 55"/>
                  <a:gd name="T70" fmla="*/ 50 w 58"/>
                  <a:gd name="T71" fmla="*/ 40 h 55"/>
                  <a:gd name="T72" fmla="*/ 48 w 58"/>
                  <a:gd name="T73" fmla="*/ 35 h 55"/>
                  <a:gd name="T74" fmla="*/ 46 w 58"/>
                  <a:gd name="T75" fmla="*/ 30 h 55"/>
                  <a:gd name="T76" fmla="*/ 44 w 58"/>
                  <a:gd name="T77" fmla="*/ 28 h 55"/>
                  <a:gd name="T78" fmla="*/ 42 w 58"/>
                  <a:gd name="T79" fmla="*/ 24 h 55"/>
                  <a:gd name="T80" fmla="*/ 42 w 58"/>
                  <a:gd name="T81" fmla="*/ 23 h 55"/>
                  <a:gd name="T82" fmla="*/ 38 w 58"/>
                  <a:gd name="T83" fmla="*/ 17 h 55"/>
                  <a:gd name="T84" fmla="*/ 34 w 58"/>
                  <a:gd name="T85" fmla="*/ 13 h 55"/>
                  <a:gd name="T86" fmla="*/ 29 w 58"/>
                  <a:gd name="T87" fmla="*/ 9 h 55"/>
                  <a:gd name="T88" fmla="*/ 25 w 58"/>
                  <a:gd name="T89" fmla="*/ 7 h 55"/>
                  <a:gd name="T90" fmla="*/ 20 w 58"/>
                  <a:gd name="T91" fmla="*/ 6 h 55"/>
                  <a:gd name="T92" fmla="*/ 17 w 58"/>
                  <a:gd name="T93" fmla="*/ 6 h 55"/>
                  <a:gd name="T94" fmla="*/ 13 w 58"/>
                  <a:gd name="T95" fmla="*/ 5 h 55"/>
                  <a:gd name="T96" fmla="*/ 10 w 58"/>
                  <a:gd name="T97" fmla="*/ 5 h 55"/>
                  <a:gd name="T98" fmla="*/ 9 w 58"/>
                  <a:gd name="T99" fmla="*/ 5 h 55"/>
                  <a:gd name="T100" fmla="*/ 0 w 58"/>
                  <a:gd name="T101" fmla="*/ 6 h 5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8"/>
                  <a:gd name="T154" fmla="*/ 0 h 55"/>
                  <a:gd name="T155" fmla="*/ 58 w 58"/>
                  <a:gd name="T156" fmla="*/ 55 h 5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8" h="55">
                    <a:moveTo>
                      <a:pt x="0" y="6"/>
                    </a:moveTo>
                    <a:lnTo>
                      <a:pt x="1" y="6"/>
                    </a:lnTo>
                    <a:lnTo>
                      <a:pt x="2" y="5"/>
                    </a:lnTo>
                    <a:lnTo>
                      <a:pt x="3" y="4"/>
                    </a:lnTo>
                    <a:lnTo>
                      <a:pt x="4" y="4"/>
                    </a:lnTo>
                    <a:lnTo>
                      <a:pt x="6" y="4"/>
                    </a:lnTo>
                    <a:lnTo>
                      <a:pt x="8" y="3"/>
                    </a:lnTo>
                    <a:lnTo>
                      <a:pt x="9" y="3"/>
                    </a:lnTo>
                    <a:lnTo>
                      <a:pt x="10" y="3"/>
                    </a:lnTo>
                    <a:lnTo>
                      <a:pt x="11" y="3"/>
                    </a:lnTo>
                    <a:lnTo>
                      <a:pt x="21" y="0"/>
                    </a:lnTo>
                    <a:lnTo>
                      <a:pt x="22" y="1"/>
                    </a:lnTo>
                    <a:lnTo>
                      <a:pt x="24" y="2"/>
                    </a:lnTo>
                    <a:lnTo>
                      <a:pt x="26" y="1"/>
                    </a:lnTo>
                    <a:lnTo>
                      <a:pt x="29" y="2"/>
                    </a:lnTo>
                    <a:lnTo>
                      <a:pt x="32" y="3"/>
                    </a:lnTo>
                    <a:lnTo>
                      <a:pt x="35" y="6"/>
                    </a:lnTo>
                    <a:lnTo>
                      <a:pt x="39" y="8"/>
                    </a:lnTo>
                    <a:lnTo>
                      <a:pt x="41" y="12"/>
                    </a:lnTo>
                    <a:lnTo>
                      <a:pt x="44" y="16"/>
                    </a:lnTo>
                    <a:lnTo>
                      <a:pt x="46" y="21"/>
                    </a:lnTo>
                    <a:lnTo>
                      <a:pt x="46" y="22"/>
                    </a:lnTo>
                    <a:lnTo>
                      <a:pt x="48" y="25"/>
                    </a:lnTo>
                    <a:lnTo>
                      <a:pt x="49" y="29"/>
                    </a:lnTo>
                    <a:lnTo>
                      <a:pt x="51" y="33"/>
                    </a:lnTo>
                    <a:lnTo>
                      <a:pt x="53" y="38"/>
                    </a:lnTo>
                    <a:lnTo>
                      <a:pt x="54" y="42"/>
                    </a:lnTo>
                    <a:lnTo>
                      <a:pt x="55" y="47"/>
                    </a:lnTo>
                    <a:lnTo>
                      <a:pt x="56" y="50"/>
                    </a:lnTo>
                    <a:lnTo>
                      <a:pt x="57" y="52"/>
                    </a:lnTo>
                    <a:lnTo>
                      <a:pt x="57" y="54"/>
                    </a:lnTo>
                    <a:lnTo>
                      <a:pt x="57" y="53"/>
                    </a:lnTo>
                    <a:lnTo>
                      <a:pt x="55" y="51"/>
                    </a:lnTo>
                    <a:lnTo>
                      <a:pt x="53" y="48"/>
                    </a:lnTo>
                    <a:lnTo>
                      <a:pt x="51" y="44"/>
                    </a:lnTo>
                    <a:lnTo>
                      <a:pt x="50" y="40"/>
                    </a:lnTo>
                    <a:lnTo>
                      <a:pt x="48" y="35"/>
                    </a:lnTo>
                    <a:lnTo>
                      <a:pt x="46" y="30"/>
                    </a:lnTo>
                    <a:lnTo>
                      <a:pt x="44" y="28"/>
                    </a:lnTo>
                    <a:lnTo>
                      <a:pt x="42" y="24"/>
                    </a:lnTo>
                    <a:lnTo>
                      <a:pt x="42" y="23"/>
                    </a:lnTo>
                    <a:lnTo>
                      <a:pt x="38" y="17"/>
                    </a:lnTo>
                    <a:lnTo>
                      <a:pt x="34" y="13"/>
                    </a:lnTo>
                    <a:lnTo>
                      <a:pt x="29" y="9"/>
                    </a:lnTo>
                    <a:lnTo>
                      <a:pt x="25" y="7"/>
                    </a:lnTo>
                    <a:lnTo>
                      <a:pt x="20" y="6"/>
                    </a:lnTo>
                    <a:lnTo>
                      <a:pt x="17" y="6"/>
                    </a:lnTo>
                    <a:lnTo>
                      <a:pt x="13" y="5"/>
                    </a:lnTo>
                    <a:lnTo>
                      <a:pt x="10" y="5"/>
                    </a:lnTo>
                    <a:lnTo>
                      <a:pt x="9" y="5"/>
                    </a:lnTo>
                    <a:lnTo>
                      <a:pt x="0" y="6"/>
                    </a:lnTo>
                  </a:path>
                </a:pathLst>
              </a:custGeom>
              <a:solidFill>
                <a:srgbClr val="CB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978" name="Freeform 280"/>
              <p:cNvSpPr>
                <a:spLocks/>
              </p:cNvSpPr>
              <p:nvPr/>
            </p:nvSpPr>
            <p:spPr bwMode="auto">
              <a:xfrm>
                <a:off x="955" y="1788"/>
                <a:ext cx="281" cy="186"/>
              </a:xfrm>
              <a:custGeom>
                <a:avLst/>
                <a:gdLst>
                  <a:gd name="T0" fmla="*/ 279 w 281"/>
                  <a:gd name="T1" fmla="*/ 183 h 186"/>
                  <a:gd name="T2" fmla="*/ 277 w 281"/>
                  <a:gd name="T3" fmla="*/ 182 h 186"/>
                  <a:gd name="T4" fmla="*/ 275 w 281"/>
                  <a:gd name="T5" fmla="*/ 179 h 186"/>
                  <a:gd name="T6" fmla="*/ 273 w 281"/>
                  <a:gd name="T7" fmla="*/ 177 h 186"/>
                  <a:gd name="T8" fmla="*/ 270 w 281"/>
                  <a:gd name="T9" fmla="*/ 174 h 186"/>
                  <a:gd name="T10" fmla="*/ 262 w 281"/>
                  <a:gd name="T11" fmla="*/ 163 h 186"/>
                  <a:gd name="T12" fmla="*/ 253 w 281"/>
                  <a:gd name="T13" fmla="*/ 146 h 186"/>
                  <a:gd name="T14" fmla="*/ 250 w 281"/>
                  <a:gd name="T15" fmla="*/ 133 h 186"/>
                  <a:gd name="T16" fmla="*/ 250 w 281"/>
                  <a:gd name="T17" fmla="*/ 127 h 186"/>
                  <a:gd name="T18" fmla="*/ 251 w 281"/>
                  <a:gd name="T19" fmla="*/ 123 h 186"/>
                  <a:gd name="T20" fmla="*/ 250 w 281"/>
                  <a:gd name="T21" fmla="*/ 124 h 186"/>
                  <a:gd name="T22" fmla="*/ 247 w 281"/>
                  <a:gd name="T23" fmla="*/ 125 h 186"/>
                  <a:gd name="T24" fmla="*/ 240 w 281"/>
                  <a:gd name="T25" fmla="*/ 124 h 186"/>
                  <a:gd name="T26" fmla="*/ 231 w 281"/>
                  <a:gd name="T27" fmla="*/ 117 h 186"/>
                  <a:gd name="T28" fmla="*/ 218 w 281"/>
                  <a:gd name="T29" fmla="*/ 104 h 186"/>
                  <a:gd name="T30" fmla="*/ 211 w 281"/>
                  <a:gd name="T31" fmla="*/ 94 h 186"/>
                  <a:gd name="T32" fmla="*/ 210 w 281"/>
                  <a:gd name="T33" fmla="*/ 87 h 186"/>
                  <a:gd name="T34" fmla="*/ 210 w 281"/>
                  <a:gd name="T35" fmla="*/ 85 h 186"/>
                  <a:gd name="T36" fmla="*/ 212 w 281"/>
                  <a:gd name="T37" fmla="*/ 83 h 186"/>
                  <a:gd name="T38" fmla="*/ 210 w 281"/>
                  <a:gd name="T39" fmla="*/ 84 h 186"/>
                  <a:gd name="T40" fmla="*/ 203 w 281"/>
                  <a:gd name="T41" fmla="*/ 84 h 186"/>
                  <a:gd name="T42" fmla="*/ 196 w 281"/>
                  <a:gd name="T43" fmla="*/ 82 h 186"/>
                  <a:gd name="T44" fmla="*/ 187 w 281"/>
                  <a:gd name="T45" fmla="*/ 78 h 186"/>
                  <a:gd name="T46" fmla="*/ 178 w 281"/>
                  <a:gd name="T47" fmla="*/ 72 h 186"/>
                  <a:gd name="T48" fmla="*/ 172 w 281"/>
                  <a:gd name="T49" fmla="*/ 65 h 186"/>
                  <a:gd name="T50" fmla="*/ 168 w 281"/>
                  <a:gd name="T51" fmla="*/ 59 h 186"/>
                  <a:gd name="T52" fmla="*/ 166 w 281"/>
                  <a:gd name="T53" fmla="*/ 56 h 186"/>
                  <a:gd name="T54" fmla="*/ 165 w 281"/>
                  <a:gd name="T55" fmla="*/ 53 h 186"/>
                  <a:gd name="T56" fmla="*/ 130 w 281"/>
                  <a:gd name="T57" fmla="*/ 50 h 186"/>
                  <a:gd name="T58" fmla="*/ 127 w 281"/>
                  <a:gd name="T59" fmla="*/ 48 h 186"/>
                  <a:gd name="T60" fmla="*/ 120 w 281"/>
                  <a:gd name="T61" fmla="*/ 44 h 186"/>
                  <a:gd name="T62" fmla="*/ 110 w 281"/>
                  <a:gd name="T63" fmla="*/ 36 h 186"/>
                  <a:gd name="T64" fmla="*/ 101 w 281"/>
                  <a:gd name="T65" fmla="*/ 24 h 186"/>
                  <a:gd name="T66" fmla="*/ 93 w 281"/>
                  <a:gd name="T67" fmla="*/ 6 h 186"/>
                  <a:gd name="T68" fmla="*/ 90 w 281"/>
                  <a:gd name="T69" fmla="*/ 0 h 186"/>
                  <a:gd name="T70" fmla="*/ 87 w 281"/>
                  <a:gd name="T71" fmla="*/ 3 h 186"/>
                  <a:gd name="T72" fmla="*/ 82 w 281"/>
                  <a:gd name="T73" fmla="*/ 11 h 186"/>
                  <a:gd name="T74" fmla="*/ 73 w 281"/>
                  <a:gd name="T75" fmla="*/ 21 h 186"/>
                  <a:gd name="T76" fmla="*/ 59 w 281"/>
                  <a:gd name="T77" fmla="*/ 30 h 186"/>
                  <a:gd name="T78" fmla="*/ 45 w 281"/>
                  <a:gd name="T79" fmla="*/ 35 h 186"/>
                  <a:gd name="T80" fmla="*/ 39 w 281"/>
                  <a:gd name="T81" fmla="*/ 37 h 186"/>
                  <a:gd name="T82" fmla="*/ 35 w 281"/>
                  <a:gd name="T83" fmla="*/ 35 h 186"/>
                  <a:gd name="T84" fmla="*/ 28 w 281"/>
                  <a:gd name="T85" fmla="*/ 29 h 186"/>
                  <a:gd name="T86" fmla="*/ 15 w 281"/>
                  <a:gd name="T87" fmla="*/ 20 h 186"/>
                  <a:gd name="T88" fmla="*/ 11 w 281"/>
                  <a:gd name="T89" fmla="*/ 17 h 186"/>
                  <a:gd name="T90" fmla="*/ 7 w 281"/>
                  <a:gd name="T91" fmla="*/ 14 h 186"/>
                  <a:gd name="T92" fmla="*/ 4 w 281"/>
                  <a:gd name="T93" fmla="*/ 11 h 186"/>
                  <a:gd name="T94" fmla="*/ 1 w 281"/>
                  <a:gd name="T95" fmla="*/ 8 h 186"/>
                  <a:gd name="T96" fmla="*/ 0 w 281"/>
                  <a:gd name="T97" fmla="*/ 6 h 18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1"/>
                  <a:gd name="T148" fmla="*/ 0 h 186"/>
                  <a:gd name="T149" fmla="*/ 281 w 281"/>
                  <a:gd name="T150" fmla="*/ 186 h 18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1" h="186">
                    <a:moveTo>
                      <a:pt x="280" y="185"/>
                    </a:moveTo>
                    <a:lnTo>
                      <a:pt x="279" y="183"/>
                    </a:lnTo>
                    <a:lnTo>
                      <a:pt x="278" y="183"/>
                    </a:lnTo>
                    <a:lnTo>
                      <a:pt x="277" y="182"/>
                    </a:lnTo>
                    <a:lnTo>
                      <a:pt x="276" y="180"/>
                    </a:lnTo>
                    <a:lnTo>
                      <a:pt x="275" y="179"/>
                    </a:lnTo>
                    <a:lnTo>
                      <a:pt x="274" y="178"/>
                    </a:lnTo>
                    <a:lnTo>
                      <a:pt x="273" y="177"/>
                    </a:lnTo>
                    <a:lnTo>
                      <a:pt x="272" y="176"/>
                    </a:lnTo>
                    <a:lnTo>
                      <a:pt x="270" y="174"/>
                    </a:lnTo>
                    <a:lnTo>
                      <a:pt x="269" y="173"/>
                    </a:lnTo>
                    <a:lnTo>
                      <a:pt x="262" y="163"/>
                    </a:lnTo>
                    <a:lnTo>
                      <a:pt x="257" y="154"/>
                    </a:lnTo>
                    <a:lnTo>
                      <a:pt x="253" y="146"/>
                    </a:lnTo>
                    <a:lnTo>
                      <a:pt x="251" y="138"/>
                    </a:lnTo>
                    <a:lnTo>
                      <a:pt x="250" y="133"/>
                    </a:lnTo>
                    <a:lnTo>
                      <a:pt x="250" y="129"/>
                    </a:lnTo>
                    <a:lnTo>
                      <a:pt x="250" y="127"/>
                    </a:lnTo>
                    <a:lnTo>
                      <a:pt x="251" y="124"/>
                    </a:lnTo>
                    <a:lnTo>
                      <a:pt x="251" y="123"/>
                    </a:lnTo>
                    <a:lnTo>
                      <a:pt x="251" y="124"/>
                    </a:lnTo>
                    <a:lnTo>
                      <a:pt x="250" y="124"/>
                    </a:lnTo>
                    <a:lnTo>
                      <a:pt x="249" y="125"/>
                    </a:lnTo>
                    <a:lnTo>
                      <a:pt x="247" y="125"/>
                    </a:lnTo>
                    <a:lnTo>
                      <a:pt x="244" y="126"/>
                    </a:lnTo>
                    <a:lnTo>
                      <a:pt x="240" y="124"/>
                    </a:lnTo>
                    <a:lnTo>
                      <a:pt x="236" y="121"/>
                    </a:lnTo>
                    <a:lnTo>
                      <a:pt x="231" y="117"/>
                    </a:lnTo>
                    <a:lnTo>
                      <a:pt x="224" y="110"/>
                    </a:lnTo>
                    <a:lnTo>
                      <a:pt x="218" y="104"/>
                    </a:lnTo>
                    <a:lnTo>
                      <a:pt x="213" y="98"/>
                    </a:lnTo>
                    <a:lnTo>
                      <a:pt x="211" y="94"/>
                    </a:lnTo>
                    <a:lnTo>
                      <a:pt x="210" y="90"/>
                    </a:lnTo>
                    <a:lnTo>
                      <a:pt x="210" y="87"/>
                    </a:lnTo>
                    <a:lnTo>
                      <a:pt x="209" y="86"/>
                    </a:lnTo>
                    <a:lnTo>
                      <a:pt x="210" y="85"/>
                    </a:lnTo>
                    <a:lnTo>
                      <a:pt x="211" y="84"/>
                    </a:lnTo>
                    <a:lnTo>
                      <a:pt x="212" y="83"/>
                    </a:lnTo>
                    <a:lnTo>
                      <a:pt x="211" y="84"/>
                    </a:lnTo>
                    <a:lnTo>
                      <a:pt x="210" y="84"/>
                    </a:lnTo>
                    <a:lnTo>
                      <a:pt x="207" y="84"/>
                    </a:lnTo>
                    <a:lnTo>
                      <a:pt x="203" y="84"/>
                    </a:lnTo>
                    <a:lnTo>
                      <a:pt x="200" y="84"/>
                    </a:lnTo>
                    <a:lnTo>
                      <a:pt x="196" y="82"/>
                    </a:lnTo>
                    <a:lnTo>
                      <a:pt x="192" y="80"/>
                    </a:lnTo>
                    <a:lnTo>
                      <a:pt x="187" y="78"/>
                    </a:lnTo>
                    <a:lnTo>
                      <a:pt x="182" y="76"/>
                    </a:lnTo>
                    <a:lnTo>
                      <a:pt x="178" y="72"/>
                    </a:lnTo>
                    <a:lnTo>
                      <a:pt x="175" y="68"/>
                    </a:lnTo>
                    <a:lnTo>
                      <a:pt x="172" y="65"/>
                    </a:lnTo>
                    <a:lnTo>
                      <a:pt x="170" y="62"/>
                    </a:lnTo>
                    <a:lnTo>
                      <a:pt x="168" y="59"/>
                    </a:lnTo>
                    <a:lnTo>
                      <a:pt x="167" y="57"/>
                    </a:lnTo>
                    <a:lnTo>
                      <a:pt x="166" y="56"/>
                    </a:lnTo>
                    <a:lnTo>
                      <a:pt x="165" y="54"/>
                    </a:lnTo>
                    <a:lnTo>
                      <a:pt x="165" y="53"/>
                    </a:lnTo>
                    <a:lnTo>
                      <a:pt x="166" y="52"/>
                    </a:lnTo>
                    <a:lnTo>
                      <a:pt x="130" y="50"/>
                    </a:lnTo>
                    <a:lnTo>
                      <a:pt x="129" y="50"/>
                    </a:lnTo>
                    <a:lnTo>
                      <a:pt x="127" y="48"/>
                    </a:lnTo>
                    <a:lnTo>
                      <a:pt x="124" y="47"/>
                    </a:lnTo>
                    <a:lnTo>
                      <a:pt x="120" y="44"/>
                    </a:lnTo>
                    <a:lnTo>
                      <a:pt x="115" y="41"/>
                    </a:lnTo>
                    <a:lnTo>
                      <a:pt x="110" y="36"/>
                    </a:lnTo>
                    <a:lnTo>
                      <a:pt x="106" y="31"/>
                    </a:lnTo>
                    <a:lnTo>
                      <a:pt x="101" y="24"/>
                    </a:lnTo>
                    <a:lnTo>
                      <a:pt x="97" y="16"/>
                    </a:lnTo>
                    <a:lnTo>
                      <a:pt x="93" y="6"/>
                    </a:lnTo>
                    <a:lnTo>
                      <a:pt x="92" y="2"/>
                    </a:lnTo>
                    <a:lnTo>
                      <a:pt x="90" y="0"/>
                    </a:lnTo>
                    <a:lnTo>
                      <a:pt x="89" y="1"/>
                    </a:lnTo>
                    <a:lnTo>
                      <a:pt x="87" y="3"/>
                    </a:lnTo>
                    <a:lnTo>
                      <a:pt x="85" y="6"/>
                    </a:lnTo>
                    <a:lnTo>
                      <a:pt x="82" y="11"/>
                    </a:lnTo>
                    <a:lnTo>
                      <a:pt x="78" y="16"/>
                    </a:lnTo>
                    <a:lnTo>
                      <a:pt x="73" y="21"/>
                    </a:lnTo>
                    <a:lnTo>
                      <a:pt x="67" y="25"/>
                    </a:lnTo>
                    <a:lnTo>
                      <a:pt x="59" y="30"/>
                    </a:lnTo>
                    <a:lnTo>
                      <a:pt x="50" y="34"/>
                    </a:lnTo>
                    <a:lnTo>
                      <a:pt x="45" y="35"/>
                    </a:lnTo>
                    <a:lnTo>
                      <a:pt x="41" y="36"/>
                    </a:lnTo>
                    <a:lnTo>
                      <a:pt x="39" y="37"/>
                    </a:lnTo>
                    <a:lnTo>
                      <a:pt x="36" y="36"/>
                    </a:lnTo>
                    <a:lnTo>
                      <a:pt x="35" y="35"/>
                    </a:lnTo>
                    <a:lnTo>
                      <a:pt x="32" y="32"/>
                    </a:lnTo>
                    <a:lnTo>
                      <a:pt x="28" y="29"/>
                    </a:lnTo>
                    <a:lnTo>
                      <a:pt x="23" y="25"/>
                    </a:lnTo>
                    <a:lnTo>
                      <a:pt x="15" y="20"/>
                    </a:lnTo>
                    <a:lnTo>
                      <a:pt x="13" y="19"/>
                    </a:lnTo>
                    <a:lnTo>
                      <a:pt x="11" y="17"/>
                    </a:lnTo>
                    <a:lnTo>
                      <a:pt x="8" y="15"/>
                    </a:lnTo>
                    <a:lnTo>
                      <a:pt x="7" y="14"/>
                    </a:lnTo>
                    <a:lnTo>
                      <a:pt x="5" y="12"/>
                    </a:lnTo>
                    <a:lnTo>
                      <a:pt x="4" y="11"/>
                    </a:lnTo>
                    <a:lnTo>
                      <a:pt x="3" y="10"/>
                    </a:lnTo>
                    <a:lnTo>
                      <a:pt x="1" y="8"/>
                    </a:lnTo>
                    <a:lnTo>
                      <a:pt x="1" y="7"/>
                    </a:lnTo>
                    <a:lnTo>
                      <a:pt x="0" y="6"/>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979" name="Freeform 281"/>
              <p:cNvSpPr>
                <a:spLocks/>
              </p:cNvSpPr>
              <p:nvPr/>
            </p:nvSpPr>
            <p:spPr bwMode="auto">
              <a:xfrm>
                <a:off x="1027" y="1824"/>
                <a:ext cx="139" cy="97"/>
              </a:xfrm>
              <a:custGeom>
                <a:avLst/>
                <a:gdLst>
                  <a:gd name="T0" fmla="*/ 138 w 139"/>
                  <a:gd name="T1" fmla="*/ 96 h 97"/>
                  <a:gd name="T2" fmla="*/ 136 w 139"/>
                  <a:gd name="T3" fmla="*/ 95 h 97"/>
                  <a:gd name="T4" fmla="*/ 131 w 139"/>
                  <a:gd name="T5" fmla="*/ 93 h 97"/>
                  <a:gd name="T6" fmla="*/ 122 w 139"/>
                  <a:gd name="T7" fmla="*/ 89 h 97"/>
                  <a:gd name="T8" fmla="*/ 111 w 139"/>
                  <a:gd name="T9" fmla="*/ 84 h 97"/>
                  <a:gd name="T10" fmla="*/ 99 w 139"/>
                  <a:gd name="T11" fmla="*/ 79 h 97"/>
                  <a:gd name="T12" fmla="*/ 88 w 139"/>
                  <a:gd name="T13" fmla="*/ 74 h 97"/>
                  <a:gd name="T14" fmla="*/ 77 w 139"/>
                  <a:gd name="T15" fmla="*/ 69 h 97"/>
                  <a:gd name="T16" fmla="*/ 68 w 139"/>
                  <a:gd name="T17" fmla="*/ 65 h 97"/>
                  <a:gd name="T18" fmla="*/ 61 w 139"/>
                  <a:gd name="T19" fmla="*/ 62 h 97"/>
                  <a:gd name="T20" fmla="*/ 58 w 139"/>
                  <a:gd name="T21" fmla="*/ 60 h 97"/>
                  <a:gd name="T22" fmla="*/ 52 w 139"/>
                  <a:gd name="T23" fmla="*/ 58 h 97"/>
                  <a:gd name="T24" fmla="*/ 44 w 139"/>
                  <a:gd name="T25" fmla="*/ 57 h 97"/>
                  <a:gd name="T26" fmla="*/ 38 w 139"/>
                  <a:gd name="T27" fmla="*/ 56 h 97"/>
                  <a:gd name="T28" fmla="*/ 31 w 139"/>
                  <a:gd name="T29" fmla="*/ 54 h 97"/>
                  <a:gd name="T30" fmla="*/ 26 w 139"/>
                  <a:gd name="T31" fmla="*/ 53 h 97"/>
                  <a:gd name="T32" fmla="*/ 20 w 139"/>
                  <a:gd name="T33" fmla="*/ 52 h 97"/>
                  <a:gd name="T34" fmla="*/ 15 w 139"/>
                  <a:gd name="T35" fmla="*/ 49 h 97"/>
                  <a:gd name="T36" fmla="*/ 10 w 139"/>
                  <a:gd name="T37" fmla="*/ 46 h 97"/>
                  <a:gd name="T38" fmla="*/ 6 w 139"/>
                  <a:gd name="T39" fmla="*/ 41 h 97"/>
                  <a:gd name="T40" fmla="*/ 2 w 139"/>
                  <a:gd name="T41" fmla="*/ 36 h 97"/>
                  <a:gd name="T42" fmla="*/ 1 w 139"/>
                  <a:gd name="T43" fmla="*/ 33 h 97"/>
                  <a:gd name="T44" fmla="*/ 0 w 139"/>
                  <a:gd name="T45" fmla="*/ 30 h 97"/>
                  <a:gd name="T46" fmla="*/ 0 w 139"/>
                  <a:gd name="T47" fmla="*/ 26 h 97"/>
                  <a:gd name="T48" fmla="*/ 1 w 139"/>
                  <a:gd name="T49" fmla="*/ 22 h 97"/>
                  <a:gd name="T50" fmla="*/ 1 w 139"/>
                  <a:gd name="T51" fmla="*/ 19 h 97"/>
                  <a:gd name="T52" fmla="*/ 2 w 139"/>
                  <a:gd name="T53" fmla="*/ 16 h 97"/>
                  <a:gd name="T54" fmla="*/ 2 w 139"/>
                  <a:gd name="T55" fmla="*/ 11 h 97"/>
                  <a:gd name="T56" fmla="*/ 3 w 139"/>
                  <a:gd name="T57" fmla="*/ 8 h 97"/>
                  <a:gd name="T58" fmla="*/ 3 w 139"/>
                  <a:gd name="T59" fmla="*/ 4 h 97"/>
                  <a:gd name="T60" fmla="*/ 3 w 139"/>
                  <a:gd name="T61" fmla="*/ 0 h 9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39"/>
                  <a:gd name="T94" fmla="*/ 0 h 97"/>
                  <a:gd name="T95" fmla="*/ 139 w 139"/>
                  <a:gd name="T96" fmla="*/ 97 h 9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39" h="97">
                    <a:moveTo>
                      <a:pt x="138" y="96"/>
                    </a:moveTo>
                    <a:lnTo>
                      <a:pt x="136" y="95"/>
                    </a:lnTo>
                    <a:lnTo>
                      <a:pt x="131" y="93"/>
                    </a:lnTo>
                    <a:lnTo>
                      <a:pt x="122" y="89"/>
                    </a:lnTo>
                    <a:lnTo>
                      <a:pt x="111" y="84"/>
                    </a:lnTo>
                    <a:lnTo>
                      <a:pt x="99" y="79"/>
                    </a:lnTo>
                    <a:lnTo>
                      <a:pt x="88" y="74"/>
                    </a:lnTo>
                    <a:lnTo>
                      <a:pt x="77" y="69"/>
                    </a:lnTo>
                    <a:lnTo>
                      <a:pt x="68" y="65"/>
                    </a:lnTo>
                    <a:lnTo>
                      <a:pt x="61" y="62"/>
                    </a:lnTo>
                    <a:lnTo>
                      <a:pt x="58" y="60"/>
                    </a:lnTo>
                    <a:lnTo>
                      <a:pt x="52" y="58"/>
                    </a:lnTo>
                    <a:lnTo>
                      <a:pt x="44" y="57"/>
                    </a:lnTo>
                    <a:lnTo>
                      <a:pt x="38" y="56"/>
                    </a:lnTo>
                    <a:lnTo>
                      <a:pt x="31" y="54"/>
                    </a:lnTo>
                    <a:lnTo>
                      <a:pt x="26" y="53"/>
                    </a:lnTo>
                    <a:lnTo>
                      <a:pt x="20" y="52"/>
                    </a:lnTo>
                    <a:lnTo>
                      <a:pt x="15" y="49"/>
                    </a:lnTo>
                    <a:lnTo>
                      <a:pt x="10" y="46"/>
                    </a:lnTo>
                    <a:lnTo>
                      <a:pt x="6" y="41"/>
                    </a:lnTo>
                    <a:lnTo>
                      <a:pt x="2" y="36"/>
                    </a:lnTo>
                    <a:lnTo>
                      <a:pt x="1" y="33"/>
                    </a:lnTo>
                    <a:lnTo>
                      <a:pt x="0" y="30"/>
                    </a:lnTo>
                    <a:lnTo>
                      <a:pt x="0" y="26"/>
                    </a:lnTo>
                    <a:lnTo>
                      <a:pt x="1" y="22"/>
                    </a:lnTo>
                    <a:lnTo>
                      <a:pt x="1" y="19"/>
                    </a:lnTo>
                    <a:lnTo>
                      <a:pt x="2" y="16"/>
                    </a:lnTo>
                    <a:lnTo>
                      <a:pt x="2" y="11"/>
                    </a:lnTo>
                    <a:lnTo>
                      <a:pt x="3" y="8"/>
                    </a:lnTo>
                    <a:lnTo>
                      <a:pt x="3" y="4"/>
                    </a:lnTo>
                    <a:lnTo>
                      <a:pt x="3" y="0"/>
                    </a:lnTo>
                  </a:path>
                </a:pathLst>
              </a:custGeom>
              <a:noFill/>
              <a:ln w="12700" cap="rnd">
                <a:solidFill>
                  <a:srgbClr val="CB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980" name="Freeform 282"/>
              <p:cNvSpPr>
                <a:spLocks/>
              </p:cNvSpPr>
              <p:nvPr/>
            </p:nvSpPr>
            <p:spPr bwMode="auto">
              <a:xfrm>
                <a:off x="993" y="1834"/>
                <a:ext cx="17" cy="20"/>
              </a:xfrm>
              <a:custGeom>
                <a:avLst/>
                <a:gdLst>
                  <a:gd name="T0" fmla="*/ 0 w 17"/>
                  <a:gd name="T1" fmla="*/ 3 h 20"/>
                  <a:gd name="T2" fmla="*/ 12 w 17"/>
                  <a:gd name="T3" fmla="*/ 0 h 20"/>
                  <a:gd name="T4" fmla="*/ 10 w 17"/>
                  <a:gd name="T5" fmla="*/ 1 h 20"/>
                  <a:gd name="T6" fmla="*/ 9 w 17"/>
                  <a:gd name="T7" fmla="*/ 1 h 20"/>
                  <a:gd name="T8" fmla="*/ 9 w 17"/>
                  <a:gd name="T9" fmla="*/ 2 h 20"/>
                  <a:gd name="T10" fmla="*/ 8 w 17"/>
                  <a:gd name="T11" fmla="*/ 3 h 20"/>
                  <a:gd name="T12" fmla="*/ 8 w 17"/>
                  <a:gd name="T13" fmla="*/ 4 h 20"/>
                  <a:gd name="T14" fmla="*/ 6 w 17"/>
                  <a:gd name="T15" fmla="*/ 5 h 20"/>
                  <a:gd name="T16" fmla="*/ 8 w 17"/>
                  <a:gd name="T17" fmla="*/ 6 h 20"/>
                  <a:gd name="T18" fmla="*/ 9 w 17"/>
                  <a:gd name="T19" fmla="*/ 7 h 20"/>
                  <a:gd name="T20" fmla="*/ 9 w 17"/>
                  <a:gd name="T21" fmla="*/ 9 h 20"/>
                  <a:gd name="T22" fmla="*/ 10 w 17"/>
                  <a:gd name="T23" fmla="*/ 10 h 20"/>
                  <a:gd name="T24" fmla="*/ 12 w 17"/>
                  <a:gd name="T25" fmla="*/ 13 h 20"/>
                  <a:gd name="T26" fmla="*/ 13 w 17"/>
                  <a:gd name="T27" fmla="*/ 14 h 20"/>
                  <a:gd name="T28" fmla="*/ 13 w 17"/>
                  <a:gd name="T29" fmla="*/ 16 h 20"/>
                  <a:gd name="T30" fmla="*/ 14 w 17"/>
                  <a:gd name="T31" fmla="*/ 17 h 20"/>
                  <a:gd name="T32" fmla="*/ 16 w 17"/>
                  <a:gd name="T33" fmla="*/ 18 h 20"/>
                  <a:gd name="T34" fmla="*/ 16 w 17"/>
                  <a:gd name="T35" fmla="*/ 19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20"/>
                  <a:gd name="T56" fmla="*/ 17 w 17"/>
                  <a:gd name="T57" fmla="*/ 20 h 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20">
                    <a:moveTo>
                      <a:pt x="0" y="3"/>
                    </a:moveTo>
                    <a:lnTo>
                      <a:pt x="12" y="0"/>
                    </a:lnTo>
                    <a:lnTo>
                      <a:pt x="10" y="1"/>
                    </a:lnTo>
                    <a:lnTo>
                      <a:pt x="9" y="1"/>
                    </a:lnTo>
                    <a:lnTo>
                      <a:pt x="9" y="2"/>
                    </a:lnTo>
                    <a:lnTo>
                      <a:pt x="8" y="3"/>
                    </a:lnTo>
                    <a:lnTo>
                      <a:pt x="8" y="4"/>
                    </a:lnTo>
                    <a:lnTo>
                      <a:pt x="6" y="5"/>
                    </a:lnTo>
                    <a:lnTo>
                      <a:pt x="8" y="6"/>
                    </a:lnTo>
                    <a:lnTo>
                      <a:pt x="9" y="7"/>
                    </a:lnTo>
                    <a:lnTo>
                      <a:pt x="9" y="9"/>
                    </a:lnTo>
                    <a:lnTo>
                      <a:pt x="10" y="10"/>
                    </a:lnTo>
                    <a:lnTo>
                      <a:pt x="12" y="13"/>
                    </a:lnTo>
                    <a:lnTo>
                      <a:pt x="13" y="14"/>
                    </a:lnTo>
                    <a:lnTo>
                      <a:pt x="13" y="16"/>
                    </a:lnTo>
                    <a:lnTo>
                      <a:pt x="14" y="17"/>
                    </a:lnTo>
                    <a:lnTo>
                      <a:pt x="16" y="18"/>
                    </a:lnTo>
                    <a:lnTo>
                      <a:pt x="16" y="19"/>
                    </a:lnTo>
                  </a:path>
                </a:pathLst>
              </a:custGeom>
              <a:noFill/>
              <a:ln w="12700" cap="rnd">
                <a:solidFill>
                  <a:srgbClr val="CB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981" name="Freeform 283"/>
              <p:cNvSpPr>
                <a:spLocks/>
              </p:cNvSpPr>
              <p:nvPr/>
            </p:nvSpPr>
            <p:spPr bwMode="auto">
              <a:xfrm>
                <a:off x="1095" y="1914"/>
                <a:ext cx="63" cy="52"/>
              </a:xfrm>
              <a:custGeom>
                <a:avLst/>
                <a:gdLst>
                  <a:gd name="T0" fmla="*/ 62 w 63"/>
                  <a:gd name="T1" fmla="*/ 51 h 52"/>
                  <a:gd name="T2" fmla="*/ 62 w 63"/>
                  <a:gd name="T3" fmla="*/ 50 h 52"/>
                  <a:gd name="T4" fmla="*/ 60 w 63"/>
                  <a:gd name="T5" fmla="*/ 48 h 52"/>
                  <a:gd name="T6" fmla="*/ 57 w 63"/>
                  <a:gd name="T7" fmla="*/ 45 h 52"/>
                  <a:gd name="T8" fmla="*/ 56 w 63"/>
                  <a:gd name="T9" fmla="*/ 41 h 52"/>
                  <a:gd name="T10" fmla="*/ 54 w 63"/>
                  <a:gd name="T11" fmla="*/ 37 h 52"/>
                  <a:gd name="T12" fmla="*/ 52 w 63"/>
                  <a:gd name="T13" fmla="*/ 32 h 52"/>
                  <a:gd name="T14" fmla="*/ 49 w 63"/>
                  <a:gd name="T15" fmla="*/ 27 h 52"/>
                  <a:gd name="T16" fmla="*/ 47 w 63"/>
                  <a:gd name="T17" fmla="*/ 24 h 52"/>
                  <a:gd name="T18" fmla="*/ 47 w 63"/>
                  <a:gd name="T19" fmla="*/ 21 h 52"/>
                  <a:gd name="T20" fmla="*/ 46 w 63"/>
                  <a:gd name="T21" fmla="*/ 19 h 52"/>
                  <a:gd name="T22" fmla="*/ 42 w 63"/>
                  <a:gd name="T23" fmla="*/ 13 h 52"/>
                  <a:gd name="T24" fmla="*/ 37 w 63"/>
                  <a:gd name="T25" fmla="*/ 8 h 52"/>
                  <a:gd name="T26" fmla="*/ 32 w 63"/>
                  <a:gd name="T27" fmla="*/ 4 h 52"/>
                  <a:gd name="T28" fmla="*/ 27 w 63"/>
                  <a:gd name="T29" fmla="*/ 2 h 52"/>
                  <a:gd name="T30" fmla="*/ 22 w 63"/>
                  <a:gd name="T31" fmla="*/ 1 h 52"/>
                  <a:gd name="T32" fmla="*/ 19 w 63"/>
                  <a:gd name="T33" fmla="*/ 1 h 52"/>
                  <a:gd name="T34" fmla="*/ 14 w 63"/>
                  <a:gd name="T35" fmla="*/ 0 h 52"/>
                  <a:gd name="T36" fmla="*/ 11 w 63"/>
                  <a:gd name="T37" fmla="*/ 0 h 52"/>
                  <a:gd name="T38" fmla="*/ 10 w 63"/>
                  <a:gd name="T39" fmla="*/ 1 h 52"/>
                  <a:gd name="T40" fmla="*/ 0 w 63"/>
                  <a:gd name="T41" fmla="*/ 1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
                  <a:gd name="T64" fmla="*/ 0 h 52"/>
                  <a:gd name="T65" fmla="*/ 63 w 63"/>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 h="52">
                    <a:moveTo>
                      <a:pt x="62" y="51"/>
                    </a:moveTo>
                    <a:lnTo>
                      <a:pt x="62" y="50"/>
                    </a:lnTo>
                    <a:lnTo>
                      <a:pt x="60" y="48"/>
                    </a:lnTo>
                    <a:lnTo>
                      <a:pt x="57" y="45"/>
                    </a:lnTo>
                    <a:lnTo>
                      <a:pt x="56" y="41"/>
                    </a:lnTo>
                    <a:lnTo>
                      <a:pt x="54" y="37"/>
                    </a:lnTo>
                    <a:lnTo>
                      <a:pt x="52" y="32"/>
                    </a:lnTo>
                    <a:lnTo>
                      <a:pt x="49" y="27"/>
                    </a:lnTo>
                    <a:lnTo>
                      <a:pt x="47" y="24"/>
                    </a:lnTo>
                    <a:lnTo>
                      <a:pt x="47" y="21"/>
                    </a:lnTo>
                    <a:lnTo>
                      <a:pt x="46" y="19"/>
                    </a:lnTo>
                    <a:lnTo>
                      <a:pt x="42" y="13"/>
                    </a:lnTo>
                    <a:lnTo>
                      <a:pt x="37" y="8"/>
                    </a:lnTo>
                    <a:lnTo>
                      <a:pt x="32" y="4"/>
                    </a:lnTo>
                    <a:lnTo>
                      <a:pt x="27" y="2"/>
                    </a:lnTo>
                    <a:lnTo>
                      <a:pt x="22" y="1"/>
                    </a:lnTo>
                    <a:lnTo>
                      <a:pt x="19" y="1"/>
                    </a:lnTo>
                    <a:lnTo>
                      <a:pt x="14" y="0"/>
                    </a:lnTo>
                    <a:lnTo>
                      <a:pt x="11" y="0"/>
                    </a:lnTo>
                    <a:lnTo>
                      <a:pt x="10" y="1"/>
                    </a:lnTo>
                    <a:lnTo>
                      <a:pt x="0" y="1"/>
                    </a:lnTo>
                  </a:path>
                </a:pathLst>
              </a:custGeom>
              <a:noFill/>
              <a:ln w="12700" cap="rnd">
                <a:solidFill>
                  <a:srgbClr val="CB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982" name="Freeform 284"/>
              <p:cNvSpPr>
                <a:spLocks/>
              </p:cNvSpPr>
              <p:nvPr/>
            </p:nvSpPr>
            <p:spPr bwMode="auto">
              <a:xfrm>
                <a:off x="996" y="1893"/>
                <a:ext cx="67" cy="22"/>
              </a:xfrm>
              <a:custGeom>
                <a:avLst/>
                <a:gdLst>
                  <a:gd name="T0" fmla="*/ 66 w 67"/>
                  <a:gd name="T1" fmla="*/ 21 h 22"/>
                  <a:gd name="T2" fmla="*/ 65 w 67"/>
                  <a:gd name="T3" fmla="*/ 21 h 22"/>
                  <a:gd name="T4" fmla="*/ 63 w 67"/>
                  <a:gd name="T5" fmla="*/ 20 h 22"/>
                  <a:gd name="T6" fmla="*/ 59 w 67"/>
                  <a:gd name="T7" fmla="*/ 19 h 22"/>
                  <a:gd name="T8" fmla="*/ 55 w 67"/>
                  <a:gd name="T9" fmla="*/ 17 h 22"/>
                  <a:gd name="T10" fmla="*/ 50 w 67"/>
                  <a:gd name="T11" fmla="*/ 15 h 22"/>
                  <a:gd name="T12" fmla="*/ 45 w 67"/>
                  <a:gd name="T13" fmla="*/ 12 h 22"/>
                  <a:gd name="T14" fmla="*/ 42 w 67"/>
                  <a:gd name="T15" fmla="*/ 10 h 22"/>
                  <a:gd name="T16" fmla="*/ 38 w 67"/>
                  <a:gd name="T17" fmla="*/ 9 h 22"/>
                  <a:gd name="T18" fmla="*/ 35 w 67"/>
                  <a:gd name="T19" fmla="*/ 8 h 22"/>
                  <a:gd name="T20" fmla="*/ 34 w 67"/>
                  <a:gd name="T21" fmla="*/ 7 h 22"/>
                  <a:gd name="T22" fmla="*/ 33 w 67"/>
                  <a:gd name="T23" fmla="*/ 7 h 22"/>
                  <a:gd name="T24" fmla="*/ 32 w 67"/>
                  <a:gd name="T25" fmla="*/ 6 h 22"/>
                  <a:gd name="T26" fmla="*/ 30 w 67"/>
                  <a:gd name="T27" fmla="*/ 5 h 22"/>
                  <a:gd name="T28" fmla="*/ 28 w 67"/>
                  <a:gd name="T29" fmla="*/ 5 h 22"/>
                  <a:gd name="T30" fmla="*/ 26 w 67"/>
                  <a:gd name="T31" fmla="*/ 4 h 22"/>
                  <a:gd name="T32" fmla="*/ 24 w 67"/>
                  <a:gd name="T33" fmla="*/ 4 h 22"/>
                  <a:gd name="T34" fmla="*/ 23 w 67"/>
                  <a:gd name="T35" fmla="*/ 3 h 22"/>
                  <a:gd name="T36" fmla="*/ 22 w 67"/>
                  <a:gd name="T37" fmla="*/ 2 h 22"/>
                  <a:gd name="T38" fmla="*/ 20 w 67"/>
                  <a:gd name="T39" fmla="*/ 3 h 22"/>
                  <a:gd name="T40" fmla="*/ 19 w 67"/>
                  <a:gd name="T41" fmla="*/ 2 h 22"/>
                  <a:gd name="T42" fmla="*/ 14 w 67"/>
                  <a:gd name="T43" fmla="*/ 0 h 22"/>
                  <a:gd name="T44" fmla="*/ 16 w 67"/>
                  <a:gd name="T45" fmla="*/ 0 h 22"/>
                  <a:gd name="T46" fmla="*/ 13 w 67"/>
                  <a:gd name="T47" fmla="*/ 1 h 22"/>
                  <a:gd name="T48" fmla="*/ 14 w 67"/>
                  <a:gd name="T49" fmla="*/ 0 h 22"/>
                  <a:gd name="T50" fmla="*/ 10 w 67"/>
                  <a:gd name="T51" fmla="*/ 3 h 22"/>
                  <a:gd name="T52" fmla="*/ 9 w 67"/>
                  <a:gd name="T53" fmla="*/ 3 h 22"/>
                  <a:gd name="T54" fmla="*/ 8 w 67"/>
                  <a:gd name="T55" fmla="*/ 5 h 22"/>
                  <a:gd name="T56" fmla="*/ 7 w 67"/>
                  <a:gd name="T57" fmla="*/ 7 h 22"/>
                  <a:gd name="T58" fmla="*/ 5 w 67"/>
                  <a:gd name="T59" fmla="*/ 9 h 22"/>
                  <a:gd name="T60" fmla="*/ 3 w 67"/>
                  <a:gd name="T61" fmla="*/ 10 h 22"/>
                  <a:gd name="T62" fmla="*/ 3 w 67"/>
                  <a:gd name="T63" fmla="*/ 12 h 22"/>
                  <a:gd name="T64" fmla="*/ 2 w 67"/>
                  <a:gd name="T65" fmla="*/ 12 h 22"/>
                  <a:gd name="T66" fmla="*/ 1 w 67"/>
                  <a:gd name="T67" fmla="*/ 14 h 22"/>
                  <a:gd name="T68" fmla="*/ 0 w 67"/>
                  <a:gd name="T69" fmla="*/ 14 h 2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7"/>
                  <a:gd name="T106" fmla="*/ 0 h 22"/>
                  <a:gd name="T107" fmla="*/ 67 w 67"/>
                  <a:gd name="T108" fmla="*/ 22 h 2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7" h="22">
                    <a:moveTo>
                      <a:pt x="66" y="21"/>
                    </a:moveTo>
                    <a:lnTo>
                      <a:pt x="65" y="21"/>
                    </a:lnTo>
                    <a:lnTo>
                      <a:pt x="63" y="20"/>
                    </a:lnTo>
                    <a:lnTo>
                      <a:pt x="59" y="19"/>
                    </a:lnTo>
                    <a:lnTo>
                      <a:pt x="55" y="17"/>
                    </a:lnTo>
                    <a:lnTo>
                      <a:pt x="50" y="15"/>
                    </a:lnTo>
                    <a:lnTo>
                      <a:pt x="45" y="12"/>
                    </a:lnTo>
                    <a:lnTo>
                      <a:pt x="42" y="10"/>
                    </a:lnTo>
                    <a:lnTo>
                      <a:pt x="38" y="9"/>
                    </a:lnTo>
                    <a:lnTo>
                      <a:pt x="35" y="8"/>
                    </a:lnTo>
                    <a:lnTo>
                      <a:pt x="34" y="7"/>
                    </a:lnTo>
                    <a:lnTo>
                      <a:pt x="33" y="7"/>
                    </a:lnTo>
                    <a:lnTo>
                      <a:pt x="32" y="6"/>
                    </a:lnTo>
                    <a:lnTo>
                      <a:pt x="30" y="5"/>
                    </a:lnTo>
                    <a:lnTo>
                      <a:pt x="28" y="5"/>
                    </a:lnTo>
                    <a:lnTo>
                      <a:pt x="26" y="4"/>
                    </a:lnTo>
                    <a:lnTo>
                      <a:pt x="24" y="4"/>
                    </a:lnTo>
                    <a:lnTo>
                      <a:pt x="23" y="3"/>
                    </a:lnTo>
                    <a:lnTo>
                      <a:pt x="22" y="2"/>
                    </a:lnTo>
                    <a:lnTo>
                      <a:pt x="20" y="3"/>
                    </a:lnTo>
                    <a:lnTo>
                      <a:pt x="19" y="2"/>
                    </a:lnTo>
                    <a:lnTo>
                      <a:pt x="14" y="0"/>
                    </a:lnTo>
                    <a:lnTo>
                      <a:pt x="16" y="0"/>
                    </a:lnTo>
                    <a:lnTo>
                      <a:pt x="13" y="1"/>
                    </a:lnTo>
                    <a:lnTo>
                      <a:pt x="14" y="0"/>
                    </a:lnTo>
                    <a:lnTo>
                      <a:pt x="10" y="3"/>
                    </a:lnTo>
                    <a:lnTo>
                      <a:pt x="9" y="3"/>
                    </a:lnTo>
                    <a:lnTo>
                      <a:pt x="8" y="5"/>
                    </a:lnTo>
                    <a:lnTo>
                      <a:pt x="7" y="7"/>
                    </a:lnTo>
                    <a:lnTo>
                      <a:pt x="5" y="9"/>
                    </a:lnTo>
                    <a:lnTo>
                      <a:pt x="3" y="10"/>
                    </a:lnTo>
                    <a:lnTo>
                      <a:pt x="3" y="12"/>
                    </a:lnTo>
                    <a:lnTo>
                      <a:pt x="2" y="12"/>
                    </a:lnTo>
                    <a:lnTo>
                      <a:pt x="1" y="14"/>
                    </a:lnTo>
                    <a:lnTo>
                      <a:pt x="0" y="14"/>
                    </a:lnTo>
                  </a:path>
                </a:pathLst>
              </a:custGeom>
              <a:noFill/>
              <a:ln w="12700" cap="rnd">
                <a:solidFill>
                  <a:srgbClr val="CB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983" name="Freeform 285"/>
              <p:cNvSpPr>
                <a:spLocks/>
              </p:cNvSpPr>
              <p:nvPr/>
            </p:nvSpPr>
            <p:spPr bwMode="auto">
              <a:xfrm>
                <a:off x="896" y="2010"/>
                <a:ext cx="137" cy="138"/>
              </a:xfrm>
              <a:custGeom>
                <a:avLst/>
                <a:gdLst>
                  <a:gd name="T0" fmla="*/ 109 w 137"/>
                  <a:gd name="T1" fmla="*/ 109 h 138"/>
                  <a:gd name="T2" fmla="*/ 100 w 137"/>
                  <a:gd name="T3" fmla="*/ 118 h 138"/>
                  <a:gd name="T4" fmla="*/ 91 w 137"/>
                  <a:gd name="T5" fmla="*/ 125 h 138"/>
                  <a:gd name="T6" fmla="*/ 80 w 137"/>
                  <a:gd name="T7" fmla="*/ 130 h 138"/>
                  <a:gd name="T8" fmla="*/ 70 w 137"/>
                  <a:gd name="T9" fmla="*/ 133 h 138"/>
                  <a:gd name="T10" fmla="*/ 60 w 137"/>
                  <a:gd name="T11" fmla="*/ 136 h 138"/>
                  <a:gd name="T12" fmla="*/ 49 w 137"/>
                  <a:gd name="T13" fmla="*/ 137 h 138"/>
                  <a:gd name="T14" fmla="*/ 39 w 137"/>
                  <a:gd name="T15" fmla="*/ 135 h 138"/>
                  <a:gd name="T16" fmla="*/ 30 w 137"/>
                  <a:gd name="T17" fmla="*/ 132 h 138"/>
                  <a:gd name="T18" fmla="*/ 22 w 137"/>
                  <a:gd name="T19" fmla="*/ 129 h 138"/>
                  <a:gd name="T20" fmla="*/ 14 w 137"/>
                  <a:gd name="T21" fmla="*/ 122 h 138"/>
                  <a:gd name="T22" fmla="*/ 8 w 137"/>
                  <a:gd name="T23" fmla="*/ 116 h 138"/>
                  <a:gd name="T24" fmla="*/ 4 w 137"/>
                  <a:gd name="T25" fmla="*/ 107 h 138"/>
                  <a:gd name="T26" fmla="*/ 2 w 137"/>
                  <a:gd name="T27" fmla="*/ 97 h 138"/>
                  <a:gd name="T28" fmla="*/ 0 w 137"/>
                  <a:gd name="T29" fmla="*/ 88 h 138"/>
                  <a:gd name="T30" fmla="*/ 2 w 137"/>
                  <a:gd name="T31" fmla="*/ 77 h 138"/>
                  <a:gd name="T32" fmla="*/ 3 w 137"/>
                  <a:gd name="T33" fmla="*/ 67 h 138"/>
                  <a:gd name="T34" fmla="*/ 7 w 137"/>
                  <a:gd name="T35" fmla="*/ 57 h 138"/>
                  <a:gd name="T36" fmla="*/ 12 w 137"/>
                  <a:gd name="T37" fmla="*/ 47 h 138"/>
                  <a:gd name="T38" fmla="*/ 18 w 137"/>
                  <a:gd name="T39" fmla="*/ 36 h 138"/>
                  <a:gd name="T40" fmla="*/ 27 w 137"/>
                  <a:gd name="T41" fmla="*/ 26 h 138"/>
                  <a:gd name="T42" fmla="*/ 37 w 137"/>
                  <a:gd name="T43" fmla="*/ 19 h 138"/>
                  <a:gd name="T44" fmla="*/ 46 w 137"/>
                  <a:gd name="T45" fmla="*/ 12 h 138"/>
                  <a:gd name="T46" fmla="*/ 56 w 137"/>
                  <a:gd name="T47" fmla="*/ 7 h 138"/>
                  <a:gd name="T48" fmla="*/ 66 w 137"/>
                  <a:gd name="T49" fmla="*/ 3 h 138"/>
                  <a:gd name="T50" fmla="*/ 77 w 137"/>
                  <a:gd name="T51" fmla="*/ 1 h 138"/>
                  <a:gd name="T52" fmla="*/ 88 w 137"/>
                  <a:gd name="T53" fmla="*/ 0 h 138"/>
                  <a:gd name="T54" fmla="*/ 96 w 137"/>
                  <a:gd name="T55" fmla="*/ 1 h 138"/>
                  <a:gd name="T56" fmla="*/ 106 w 137"/>
                  <a:gd name="T57" fmla="*/ 3 h 138"/>
                  <a:gd name="T58" fmla="*/ 114 w 137"/>
                  <a:gd name="T59" fmla="*/ 8 h 138"/>
                  <a:gd name="T60" fmla="*/ 122 w 137"/>
                  <a:gd name="T61" fmla="*/ 14 h 138"/>
                  <a:gd name="T62" fmla="*/ 127 w 137"/>
                  <a:gd name="T63" fmla="*/ 21 h 138"/>
                  <a:gd name="T64" fmla="*/ 132 w 137"/>
                  <a:gd name="T65" fmla="*/ 30 h 138"/>
                  <a:gd name="T66" fmla="*/ 135 w 137"/>
                  <a:gd name="T67" fmla="*/ 39 h 138"/>
                  <a:gd name="T68" fmla="*/ 136 w 137"/>
                  <a:gd name="T69" fmla="*/ 48 h 138"/>
                  <a:gd name="T70" fmla="*/ 135 w 137"/>
                  <a:gd name="T71" fmla="*/ 60 h 138"/>
                  <a:gd name="T72" fmla="*/ 133 w 137"/>
                  <a:gd name="T73" fmla="*/ 69 h 138"/>
                  <a:gd name="T74" fmla="*/ 129 w 137"/>
                  <a:gd name="T75" fmla="*/ 80 h 138"/>
                  <a:gd name="T76" fmla="*/ 124 w 137"/>
                  <a:gd name="T77" fmla="*/ 90 h 138"/>
                  <a:gd name="T78" fmla="*/ 116 w 137"/>
                  <a:gd name="T79" fmla="*/ 100 h 138"/>
                  <a:gd name="T80" fmla="*/ 109 w 137"/>
                  <a:gd name="T81" fmla="*/ 109 h 1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7"/>
                  <a:gd name="T124" fmla="*/ 0 h 138"/>
                  <a:gd name="T125" fmla="*/ 137 w 137"/>
                  <a:gd name="T126" fmla="*/ 138 h 13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7" h="138">
                    <a:moveTo>
                      <a:pt x="109" y="109"/>
                    </a:moveTo>
                    <a:lnTo>
                      <a:pt x="100" y="118"/>
                    </a:lnTo>
                    <a:lnTo>
                      <a:pt x="91" y="125"/>
                    </a:lnTo>
                    <a:lnTo>
                      <a:pt x="80" y="130"/>
                    </a:lnTo>
                    <a:lnTo>
                      <a:pt x="70" y="133"/>
                    </a:lnTo>
                    <a:lnTo>
                      <a:pt x="60" y="136"/>
                    </a:lnTo>
                    <a:lnTo>
                      <a:pt x="49" y="137"/>
                    </a:lnTo>
                    <a:lnTo>
                      <a:pt x="39" y="135"/>
                    </a:lnTo>
                    <a:lnTo>
                      <a:pt x="30" y="132"/>
                    </a:lnTo>
                    <a:lnTo>
                      <a:pt x="22" y="129"/>
                    </a:lnTo>
                    <a:lnTo>
                      <a:pt x="14" y="122"/>
                    </a:lnTo>
                    <a:lnTo>
                      <a:pt x="8" y="116"/>
                    </a:lnTo>
                    <a:lnTo>
                      <a:pt x="4" y="107"/>
                    </a:lnTo>
                    <a:lnTo>
                      <a:pt x="2" y="97"/>
                    </a:lnTo>
                    <a:lnTo>
                      <a:pt x="0" y="88"/>
                    </a:lnTo>
                    <a:lnTo>
                      <a:pt x="2" y="77"/>
                    </a:lnTo>
                    <a:lnTo>
                      <a:pt x="3" y="67"/>
                    </a:lnTo>
                    <a:lnTo>
                      <a:pt x="7" y="57"/>
                    </a:lnTo>
                    <a:lnTo>
                      <a:pt x="12" y="47"/>
                    </a:lnTo>
                    <a:lnTo>
                      <a:pt x="18" y="36"/>
                    </a:lnTo>
                    <a:lnTo>
                      <a:pt x="27" y="26"/>
                    </a:lnTo>
                    <a:lnTo>
                      <a:pt x="37" y="19"/>
                    </a:lnTo>
                    <a:lnTo>
                      <a:pt x="46" y="12"/>
                    </a:lnTo>
                    <a:lnTo>
                      <a:pt x="56" y="7"/>
                    </a:lnTo>
                    <a:lnTo>
                      <a:pt x="66" y="3"/>
                    </a:lnTo>
                    <a:lnTo>
                      <a:pt x="77" y="1"/>
                    </a:lnTo>
                    <a:lnTo>
                      <a:pt x="88" y="0"/>
                    </a:lnTo>
                    <a:lnTo>
                      <a:pt x="96" y="1"/>
                    </a:lnTo>
                    <a:lnTo>
                      <a:pt x="106" y="3"/>
                    </a:lnTo>
                    <a:lnTo>
                      <a:pt x="114" y="8"/>
                    </a:lnTo>
                    <a:lnTo>
                      <a:pt x="122" y="14"/>
                    </a:lnTo>
                    <a:lnTo>
                      <a:pt x="127" y="21"/>
                    </a:lnTo>
                    <a:lnTo>
                      <a:pt x="132" y="30"/>
                    </a:lnTo>
                    <a:lnTo>
                      <a:pt x="135" y="39"/>
                    </a:lnTo>
                    <a:lnTo>
                      <a:pt x="136" y="48"/>
                    </a:lnTo>
                    <a:lnTo>
                      <a:pt x="135" y="60"/>
                    </a:lnTo>
                    <a:lnTo>
                      <a:pt x="133" y="69"/>
                    </a:lnTo>
                    <a:lnTo>
                      <a:pt x="129" y="80"/>
                    </a:lnTo>
                    <a:lnTo>
                      <a:pt x="124" y="90"/>
                    </a:lnTo>
                    <a:lnTo>
                      <a:pt x="116" y="100"/>
                    </a:lnTo>
                    <a:lnTo>
                      <a:pt x="109" y="109"/>
                    </a:lnTo>
                  </a:path>
                </a:pathLst>
              </a:custGeom>
              <a:solidFill>
                <a:srgbClr val="E565B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984" name="Freeform 286"/>
              <p:cNvSpPr>
                <a:spLocks/>
              </p:cNvSpPr>
              <p:nvPr/>
            </p:nvSpPr>
            <p:spPr bwMode="auto">
              <a:xfrm>
                <a:off x="894" y="2011"/>
                <a:ext cx="139" cy="140"/>
              </a:xfrm>
              <a:custGeom>
                <a:avLst/>
                <a:gdLst>
                  <a:gd name="T0" fmla="*/ 111 w 139"/>
                  <a:gd name="T1" fmla="*/ 112 h 140"/>
                  <a:gd name="T2" fmla="*/ 102 w 139"/>
                  <a:gd name="T3" fmla="*/ 121 h 140"/>
                  <a:gd name="T4" fmla="*/ 92 w 139"/>
                  <a:gd name="T5" fmla="*/ 127 h 140"/>
                  <a:gd name="T6" fmla="*/ 81 w 139"/>
                  <a:gd name="T7" fmla="*/ 132 h 140"/>
                  <a:gd name="T8" fmla="*/ 70 w 139"/>
                  <a:gd name="T9" fmla="*/ 136 h 140"/>
                  <a:gd name="T10" fmla="*/ 60 w 139"/>
                  <a:gd name="T11" fmla="*/ 139 h 140"/>
                  <a:gd name="T12" fmla="*/ 50 w 139"/>
                  <a:gd name="T13" fmla="*/ 139 h 140"/>
                  <a:gd name="T14" fmla="*/ 40 w 139"/>
                  <a:gd name="T15" fmla="*/ 138 h 140"/>
                  <a:gd name="T16" fmla="*/ 30 w 139"/>
                  <a:gd name="T17" fmla="*/ 135 h 140"/>
                  <a:gd name="T18" fmla="*/ 22 w 139"/>
                  <a:gd name="T19" fmla="*/ 131 h 140"/>
                  <a:gd name="T20" fmla="*/ 14 w 139"/>
                  <a:gd name="T21" fmla="*/ 124 h 140"/>
                  <a:gd name="T22" fmla="*/ 8 w 139"/>
                  <a:gd name="T23" fmla="*/ 118 h 140"/>
                  <a:gd name="T24" fmla="*/ 4 w 139"/>
                  <a:gd name="T25" fmla="*/ 108 h 140"/>
                  <a:gd name="T26" fmla="*/ 1 w 139"/>
                  <a:gd name="T27" fmla="*/ 99 h 140"/>
                  <a:gd name="T28" fmla="*/ 0 w 139"/>
                  <a:gd name="T29" fmla="*/ 90 h 140"/>
                  <a:gd name="T30" fmla="*/ 1 w 139"/>
                  <a:gd name="T31" fmla="*/ 78 h 140"/>
                  <a:gd name="T32" fmla="*/ 3 w 139"/>
                  <a:gd name="T33" fmla="*/ 68 h 140"/>
                  <a:gd name="T34" fmla="*/ 6 w 139"/>
                  <a:gd name="T35" fmla="*/ 58 h 140"/>
                  <a:gd name="T36" fmla="*/ 12 w 139"/>
                  <a:gd name="T37" fmla="*/ 47 h 140"/>
                  <a:gd name="T38" fmla="*/ 18 w 139"/>
                  <a:gd name="T39" fmla="*/ 36 h 140"/>
                  <a:gd name="T40" fmla="*/ 27 w 139"/>
                  <a:gd name="T41" fmla="*/ 27 h 140"/>
                  <a:gd name="T42" fmla="*/ 37 w 139"/>
                  <a:gd name="T43" fmla="*/ 18 h 140"/>
                  <a:gd name="T44" fmla="*/ 47 w 139"/>
                  <a:gd name="T45" fmla="*/ 12 h 140"/>
                  <a:gd name="T46" fmla="*/ 57 w 139"/>
                  <a:gd name="T47" fmla="*/ 7 h 140"/>
                  <a:gd name="T48" fmla="*/ 67 w 139"/>
                  <a:gd name="T49" fmla="*/ 3 h 140"/>
                  <a:gd name="T50" fmla="*/ 78 w 139"/>
                  <a:gd name="T51" fmla="*/ 1 h 140"/>
                  <a:gd name="T52" fmla="*/ 89 w 139"/>
                  <a:gd name="T53" fmla="*/ 0 h 140"/>
                  <a:gd name="T54" fmla="*/ 98 w 139"/>
                  <a:gd name="T55" fmla="*/ 0 h 140"/>
                  <a:gd name="T56" fmla="*/ 108 w 139"/>
                  <a:gd name="T57" fmla="*/ 3 h 140"/>
                  <a:gd name="T58" fmla="*/ 116 w 139"/>
                  <a:gd name="T59" fmla="*/ 8 h 140"/>
                  <a:gd name="T60" fmla="*/ 124 w 139"/>
                  <a:gd name="T61" fmla="*/ 14 h 140"/>
                  <a:gd name="T62" fmla="*/ 130 w 139"/>
                  <a:gd name="T63" fmla="*/ 21 h 140"/>
                  <a:gd name="T64" fmla="*/ 134 w 139"/>
                  <a:gd name="T65" fmla="*/ 30 h 140"/>
                  <a:gd name="T66" fmla="*/ 137 w 139"/>
                  <a:gd name="T67" fmla="*/ 40 h 140"/>
                  <a:gd name="T68" fmla="*/ 138 w 139"/>
                  <a:gd name="T69" fmla="*/ 49 h 140"/>
                  <a:gd name="T70" fmla="*/ 137 w 139"/>
                  <a:gd name="T71" fmla="*/ 61 h 140"/>
                  <a:gd name="T72" fmla="*/ 135 w 139"/>
                  <a:gd name="T73" fmla="*/ 71 h 140"/>
                  <a:gd name="T74" fmla="*/ 131 w 139"/>
                  <a:gd name="T75" fmla="*/ 82 h 140"/>
                  <a:gd name="T76" fmla="*/ 126 w 139"/>
                  <a:gd name="T77" fmla="*/ 92 h 140"/>
                  <a:gd name="T78" fmla="*/ 119 w 139"/>
                  <a:gd name="T79" fmla="*/ 102 h 140"/>
                  <a:gd name="T80" fmla="*/ 111 w 139"/>
                  <a:gd name="T81" fmla="*/ 112 h 14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9"/>
                  <a:gd name="T124" fmla="*/ 0 h 140"/>
                  <a:gd name="T125" fmla="*/ 139 w 139"/>
                  <a:gd name="T126" fmla="*/ 140 h 14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9" h="140">
                    <a:moveTo>
                      <a:pt x="111" y="112"/>
                    </a:moveTo>
                    <a:lnTo>
                      <a:pt x="102" y="121"/>
                    </a:lnTo>
                    <a:lnTo>
                      <a:pt x="92" y="127"/>
                    </a:lnTo>
                    <a:lnTo>
                      <a:pt x="81" y="132"/>
                    </a:lnTo>
                    <a:lnTo>
                      <a:pt x="70" y="136"/>
                    </a:lnTo>
                    <a:lnTo>
                      <a:pt x="60" y="139"/>
                    </a:lnTo>
                    <a:lnTo>
                      <a:pt x="50" y="139"/>
                    </a:lnTo>
                    <a:lnTo>
                      <a:pt x="40" y="138"/>
                    </a:lnTo>
                    <a:lnTo>
                      <a:pt x="30" y="135"/>
                    </a:lnTo>
                    <a:lnTo>
                      <a:pt x="22" y="131"/>
                    </a:lnTo>
                    <a:lnTo>
                      <a:pt x="14" y="124"/>
                    </a:lnTo>
                    <a:lnTo>
                      <a:pt x="8" y="118"/>
                    </a:lnTo>
                    <a:lnTo>
                      <a:pt x="4" y="108"/>
                    </a:lnTo>
                    <a:lnTo>
                      <a:pt x="1" y="99"/>
                    </a:lnTo>
                    <a:lnTo>
                      <a:pt x="0" y="90"/>
                    </a:lnTo>
                    <a:lnTo>
                      <a:pt x="1" y="78"/>
                    </a:lnTo>
                    <a:lnTo>
                      <a:pt x="3" y="68"/>
                    </a:lnTo>
                    <a:lnTo>
                      <a:pt x="6" y="58"/>
                    </a:lnTo>
                    <a:lnTo>
                      <a:pt x="12" y="47"/>
                    </a:lnTo>
                    <a:lnTo>
                      <a:pt x="18" y="36"/>
                    </a:lnTo>
                    <a:lnTo>
                      <a:pt x="27" y="27"/>
                    </a:lnTo>
                    <a:lnTo>
                      <a:pt x="37" y="18"/>
                    </a:lnTo>
                    <a:lnTo>
                      <a:pt x="47" y="12"/>
                    </a:lnTo>
                    <a:lnTo>
                      <a:pt x="57" y="7"/>
                    </a:lnTo>
                    <a:lnTo>
                      <a:pt x="67" y="3"/>
                    </a:lnTo>
                    <a:lnTo>
                      <a:pt x="78" y="1"/>
                    </a:lnTo>
                    <a:lnTo>
                      <a:pt x="89" y="0"/>
                    </a:lnTo>
                    <a:lnTo>
                      <a:pt x="98" y="0"/>
                    </a:lnTo>
                    <a:lnTo>
                      <a:pt x="108" y="3"/>
                    </a:lnTo>
                    <a:lnTo>
                      <a:pt x="116" y="8"/>
                    </a:lnTo>
                    <a:lnTo>
                      <a:pt x="124" y="14"/>
                    </a:lnTo>
                    <a:lnTo>
                      <a:pt x="130" y="21"/>
                    </a:lnTo>
                    <a:lnTo>
                      <a:pt x="134" y="30"/>
                    </a:lnTo>
                    <a:lnTo>
                      <a:pt x="137" y="40"/>
                    </a:lnTo>
                    <a:lnTo>
                      <a:pt x="138" y="49"/>
                    </a:lnTo>
                    <a:lnTo>
                      <a:pt x="137" y="61"/>
                    </a:lnTo>
                    <a:lnTo>
                      <a:pt x="135" y="71"/>
                    </a:lnTo>
                    <a:lnTo>
                      <a:pt x="131" y="82"/>
                    </a:lnTo>
                    <a:lnTo>
                      <a:pt x="126" y="92"/>
                    </a:lnTo>
                    <a:lnTo>
                      <a:pt x="119" y="102"/>
                    </a:lnTo>
                    <a:lnTo>
                      <a:pt x="111" y="112"/>
                    </a:lnTo>
                  </a:path>
                </a:pathLst>
              </a:custGeom>
              <a:noFill/>
              <a:ln w="12700" cap="rnd">
                <a:solidFill>
                  <a:srgbClr val="0065FF"/>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4985" name="Freeform 287"/>
              <p:cNvSpPr>
                <a:spLocks/>
              </p:cNvSpPr>
              <p:nvPr/>
            </p:nvSpPr>
            <p:spPr bwMode="auto">
              <a:xfrm>
                <a:off x="899" y="2012"/>
                <a:ext cx="132" cy="132"/>
              </a:xfrm>
              <a:custGeom>
                <a:avLst/>
                <a:gdLst>
                  <a:gd name="T0" fmla="*/ 13 w 132"/>
                  <a:gd name="T1" fmla="*/ 118 h 132"/>
                  <a:gd name="T2" fmla="*/ 8 w 132"/>
                  <a:gd name="T3" fmla="*/ 111 h 132"/>
                  <a:gd name="T4" fmla="*/ 4 w 132"/>
                  <a:gd name="T5" fmla="*/ 103 h 132"/>
                  <a:gd name="T6" fmla="*/ 2 w 132"/>
                  <a:gd name="T7" fmla="*/ 94 h 132"/>
                  <a:gd name="T8" fmla="*/ 0 w 132"/>
                  <a:gd name="T9" fmla="*/ 84 h 132"/>
                  <a:gd name="T10" fmla="*/ 1 w 132"/>
                  <a:gd name="T11" fmla="*/ 74 h 132"/>
                  <a:gd name="T12" fmla="*/ 2 w 132"/>
                  <a:gd name="T13" fmla="*/ 65 h 132"/>
                  <a:gd name="T14" fmla="*/ 6 w 132"/>
                  <a:gd name="T15" fmla="*/ 55 h 132"/>
                  <a:gd name="T16" fmla="*/ 11 w 132"/>
                  <a:gd name="T17" fmla="*/ 45 h 132"/>
                  <a:gd name="T18" fmla="*/ 18 w 132"/>
                  <a:gd name="T19" fmla="*/ 35 h 132"/>
                  <a:gd name="T20" fmla="*/ 26 w 132"/>
                  <a:gd name="T21" fmla="*/ 26 h 132"/>
                  <a:gd name="T22" fmla="*/ 35 w 132"/>
                  <a:gd name="T23" fmla="*/ 17 h 132"/>
                  <a:gd name="T24" fmla="*/ 44 w 132"/>
                  <a:gd name="T25" fmla="*/ 12 h 132"/>
                  <a:gd name="T26" fmla="*/ 54 w 132"/>
                  <a:gd name="T27" fmla="*/ 7 h 132"/>
                  <a:gd name="T28" fmla="*/ 63 w 132"/>
                  <a:gd name="T29" fmla="*/ 3 h 132"/>
                  <a:gd name="T30" fmla="*/ 74 w 132"/>
                  <a:gd name="T31" fmla="*/ 1 h 132"/>
                  <a:gd name="T32" fmla="*/ 83 w 132"/>
                  <a:gd name="T33" fmla="*/ 0 h 132"/>
                  <a:gd name="T34" fmla="*/ 93 w 132"/>
                  <a:gd name="T35" fmla="*/ 1 h 132"/>
                  <a:gd name="T36" fmla="*/ 102 w 132"/>
                  <a:gd name="T37" fmla="*/ 3 h 132"/>
                  <a:gd name="T38" fmla="*/ 109 w 132"/>
                  <a:gd name="T39" fmla="*/ 8 h 132"/>
                  <a:gd name="T40" fmla="*/ 117 w 132"/>
                  <a:gd name="T41" fmla="*/ 13 h 132"/>
                  <a:gd name="T42" fmla="*/ 123 w 132"/>
                  <a:gd name="T43" fmla="*/ 21 h 132"/>
                  <a:gd name="T44" fmla="*/ 127 w 132"/>
                  <a:gd name="T45" fmla="*/ 29 h 132"/>
                  <a:gd name="T46" fmla="*/ 130 w 132"/>
                  <a:gd name="T47" fmla="*/ 38 h 132"/>
                  <a:gd name="T48" fmla="*/ 131 w 132"/>
                  <a:gd name="T49" fmla="*/ 47 h 132"/>
                  <a:gd name="T50" fmla="*/ 130 w 132"/>
                  <a:gd name="T51" fmla="*/ 58 h 132"/>
                  <a:gd name="T52" fmla="*/ 128 w 132"/>
                  <a:gd name="T53" fmla="*/ 67 h 132"/>
                  <a:gd name="T54" fmla="*/ 124 w 132"/>
                  <a:gd name="T55" fmla="*/ 77 h 132"/>
                  <a:gd name="T56" fmla="*/ 119 w 132"/>
                  <a:gd name="T57" fmla="*/ 87 h 132"/>
                  <a:gd name="T58" fmla="*/ 113 w 132"/>
                  <a:gd name="T59" fmla="*/ 96 h 132"/>
                  <a:gd name="T60" fmla="*/ 105 w 132"/>
                  <a:gd name="T61" fmla="*/ 105 h 132"/>
                  <a:gd name="T62" fmla="*/ 96 w 132"/>
                  <a:gd name="T63" fmla="*/ 114 h 132"/>
                  <a:gd name="T64" fmla="*/ 87 w 132"/>
                  <a:gd name="T65" fmla="*/ 119 h 132"/>
                  <a:gd name="T66" fmla="*/ 77 w 132"/>
                  <a:gd name="T67" fmla="*/ 125 h 132"/>
                  <a:gd name="T68" fmla="*/ 67 w 132"/>
                  <a:gd name="T69" fmla="*/ 129 h 132"/>
                  <a:gd name="T70" fmla="*/ 57 w 132"/>
                  <a:gd name="T71" fmla="*/ 130 h 132"/>
                  <a:gd name="T72" fmla="*/ 47 w 132"/>
                  <a:gd name="T73" fmla="*/ 131 h 132"/>
                  <a:gd name="T74" fmla="*/ 38 w 132"/>
                  <a:gd name="T75" fmla="*/ 129 h 132"/>
                  <a:gd name="T76" fmla="*/ 29 w 132"/>
                  <a:gd name="T77" fmla="*/ 128 h 132"/>
                  <a:gd name="T78" fmla="*/ 20 w 132"/>
                  <a:gd name="T79" fmla="*/ 123 h 132"/>
                  <a:gd name="T80" fmla="*/ 13 w 132"/>
                  <a:gd name="T81" fmla="*/ 118 h 13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2"/>
                  <a:gd name="T124" fmla="*/ 0 h 132"/>
                  <a:gd name="T125" fmla="*/ 132 w 132"/>
                  <a:gd name="T126" fmla="*/ 132 h 13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2" h="132">
                    <a:moveTo>
                      <a:pt x="13" y="118"/>
                    </a:moveTo>
                    <a:lnTo>
                      <a:pt x="8" y="111"/>
                    </a:lnTo>
                    <a:lnTo>
                      <a:pt x="4" y="103"/>
                    </a:lnTo>
                    <a:lnTo>
                      <a:pt x="2" y="94"/>
                    </a:lnTo>
                    <a:lnTo>
                      <a:pt x="0" y="84"/>
                    </a:lnTo>
                    <a:lnTo>
                      <a:pt x="1" y="74"/>
                    </a:lnTo>
                    <a:lnTo>
                      <a:pt x="2" y="65"/>
                    </a:lnTo>
                    <a:lnTo>
                      <a:pt x="6" y="55"/>
                    </a:lnTo>
                    <a:lnTo>
                      <a:pt x="11" y="45"/>
                    </a:lnTo>
                    <a:lnTo>
                      <a:pt x="18" y="35"/>
                    </a:lnTo>
                    <a:lnTo>
                      <a:pt x="26" y="26"/>
                    </a:lnTo>
                    <a:lnTo>
                      <a:pt x="35" y="17"/>
                    </a:lnTo>
                    <a:lnTo>
                      <a:pt x="44" y="12"/>
                    </a:lnTo>
                    <a:lnTo>
                      <a:pt x="54" y="7"/>
                    </a:lnTo>
                    <a:lnTo>
                      <a:pt x="63" y="3"/>
                    </a:lnTo>
                    <a:lnTo>
                      <a:pt x="74" y="1"/>
                    </a:lnTo>
                    <a:lnTo>
                      <a:pt x="83" y="0"/>
                    </a:lnTo>
                    <a:lnTo>
                      <a:pt x="93" y="1"/>
                    </a:lnTo>
                    <a:lnTo>
                      <a:pt x="102" y="3"/>
                    </a:lnTo>
                    <a:lnTo>
                      <a:pt x="109" y="8"/>
                    </a:lnTo>
                    <a:lnTo>
                      <a:pt x="117" y="13"/>
                    </a:lnTo>
                    <a:lnTo>
                      <a:pt x="123" y="21"/>
                    </a:lnTo>
                    <a:lnTo>
                      <a:pt x="127" y="29"/>
                    </a:lnTo>
                    <a:lnTo>
                      <a:pt x="130" y="38"/>
                    </a:lnTo>
                    <a:lnTo>
                      <a:pt x="131" y="47"/>
                    </a:lnTo>
                    <a:lnTo>
                      <a:pt x="130" y="58"/>
                    </a:lnTo>
                    <a:lnTo>
                      <a:pt x="128" y="67"/>
                    </a:lnTo>
                    <a:lnTo>
                      <a:pt x="124" y="77"/>
                    </a:lnTo>
                    <a:lnTo>
                      <a:pt x="119" y="87"/>
                    </a:lnTo>
                    <a:lnTo>
                      <a:pt x="113" y="96"/>
                    </a:lnTo>
                    <a:lnTo>
                      <a:pt x="105" y="105"/>
                    </a:lnTo>
                    <a:lnTo>
                      <a:pt x="96" y="114"/>
                    </a:lnTo>
                    <a:lnTo>
                      <a:pt x="87" y="119"/>
                    </a:lnTo>
                    <a:lnTo>
                      <a:pt x="77" y="125"/>
                    </a:lnTo>
                    <a:lnTo>
                      <a:pt x="67" y="129"/>
                    </a:lnTo>
                    <a:lnTo>
                      <a:pt x="57" y="130"/>
                    </a:lnTo>
                    <a:lnTo>
                      <a:pt x="47" y="131"/>
                    </a:lnTo>
                    <a:lnTo>
                      <a:pt x="38" y="129"/>
                    </a:lnTo>
                    <a:lnTo>
                      <a:pt x="29" y="128"/>
                    </a:lnTo>
                    <a:lnTo>
                      <a:pt x="20" y="123"/>
                    </a:lnTo>
                    <a:lnTo>
                      <a:pt x="13" y="118"/>
                    </a:lnTo>
                  </a:path>
                </a:pathLst>
              </a:custGeom>
              <a:solidFill>
                <a:srgbClr val="E974C3"/>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986" name="Freeform 288"/>
              <p:cNvSpPr>
                <a:spLocks/>
              </p:cNvSpPr>
              <p:nvPr/>
            </p:nvSpPr>
            <p:spPr bwMode="auto">
              <a:xfrm>
                <a:off x="902" y="2014"/>
                <a:ext cx="126" cy="127"/>
              </a:xfrm>
              <a:custGeom>
                <a:avLst/>
                <a:gdLst>
                  <a:gd name="T0" fmla="*/ 12 w 126"/>
                  <a:gd name="T1" fmla="*/ 113 h 127"/>
                  <a:gd name="T2" fmla="*/ 7 w 126"/>
                  <a:gd name="T3" fmla="*/ 106 h 127"/>
                  <a:gd name="T4" fmla="*/ 3 w 126"/>
                  <a:gd name="T5" fmla="*/ 98 h 127"/>
                  <a:gd name="T6" fmla="*/ 1 w 126"/>
                  <a:gd name="T7" fmla="*/ 90 h 127"/>
                  <a:gd name="T8" fmla="*/ 1 w 126"/>
                  <a:gd name="T9" fmla="*/ 81 h 127"/>
                  <a:gd name="T10" fmla="*/ 0 w 126"/>
                  <a:gd name="T11" fmla="*/ 71 h 127"/>
                  <a:gd name="T12" fmla="*/ 2 w 126"/>
                  <a:gd name="T13" fmla="*/ 62 h 127"/>
                  <a:gd name="T14" fmla="*/ 6 w 126"/>
                  <a:gd name="T15" fmla="*/ 52 h 127"/>
                  <a:gd name="T16" fmla="*/ 10 w 126"/>
                  <a:gd name="T17" fmla="*/ 43 h 127"/>
                  <a:gd name="T18" fmla="*/ 17 w 126"/>
                  <a:gd name="T19" fmla="*/ 34 h 127"/>
                  <a:gd name="T20" fmla="*/ 24 w 126"/>
                  <a:gd name="T21" fmla="*/ 25 h 127"/>
                  <a:gd name="T22" fmla="*/ 33 w 126"/>
                  <a:gd name="T23" fmla="*/ 17 h 127"/>
                  <a:gd name="T24" fmla="*/ 42 w 126"/>
                  <a:gd name="T25" fmla="*/ 11 h 127"/>
                  <a:gd name="T26" fmla="*/ 52 w 126"/>
                  <a:gd name="T27" fmla="*/ 6 h 127"/>
                  <a:gd name="T28" fmla="*/ 61 w 126"/>
                  <a:gd name="T29" fmla="*/ 3 h 127"/>
                  <a:gd name="T30" fmla="*/ 71 w 126"/>
                  <a:gd name="T31" fmla="*/ 0 h 127"/>
                  <a:gd name="T32" fmla="*/ 80 w 126"/>
                  <a:gd name="T33" fmla="*/ 0 h 127"/>
                  <a:gd name="T34" fmla="*/ 90 w 126"/>
                  <a:gd name="T35" fmla="*/ 1 h 127"/>
                  <a:gd name="T36" fmla="*/ 98 w 126"/>
                  <a:gd name="T37" fmla="*/ 4 h 127"/>
                  <a:gd name="T38" fmla="*/ 105 w 126"/>
                  <a:gd name="T39" fmla="*/ 7 h 127"/>
                  <a:gd name="T40" fmla="*/ 113 w 126"/>
                  <a:gd name="T41" fmla="*/ 13 h 127"/>
                  <a:gd name="T42" fmla="*/ 118 w 126"/>
                  <a:gd name="T43" fmla="*/ 20 h 127"/>
                  <a:gd name="T44" fmla="*/ 122 w 126"/>
                  <a:gd name="T45" fmla="*/ 28 h 127"/>
                  <a:gd name="T46" fmla="*/ 124 w 126"/>
                  <a:gd name="T47" fmla="*/ 36 h 127"/>
                  <a:gd name="T48" fmla="*/ 125 w 126"/>
                  <a:gd name="T49" fmla="*/ 45 h 127"/>
                  <a:gd name="T50" fmla="*/ 125 w 126"/>
                  <a:gd name="T51" fmla="*/ 55 h 127"/>
                  <a:gd name="T52" fmla="*/ 122 w 126"/>
                  <a:gd name="T53" fmla="*/ 64 h 127"/>
                  <a:gd name="T54" fmla="*/ 119 w 126"/>
                  <a:gd name="T55" fmla="*/ 74 h 127"/>
                  <a:gd name="T56" fmla="*/ 114 w 126"/>
                  <a:gd name="T57" fmla="*/ 83 h 127"/>
                  <a:gd name="T58" fmla="*/ 108 w 126"/>
                  <a:gd name="T59" fmla="*/ 92 h 127"/>
                  <a:gd name="T60" fmla="*/ 101 w 126"/>
                  <a:gd name="T61" fmla="*/ 101 h 127"/>
                  <a:gd name="T62" fmla="*/ 92 w 126"/>
                  <a:gd name="T63" fmla="*/ 109 h 127"/>
                  <a:gd name="T64" fmla="*/ 84 w 126"/>
                  <a:gd name="T65" fmla="*/ 114 h 127"/>
                  <a:gd name="T66" fmla="*/ 74 w 126"/>
                  <a:gd name="T67" fmla="*/ 119 h 127"/>
                  <a:gd name="T68" fmla="*/ 64 w 126"/>
                  <a:gd name="T69" fmla="*/ 123 h 127"/>
                  <a:gd name="T70" fmla="*/ 55 w 126"/>
                  <a:gd name="T71" fmla="*/ 125 h 127"/>
                  <a:gd name="T72" fmla="*/ 45 w 126"/>
                  <a:gd name="T73" fmla="*/ 126 h 127"/>
                  <a:gd name="T74" fmla="*/ 36 w 126"/>
                  <a:gd name="T75" fmla="*/ 125 h 127"/>
                  <a:gd name="T76" fmla="*/ 27 w 126"/>
                  <a:gd name="T77" fmla="*/ 123 h 127"/>
                  <a:gd name="T78" fmla="*/ 20 w 126"/>
                  <a:gd name="T79" fmla="*/ 118 h 127"/>
                  <a:gd name="T80" fmla="*/ 12 w 126"/>
                  <a:gd name="T81" fmla="*/ 113 h 12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6"/>
                  <a:gd name="T124" fmla="*/ 0 h 127"/>
                  <a:gd name="T125" fmla="*/ 126 w 126"/>
                  <a:gd name="T126" fmla="*/ 127 h 12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6" h="127">
                    <a:moveTo>
                      <a:pt x="12" y="113"/>
                    </a:moveTo>
                    <a:lnTo>
                      <a:pt x="7" y="106"/>
                    </a:lnTo>
                    <a:lnTo>
                      <a:pt x="3" y="98"/>
                    </a:lnTo>
                    <a:lnTo>
                      <a:pt x="1" y="90"/>
                    </a:lnTo>
                    <a:lnTo>
                      <a:pt x="1" y="81"/>
                    </a:lnTo>
                    <a:lnTo>
                      <a:pt x="0" y="71"/>
                    </a:lnTo>
                    <a:lnTo>
                      <a:pt x="2" y="62"/>
                    </a:lnTo>
                    <a:lnTo>
                      <a:pt x="6" y="52"/>
                    </a:lnTo>
                    <a:lnTo>
                      <a:pt x="10" y="43"/>
                    </a:lnTo>
                    <a:lnTo>
                      <a:pt x="17" y="34"/>
                    </a:lnTo>
                    <a:lnTo>
                      <a:pt x="24" y="25"/>
                    </a:lnTo>
                    <a:lnTo>
                      <a:pt x="33" y="17"/>
                    </a:lnTo>
                    <a:lnTo>
                      <a:pt x="42" y="11"/>
                    </a:lnTo>
                    <a:lnTo>
                      <a:pt x="52" y="6"/>
                    </a:lnTo>
                    <a:lnTo>
                      <a:pt x="61" y="3"/>
                    </a:lnTo>
                    <a:lnTo>
                      <a:pt x="71" y="0"/>
                    </a:lnTo>
                    <a:lnTo>
                      <a:pt x="80" y="0"/>
                    </a:lnTo>
                    <a:lnTo>
                      <a:pt x="90" y="1"/>
                    </a:lnTo>
                    <a:lnTo>
                      <a:pt x="98" y="4"/>
                    </a:lnTo>
                    <a:lnTo>
                      <a:pt x="105" y="7"/>
                    </a:lnTo>
                    <a:lnTo>
                      <a:pt x="113" y="13"/>
                    </a:lnTo>
                    <a:lnTo>
                      <a:pt x="118" y="20"/>
                    </a:lnTo>
                    <a:lnTo>
                      <a:pt x="122" y="28"/>
                    </a:lnTo>
                    <a:lnTo>
                      <a:pt x="124" y="36"/>
                    </a:lnTo>
                    <a:lnTo>
                      <a:pt x="125" y="45"/>
                    </a:lnTo>
                    <a:lnTo>
                      <a:pt x="125" y="55"/>
                    </a:lnTo>
                    <a:lnTo>
                      <a:pt x="122" y="64"/>
                    </a:lnTo>
                    <a:lnTo>
                      <a:pt x="119" y="74"/>
                    </a:lnTo>
                    <a:lnTo>
                      <a:pt x="114" y="83"/>
                    </a:lnTo>
                    <a:lnTo>
                      <a:pt x="108" y="92"/>
                    </a:lnTo>
                    <a:lnTo>
                      <a:pt x="101" y="101"/>
                    </a:lnTo>
                    <a:lnTo>
                      <a:pt x="92" y="109"/>
                    </a:lnTo>
                    <a:lnTo>
                      <a:pt x="84" y="114"/>
                    </a:lnTo>
                    <a:lnTo>
                      <a:pt x="74" y="119"/>
                    </a:lnTo>
                    <a:lnTo>
                      <a:pt x="64" y="123"/>
                    </a:lnTo>
                    <a:lnTo>
                      <a:pt x="55" y="125"/>
                    </a:lnTo>
                    <a:lnTo>
                      <a:pt x="45" y="126"/>
                    </a:lnTo>
                    <a:lnTo>
                      <a:pt x="36" y="125"/>
                    </a:lnTo>
                    <a:lnTo>
                      <a:pt x="27" y="123"/>
                    </a:lnTo>
                    <a:lnTo>
                      <a:pt x="20" y="118"/>
                    </a:lnTo>
                    <a:lnTo>
                      <a:pt x="12" y="113"/>
                    </a:lnTo>
                  </a:path>
                </a:pathLst>
              </a:custGeom>
              <a:solidFill>
                <a:srgbClr val="ED83C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987" name="Freeform 289"/>
              <p:cNvSpPr>
                <a:spLocks/>
              </p:cNvSpPr>
              <p:nvPr/>
            </p:nvSpPr>
            <p:spPr bwMode="auto">
              <a:xfrm>
                <a:off x="904" y="2016"/>
                <a:ext cx="122" cy="121"/>
              </a:xfrm>
              <a:custGeom>
                <a:avLst/>
                <a:gdLst>
                  <a:gd name="T0" fmla="*/ 13 w 122"/>
                  <a:gd name="T1" fmla="*/ 108 h 121"/>
                  <a:gd name="T2" fmla="*/ 7 w 122"/>
                  <a:gd name="T3" fmla="*/ 102 h 121"/>
                  <a:gd name="T4" fmla="*/ 3 w 122"/>
                  <a:gd name="T5" fmla="*/ 94 h 121"/>
                  <a:gd name="T6" fmla="*/ 1 w 122"/>
                  <a:gd name="T7" fmla="*/ 86 h 121"/>
                  <a:gd name="T8" fmla="*/ 0 w 122"/>
                  <a:gd name="T9" fmla="*/ 78 h 121"/>
                  <a:gd name="T10" fmla="*/ 1 w 122"/>
                  <a:gd name="T11" fmla="*/ 68 h 121"/>
                  <a:gd name="T12" fmla="*/ 2 w 122"/>
                  <a:gd name="T13" fmla="*/ 59 h 121"/>
                  <a:gd name="T14" fmla="*/ 6 w 122"/>
                  <a:gd name="T15" fmla="*/ 49 h 121"/>
                  <a:gd name="T16" fmla="*/ 11 w 122"/>
                  <a:gd name="T17" fmla="*/ 41 h 121"/>
                  <a:gd name="T18" fmla="*/ 17 w 122"/>
                  <a:gd name="T19" fmla="*/ 32 h 121"/>
                  <a:gd name="T20" fmla="*/ 24 w 122"/>
                  <a:gd name="T21" fmla="*/ 24 h 121"/>
                  <a:gd name="T22" fmla="*/ 33 w 122"/>
                  <a:gd name="T23" fmla="*/ 17 h 121"/>
                  <a:gd name="T24" fmla="*/ 41 w 122"/>
                  <a:gd name="T25" fmla="*/ 10 h 121"/>
                  <a:gd name="T26" fmla="*/ 51 w 122"/>
                  <a:gd name="T27" fmla="*/ 6 h 121"/>
                  <a:gd name="T28" fmla="*/ 59 w 122"/>
                  <a:gd name="T29" fmla="*/ 3 h 121"/>
                  <a:gd name="T30" fmla="*/ 69 w 122"/>
                  <a:gd name="T31" fmla="*/ 0 h 121"/>
                  <a:gd name="T32" fmla="*/ 78 w 122"/>
                  <a:gd name="T33" fmla="*/ 0 h 121"/>
                  <a:gd name="T34" fmla="*/ 87 w 122"/>
                  <a:gd name="T35" fmla="*/ 1 h 121"/>
                  <a:gd name="T36" fmla="*/ 95 w 122"/>
                  <a:gd name="T37" fmla="*/ 3 h 121"/>
                  <a:gd name="T38" fmla="*/ 102 w 122"/>
                  <a:gd name="T39" fmla="*/ 7 h 121"/>
                  <a:gd name="T40" fmla="*/ 109 w 122"/>
                  <a:gd name="T41" fmla="*/ 13 h 121"/>
                  <a:gd name="T42" fmla="*/ 114 w 122"/>
                  <a:gd name="T43" fmla="*/ 19 h 121"/>
                  <a:gd name="T44" fmla="*/ 118 w 122"/>
                  <a:gd name="T45" fmla="*/ 26 h 121"/>
                  <a:gd name="T46" fmla="*/ 120 w 122"/>
                  <a:gd name="T47" fmla="*/ 35 h 121"/>
                  <a:gd name="T48" fmla="*/ 121 w 122"/>
                  <a:gd name="T49" fmla="*/ 43 h 121"/>
                  <a:gd name="T50" fmla="*/ 121 w 122"/>
                  <a:gd name="T51" fmla="*/ 52 h 121"/>
                  <a:gd name="T52" fmla="*/ 119 w 122"/>
                  <a:gd name="T53" fmla="*/ 62 h 121"/>
                  <a:gd name="T54" fmla="*/ 116 w 122"/>
                  <a:gd name="T55" fmla="*/ 71 h 121"/>
                  <a:gd name="T56" fmla="*/ 111 w 122"/>
                  <a:gd name="T57" fmla="*/ 80 h 121"/>
                  <a:gd name="T58" fmla="*/ 105 w 122"/>
                  <a:gd name="T59" fmla="*/ 89 h 121"/>
                  <a:gd name="T60" fmla="*/ 98 w 122"/>
                  <a:gd name="T61" fmla="*/ 98 h 121"/>
                  <a:gd name="T62" fmla="*/ 89 w 122"/>
                  <a:gd name="T63" fmla="*/ 104 h 121"/>
                  <a:gd name="T64" fmla="*/ 81 w 122"/>
                  <a:gd name="T65" fmla="*/ 110 h 121"/>
                  <a:gd name="T66" fmla="*/ 71 w 122"/>
                  <a:gd name="T67" fmla="*/ 115 h 121"/>
                  <a:gd name="T68" fmla="*/ 62 w 122"/>
                  <a:gd name="T69" fmla="*/ 118 h 121"/>
                  <a:gd name="T70" fmla="*/ 53 w 122"/>
                  <a:gd name="T71" fmla="*/ 119 h 121"/>
                  <a:gd name="T72" fmla="*/ 44 w 122"/>
                  <a:gd name="T73" fmla="*/ 120 h 121"/>
                  <a:gd name="T74" fmla="*/ 35 w 122"/>
                  <a:gd name="T75" fmla="*/ 119 h 121"/>
                  <a:gd name="T76" fmla="*/ 26 w 122"/>
                  <a:gd name="T77" fmla="*/ 118 h 121"/>
                  <a:gd name="T78" fmla="*/ 19 w 122"/>
                  <a:gd name="T79" fmla="*/ 113 h 121"/>
                  <a:gd name="T80" fmla="*/ 13 w 122"/>
                  <a:gd name="T81" fmla="*/ 108 h 1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2"/>
                  <a:gd name="T124" fmla="*/ 0 h 121"/>
                  <a:gd name="T125" fmla="*/ 122 w 122"/>
                  <a:gd name="T126" fmla="*/ 121 h 1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2" h="121">
                    <a:moveTo>
                      <a:pt x="13" y="108"/>
                    </a:moveTo>
                    <a:lnTo>
                      <a:pt x="7" y="102"/>
                    </a:lnTo>
                    <a:lnTo>
                      <a:pt x="3" y="94"/>
                    </a:lnTo>
                    <a:lnTo>
                      <a:pt x="1" y="86"/>
                    </a:lnTo>
                    <a:lnTo>
                      <a:pt x="0" y="78"/>
                    </a:lnTo>
                    <a:lnTo>
                      <a:pt x="1" y="68"/>
                    </a:lnTo>
                    <a:lnTo>
                      <a:pt x="2" y="59"/>
                    </a:lnTo>
                    <a:lnTo>
                      <a:pt x="6" y="49"/>
                    </a:lnTo>
                    <a:lnTo>
                      <a:pt x="11" y="41"/>
                    </a:lnTo>
                    <a:lnTo>
                      <a:pt x="17" y="32"/>
                    </a:lnTo>
                    <a:lnTo>
                      <a:pt x="24" y="24"/>
                    </a:lnTo>
                    <a:lnTo>
                      <a:pt x="33" y="17"/>
                    </a:lnTo>
                    <a:lnTo>
                      <a:pt x="41" y="10"/>
                    </a:lnTo>
                    <a:lnTo>
                      <a:pt x="51" y="6"/>
                    </a:lnTo>
                    <a:lnTo>
                      <a:pt x="59" y="3"/>
                    </a:lnTo>
                    <a:lnTo>
                      <a:pt x="69" y="0"/>
                    </a:lnTo>
                    <a:lnTo>
                      <a:pt x="78" y="0"/>
                    </a:lnTo>
                    <a:lnTo>
                      <a:pt x="87" y="1"/>
                    </a:lnTo>
                    <a:lnTo>
                      <a:pt x="95" y="3"/>
                    </a:lnTo>
                    <a:lnTo>
                      <a:pt x="102" y="7"/>
                    </a:lnTo>
                    <a:lnTo>
                      <a:pt x="109" y="13"/>
                    </a:lnTo>
                    <a:lnTo>
                      <a:pt x="114" y="19"/>
                    </a:lnTo>
                    <a:lnTo>
                      <a:pt x="118" y="26"/>
                    </a:lnTo>
                    <a:lnTo>
                      <a:pt x="120" y="35"/>
                    </a:lnTo>
                    <a:lnTo>
                      <a:pt x="121" y="43"/>
                    </a:lnTo>
                    <a:lnTo>
                      <a:pt x="121" y="52"/>
                    </a:lnTo>
                    <a:lnTo>
                      <a:pt x="119" y="62"/>
                    </a:lnTo>
                    <a:lnTo>
                      <a:pt x="116" y="71"/>
                    </a:lnTo>
                    <a:lnTo>
                      <a:pt x="111" y="80"/>
                    </a:lnTo>
                    <a:lnTo>
                      <a:pt x="105" y="89"/>
                    </a:lnTo>
                    <a:lnTo>
                      <a:pt x="98" y="98"/>
                    </a:lnTo>
                    <a:lnTo>
                      <a:pt x="89" y="104"/>
                    </a:lnTo>
                    <a:lnTo>
                      <a:pt x="81" y="110"/>
                    </a:lnTo>
                    <a:lnTo>
                      <a:pt x="71" y="115"/>
                    </a:lnTo>
                    <a:lnTo>
                      <a:pt x="62" y="118"/>
                    </a:lnTo>
                    <a:lnTo>
                      <a:pt x="53" y="119"/>
                    </a:lnTo>
                    <a:lnTo>
                      <a:pt x="44" y="120"/>
                    </a:lnTo>
                    <a:lnTo>
                      <a:pt x="35" y="119"/>
                    </a:lnTo>
                    <a:lnTo>
                      <a:pt x="26" y="118"/>
                    </a:lnTo>
                    <a:lnTo>
                      <a:pt x="19" y="113"/>
                    </a:lnTo>
                    <a:lnTo>
                      <a:pt x="13" y="108"/>
                    </a:lnTo>
                  </a:path>
                </a:pathLst>
              </a:custGeom>
              <a:solidFill>
                <a:srgbClr val="F292CB"/>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988" name="Freeform 290"/>
              <p:cNvSpPr>
                <a:spLocks/>
              </p:cNvSpPr>
              <p:nvPr/>
            </p:nvSpPr>
            <p:spPr bwMode="auto">
              <a:xfrm>
                <a:off x="907" y="2018"/>
                <a:ext cx="117" cy="116"/>
              </a:xfrm>
              <a:custGeom>
                <a:avLst/>
                <a:gdLst>
                  <a:gd name="T0" fmla="*/ 12 w 117"/>
                  <a:gd name="T1" fmla="*/ 103 h 116"/>
                  <a:gd name="T2" fmla="*/ 7 w 117"/>
                  <a:gd name="T3" fmla="*/ 97 h 116"/>
                  <a:gd name="T4" fmla="*/ 3 w 117"/>
                  <a:gd name="T5" fmla="*/ 90 h 116"/>
                  <a:gd name="T6" fmla="*/ 1 w 117"/>
                  <a:gd name="T7" fmla="*/ 83 h 116"/>
                  <a:gd name="T8" fmla="*/ 0 w 117"/>
                  <a:gd name="T9" fmla="*/ 74 h 116"/>
                  <a:gd name="T10" fmla="*/ 1 w 117"/>
                  <a:gd name="T11" fmla="*/ 65 h 116"/>
                  <a:gd name="T12" fmla="*/ 2 w 117"/>
                  <a:gd name="T13" fmla="*/ 56 h 116"/>
                  <a:gd name="T14" fmla="*/ 5 w 117"/>
                  <a:gd name="T15" fmla="*/ 48 h 116"/>
                  <a:gd name="T16" fmla="*/ 10 w 117"/>
                  <a:gd name="T17" fmla="*/ 39 h 116"/>
                  <a:gd name="T18" fmla="*/ 16 w 117"/>
                  <a:gd name="T19" fmla="*/ 31 h 116"/>
                  <a:gd name="T20" fmla="*/ 23 w 117"/>
                  <a:gd name="T21" fmla="*/ 23 h 116"/>
                  <a:gd name="T22" fmla="*/ 32 w 117"/>
                  <a:gd name="T23" fmla="*/ 16 h 116"/>
                  <a:gd name="T24" fmla="*/ 39 w 117"/>
                  <a:gd name="T25" fmla="*/ 10 h 116"/>
                  <a:gd name="T26" fmla="*/ 48 w 117"/>
                  <a:gd name="T27" fmla="*/ 6 h 116"/>
                  <a:gd name="T28" fmla="*/ 57 w 117"/>
                  <a:gd name="T29" fmla="*/ 3 h 116"/>
                  <a:gd name="T30" fmla="*/ 66 w 117"/>
                  <a:gd name="T31" fmla="*/ 1 h 116"/>
                  <a:gd name="T32" fmla="*/ 75 w 117"/>
                  <a:gd name="T33" fmla="*/ 0 h 116"/>
                  <a:gd name="T34" fmla="*/ 83 w 117"/>
                  <a:gd name="T35" fmla="*/ 1 h 116"/>
                  <a:gd name="T36" fmla="*/ 92 w 117"/>
                  <a:gd name="T37" fmla="*/ 2 h 116"/>
                  <a:gd name="T38" fmla="*/ 97 w 117"/>
                  <a:gd name="T39" fmla="*/ 7 h 116"/>
                  <a:gd name="T40" fmla="*/ 104 w 117"/>
                  <a:gd name="T41" fmla="*/ 12 h 116"/>
                  <a:gd name="T42" fmla="*/ 109 w 117"/>
                  <a:gd name="T43" fmla="*/ 18 h 116"/>
                  <a:gd name="T44" fmla="*/ 113 w 117"/>
                  <a:gd name="T45" fmla="*/ 26 h 116"/>
                  <a:gd name="T46" fmla="*/ 115 w 117"/>
                  <a:gd name="T47" fmla="*/ 34 h 116"/>
                  <a:gd name="T48" fmla="*/ 116 w 117"/>
                  <a:gd name="T49" fmla="*/ 41 h 116"/>
                  <a:gd name="T50" fmla="*/ 116 w 117"/>
                  <a:gd name="T51" fmla="*/ 50 h 116"/>
                  <a:gd name="T52" fmla="*/ 114 w 117"/>
                  <a:gd name="T53" fmla="*/ 59 h 116"/>
                  <a:gd name="T54" fmla="*/ 111 w 117"/>
                  <a:gd name="T55" fmla="*/ 68 h 116"/>
                  <a:gd name="T56" fmla="*/ 106 w 117"/>
                  <a:gd name="T57" fmla="*/ 75 h 116"/>
                  <a:gd name="T58" fmla="*/ 100 w 117"/>
                  <a:gd name="T59" fmla="*/ 85 h 116"/>
                  <a:gd name="T60" fmla="*/ 94 w 117"/>
                  <a:gd name="T61" fmla="*/ 93 h 116"/>
                  <a:gd name="T62" fmla="*/ 86 w 117"/>
                  <a:gd name="T63" fmla="*/ 99 h 116"/>
                  <a:gd name="T64" fmla="*/ 78 w 117"/>
                  <a:gd name="T65" fmla="*/ 104 h 116"/>
                  <a:gd name="T66" fmla="*/ 68 w 117"/>
                  <a:gd name="T67" fmla="*/ 109 h 116"/>
                  <a:gd name="T68" fmla="*/ 60 w 117"/>
                  <a:gd name="T69" fmla="*/ 113 h 116"/>
                  <a:gd name="T70" fmla="*/ 51 w 117"/>
                  <a:gd name="T71" fmla="*/ 114 h 116"/>
                  <a:gd name="T72" fmla="*/ 43 w 117"/>
                  <a:gd name="T73" fmla="*/ 115 h 116"/>
                  <a:gd name="T74" fmla="*/ 33 w 117"/>
                  <a:gd name="T75" fmla="*/ 114 h 116"/>
                  <a:gd name="T76" fmla="*/ 25 w 117"/>
                  <a:gd name="T77" fmla="*/ 112 h 116"/>
                  <a:gd name="T78" fmla="*/ 19 w 117"/>
                  <a:gd name="T79" fmla="*/ 108 h 116"/>
                  <a:gd name="T80" fmla="*/ 12 w 117"/>
                  <a:gd name="T81" fmla="*/ 103 h 1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7"/>
                  <a:gd name="T124" fmla="*/ 0 h 116"/>
                  <a:gd name="T125" fmla="*/ 117 w 117"/>
                  <a:gd name="T126" fmla="*/ 116 h 1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7" h="116">
                    <a:moveTo>
                      <a:pt x="12" y="103"/>
                    </a:moveTo>
                    <a:lnTo>
                      <a:pt x="7" y="97"/>
                    </a:lnTo>
                    <a:lnTo>
                      <a:pt x="3" y="90"/>
                    </a:lnTo>
                    <a:lnTo>
                      <a:pt x="1" y="83"/>
                    </a:lnTo>
                    <a:lnTo>
                      <a:pt x="0" y="74"/>
                    </a:lnTo>
                    <a:lnTo>
                      <a:pt x="1" y="65"/>
                    </a:lnTo>
                    <a:lnTo>
                      <a:pt x="2" y="56"/>
                    </a:lnTo>
                    <a:lnTo>
                      <a:pt x="5" y="48"/>
                    </a:lnTo>
                    <a:lnTo>
                      <a:pt x="10" y="39"/>
                    </a:lnTo>
                    <a:lnTo>
                      <a:pt x="16" y="31"/>
                    </a:lnTo>
                    <a:lnTo>
                      <a:pt x="23" y="23"/>
                    </a:lnTo>
                    <a:lnTo>
                      <a:pt x="32" y="16"/>
                    </a:lnTo>
                    <a:lnTo>
                      <a:pt x="39" y="10"/>
                    </a:lnTo>
                    <a:lnTo>
                      <a:pt x="48" y="6"/>
                    </a:lnTo>
                    <a:lnTo>
                      <a:pt x="57" y="3"/>
                    </a:lnTo>
                    <a:lnTo>
                      <a:pt x="66" y="1"/>
                    </a:lnTo>
                    <a:lnTo>
                      <a:pt x="75" y="0"/>
                    </a:lnTo>
                    <a:lnTo>
                      <a:pt x="83" y="1"/>
                    </a:lnTo>
                    <a:lnTo>
                      <a:pt x="92" y="2"/>
                    </a:lnTo>
                    <a:lnTo>
                      <a:pt x="97" y="7"/>
                    </a:lnTo>
                    <a:lnTo>
                      <a:pt x="104" y="12"/>
                    </a:lnTo>
                    <a:lnTo>
                      <a:pt x="109" y="18"/>
                    </a:lnTo>
                    <a:lnTo>
                      <a:pt x="113" y="26"/>
                    </a:lnTo>
                    <a:lnTo>
                      <a:pt x="115" y="34"/>
                    </a:lnTo>
                    <a:lnTo>
                      <a:pt x="116" y="41"/>
                    </a:lnTo>
                    <a:lnTo>
                      <a:pt x="116" y="50"/>
                    </a:lnTo>
                    <a:lnTo>
                      <a:pt x="114" y="59"/>
                    </a:lnTo>
                    <a:lnTo>
                      <a:pt x="111" y="68"/>
                    </a:lnTo>
                    <a:lnTo>
                      <a:pt x="106" y="75"/>
                    </a:lnTo>
                    <a:lnTo>
                      <a:pt x="100" y="85"/>
                    </a:lnTo>
                    <a:lnTo>
                      <a:pt x="94" y="93"/>
                    </a:lnTo>
                    <a:lnTo>
                      <a:pt x="86" y="99"/>
                    </a:lnTo>
                    <a:lnTo>
                      <a:pt x="78" y="104"/>
                    </a:lnTo>
                    <a:lnTo>
                      <a:pt x="68" y="109"/>
                    </a:lnTo>
                    <a:lnTo>
                      <a:pt x="60" y="113"/>
                    </a:lnTo>
                    <a:lnTo>
                      <a:pt x="51" y="114"/>
                    </a:lnTo>
                    <a:lnTo>
                      <a:pt x="43" y="115"/>
                    </a:lnTo>
                    <a:lnTo>
                      <a:pt x="33" y="114"/>
                    </a:lnTo>
                    <a:lnTo>
                      <a:pt x="25" y="112"/>
                    </a:lnTo>
                    <a:lnTo>
                      <a:pt x="19" y="108"/>
                    </a:lnTo>
                    <a:lnTo>
                      <a:pt x="12" y="103"/>
                    </a:lnTo>
                  </a:path>
                </a:pathLst>
              </a:custGeom>
              <a:solidFill>
                <a:srgbClr val="F6A1D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989" name="Freeform 291"/>
              <p:cNvSpPr>
                <a:spLocks/>
              </p:cNvSpPr>
              <p:nvPr/>
            </p:nvSpPr>
            <p:spPr bwMode="auto">
              <a:xfrm>
                <a:off x="909" y="2019"/>
                <a:ext cx="112" cy="112"/>
              </a:xfrm>
              <a:custGeom>
                <a:avLst/>
                <a:gdLst>
                  <a:gd name="T0" fmla="*/ 12 w 112"/>
                  <a:gd name="T1" fmla="*/ 100 h 112"/>
                  <a:gd name="T2" fmla="*/ 7 w 112"/>
                  <a:gd name="T3" fmla="*/ 94 h 112"/>
                  <a:gd name="T4" fmla="*/ 3 w 112"/>
                  <a:gd name="T5" fmla="*/ 87 h 112"/>
                  <a:gd name="T6" fmla="*/ 1 w 112"/>
                  <a:gd name="T7" fmla="*/ 79 h 112"/>
                  <a:gd name="T8" fmla="*/ 0 w 112"/>
                  <a:gd name="T9" fmla="*/ 72 h 112"/>
                  <a:gd name="T10" fmla="*/ 1 w 112"/>
                  <a:gd name="T11" fmla="*/ 63 h 112"/>
                  <a:gd name="T12" fmla="*/ 3 w 112"/>
                  <a:gd name="T13" fmla="*/ 54 h 112"/>
                  <a:gd name="T14" fmla="*/ 5 w 112"/>
                  <a:gd name="T15" fmla="*/ 46 h 112"/>
                  <a:gd name="T16" fmla="*/ 10 w 112"/>
                  <a:gd name="T17" fmla="*/ 38 h 112"/>
                  <a:gd name="T18" fmla="*/ 15 w 112"/>
                  <a:gd name="T19" fmla="*/ 29 h 112"/>
                  <a:gd name="T20" fmla="*/ 22 w 112"/>
                  <a:gd name="T21" fmla="*/ 21 h 112"/>
                  <a:gd name="T22" fmla="*/ 30 w 112"/>
                  <a:gd name="T23" fmla="*/ 16 h 112"/>
                  <a:gd name="T24" fmla="*/ 38 w 112"/>
                  <a:gd name="T25" fmla="*/ 10 h 112"/>
                  <a:gd name="T26" fmla="*/ 47 w 112"/>
                  <a:gd name="T27" fmla="*/ 6 h 112"/>
                  <a:gd name="T28" fmla="*/ 54 w 112"/>
                  <a:gd name="T29" fmla="*/ 3 h 112"/>
                  <a:gd name="T30" fmla="*/ 63 w 112"/>
                  <a:gd name="T31" fmla="*/ 1 h 112"/>
                  <a:gd name="T32" fmla="*/ 72 w 112"/>
                  <a:gd name="T33" fmla="*/ 0 h 112"/>
                  <a:gd name="T34" fmla="*/ 80 w 112"/>
                  <a:gd name="T35" fmla="*/ 1 h 112"/>
                  <a:gd name="T36" fmla="*/ 87 w 112"/>
                  <a:gd name="T37" fmla="*/ 3 h 112"/>
                  <a:gd name="T38" fmla="*/ 94 w 112"/>
                  <a:gd name="T39" fmla="*/ 7 h 112"/>
                  <a:gd name="T40" fmla="*/ 100 w 112"/>
                  <a:gd name="T41" fmla="*/ 12 h 112"/>
                  <a:gd name="T42" fmla="*/ 105 w 112"/>
                  <a:gd name="T43" fmla="*/ 18 h 112"/>
                  <a:gd name="T44" fmla="*/ 108 w 112"/>
                  <a:gd name="T45" fmla="*/ 25 h 112"/>
                  <a:gd name="T46" fmla="*/ 110 w 112"/>
                  <a:gd name="T47" fmla="*/ 33 h 112"/>
                  <a:gd name="T48" fmla="*/ 111 w 112"/>
                  <a:gd name="T49" fmla="*/ 40 h 112"/>
                  <a:gd name="T50" fmla="*/ 110 w 112"/>
                  <a:gd name="T51" fmla="*/ 48 h 112"/>
                  <a:gd name="T52" fmla="*/ 108 w 112"/>
                  <a:gd name="T53" fmla="*/ 57 h 112"/>
                  <a:gd name="T54" fmla="*/ 106 w 112"/>
                  <a:gd name="T55" fmla="*/ 65 h 112"/>
                  <a:gd name="T56" fmla="*/ 101 w 112"/>
                  <a:gd name="T57" fmla="*/ 74 h 112"/>
                  <a:gd name="T58" fmla="*/ 96 w 112"/>
                  <a:gd name="T59" fmla="*/ 82 h 112"/>
                  <a:gd name="T60" fmla="*/ 90 w 112"/>
                  <a:gd name="T61" fmla="*/ 90 h 112"/>
                  <a:gd name="T62" fmla="*/ 82 w 112"/>
                  <a:gd name="T63" fmla="*/ 96 h 112"/>
                  <a:gd name="T64" fmla="*/ 75 w 112"/>
                  <a:gd name="T65" fmla="*/ 101 h 112"/>
                  <a:gd name="T66" fmla="*/ 66 w 112"/>
                  <a:gd name="T67" fmla="*/ 106 h 112"/>
                  <a:gd name="T68" fmla="*/ 57 w 112"/>
                  <a:gd name="T69" fmla="*/ 109 h 112"/>
                  <a:gd name="T70" fmla="*/ 48 w 112"/>
                  <a:gd name="T71" fmla="*/ 110 h 112"/>
                  <a:gd name="T72" fmla="*/ 40 w 112"/>
                  <a:gd name="T73" fmla="*/ 111 h 112"/>
                  <a:gd name="T74" fmla="*/ 33 w 112"/>
                  <a:gd name="T75" fmla="*/ 110 h 112"/>
                  <a:gd name="T76" fmla="*/ 25 w 112"/>
                  <a:gd name="T77" fmla="*/ 109 h 112"/>
                  <a:gd name="T78" fmla="*/ 18 w 112"/>
                  <a:gd name="T79" fmla="*/ 105 h 112"/>
                  <a:gd name="T80" fmla="*/ 12 w 112"/>
                  <a:gd name="T81" fmla="*/ 100 h 11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2"/>
                  <a:gd name="T124" fmla="*/ 0 h 112"/>
                  <a:gd name="T125" fmla="*/ 112 w 112"/>
                  <a:gd name="T126" fmla="*/ 112 h 11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2" h="112">
                    <a:moveTo>
                      <a:pt x="12" y="100"/>
                    </a:moveTo>
                    <a:lnTo>
                      <a:pt x="7" y="94"/>
                    </a:lnTo>
                    <a:lnTo>
                      <a:pt x="3" y="87"/>
                    </a:lnTo>
                    <a:lnTo>
                      <a:pt x="1" y="79"/>
                    </a:lnTo>
                    <a:lnTo>
                      <a:pt x="0" y="72"/>
                    </a:lnTo>
                    <a:lnTo>
                      <a:pt x="1" y="63"/>
                    </a:lnTo>
                    <a:lnTo>
                      <a:pt x="3" y="54"/>
                    </a:lnTo>
                    <a:lnTo>
                      <a:pt x="5" y="46"/>
                    </a:lnTo>
                    <a:lnTo>
                      <a:pt x="10" y="38"/>
                    </a:lnTo>
                    <a:lnTo>
                      <a:pt x="15" y="29"/>
                    </a:lnTo>
                    <a:lnTo>
                      <a:pt x="22" y="21"/>
                    </a:lnTo>
                    <a:lnTo>
                      <a:pt x="30" y="16"/>
                    </a:lnTo>
                    <a:lnTo>
                      <a:pt x="38" y="10"/>
                    </a:lnTo>
                    <a:lnTo>
                      <a:pt x="47" y="6"/>
                    </a:lnTo>
                    <a:lnTo>
                      <a:pt x="54" y="3"/>
                    </a:lnTo>
                    <a:lnTo>
                      <a:pt x="63" y="1"/>
                    </a:lnTo>
                    <a:lnTo>
                      <a:pt x="72" y="0"/>
                    </a:lnTo>
                    <a:lnTo>
                      <a:pt x="80" y="1"/>
                    </a:lnTo>
                    <a:lnTo>
                      <a:pt x="87" y="3"/>
                    </a:lnTo>
                    <a:lnTo>
                      <a:pt x="94" y="7"/>
                    </a:lnTo>
                    <a:lnTo>
                      <a:pt x="100" y="12"/>
                    </a:lnTo>
                    <a:lnTo>
                      <a:pt x="105" y="18"/>
                    </a:lnTo>
                    <a:lnTo>
                      <a:pt x="108" y="25"/>
                    </a:lnTo>
                    <a:lnTo>
                      <a:pt x="110" y="33"/>
                    </a:lnTo>
                    <a:lnTo>
                      <a:pt x="111" y="40"/>
                    </a:lnTo>
                    <a:lnTo>
                      <a:pt x="110" y="48"/>
                    </a:lnTo>
                    <a:lnTo>
                      <a:pt x="108" y="57"/>
                    </a:lnTo>
                    <a:lnTo>
                      <a:pt x="106" y="65"/>
                    </a:lnTo>
                    <a:lnTo>
                      <a:pt x="101" y="74"/>
                    </a:lnTo>
                    <a:lnTo>
                      <a:pt x="96" y="82"/>
                    </a:lnTo>
                    <a:lnTo>
                      <a:pt x="90" y="90"/>
                    </a:lnTo>
                    <a:lnTo>
                      <a:pt x="82" y="96"/>
                    </a:lnTo>
                    <a:lnTo>
                      <a:pt x="75" y="101"/>
                    </a:lnTo>
                    <a:lnTo>
                      <a:pt x="66" y="106"/>
                    </a:lnTo>
                    <a:lnTo>
                      <a:pt x="57" y="109"/>
                    </a:lnTo>
                    <a:lnTo>
                      <a:pt x="48" y="110"/>
                    </a:lnTo>
                    <a:lnTo>
                      <a:pt x="40" y="111"/>
                    </a:lnTo>
                    <a:lnTo>
                      <a:pt x="33" y="110"/>
                    </a:lnTo>
                    <a:lnTo>
                      <a:pt x="25" y="109"/>
                    </a:lnTo>
                    <a:lnTo>
                      <a:pt x="18" y="105"/>
                    </a:lnTo>
                    <a:lnTo>
                      <a:pt x="12" y="100"/>
                    </a:lnTo>
                  </a:path>
                </a:pathLst>
              </a:custGeom>
              <a:solidFill>
                <a:srgbClr val="FAB0D4"/>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990" name="Freeform 292"/>
              <p:cNvSpPr>
                <a:spLocks/>
              </p:cNvSpPr>
              <p:nvPr/>
            </p:nvSpPr>
            <p:spPr bwMode="auto">
              <a:xfrm>
                <a:off x="912" y="2021"/>
                <a:ext cx="107" cy="106"/>
              </a:xfrm>
              <a:custGeom>
                <a:avLst/>
                <a:gdLst>
                  <a:gd name="T0" fmla="*/ 86 w 107"/>
                  <a:gd name="T1" fmla="*/ 85 h 106"/>
                  <a:gd name="T2" fmla="*/ 79 w 107"/>
                  <a:gd name="T3" fmla="*/ 91 h 106"/>
                  <a:gd name="T4" fmla="*/ 71 w 107"/>
                  <a:gd name="T5" fmla="*/ 95 h 106"/>
                  <a:gd name="T6" fmla="*/ 63 w 107"/>
                  <a:gd name="T7" fmla="*/ 100 h 106"/>
                  <a:gd name="T8" fmla="*/ 55 w 107"/>
                  <a:gd name="T9" fmla="*/ 103 h 106"/>
                  <a:gd name="T10" fmla="*/ 47 w 107"/>
                  <a:gd name="T11" fmla="*/ 105 h 106"/>
                  <a:gd name="T12" fmla="*/ 38 w 107"/>
                  <a:gd name="T13" fmla="*/ 105 h 106"/>
                  <a:gd name="T14" fmla="*/ 31 w 107"/>
                  <a:gd name="T15" fmla="*/ 104 h 106"/>
                  <a:gd name="T16" fmla="*/ 24 w 107"/>
                  <a:gd name="T17" fmla="*/ 102 h 106"/>
                  <a:gd name="T18" fmla="*/ 17 w 107"/>
                  <a:gd name="T19" fmla="*/ 99 h 106"/>
                  <a:gd name="T20" fmla="*/ 11 w 107"/>
                  <a:gd name="T21" fmla="*/ 94 h 106"/>
                  <a:gd name="T22" fmla="*/ 6 w 107"/>
                  <a:gd name="T23" fmla="*/ 89 h 106"/>
                  <a:gd name="T24" fmla="*/ 4 w 107"/>
                  <a:gd name="T25" fmla="*/ 83 h 106"/>
                  <a:gd name="T26" fmla="*/ 1 w 107"/>
                  <a:gd name="T27" fmla="*/ 75 h 106"/>
                  <a:gd name="T28" fmla="*/ 0 w 107"/>
                  <a:gd name="T29" fmla="*/ 68 h 106"/>
                  <a:gd name="T30" fmla="*/ 1 w 107"/>
                  <a:gd name="T31" fmla="*/ 60 h 106"/>
                  <a:gd name="T32" fmla="*/ 3 w 107"/>
                  <a:gd name="T33" fmla="*/ 52 h 106"/>
                  <a:gd name="T34" fmla="*/ 5 w 107"/>
                  <a:gd name="T35" fmla="*/ 44 h 106"/>
                  <a:gd name="T36" fmla="*/ 10 w 107"/>
                  <a:gd name="T37" fmla="*/ 36 h 106"/>
                  <a:gd name="T38" fmla="*/ 15 w 107"/>
                  <a:gd name="T39" fmla="*/ 28 h 106"/>
                  <a:gd name="T40" fmla="*/ 21 w 107"/>
                  <a:gd name="T41" fmla="*/ 20 h 106"/>
                  <a:gd name="T42" fmla="*/ 30 w 107"/>
                  <a:gd name="T43" fmla="*/ 15 h 106"/>
                  <a:gd name="T44" fmla="*/ 36 w 107"/>
                  <a:gd name="T45" fmla="*/ 8 h 106"/>
                  <a:gd name="T46" fmla="*/ 45 w 107"/>
                  <a:gd name="T47" fmla="*/ 4 h 106"/>
                  <a:gd name="T48" fmla="*/ 52 w 107"/>
                  <a:gd name="T49" fmla="*/ 2 h 106"/>
                  <a:gd name="T50" fmla="*/ 61 w 107"/>
                  <a:gd name="T51" fmla="*/ 0 h 106"/>
                  <a:gd name="T52" fmla="*/ 68 w 107"/>
                  <a:gd name="T53" fmla="*/ 0 h 106"/>
                  <a:gd name="T54" fmla="*/ 76 w 107"/>
                  <a:gd name="T55" fmla="*/ 1 h 106"/>
                  <a:gd name="T56" fmla="*/ 84 w 107"/>
                  <a:gd name="T57" fmla="*/ 2 h 106"/>
                  <a:gd name="T58" fmla="*/ 89 w 107"/>
                  <a:gd name="T59" fmla="*/ 6 h 106"/>
                  <a:gd name="T60" fmla="*/ 95 w 107"/>
                  <a:gd name="T61" fmla="*/ 11 h 106"/>
                  <a:gd name="T62" fmla="*/ 100 w 107"/>
                  <a:gd name="T63" fmla="*/ 16 h 106"/>
                  <a:gd name="T64" fmla="*/ 103 w 107"/>
                  <a:gd name="T65" fmla="*/ 23 h 106"/>
                  <a:gd name="T66" fmla="*/ 105 w 107"/>
                  <a:gd name="T67" fmla="*/ 31 h 106"/>
                  <a:gd name="T68" fmla="*/ 106 w 107"/>
                  <a:gd name="T69" fmla="*/ 38 h 106"/>
                  <a:gd name="T70" fmla="*/ 105 w 107"/>
                  <a:gd name="T71" fmla="*/ 46 h 106"/>
                  <a:gd name="T72" fmla="*/ 104 w 107"/>
                  <a:gd name="T73" fmla="*/ 54 h 106"/>
                  <a:gd name="T74" fmla="*/ 102 w 107"/>
                  <a:gd name="T75" fmla="*/ 62 h 106"/>
                  <a:gd name="T76" fmla="*/ 97 w 107"/>
                  <a:gd name="T77" fmla="*/ 70 h 106"/>
                  <a:gd name="T78" fmla="*/ 91 w 107"/>
                  <a:gd name="T79" fmla="*/ 78 h 106"/>
                  <a:gd name="T80" fmla="*/ 86 w 107"/>
                  <a:gd name="T81" fmla="*/ 85 h 10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7"/>
                  <a:gd name="T124" fmla="*/ 0 h 106"/>
                  <a:gd name="T125" fmla="*/ 107 w 107"/>
                  <a:gd name="T126" fmla="*/ 106 h 10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7" h="106">
                    <a:moveTo>
                      <a:pt x="86" y="85"/>
                    </a:moveTo>
                    <a:lnTo>
                      <a:pt x="79" y="91"/>
                    </a:lnTo>
                    <a:lnTo>
                      <a:pt x="71" y="95"/>
                    </a:lnTo>
                    <a:lnTo>
                      <a:pt x="63" y="100"/>
                    </a:lnTo>
                    <a:lnTo>
                      <a:pt x="55" y="103"/>
                    </a:lnTo>
                    <a:lnTo>
                      <a:pt x="47" y="105"/>
                    </a:lnTo>
                    <a:lnTo>
                      <a:pt x="38" y="105"/>
                    </a:lnTo>
                    <a:lnTo>
                      <a:pt x="31" y="104"/>
                    </a:lnTo>
                    <a:lnTo>
                      <a:pt x="24" y="102"/>
                    </a:lnTo>
                    <a:lnTo>
                      <a:pt x="17" y="99"/>
                    </a:lnTo>
                    <a:lnTo>
                      <a:pt x="11" y="94"/>
                    </a:lnTo>
                    <a:lnTo>
                      <a:pt x="6" y="89"/>
                    </a:lnTo>
                    <a:lnTo>
                      <a:pt x="4" y="83"/>
                    </a:lnTo>
                    <a:lnTo>
                      <a:pt x="1" y="75"/>
                    </a:lnTo>
                    <a:lnTo>
                      <a:pt x="0" y="68"/>
                    </a:lnTo>
                    <a:lnTo>
                      <a:pt x="1" y="60"/>
                    </a:lnTo>
                    <a:lnTo>
                      <a:pt x="3" y="52"/>
                    </a:lnTo>
                    <a:lnTo>
                      <a:pt x="5" y="44"/>
                    </a:lnTo>
                    <a:lnTo>
                      <a:pt x="10" y="36"/>
                    </a:lnTo>
                    <a:lnTo>
                      <a:pt x="15" y="28"/>
                    </a:lnTo>
                    <a:lnTo>
                      <a:pt x="21" y="20"/>
                    </a:lnTo>
                    <a:lnTo>
                      <a:pt x="30" y="15"/>
                    </a:lnTo>
                    <a:lnTo>
                      <a:pt x="36" y="8"/>
                    </a:lnTo>
                    <a:lnTo>
                      <a:pt x="45" y="4"/>
                    </a:lnTo>
                    <a:lnTo>
                      <a:pt x="52" y="2"/>
                    </a:lnTo>
                    <a:lnTo>
                      <a:pt x="61" y="0"/>
                    </a:lnTo>
                    <a:lnTo>
                      <a:pt x="68" y="0"/>
                    </a:lnTo>
                    <a:lnTo>
                      <a:pt x="76" y="1"/>
                    </a:lnTo>
                    <a:lnTo>
                      <a:pt x="84" y="2"/>
                    </a:lnTo>
                    <a:lnTo>
                      <a:pt x="89" y="6"/>
                    </a:lnTo>
                    <a:lnTo>
                      <a:pt x="95" y="11"/>
                    </a:lnTo>
                    <a:lnTo>
                      <a:pt x="100" y="16"/>
                    </a:lnTo>
                    <a:lnTo>
                      <a:pt x="103" y="23"/>
                    </a:lnTo>
                    <a:lnTo>
                      <a:pt x="105" y="31"/>
                    </a:lnTo>
                    <a:lnTo>
                      <a:pt x="106" y="38"/>
                    </a:lnTo>
                    <a:lnTo>
                      <a:pt x="105" y="46"/>
                    </a:lnTo>
                    <a:lnTo>
                      <a:pt x="104" y="54"/>
                    </a:lnTo>
                    <a:lnTo>
                      <a:pt x="102" y="62"/>
                    </a:lnTo>
                    <a:lnTo>
                      <a:pt x="97" y="70"/>
                    </a:lnTo>
                    <a:lnTo>
                      <a:pt x="91" y="78"/>
                    </a:lnTo>
                    <a:lnTo>
                      <a:pt x="86" y="85"/>
                    </a:lnTo>
                  </a:path>
                </a:pathLst>
              </a:custGeom>
              <a:solidFill>
                <a:srgbClr val="FFBFD8"/>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991" name="Freeform 293"/>
              <p:cNvSpPr>
                <a:spLocks/>
              </p:cNvSpPr>
              <p:nvPr/>
            </p:nvSpPr>
            <p:spPr bwMode="auto">
              <a:xfrm>
                <a:off x="916" y="2026"/>
                <a:ext cx="100" cy="98"/>
              </a:xfrm>
              <a:custGeom>
                <a:avLst/>
                <a:gdLst>
                  <a:gd name="T0" fmla="*/ 10 w 100"/>
                  <a:gd name="T1" fmla="*/ 88 h 98"/>
                  <a:gd name="T2" fmla="*/ 6 w 100"/>
                  <a:gd name="T3" fmla="*/ 83 h 98"/>
                  <a:gd name="T4" fmla="*/ 2 w 100"/>
                  <a:gd name="T5" fmla="*/ 77 h 98"/>
                  <a:gd name="T6" fmla="*/ 1 w 100"/>
                  <a:gd name="T7" fmla="*/ 70 h 98"/>
                  <a:gd name="T8" fmla="*/ 0 w 100"/>
                  <a:gd name="T9" fmla="*/ 62 h 98"/>
                  <a:gd name="T10" fmla="*/ 1 w 100"/>
                  <a:gd name="T11" fmla="*/ 55 h 98"/>
                  <a:gd name="T12" fmla="*/ 2 w 100"/>
                  <a:gd name="T13" fmla="*/ 48 h 98"/>
                  <a:gd name="T14" fmla="*/ 5 w 100"/>
                  <a:gd name="T15" fmla="*/ 41 h 98"/>
                  <a:gd name="T16" fmla="*/ 9 w 100"/>
                  <a:gd name="T17" fmla="*/ 33 h 98"/>
                  <a:gd name="T18" fmla="*/ 14 w 100"/>
                  <a:gd name="T19" fmla="*/ 25 h 98"/>
                  <a:gd name="T20" fmla="*/ 20 w 100"/>
                  <a:gd name="T21" fmla="*/ 20 h 98"/>
                  <a:gd name="T22" fmla="*/ 27 w 100"/>
                  <a:gd name="T23" fmla="*/ 13 h 98"/>
                  <a:gd name="T24" fmla="*/ 34 w 100"/>
                  <a:gd name="T25" fmla="*/ 8 h 98"/>
                  <a:gd name="T26" fmla="*/ 42 w 100"/>
                  <a:gd name="T27" fmla="*/ 4 h 98"/>
                  <a:gd name="T28" fmla="*/ 48 w 100"/>
                  <a:gd name="T29" fmla="*/ 2 h 98"/>
                  <a:gd name="T30" fmla="*/ 56 w 100"/>
                  <a:gd name="T31" fmla="*/ 0 h 98"/>
                  <a:gd name="T32" fmla="*/ 64 w 100"/>
                  <a:gd name="T33" fmla="*/ 0 h 98"/>
                  <a:gd name="T34" fmla="*/ 71 w 100"/>
                  <a:gd name="T35" fmla="*/ 1 h 98"/>
                  <a:gd name="T36" fmla="*/ 78 w 100"/>
                  <a:gd name="T37" fmla="*/ 2 h 98"/>
                  <a:gd name="T38" fmla="*/ 84 w 100"/>
                  <a:gd name="T39" fmla="*/ 5 h 98"/>
                  <a:gd name="T40" fmla="*/ 89 w 100"/>
                  <a:gd name="T41" fmla="*/ 10 h 98"/>
                  <a:gd name="T42" fmla="*/ 93 w 100"/>
                  <a:gd name="T43" fmla="*/ 15 h 98"/>
                  <a:gd name="T44" fmla="*/ 97 w 100"/>
                  <a:gd name="T45" fmla="*/ 22 h 98"/>
                  <a:gd name="T46" fmla="*/ 98 w 100"/>
                  <a:gd name="T47" fmla="*/ 28 h 98"/>
                  <a:gd name="T48" fmla="*/ 99 w 100"/>
                  <a:gd name="T49" fmla="*/ 34 h 98"/>
                  <a:gd name="T50" fmla="*/ 99 w 100"/>
                  <a:gd name="T51" fmla="*/ 43 h 98"/>
                  <a:gd name="T52" fmla="*/ 97 w 100"/>
                  <a:gd name="T53" fmla="*/ 50 h 98"/>
                  <a:gd name="T54" fmla="*/ 95 w 100"/>
                  <a:gd name="T55" fmla="*/ 57 h 98"/>
                  <a:gd name="T56" fmla="*/ 91 w 100"/>
                  <a:gd name="T57" fmla="*/ 64 h 98"/>
                  <a:gd name="T58" fmla="*/ 86 w 100"/>
                  <a:gd name="T59" fmla="*/ 71 h 98"/>
                  <a:gd name="T60" fmla="*/ 80 w 100"/>
                  <a:gd name="T61" fmla="*/ 79 h 98"/>
                  <a:gd name="T62" fmla="*/ 73 w 100"/>
                  <a:gd name="T63" fmla="*/ 84 h 98"/>
                  <a:gd name="T64" fmla="*/ 67 w 100"/>
                  <a:gd name="T65" fmla="*/ 89 h 98"/>
                  <a:gd name="T66" fmla="*/ 59 w 100"/>
                  <a:gd name="T67" fmla="*/ 93 h 98"/>
                  <a:gd name="T68" fmla="*/ 51 w 100"/>
                  <a:gd name="T69" fmla="*/ 96 h 98"/>
                  <a:gd name="T70" fmla="*/ 43 w 100"/>
                  <a:gd name="T71" fmla="*/ 96 h 98"/>
                  <a:gd name="T72" fmla="*/ 37 w 100"/>
                  <a:gd name="T73" fmla="*/ 97 h 98"/>
                  <a:gd name="T74" fmla="*/ 29 w 100"/>
                  <a:gd name="T75" fmla="*/ 96 h 98"/>
                  <a:gd name="T76" fmla="*/ 22 w 100"/>
                  <a:gd name="T77" fmla="*/ 96 h 98"/>
                  <a:gd name="T78" fmla="*/ 16 w 100"/>
                  <a:gd name="T79" fmla="*/ 92 h 98"/>
                  <a:gd name="T80" fmla="*/ 10 w 100"/>
                  <a:gd name="T81" fmla="*/ 88 h 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0"/>
                  <a:gd name="T124" fmla="*/ 0 h 98"/>
                  <a:gd name="T125" fmla="*/ 100 w 100"/>
                  <a:gd name="T126" fmla="*/ 98 h 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0" h="98">
                    <a:moveTo>
                      <a:pt x="10" y="88"/>
                    </a:moveTo>
                    <a:lnTo>
                      <a:pt x="6" y="83"/>
                    </a:lnTo>
                    <a:lnTo>
                      <a:pt x="2" y="77"/>
                    </a:lnTo>
                    <a:lnTo>
                      <a:pt x="1" y="70"/>
                    </a:lnTo>
                    <a:lnTo>
                      <a:pt x="0" y="62"/>
                    </a:lnTo>
                    <a:lnTo>
                      <a:pt x="1" y="55"/>
                    </a:lnTo>
                    <a:lnTo>
                      <a:pt x="2" y="48"/>
                    </a:lnTo>
                    <a:lnTo>
                      <a:pt x="5" y="41"/>
                    </a:lnTo>
                    <a:lnTo>
                      <a:pt x="9" y="33"/>
                    </a:lnTo>
                    <a:lnTo>
                      <a:pt x="14" y="25"/>
                    </a:lnTo>
                    <a:lnTo>
                      <a:pt x="20" y="20"/>
                    </a:lnTo>
                    <a:lnTo>
                      <a:pt x="27" y="13"/>
                    </a:lnTo>
                    <a:lnTo>
                      <a:pt x="34" y="8"/>
                    </a:lnTo>
                    <a:lnTo>
                      <a:pt x="42" y="4"/>
                    </a:lnTo>
                    <a:lnTo>
                      <a:pt x="48" y="2"/>
                    </a:lnTo>
                    <a:lnTo>
                      <a:pt x="56" y="0"/>
                    </a:lnTo>
                    <a:lnTo>
                      <a:pt x="64" y="0"/>
                    </a:lnTo>
                    <a:lnTo>
                      <a:pt x="71" y="1"/>
                    </a:lnTo>
                    <a:lnTo>
                      <a:pt x="78" y="2"/>
                    </a:lnTo>
                    <a:lnTo>
                      <a:pt x="84" y="5"/>
                    </a:lnTo>
                    <a:lnTo>
                      <a:pt x="89" y="10"/>
                    </a:lnTo>
                    <a:lnTo>
                      <a:pt x="93" y="15"/>
                    </a:lnTo>
                    <a:lnTo>
                      <a:pt x="97" y="22"/>
                    </a:lnTo>
                    <a:lnTo>
                      <a:pt x="98" y="28"/>
                    </a:lnTo>
                    <a:lnTo>
                      <a:pt x="99" y="34"/>
                    </a:lnTo>
                    <a:lnTo>
                      <a:pt x="99" y="43"/>
                    </a:lnTo>
                    <a:lnTo>
                      <a:pt x="97" y="50"/>
                    </a:lnTo>
                    <a:lnTo>
                      <a:pt x="95" y="57"/>
                    </a:lnTo>
                    <a:lnTo>
                      <a:pt x="91" y="64"/>
                    </a:lnTo>
                    <a:lnTo>
                      <a:pt x="86" y="71"/>
                    </a:lnTo>
                    <a:lnTo>
                      <a:pt x="80" y="79"/>
                    </a:lnTo>
                    <a:lnTo>
                      <a:pt x="73" y="84"/>
                    </a:lnTo>
                    <a:lnTo>
                      <a:pt x="67" y="89"/>
                    </a:lnTo>
                    <a:lnTo>
                      <a:pt x="59" y="93"/>
                    </a:lnTo>
                    <a:lnTo>
                      <a:pt x="51" y="96"/>
                    </a:lnTo>
                    <a:lnTo>
                      <a:pt x="43" y="96"/>
                    </a:lnTo>
                    <a:lnTo>
                      <a:pt x="37" y="97"/>
                    </a:lnTo>
                    <a:lnTo>
                      <a:pt x="29" y="96"/>
                    </a:lnTo>
                    <a:lnTo>
                      <a:pt x="22" y="96"/>
                    </a:lnTo>
                    <a:lnTo>
                      <a:pt x="16" y="92"/>
                    </a:lnTo>
                    <a:lnTo>
                      <a:pt x="10" y="88"/>
                    </a:lnTo>
                  </a:path>
                </a:pathLst>
              </a:custGeom>
              <a:solidFill>
                <a:srgbClr val="F9AFC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992" name="Freeform 294"/>
              <p:cNvSpPr>
                <a:spLocks/>
              </p:cNvSpPr>
              <p:nvPr/>
            </p:nvSpPr>
            <p:spPr bwMode="auto">
              <a:xfrm>
                <a:off x="920" y="2029"/>
                <a:ext cx="92" cy="92"/>
              </a:xfrm>
              <a:custGeom>
                <a:avLst/>
                <a:gdLst>
                  <a:gd name="T0" fmla="*/ 10 w 92"/>
                  <a:gd name="T1" fmla="*/ 82 h 92"/>
                  <a:gd name="T2" fmla="*/ 6 w 92"/>
                  <a:gd name="T3" fmla="*/ 76 h 92"/>
                  <a:gd name="T4" fmla="*/ 3 w 92"/>
                  <a:gd name="T5" fmla="*/ 71 h 92"/>
                  <a:gd name="T6" fmla="*/ 1 w 92"/>
                  <a:gd name="T7" fmla="*/ 65 h 92"/>
                  <a:gd name="T8" fmla="*/ 0 w 92"/>
                  <a:gd name="T9" fmla="*/ 59 h 92"/>
                  <a:gd name="T10" fmla="*/ 1 w 92"/>
                  <a:gd name="T11" fmla="*/ 51 h 92"/>
                  <a:gd name="T12" fmla="*/ 2 w 92"/>
                  <a:gd name="T13" fmla="*/ 44 h 92"/>
                  <a:gd name="T14" fmla="*/ 5 w 92"/>
                  <a:gd name="T15" fmla="*/ 37 h 92"/>
                  <a:gd name="T16" fmla="*/ 8 w 92"/>
                  <a:gd name="T17" fmla="*/ 31 h 92"/>
                  <a:gd name="T18" fmla="*/ 13 w 92"/>
                  <a:gd name="T19" fmla="*/ 24 h 92"/>
                  <a:gd name="T20" fmla="*/ 18 w 92"/>
                  <a:gd name="T21" fmla="*/ 18 h 92"/>
                  <a:gd name="T22" fmla="*/ 24 w 92"/>
                  <a:gd name="T23" fmla="*/ 12 h 92"/>
                  <a:gd name="T24" fmla="*/ 31 w 92"/>
                  <a:gd name="T25" fmla="*/ 7 h 92"/>
                  <a:gd name="T26" fmla="*/ 38 w 92"/>
                  <a:gd name="T27" fmla="*/ 4 h 92"/>
                  <a:gd name="T28" fmla="*/ 44 w 92"/>
                  <a:gd name="T29" fmla="*/ 2 h 92"/>
                  <a:gd name="T30" fmla="*/ 52 w 92"/>
                  <a:gd name="T31" fmla="*/ 0 h 92"/>
                  <a:gd name="T32" fmla="*/ 58 w 92"/>
                  <a:gd name="T33" fmla="*/ 0 h 92"/>
                  <a:gd name="T34" fmla="*/ 65 w 92"/>
                  <a:gd name="T35" fmla="*/ 1 h 92"/>
                  <a:gd name="T36" fmla="*/ 71 w 92"/>
                  <a:gd name="T37" fmla="*/ 2 h 92"/>
                  <a:gd name="T38" fmla="*/ 77 w 92"/>
                  <a:gd name="T39" fmla="*/ 5 h 92"/>
                  <a:gd name="T40" fmla="*/ 82 w 92"/>
                  <a:gd name="T41" fmla="*/ 9 h 92"/>
                  <a:gd name="T42" fmla="*/ 85 w 92"/>
                  <a:gd name="T43" fmla="*/ 15 h 92"/>
                  <a:gd name="T44" fmla="*/ 88 w 92"/>
                  <a:gd name="T45" fmla="*/ 21 h 92"/>
                  <a:gd name="T46" fmla="*/ 91 w 92"/>
                  <a:gd name="T47" fmla="*/ 26 h 92"/>
                  <a:gd name="T48" fmla="*/ 91 w 92"/>
                  <a:gd name="T49" fmla="*/ 32 h 92"/>
                  <a:gd name="T50" fmla="*/ 90 w 92"/>
                  <a:gd name="T51" fmla="*/ 40 h 92"/>
                  <a:gd name="T52" fmla="*/ 89 w 92"/>
                  <a:gd name="T53" fmla="*/ 46 h 92"/>
                  <a:gd name="T54" fmla="*/ 87 w 92"/>
                  <a:gd name="T55" fmla="*/ 53 h 92"/>
                  <a:gd name="T56" fmla="*/ 83 w 92"/>
                  <a:gd name="T57" fmla="*/ 60 h 92"/>
                  <a:gd name="T58" fmla="*/ 79 w 92"/>
                  <a:gd name="T59" fmla="*/ 67 h 92"/>
                  <a:gd name="T60" fmla="*/ 74 w 92"/>
                  <a:gd name="T61" fmla="*/ 73 h 92"/>
                  <a:gd name="T62" fmla="*/ 67 w 92"/>
                  <a:gd name="T63" fmla="*/ 79 h 92"/>
                  <a:gd name="T64" fmla="*/ 61 w 92"/>
                  <a:gd name="T65" fmla="*/ 83 h 92"/>
                  <a:gd name="T66" fmla="*/ 54 w 92"/>
                  <a:gd name="T67" fmla="*/ 87 h 92"/>
                  <a:gd name="T68" fmla="*/ 47 w 92"/>
                  <a:gd name="T69" fmla="*/ 89 h 92"/>
                  <a:gd name="T70" fmla="*/ 39 w 92"/>
                  <a:gd name="T71" fmla="*/ 91 h 92"/>
                  <a:gd name="T72" fmla="*/ 33 w 92"/>
                  <a:gd name="T73" fmla="*/ 91 h 92"/>
                  <a:gd name="T74" fmla="*/ 27 w 92"/>
                  <a:gd name="T75" fmla="*/ 90 h 92"/>
                  <a:gd name="T76" fmla="*/ 21 w 92"/>
                  <a:gd name="T77" fmla="*/ 89 h 92"/>
                  <a:gd name="T78" fmla="*/ 15 w 92"/>
                  <a:gd name="T79" fmla="*/ 85 h 92"/>
                  <a:gd name="T80" fmla="*/ 10 w 92"/>
                  <a:gd name="T81" fmla="*/ 82 h 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2"/>
                  <a:gd name="T124" fmla="*/ 0 h 92"/>
                  <a:gd name="T125" fmla="*/ 92 w 92"/>
                  <a:gd name="T126" fmla="*/ 92 h 9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2" h="92">
                    <a:moveTo>
                      <a:pt x="10" y="82"/>
                    </a:moveTo>
                    <a:lnTo>
                      <a:pt x="6" y="76"/>
                    </a:lnTo>
                    <a:lnTo>
                      <a:pt x="3" y="71"/>
                    </a:lnTo>
                    <a:lnTo>
                      <a:pt x="1" y="65"/>
                    </a:lnTo>
                    <a:lnTo>
                      <a:pt x="0" y="59"/>
                    </a:lnTo>
                    <a:lnTo>
                      <a:pt x="1" y="51"/>
                    </a:lnTo>
                    <a:lnTo>
                      <a:pt x="2" y="44"/>
                    </a:lnTo>
                    <a:lnTo>
                      <a:pt x="5" y="37"/>
                    </a:lnTo>
                    <a:lnTo>
                      <a:pt x="8" y="31"/>
                    </a:lnTo>
                    <a:lnTo>
                      <a:pt x="13" y="24"/>
                    </a:lnTo>
                    <a:lnTo>
                      <a:pt x="18" y="18"/>
                    </a:lnTo>
                    <a:lnTo>
                      <a:pt x="24" y="12"/>
                    </a:lnTo>
                    <a:lnTo>
                      <a:pt x="31" y="7"/>
                    </a:lnTo>
                    <a:lnTo>
                      <a:pt x="38" y="4"/>
                    </a:lnTo>
                    <a:lnTo>
                      <a:pt x="44" y="2"/>
                    </a:lnTo>
                    <a:lnTo>
                      <a:pt x="52" y="0"/>
                    </a:lnTo>
                    <a:lnTo>
                      <a:pt x="58" y="0"/>
                    </a:lnTo>
                    <a:lnTo>
                      <a:pt x="65" y="1"/>
                    </a:lnTo>
                    <a:lnTo>
                      <a:pt x="71" y="2"/>
                    </a:lnTo>
                    <a:lnTo>
                      <a:pt x="77" y="5"/>
                    </a:lnTo>
                    <a:lnTo>
                      <a:pt x="82" y="9"/>
                    </a:lnTo>
                    <a:lnTo>
                      <a:pt x="85" y="15"/>
                    </a:lnTo>
                    <a:lnTo>
                      <a:pt x="88" y="21"/>
                    </a:lnTo>
                    <a:lnTo>
                      <a:pt x="91" y="26"/>
                    </a:lnTo>
                    <a:lnTo>
                      <a:pt x="91" y="32"/>
                    </a:lnTo>
                    <a:lnTo>
                      <a:pt x="90" y="40"/>
                    </a:lnTo>
                    <a:lnTo>
                      <a:pt x="89" y="46"/>
                    </a:lnTo>
                    <a:lnTo>
                      <a:pt x="87" y="53"/>
                    </a:lnTo>
                    <a:lnTo>
                      <a:pt x="83" y="60"/>
                    </a:lnTo>
                    <a:lnTo>
                      <a:pt x="79" y="67"/>
                    </a:lnTo>
                    <a:lnTo>
                      <a:pt x="74" y="73"/>
                    </a:lnTo>
                    <a:lnTo>
                      <a:pt x="67" y="79"/>
                    </a:lnTo>
                    <a:lnTo>
                      <a:pt x="61" y="83"/>
                    </a:lnTo>
                    <a:lnTo>
                      <a:pt x="54" y="87"/>
                    </a:lnTo>
                    <a:lnTo>
                      <a:pt x="47" y="89"/>
                    </a:lnTo>
                    <a:lnTo>
                      <a:pt x="39" y="91"/>
                    </a:lnTo>
                    <a:lnTo>
                      <a:pt x="33" y="91"/>
                    </a:lnTo>
                    <a:lnTo>
                      <a:pt x="27" y="90"/>
                    </a:lnTo>
                    <a:lnTo>
                      <a:pt x="21" y="89"/>
                    </a:lnTo>
                    <a:lnTo>
                      <a:pt x="15" y="85"/>
                    </a:lnTo>
                    <a:lnTo>
                      <a:pt x="10" y="82"/>
                    </a:lnTo>
                  </a:path>
                </a:pathLst>
              </a:custGeom>
              <a:solidFill>
                <a:srgbClr val="F4A0C6"/>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993" name="Freeform 295"/>
              <p:cNvSpPr>
                <a:spLocks/>
              </p:cNvSpPr>
              <p:nvPr/>
            </p:nvSpPr>
            <p:spPr bwMode="auto">
              <a:xfrm>
                <a:off x="923" y="2033"/>
                <a:ext cx="86" cy="85"/>
              </a:xfrm>
              <a:custGeom>
                <a:avLst/>
                <a:gdLst>
                  <a:gd name="T0" fmla="*/ 8 w 86"/>
                  <a:gd name="T1" fmla="*/ 75 h 85"/>
                  <a:gd name="T2" fmla="*/ 5 w 86"/>
                  <a:gd name="T3" fmla="*/ 71 h 85"/>
                  <a:gd name="T4" fmla="*/ 3 w 86"/>
                  <a:gd name="T5" fmla="*/ 66 h 85"/>
                  <a:gd name="T6" fmla="*/ 1 w 86"/>
                  <a:gd name="T7" fmla="*/ 60 h 85"/>
                  <a:gd name="T8" fmla="*/ 0 w 86"/>
                  <a:gd name="T9" fmla="*/ 54 h 85"/>
                  <a:gd name="T10" fmla="*/ 1 w 86"/>
                  <a:gd name="T11" fmla="*/ 47 h 85"/>
                  <a:gd name="T12" fmla="*/ 2 w 86"/>
                  <a:gd name="T13" fmla="*/ 41 h 85"/>
                  <a:gd name="T14" fmla="*/ 3 w 86"/>
                  <a:gd name="T15" fmla="*/ 34 h 85"/>
                  <a:gd name="T16" fmla="*/ 8 w 86"/>
                  <a:gd name="T17" fmla="*/ 29 h 85"/>
                  <a:gd name="T18" fmla="*/ 12 w 86"/>
                  <a:gd name="T19" fmla="*/ 22 h 85"/>
                  <a:gd name="T20" fmla="*/ 17 w 86"/>
                  <a:gd name="T21" fmla="*/ 16 h 85"/>
                  <a:gd name="T22" fmla="*/ 23 w 86"/>
                  <a:gd name="T23" fmla="*/ 12 h 85"/>
                  <a:gd name="T24" fmla="*/ 29 w 86"/>
                  <a:gd name="T25" fmla="*/ 7 h 85"/>
                  <a:gd name="T26" fmla="*/ 36 w 86"/>
                  <a:gd name="T27" fmla="*/ 4 h 85"/>
                  <a:gd name="T28" fmla="*/ 42 w 86"/>
                  <a:gd name="T29" fmla="*/ 2 h 85"/>
                  <a:gd name="T30" fmla="*/ 48 w 86"/>
                  <a:gd name="T31" fmla="*/ 1 h 85"/>
                  <a:gd name="T32" fmla="*/ 55 w 86"/>
                  <a:gd name="T33" fmla="*/ 0 h 85"/>
                  <a:gd name="T34" fmla="*/ 61 w 86"/>
                  <a:gd name="T35" fmla="*/ 1 h 85"/>
                  <a:gd name="T36" fmla="*/ 67 w 86"/>
                  <a:gd name="T37" fmla="*/ 2 h 85"/>
                  <a:gd name="T38" fmla="*/ 72 w 86"/>
                  <a:gd name="T39" fmla="*/ 5 h 85"/>
                  <a:gd name="T40" fmla="*/ 77 w 86"/>
                  <a:gd name="T41" fmla="*/ 9 h 85"/>
                  <a:gd name="T42" fmla="*/ 79 w 86"/>
                  <a:gd name="T43" fmla="*/ 13 h 85"/>
                  <a:gd name="T44" fmla="*/ 82 w 86"/>
                  <a:gd name="T45" fmla="*/ 18 h 85"/>
                  <a:gd name="T46" fmla="*/ 84 w 86"/>
                  <a:gd name="T47" fmla="*/ 23 h 85"/>
                  <a:gd name="T48" fmla="*/ 85 w 86"/>
                  <a:gd name="T49" fmla="*/ 30 h 85"/>
                  <a:gd name="T50" fmla="*/ 84 w 86"/>
                  <a:gd name="T51" fmla="*/ 37 h 85"/>
                  <a:gd name="T52" fmla="*/ 83 w 86"/>
                  <a:gd name="T53" fmla="*/ 43 h 85"/>
                  <a:gd name="T54" fmla="*/ 82 w 86"/>
                  <a:gd name="T55" fmla="*/ 50 h 85"/>
                  <a:gd name="T56" fmla="*/ 78 w 86"/>
                  <a:gd name="T57" fmla="*/ 55 h 85"/>
                  <a:gd name="T58" fmla="*/ 74 w 86"/>
                  <a:gd name="T59" fmla="*/ 61 h 85"/>
                  <a:gd name="T60" fmla="*/ 69 w 86"/>
                  <a:gd name="T61" fmla="*/ 67 h 85"/>
                  <a:gd name="T62" fmla="*/ 62 w 86"/>
                  <a:gd name="T63" fmla="*/ 72 h 85"/>
                  <a:gd name="T64" fmla="*/ 56 w 86"/>
                  <a:gd name="T65" fmla="*/ 76 h 85"/>
                  <a:gd name="T66" fmla="*/ 50 w 86"/>
                  <a:gd name="T67" fmla="*/ 80 h 85"/>
                  <a:gd name="T68" fmla="*/ 44 w 86"/>
                  <a:gd name="T69" fmla="*/ 82 h 85"/>
                  <a:gd name="T70" fmla="*/ 37 w 86"/>
                  <a:gd name="T71" fmla="*/ 83 h 85"/>
                  <a:gd name="T72" fmla="*/ 30 w 86"/>
                  <a:gd name="T73" fmla="*/ 84 h 85"/>
                  <a:gd name="T74" fmla="*/ 25 w 86"/>
                  <a:gd name="T75" fmla="*/ 83 h 85"/>
                  <a:gd name="T76" fmla="*/ 19 w 86"/>
                  <a:gd name="T77" fmla="*/ 81 h 85"/>
                  <a:gd name="T78" fmla="*/ 13 w 86"/>
                  <a:gd name="T79" fmla="*/ 79 h 85"/>
                  <a:gd name="T80" fmla="*/ 8 w 86"/>
                  <a:gd name="T81" fmla="*/ 75 h 8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6"/>
                  <a:gd name="T124" fmla="*/ 0 h 85"/>
                  <a:gd name="T125" fmla="*/ 86 w 86"/>
                  <a:gd name="T126" fmla="*/ 85 h 8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6" h="85">
                    <a:moveTo>
                      <a:pt x="8" y="75"/>
                    </a:moveTo>
                    <a:lnTo>
                      <a:pt x="5" y="71"/>
                    </a:lnTo>
                    <a:lnTo>
                      <a:pt x="3" y="66"/>
                    </a:lnTo>
                    <a:lnTo>
                      <a:pt x="1" y="60"/>
                    </a:lnTo>
                    <a:lnTo>
                      <a:pt x="0" y="54"/>
                    </a:lnTo>
                    <a:lnTo>
                      <a:pt x="1" y="47"/>
                    </a:lnTo>
                    <a:lnTo>
                      <a:pt x="2" y="41"/>
                    </a:lnTo>
                    <a:lnTo>
                      <a:pt x="3" y="34"/>
                    </a:lnTo>
                    <a:lnTo>
                      <a:pt x="8" y="29"/>
                    </a:lnTo>
                    <a:lnTo>
                      <a:pt x="12" y="22"/>
                    </a:lnTo>
                    <a:lnTo>
                      <a:pt x="17" y="16"/>
                    </a:lnTo>
                    <a:lnTo>
                      <a:pt x="23" y="12"/>
                    </a:lnTo>
                    <a:lnTo>
                      <a:pt x="29" y="7"/>
                    </a:lnTo>
                    <a:lnTo>
                      <a:pt x="36" y="4"/>
                    </a:lnTo>
                    <a:lnTo>
                      <a:pt x="42" y="2"/>
                    </a:lnTo>
                    <a:lnTo>
                      <a:pt x="48" y="1"/>
                    </a:lnTo>
                    <a:lnTo>
                      <a:pt x="55" y="0"/>
                    </a:lnTo>
                    <a:lnTo>
                      <a:pt x="61" y="1"/>
                    </a:lnTo>
                    <a:lnTo>
                      <a:pt x="67" y="2"/>
                    </a:lnTo>
                    <a:lnTo>
                      <a:pt x="72" y="5"/>
                    </a:lnTo>
                    <a:lnTo>
                      <a:pt x="77" y="9"/>
                    </a:lnTo>
                    <a:lnTo>
                      <a:pt x="79" y="13"/>
                    </a:lnTo>
                    <a:lnTo>
                      <a:pt x="82" y="18"/>
                    </a:lnTo>
                    <a:lnTo>
                      <a:pt x="84" y="23"/>
                    </a:lnTo>
                    <a:lnTo>
                      <a:pt x="85" y="30"/>
                    </a:lnTo>
                    <a:lnTo>
                      <a:pt x="84" y="37"/>
                    </a:lnTo>
                    <a:lnTo>
                      <a:pt x="83" y="43"/>
                    </a:lnTo>
                    <a:lnTo>
                      <a:pt x="82" y="50"/>
                    </a:lnTo>
                    <a:lnTo>
                      <a:pt x="78" y="55"/>
                    </a:lnTo>
                    <a:lnTo>
                      <a:pt x="74" y="61"/>
                    </a:lnTo>
                    <a:lnTo>
                      <a:pt x="69" y="67"/>
                    </a:lnTo>
                    <a:lnTo>
                      <a:pt x="62" y="72"/>
                    </a:lnTo>
                    <a:lnTo>
                      <a:pt x="56" y="76"/>
                    </a:lnTo>
                    <a:lnTo>
                      <a:pt x="50" y="80"/>
                    </a:lnTo>
                    <a:lnTo>
                      <a:pt x="44" y="82"/>
                    </a:lnTo>
                    <a:lnTo>
                      <a:pt x="37" y="83"/>
                    </a:lnTo>
                    <a:lnTo>
                      <a:pt x="30" y="84"/>
                    </a:lnTo>
                    <a:lnTo>
                      <a:pt x="25" y="83"/>
                    </a:lnTo>
                    <a:lnTo>
                      <a:pt x="19" y="81"/>
                    </a:lnTo>
                    <a:lnTo>
                      <a:pt x="13" y="79"/>
                    </a:lnTo>
                    <a:lnTo>
                      <a:pt x="8" y="75"/>
                    </a:lnTo>
                  </a:path>
                </a:pathLst>
              </a:custGeom>
              <a:solidFill>
                <a:srgbClr val="EF91B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994" name="Freeform 296"/>
              <p:cNvSpPr>
                <a:spLocks/>
              </p:cNvSpPr>
              <p:nvPr/>
            </p:nvSpPr>
            <p:spPr bwMode="auto">
              <a:xfrm>
                <a:off x="927" y="2037"/>
                <a:ext cx="78" cy="78"/>
              </a:xfrm>
              <a:custGeom>
                <a:avLst/>
                <a:gdLst>
                  <a:gd name="T0" fmla="*/ 8 w 78"/>
                  <a:gd name="T1" fmla="*/ 69 h 78"/>
                  <a:gd name="T2" fmla="*/ 5 w 78"/>
                  <a:gd name="T3" fmla="*/ 65 h 78"/>
                  <a:gd name="T4" fmla="*/ 2 w 78"/>
                  <a:gd name="T5" fmla="*/ 60 h 78"/>
                  <a:gd name="T6" fmla="*/ 1 w 78"/>
                  <a:gd name="T7" fmla="*/ 55 h 78"/>
                  <a:gd name="T8" fmla="*/ 0 w 78"/>
                  <a:gd name="T9" fmla="*/ 49 h 78"/>
                  <a:gd name="T10" fmla="*/ 0 w 78"/>
                  <a:gd name="T11" fmla="*/ 44 h 78"/>
                  <a:gd name="T12" fmla="*/ 2 w 78"/>
                  <a:gd name="T13" fmla="*/ 37 h 78"/>
                  <a:gd name="T14" fmla="*/ 3 w 78"/>
                  <a:gd name="T15" fmla="*/ 31 h 78"/>
                  <a:gd name="T16" fmla="*/ 7 w 78"/>
                  <a:gd name="T17" fmla="*/ 26 h 78"/>
                  <a:gd name="T18" fmla="*/ 11 w 78"/>
                  <a:gd name="T19" fmla="*/ 20 h 78"/>
                  <a:gd name="T20" fmla="*/ 16 w 78"/>
                  <a:gd name="T21" fmla="*/ 15 h 78"/>
                  <a:gd name="T22" fmla="*/ 20 w 78"/>
                  <a:gd name="T23" fmla="*/ 10 h 78"/>
                  <a:gd name="T24" fmla="*/ 26 w 78"/>
                  <a:gd name="T25" fmla="*/ 6 h 78"/>
                  <a:gd name="T26" fmla="*/ 32 w 78"/>
                  <a:gd name="T27" fmla="*/ 3 h 78"/>
                  <a:gd name="T28" fmla="*/ 37 w 78"/>
                  <a:gd name="T29" fmla="*/ 1 h 78"/>
                  <a:gd name="T30" fmla="*/ 43 w 78"/>
                  <a:gd name="T31" fmla="*/ 0 h 78"/>
                  <a:gd name="T32" fmla="*/ 49 w 78"/>
                  <a:gd name="T33" fmla="*/ 0 h 78"/>
                  <a:gd name="T34" fmla="*/ 55 w 78"/>
                  <a:gd name="T35" fmla="*/ 1 h 78"/>
                  <a:gd name="T36" fmla="*/ 61 w 78"/>
                  <a:gd name="T37" fmla="*/ 1 h 78"/>
                  <a:gd name="T38" fmla="*/ 65 w 78"/>
                  <a:gd name="T39" fmla="*/ 4 h 78"/>
                  <a:gd name="T40" fmla="*/ 70 w 78"/>
                  <a:gd name="T41" fmla="*/ 8 h 78"/>
                  <a:gd name="T42" fmla="*/ 73 w 78"/>
                  <a:gd name="T43" fmla="*/ 12 h 78"/>
                  <a:gd name="T44" fmla="*/ 75 w 78"/>
                  <a:gd name="T45" fmla="*/ 17 h 78"/>
                  <a:gd name="T46" fmla="*/ 76 w 78"/>
                  <a:gd name="T47" fmla="*/ 22 h 78"/>
                  <a:gd name="T48" fmla="*/ 77 w 78"/>
                  <a:gd name="T49" fmla="*/ 27 h 78"/>
                  <a:gd name="T50" fmla="*/ 76 w 78"/>
                  <a:gd name="T51" fmla="*/ 33 h 78"/>
                  <a:gd name="T52" fmla="*/ 76 w 78"/>
                  <a:gd name="T53" fmla="*/ 39 h 78"/>
                  <a:gd name="T54" fmla="*/ 74 w 78"/>
                  <a:gd name="T55" fmla="*/ 45 h 78"/>
                  <a:gd name="T56" fmla="*/ 70 w 78"/>
                  <a:gd name="T57" fmla="*/ 51 h 78"/>
                  <a:gd name="T58" fmla="*/ 67 w 78"/>
                  <a:gd name="T59" fmla="*/ 56 h 78"/>
                  <a:gd name="T60" fmla="*/ 62 w 78"/>
                  <a:gd name="T61" fmla="*/ 62 h 78"/>
                  <a:gd name="T62" fmla="*/ 56 w 78"/>
                  <a:gd name="T63" fmla="*/ 66 h 78"/>
                  <a:gd name="T64" fmla="*/ 51 w 78"/>
                  <a:gd name="T65" fmla="*/ 70 h 78"/>
                  <a:gd name="T66" fmla="*/ 45 w 78"/>
                  <a:gd name="T67" fmla="*/ 74 h 78"/>
                  <a:gd name="T68" fmla="*/ 39 w 78"/>
                  <a:gd name="T69" fmla="*/ 75 h 78"/>
                  <a:gd name="T70" fmla="*/ 33 w 78"/>
                  <a:gd name="T71" fmla="*/ 76 h 78"/>
                  <a:gd name="T72" fmla="*/ 27 w 78"/>
                  <a:gd name="T73" fmla="*/ 77 h 78"/>
                  <a:gd name="T74" fmla="*/ 22 w 78"/>
                  <a:gd name="T75" fmla="*/ 76 h 78"/>
                  <a:gd name="T76" fmla="*/ 17 w 78"/>
                  <a:gd name="T77" fmla="*/ 75 h 78"/>
                  <a:gd name="T78" fmla="*/ 12 w 78"/>
                  <a:gd name="T79" fmla="*/ 73 h 78"/>
                  <a:gd name="T80" fmla="*/ 8 w 78"/>
                  <a:gd name="T81" fmla="*/ 69 h 7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8"/>
                  <a:gd name="T124" fmla="*/ 0 h 78"/>
                  <a:gd name="T125" fmla="*/ 78 w 78"/>
                  <a:gd name="T126" fmla="*/ 78 h 7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8" h="78">
                    <a:moveTo>
                      <a:pt x="8" y="69"/>
                    </a:moveTo>
                    <a:lnTo>
                      <a:pt x="5" y="65"/>
                    </a:lnTo>
                    <a:lnTo>
                      <a:pt x="2" y="60"/>
                    </a:lnTo>
                    <a:lnTo>
                      <a:pt x="1" y="55"/>
                    </a:lnTo>
                    <a:lnTo>
                      <a:pt x="0" y="49"/>
                    </a:lnTo>
                    <a:lnTo>
                      <a:pt x="0" y="44"/>
                    </a:lnTo>
                    <a:lnTo>
                      <a:pt x="2" y="37"/>
                    </a:lnTo>
                    <a:lnTo>
                      <a:pt x="3" y="31"/>
                    </a:lnTo>
                    <a:lnTo>
                      <a:pt x="7" y="26"/>
                    </a:lnTo>
                    <a:lnTo>
                      <a:pt x="11" y="20"/>
                    </a:lnTo>
                    <a:lnTo>
                      <a:pt x="16" y="15"/>
                    </a:lnTo>
                    <a:lnTo>
                      <a:pt x="20" y="10"/>
                    </a:lnTo>
                    <a:lnTo>
                      <a:pt x="26" y="6"/>
                    </a:lnTo>
                    <a:lnTo>
                      <a:pt x="32" y="3"/>
                    </a:lnTo>
                    <a:lnTo>
                      <a:pt x="37" y="1"/>
                    </a:lnTo>
                    <a:lnTo>
                      <a:pt x="43" y="0"/>
                    </a:lnTo>
                    <a:lnTo>
                      <a:pt x="49" y="0"/>
                    </a:lnTo>
                    <a:lnTo>
                      <a:pt x="55" y="1"/>
                    </a:lnTo>
                    <a:lnTo>
                      <a:pt x="61" y="1"/>
                    </a:lnTo>
                    <a:lnTo>
                      <a:pt x="65" y="4"/>
                    </a:lnTo>
                    <a:lnTo>
                      <a:pt x="70" y="8"/>
                    </a:lnTo>
                    <a:lnTo>
                      <a:pt x="73" y="12"/>
                    </a:lnTo>
                    <a:lnTo>
                      <a:pt x="75" y="17"/>
                    </a:lnTo>
                    <a:lnTo>
                      <a:pt x="76" y="22"/>
                    </a:lnTo>
                    <a:lnTo>
                      <a:pt x="77" y="27"/>
                    </a:lnTo>
                    <a:lnTo>
                      <a:pt x="76" y="33"/>
                    </a:lnTo>
                    <a:lnTo>
                      <a:pt x="76" y="39"/>
                    </a:lnTo>
                    <a:lnTo>
                      <a:pt x="74" y="45"/>
                    </a:lnTo>
                    <a:lnTo>
                      <a:pt x="70" y="51"/>
                    </a:lnTo>
                    <a:lnTo>
                      <a:pt x="67" y="56"/>
                    </a:lnTo>
                    <a:lnTo>
                      <a:pt x="62" y="62"/>
                    </a:lnTo>
                    <a:lnTo>
                      <a:pt x="56" y="66"/>
                    </a:lnTo>
                    <a:lnTo>
                      <a:pt x="51" y="70"/>
                    </a:lnTo>
                    <a:lnTo>
                      <a:pt x="45" y="74"/>
                    </a:lnTo>
                    <a:lnTo>
                      <a:pt x="39" y="75"/>
                    </a:lnTo>
                    <a:lnTo>
                      <a:pt x="33" y="76"/>
                    </a:lnTo>
                    <a:lnTo>
                      <a:pt x="27" y="77"/>
                    </a:lnTo>
                    <a:lnTo>
                      <a:pt x="22" y="76"/>
                    </a:lnTo>
                    <a:lnTo>
                      <a:pt x="17" y="75"/>
                    </a:lnTo>
                    <a:lnTo>
                      <a:pt x="12" y="73"/>
                    </a:lnTo>
                    <a:lnTo>
                      <a:pt x="8" y="69"/>
                    </a:lnTo>
                  </a:path>
                </a:pathLst>
              </a:custGeom>
              <a:solidFill>
                <a:srgbClr val="EA82B5"/>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995" name="Freeform 297"/>
              <p:cNvSpPr>
                <a:spLocks/>
              </p:cNvSpPr>
              <p:nvPr/>
            </p:nvSpPr>
            <p:spPr bwMode="auto">
              <a:xfrm>
                <a:off x="931" y="2040"/>
                <a:ext cx="72" cy="71"/>
              </a:xfrm>
              <a:custGeom>
                <a:avLst/>
                <a:gdLst>
                  <a:gd name="T0" fmla="*/ 7 w 72"/>
                  <a:gd name="T1" fmla="*/ 63 h 71"/>
                  <a:gd name="T2" fmla="*/ 4 w 72"/>
                  <a:gd name="T3" fmla="*/ 59 h 71"/>
                  <a:gd name="T4" fmla="*/ 2 w 72"/>
                  <a:gd name="T5" fmla="*/ 54 h 71"/>
                  <a:gd name="T6" fmla="*/ 1 w 72"/>
                  <a:gd name="T7" fmla="*/ 49 h 71"/>
                  <a:gd name="T8" fmla="*/ 1 w 72"/>
                  <a:gd name="T9" fmla="*/ 45 h 71"/>
                  <a:gd name="T10" fmla="*/ 0 w 72"/>
                  <a:gd name="T11" fmla="*/ 39 h 71"/>
                  <a:gd name="T12" fmla="*/ 2 w 72"/>
                  <a:gd name="T13" fmla="*/ 34 h 71"/>
                  <a:gd name="T14" fmla="*/ 3 w 72"/>
                  <a:gd name="T15" fmla="*/ 29 h 71"/>
                  <a:gd name="T16" fmla="*/ 7 w 72"/>
                  <a:gd name="T17" fmla="*/ 24 h 71"/>
                  <a:gd name="T18" fmla="*/ 10 w 72"/>
                  <a:gd name="T19" fmla="*/ 19 h 71"/>
                  <a:gd name="T20" fmla="*/ 14 w 72"/>
                  <a:gd name="T21" fmla="*/ 14 h 71"/>
                  <a:gd name="T22" fmla="*/ 18 w 72"/>
                  <a:gd name="T23" fmla="*/ 9 h 71"/>
                  <a:gd name="T24" fmla="*/ 24 w 72"/>
                  <a:gd name="T25" fmla="*/ 6 h 71"/>
                  <a:gd name="T26" fmla="*/ 29 w 72"/>
                  <a:gd name="T27" fmla="*/ 3 h 71"/>
                  <a:gd name="T28" fmla="*/ 34 w 72"/>
                  <a:gd name="T29" fmla="*/ 2 h 71"/>
                  <a:gd name="T30" fmla="*/ 40 w 72"/>
                  <a:gd name="T31" fmla="*/ 1 h 71"/>
                  <a:gd name="T32" fmla="*/ 46 w 72"/>
                  <a:gd name="T33" fmla="*/ 0 h 71"/>
                  <a:gd name="T34" fmla="*/ 50 w 72"/>
                  <a:gd name="T35" fmla="*/ 1 h 71"/>
                  <a:gd name="T36" fmla="*/ 55 w 72"/>
                  <a:gd name="T37" fmla="*/ 2 h 71"/>
                  <a:gd name="T38" fmla="*/ 59 w 72"/>
                  <a:gd name="T39" fmla="*/ 4 h 71"/>
                  <a:gd name="T40" fmla="*/ 64 w 72"/>
                  <a:gd name="T41" fmla="*/ 8 h 71"/>
                  <a:gd name="T42" fmla="*/ 67 w 72"/>
                  <a:gd name="T43" fmla="*/ 11 h 71"/>
                  <a:gd name="T44" fmla="*/ 69 w 72"/>
                  <a:gd name="T45" fmla="*/ 16 h 71"/>
                  <a:gd name="T46" fmla="*/ 70 w 72"/>
                  <a:gd name="T47" fmla="*/ 20 h 71"/>
                  <a:gd name="T48" fmla="*/ 71 w 72"/>
                  <a:gd name="T49" fmla="*/ 25 h 71"/>
                  <a:gd name="T50" fmla="*/ 70 w 72"/>
                  <a:gd name="T51" fmla="*/ 30 h 71"/>
                  <a:gd name="T52" fmla="*/ 69 w 72"/>
                  <a:gd name="T53" fmla="*/ 36 h 71"/>
                  <a:gd name="T54" fmla="*/ 68 w 72"/>
                  <a:gd name="T55" fmla="*/ 42 h 71"/>
                  <a:gd name="T56" fmla="*/ 64 w 72"/>
                  <a:gd name="T57" fmla="*/ 46 h 71"/>
                  <a:gd name="T58" fmla="*/ 60 w 72"/>
                  <a:gd name="T59" fmla="*/ 51 h 71"/>
                  <a:gd name="T60" fmla="*/ 56 w 72"/>
                  <a:gd name="T61" fmla="*/ 57 h 71"/>
                  <a:gd name="T62" fmla="*/ 52 w 72"/>
                  <a:gd name="T63" fmla="*/ 61 h 71"/>
                  <a:gd name="T64" fmla="*/ 47 w 72"/>
                  <a:gd name="T65" fmla="*/ 63 h 71"/>
                  <a:gd name="T66" fmla="*/ 41 w 72"/>
                  <a:gd name="T67" fmla="*/ 67 h 71"/>
                  <a:gd name="T68" fmla="*/ 36 w 72"/>
                  <a:gd name="T69" fmla="*/ 68 h 71"/>
                  <a:gd name="T70" fmla="*/ 30 w 72"/>
                  <a:gd name="T71" fmla="*/ 69 h 71"/>
                  <a:gd name="T72" fmla="*/ 26 w 72"/>
                  <a:gd name="T73" fmla="*/ 70 h 71"/>
                  <a:gd name="T74" fmla="*/ 21 w 72"/>
                  <a:gd name="T75" fmla="*/ 69 h 71"/>
                  <a:gd name="T76" fmla="*/ 16 w 72"/>
                  <a:gd name="T77" fmla="*/ 68 h 71"/>
                  <a:gd name="T78" fmla="*/ 12 w 72"/>
                  <a:gd name="T79" fmla="*/ 66 h 71"/>
                  <a:gd name="T80" fmla="*/ 7 w 72"/>
                  <a:gd name="T81" fmla="*/ 63 h 7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2"/>
                  <a:gd name="T124" fmla="*/ 0 h 71"/>
                  <a:gd name="T125" fmla="*/ 72 w 72"/>
                  <a:gd name="T126" fmla="*/ 71 h 7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2" h="71">
                    <a:moveTo>
                      <a:pt x="7" y="63"/>
                    </a:moveTo>
                    <a:lnTo>
                      <a:pt x="4" y="59"/>
                    </a:lnTo>
                    <a:lnTo>
                      <a:pt x="2" y="54"/>
                    </a:lnTo>
                    <a:lnTo>
                      <a:pt x="1" y="49"/>
                    </a:lnTo>
                    <a:lnTo>
                      <a:pt x="1" y="45"/>
                    </a:lnTo>
                    <a:lnTo>
                      <a:pt x="0" y="39"/>
                    </a:lnTo>
                    <a:lnTo>
                      <a:pt x="2" y="34"/>
                    </a:lnTo>
                    <a:lnTo>
                      <a:pt x="3" y="29"/>
                    </a:lnTo>
                    <a:lnTo>
                      <a:pt x="7" y="24"/>
                    </a:lnTo>
                    <a:lnTo>
                      <a:pt x="10" y="19"/>
                    </a:lnTo>
                    <a:lnTo>
                      <a:pt x="14" y="14"/>
                    </a:lnTo>
                    <a:lnTo>
                      <a:pt x="18" y="9"/>
                    </a:lnTo>
                    <a:lnTo>
                      <a:pt x="24" y="6"/>
                    </a:lnTo>
                    <a:lnTo>
                      <a:pt x="29" y="3"/>
                    </a:lnTo>
                    <a:lnTo>
                      <a:pt x="34" y="2"/>
                    </a:lnTo>
                    <a:lnTo>
                      <a:pt x="40" y="1"/>
                    </a:lnTo>
                    <a:lnTo>
                      <a:pt x="46" y="0"/>
                    </a:lnTo>
                    <a:lnTo>
                      <a:pt x="50" y="1"/>
                    </a:lnTo>
                    <a:lnTo>
                      <a:pt x="55" y="2"/>
                    </a:lnTo>
                    <a:lnTo>
                      <a:pt x="59" y="4"/>
                    </a:lnTo>
                    <a:lnTo>
                      <a:pt x="64" y="8"/>
                    </a:lnTo>
                    <a:lnTo>
                      <a:pt x="67" y="11"/>
                    </a:lnTo>
                    <a:lnTo>
                      <a:pt x="69" y="16"/>
                    </a:lnTo>
                    <a:lnTo>
                      <a:pt x="70" y="20"/>
                    </a:lnTo>
                    <a:lnTo>
                      <a:pt x="71" y="25"/>
                    </a:lnTo>
                    <a:lnTo>
                      <a:pt x="70" y="30"/>
                    </a:lnTo>
                    <a:lnTo>
                      <a:pt x="69" y="36"/>
                    </a:lnTo>
                    <a:lnTo>
                      <a:pt x="68" y="42"/>
                    </a:lnTo>
                    <a:lnTo>
                      <a:pt x="64" y="46"/>
                    </a:lnTo>
                    <a:lnTo>
                      <a:pt x="60" y="51"/>
                    </a:lnTo>
                    <a:lnTo>
                      <a:pt x="56" y="57"/>
                    </a:lnTo>
                    <a:lnTo>
                      <a:pt x="52" y="61"/>
                    </a:lnTo>
                    <a:lnTo>
                      <a:pt x="47" y="63"/>
                    </a:lnTo>
                    <a:lnTo>
                      <a:pt x="41" y="67"/>
                    </a:lnTo>
                    <a:lnTo>
                      <a:pt x="36" y="68"/>
                    </a:lnTo>
                    <a:lnTo>
                      <a:pt x="30" y="69"/>
                    </a:lnTo>
                    <a:lnTo>
                      <a:pt x="26" y="70"/>
                    </a:lnTo>
                    <a:lnTo>
                      <a:pt x="21" y="69"/>
                    </a:lnTo>
                    <a:lnTo>
                      <a:pt x="16" y="68"/>
                    </a:lnTo>
                    <a:lnTo>
                      <a:pt x="12" y="66"/>
                    </a:lnTo>
                    <a:lnTo>
                      <a:pt x="7" y="63"/>
                    </a:lnTo>
                  </a:path>
                </a:pathLst>
              </a:custGeom>
              <a:solidFill>
                <a:srgbClr val="E572AC"/>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996" name="Freeform 298"/>
              <p:cNvSpPr>
                <a:spLocks/>
              </p:cNvSpPr>
              <p:nvPr/>
            </p:nvSpPr>
            <p:spPr bwMode="auto">
              <a:xfrm>
                <a:off x="934" y="2044"/>
                <a:ext cx="65" cy="65"/>
              </a:xfrm>
              <a:custGeom>
                <a:avLst/>
                <a:gdLst>
                  <a:gd name="T0" fmla="*/ 7 w 65"/>
                  <a:gd name="T1" fmla="*/ 57 h 65"/>
                  <a:gd name="T2" fmla="*/ 3 w 65"/>
                  <a:gd name="T3" fmla="*/ 54 h 65"/>
                  <a:gd name="T4" fmla="*/ 2 w 65"/>
                  <a:gd name="T5" fmla="*/ 50 h 65"/>
                  <a:gd name="T6" fmla="*/ 0 w 65"/>
                  <a:gd name="T7" fmla="*/ 46 h 65"/>
                  <a:gd name="T8" fmla="*/ 0 w 65"/>
                  <a:gd name="T9" fmla="*/ 41 h 65"/>
                  <a:gd name="T10" fmla="*/ 0 w 65"/>
                  <a:gd name="T11" fmla="*/ 36 h 65"/>
                  <a:gd name="T12" fmla="*/ 2 w 65"/>
                  <a:gd name="T13" fmla="*/ 31 h 65"/>
                  <a:gd name="T14" fmla="*/ 3 w 65"/>
                  <a:gd name="T15" fmla="*/ 26 h 65"/>
                  <a:gd name="T16" fmla="*/ 6 w 65"/>
                  <a:gd name="T17" fmla="*/ 21 h 65"/>
                  <a:gd name="T18" fmla="*/ 9 w 65"/>
                  <a:gd name="T19" fmla="*/ 17 h 65"/>
                  <a:gd name="T20" fmla="*/ 12 w 65"/>
                  <a:gd name="T21" fmla="*/ 12 h 65"/>
                  <a:gd name="T22" fmla="*/ 17 w 65"/>
                  <a:gd name="T23" fmla="*/ 9 h 65"/>
                  <a:gd name="T24" fmla="*/ 22 w 65"/>
                  <a:gd name="T25" fmla="*/ 6 h 65"/>
                  <a:gd name="T26" fmla="*/ 27 w 65"/>
                  <a:gd name="T27" fmla="*/ 3 h 65"/>
                  <a:gd name="T28" fmla="*/ 32 w 65"/>
                  <a:gd name="T29" fmla="*/ 1 h 65"/>
                  <a:gd name="T30" fmla="*/ 36 w 65"/>
                  <a:gd name="T31" fmla="*/ 0 h 65"/>
                  <a:gd name="T32" fmla="*/ 41 w 65"/>
                  <a:gd name="T33" fmla="*/ 0 h 65"/>
                  <a:gd name="T34" fmla="*/ 46 w 65"/>
                  <a:gd name="T35" fmla="*/ 1 h 65"/>
                  <a:gd name="T36" fmla="*/ 50 w 65"/>
                  <a:gd name="T37" fmla="*/ 2 h 65"/>
                  <a:gd name="T38" fmla="*/ 54 w 65"/>
                  <a:gd name="T39" fmla="*/ 3 h 65"/>
                  <a:gd name="T40" fmla="*/ 58 w 65"/>
                  <a:gd name="T41" fmla="*/ 7 h 65"/>
                  <a:gd name="T42" fmla="*/ 61 w 65"/>
                  <a:gd name="T43" fmla="*/ 10 h 65"/>
                  <a:gd name="T44" fmla="*/ 62 w 65"/>
                  <a:gd name="T45" fmla="*/ 14 h 65"/>
                  <a:gd name="T46" fmla="*/ 63 w 65"/>
                  <a:gd name="T47" fmla="*/ 18 h 65"/>
                  <a:gd name="T48" fmla="*/ 64 w 65"/>
                  <a:gd name="T49" fmla="*/ 23 h 65"/>
                  <a:gd name="T50" fmla="*/ 63 w 65"/>
                  <a:gd name="T51" fmla="*/ 27 h 65"/>
                  <a:gd name="T52" fmla="*/ 63 w 65"/>
                  <a:gd name="T53" fmla="*/ 33 h 65"/>
                  <a:gd name="T54" fmla="*/ 62 w 65"/>
                  <a:gd name="T55" fmla="*/ 37 h 65"/>
                  <a:gd name="T56" fmla="*/ 58 w 65"/>
                  <a:gd name="T57" fmla="*/ 42 h 65"/>
                  <a:gd name="T58" fmla="*/ 55 w 65"/>
                  <a:gd name="T59" fmla="*/ 47 h 65"/>
                  <a:gd name="T60" fmla="*/ 52 w 65"/>
                  <a:gd name="T61" fmla="*/ 52 h 65"/>
                  <a:gd name="T62" fmla="*/ 48 w 65"/>
                  <a:gd name="T63" fmla="*/ 55 h 65"/>
                  <a:gd name="T64" fmla="*/ 42 w 65"/>
                  <a:gd name="T65" fmla="*/ 58 h 65"/>
                  <a:gd name="T66" fmla="*/ 38 w 65"/>
                  <a:gd name="T67" fmla="*/ 61 h 65"/>
                  <a:gd name="T68" fmla="*/ 33 w 65"/>
                  <a:gd name="T69" fmla="*/ 63 h 65"/>
                  <a:gd name="T70" fmla="*/ 28 w 65"/>
                  <a:gd name="T71" fmla="*/ 63 h 65"/>
                  <a:gd name="T72" fmla="*/ 23 w 65"/>
                  <a:gd name="T73" fmla="*/ 64 h 65"/>
                  <a:gd name="T74" fmla="*/ 18 w 65"/>
                  <a:gd name="T75" fmla="*/ 63 h 65"/>
                  <a:gd name="T76" fmla="*/ 14 w 65"/>
                  <a:gd name="T77" fmla="*/ 62 h 65"/>
                  <a:gd name="T78" fmla="*/ 10 w 65"/>
                  <a:gd name="T79" fmla="*/ 60 h 65"/>
                  <a:gd name="T80" fmla="*/ 7 w 65"/>
                  <a:gd name="T81" fmla="*/ 57 h 6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65"/>
                  <a:gd name="T125" fmla="*/ 65 w 65"/>
                  <a:gd name="T126" fmla="*/ 65 h 6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65">
                    <a:moveTo>
                      <a:pt x="7" y="57"/>
                    </a:moveTo>
                    <a:lnTo>
                      <a:pt x="3" y="54"/>
                    </a:lnTo>
                    <a:lnTo>
                      <a:pt x="2" y="50"/>
                    </a:lnTo>
                    <a:lnTo>
                      <a:pt x="0" y="46"/>
                    </a:lnTo>
                    <a:lnTo>
                      <a:pt x="0" y="41"/>
                    </a:lnTo>
                    <a:lnTo>
                      <a:pt x="0" y="36"/>
                    </a:lnTo>
                    <a:lnTo>
                      <a:pt x="2" y="31"/>
                    </a:lnTo>
                    <a:lnTo>
                      <a:pt x="3" y="26"/>
                    </a:lnTo>
                    <a:lnTo>
                      <a:pt x="6" y="21"/>
                    </a:lnTo>
                    <a:lnTo>
                      <a:pt x="9" y="17"/>
                    </a:lnTo>
                    <a:lnTo>
                      <a:pt x="12" y="12"/>
                    </a:lnTo>
                    <a:lnTo>
                      <a:pt x="17" y="9"/>
                    </a:lnTo>
                    <a:lnTo>
                      <a:pt x="22" y="6"/>
                    </a:lnTo>
                    <a:lnTo>
                      <a:pt x="27" y="3"/>
                    </a:lnTo>
                    <a:lnTo>
                      <a:pt x="32" y="1"/>
                    </a:lnTo>
                    <a:lnTo>
                      <a:pt x="36" y="0"/>
                    </a:lnTo>
                    <a:lnTo>
                      <a:pt x="41" y="0"/>
                    </a:lnTo>
                    <a:lnTo>
                      <a:pt x="46" y="1"/>
                    </a:lnTo>
                    <a:lnTo>
                      <a:pt x="50" y="2"/>
                    </a:lnTo>
                    <a:lnTo>
                      <a:pt x="54" y="3"/>
                    </a:lnTo>
                    <a:lnTo>
                      <a:pt x="58" y="7"/>
                    </a:lnTo>
                    <a:lnTo>
                      <a:pt x="61" y="10"/>
                    </a:lnTo>
                    <a:lnTo>
                      <a:pt x="62" y="14"/>
                    </a:lnTo>
                    <a:lnTo>
                      <a:pt x="63" y="18"/>
                    </a:lnTo>
                    <a:lnTo>
                      <a:pt x="64" y="23"/>
                    </a:lnTo>
                    <a:lnTo>
                      <a:pt x="63" y="27"/>
                    </a:lnTo>
                    <a:lnTo>
                      <a:pt x="63" y="33"/>
                    </a:lnTo>
                    <a:lnTo>
                      <a:pt x="62" y="37"/>
                    </a:lnTo>
                    <a:lnTo>
                      <a:pt x="58" y="42"/>
                    </a:lnTo>
                    <a:lnTo>
                      <a:pt x="55" y="47"/>
                    </a:lnTo>
                    <a:lnTo>
                      <a:pt x="52" y="52"/>
                    </a:lnTo>
                    <a:lnTo>
                      <a:pt x="48" y="55"/>
                    </a:lnTo>
                    <a:lnTo>
                      <a:pt x="42" y="58"/>
                    </a:lnTo>
                    <a:lnTo>
                      <a:pt x="38" y="61"/>
                    </a:lnTo>
                    <a:lnTo>
                      <a:pt x="33" y="63"/>
                    </a:lnTo>
                    <a:lnTo>
                      <a:pt x="28" y="63"/>
                    </a:lnTo>
                    <a:lnTo>
                      <a:pt x="23" y="64"/>
                    </a:lnTo>
                    <a:lnTo>
                      <a:pt x="18" y="63"/>
                    </a:lnTo>
                    <a:lnTo>
                      <a:pt x="14" y="62"/>
                    </a:lnTo>
                    <a:lnTo>
                      <a:pt x="10" y="60"/>
                    </a:lnTo>
                    <a:lnTo>
                      <a:pt x="7" y="57"/>
                    </a:lnTo>
                  </a:path>
                </a:pathLst>
              </a:custGeom>
              <a:solidFill>
                <a:srgbClr val="E063A3"/>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997" name="Freeform 299"/>
              <p:cNvSpPr>
                <a:spLocks/>
              </p:cNvSpPr>
              <p:nvPr/>
            </p:nvSpPr>
            <p:spPr bwMode="auto">
              <a:xfrm>
                <a:off x="939" y="2048"/>
                <a:ext cx="57" cy="57"/>
              </a:xfrm>
              <a:custGeom>
                <a:avLst/>
                <a:gdLst>
                  <a:gd name="T0" fmla="*/ 6 w 57"/>
                  <a:gd name="T1" fmla="*/ 50 h 57"/>
                  <a:gd name="T2" fmla="*/ 3 w 57"/>
                  <a:gd name="T3" fmla="*/ 48 h 57"/>
                  <a:gd name="T4" fmla="*/ 1 w 57"/>
                  <a:gd name="T5" fmla="*/ 44 h 57"/>
                  <a:gd name="T6" fmla="*/ 0 w 57"/>
                  <a:gd name="T7" fmla="*/ 40 h 57"/>
                  <a:gd name="T8" fmla="*/ 0 w 57"/>
                  <a:gd name="T9" fmla="*/ 36 h 57"/>
                  <a:gd name="T10" fmla="*/ 0 w 57"/>
                  <a:gd name="T11" fmla="*/ 31 h 57"/>
                  <a:gd name="T12" fmla="*/ 1 w 57"/>
                  <a:gd name="T13" fmla="*/ 28 h 57"/>
                  <a:gd name="T14" fmla="*/ 2 w 57"/>
                  <a:gd name="T15" fmla="*/ 22 h 57"/>
                  <a:gd name="T16" fmla="*/ 4 w 57"/>
                  <a:gd name="T17" fmla="*/ 18 h 57"/>
                  <a:gd name="T18" fmla="*/ 7 w 57"/>
                  <a:gd name="T19" fmla="*/ 15 h 57"/>
                  <a:gd name="T20" fmla="*/ 11 w 57"/>
                  <a:gd name="T21" fmla="*/ 11 h 57"/>
                  <a:gd name="T22" fmla="*/ 14 w 57"/>
                  <a:gd name="T23" fmla="*/ 7 h 57"/>
                  <a:gd name="T24" fmla="*/ 18 w 57"/>
                  <a:gd name="T25" fmla="*/ 5 h 57"/>
                  <a:gd name="T26" fmla="*/ 23 w 57"/>
                  <a:gd name="T27" fmla="*/ 2 h 57"/>
                  <a:gd name="T28" fmla="*/ 27 w 57"/>
                  <a:gd name="T29" fmla="*/ 1 h 57"/>
                  <a:gd name="T30" fmla="*/ 32 w 57"/>
                  <a:gd name="T31" fmla="*/ 0 h 57"/>
                  <a:gd name="T32" fmla="*/ 35 w 57"/>
                  <a:gd name="T33" fmla="*/ 0 h 57"/>
                  <a:gd name="T34" fmla="*/ 39 w 57"/>
                  <a:gd name="T35" fmla="*/ 0 h 57"/>
                  <a:gd name="T36" fmla="*/ 43 w 57"/>
                  <a:gd name="T37" fmla="*/ 1 h 57"/>
                  <a:gd name="T38" fmla="*/ 47 w 57"/>
                  <a:gd name="T39" fmla="*/ 3 h 57"/>
                  <a:gd name="T40" fmla="*/ 50 w 57"/>
                  <a:gd name="T41" fmla="*/ 6 h 57"/>
                  <a:gd name="T42" fmla="*/ 52 w 57"/>
                  <a:gd name="T43" fmla="*/ 8 h 57"/>
                  <a:gd name="T44" fmla="*/ 54 w 57"/>
                  <a:gd name="T45" fmla="*/ 12 h 57"/>
                  <a:gd name="T46" fmla="*/ 56 w 57"/>
                  <a:gd name="T47" fmla="*/ 16 h 57"/>
                  <a:gd name="T48" fmla="*/ 55 w 57"/>
                  <a:gd name="T49" fmla="*/ 20 h 57"/>
                  <a:gd name="T50" fmla="*/ 56 w 57"/>
                  <a:gd name="T51" fmla="*/ 24 h 57"/>
                  <a:gd name="T52" fmla="*/ 54 w 57"/>
                  <a:gd name="T53" fmla="*/ 28 h 57"/>
                  <a:gd name="T54" fmla="*/ 54 w 57"/>
                  <a:gd name="T55" fmla="*/ 33 h 57"/>
                  <a:gd name="T56" fmla="*/ 51 w 57"/>
                  <a:gd name="T57" fmla="*/ 38 h 57"/>
                  <a:gd name="T58" fmla="*/ 47 w 57"/>
                  <a:gd name="T59" fmla="*/ 41 h 57"/>
                  <a:gd name="T60" fmla="*/ 44 w 57"/>
                  <a:gd name="T61" fmla="*/ 44 h 57"/>
                  <a:gd name="T62" fmla="*/ 41 w 57"/>
                  <a:gd name="T63" fmla="*/ 48 h 57"/>
                  <a:gd name="T64" fmla="*/ 37 w 57"/>
                  <a:gd name="T65" fmla="*/ 50 h 57"/>
                  <a:gd name="T66" fmla="*/ 33 w 57"/>
                  <a:gd name="T67" fmla="*/ 53 h 57"/>
                  <a:gd name="T68" fmla="*/ 28 w 57"/>
                  <a:gd name="T69" fmla="*/ 55 h 57"/>
                  <a:gd name="T70" fmla="*/ 23 w 57"/>
                  <a:gd name="T71" fmla="*/ 56 h 57"/>
                  <a:gd name="T72" fmla="*/ 19 w 57"/>
                  <a:gd name="T73" fmla="*/ 55 h 57"/>
                  <a:gd name="T74" fmla="*/ 16 w 57"/>
                  <a:gd name="T75" fmla="*/ 55 h 57"/>
                  <a:gd name="T76" fmla="*/ 12 w 57"/>
                  <a:gd name="T77" fmla="*/ 55 h 57"/>
                  <a:gd name="T78" fmla="*/ 9 w 57"/>
                  <a:gd name="T79" fmla="*/ 53 h 57"/>
                  <a:gd name="T80" fmla="*/ 6 w 57"/>
                  <a:gd name="T81" fmla="*/ 50 h 5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7"/>
                  <a:gd name="T124" fmla="*/ 0 h 57"/>
                  <a:gd name="T125" fmla="*/ 57 w 57"/>
                  <a:gd name="T126" fmla="*/ 57 h 5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7" h="57">
                    <a:moveTo>
                      <a:pt x="6" y="50"/>
                    </a:moveTo>
                    <a:lnTo>
                      <a:pt x="3" y="48"/>
                    </a:lnTo>
                    <a:lnTo>
                      <a:pt x="1" y="44"/>
                    </a:lnTo>
                    <a:lnTo>
                      <a:pt x="0" y="40"/>
                    </a:lnTo>
                    <a:lnTo>
                      <a:pt x="0" y="36"/>
                    </a:lnTo>
                    <a:lnTo>
                      <a:pt x="0" y="31"/>
                    </a:lnTo>
                    <a:lnTo>
                      <a:pt x="1" y="28"/>
                    </a:lnTo>
                    <a:lnTo>
                      <a:pt x="2" y="22"/>
                    </a:lnTo>
                    <a:lnTo>
                      <a:pt x="4" y="18"/>
                    </a:lnTo>
                    <a:lnTo>
                      <a:pt x="7" y="15"/>
                    </a:lnTo>
                    <a:lnTo>
                      <a:pt x="11" y="11"/>
                    </a:lnTo>
                    <a:lnTo>
                      <a:pt x="14" y="7"/>
                    </a:lnTo>
                    <a:lnTo>
                      <a:pt x="18" y="5"/>
                    </a:lnTo>
                    <a:lnTo>
                      <a:pt x="23" y="2"/>
                    </a:lnTo>
                    <a:lnTo>
                      <a:pt x="27" y="1"/>
                    </a:lnTo>
                    <a:lnTo>
                      <a:pt x="32" y="0"/>
                    </a:lnTo>
                    <a:lnTo>
                      <a:pt x="35" y="0"/>
                    </a:lnTo>
                    <a:lnTo>
                      <a:pt x="39" y="0"/>
                    </a:lnTo>
                    <a:lnTo>
                      <a:pt x="43" y="1"/>
                    </a:lnTo>
                    <a:lnTo>
                      <a:pt x="47" y="3"/>
                    </a:lnTo>
                    <a:lnTo>
                      <a:pt x="50" y="6"/>
                    </a:lnTo>
                    <a:lnTo>
                      <a:pt x="52" y="8"/>
                    </a:lnTo>
                    <a:lnTo>
                      <a:pt x="54" y="12"/>
                    </a:lnTo>
                    <a:lnTo>
                      <a:pt x="56" y="16"/>
                    </a:lnTo>
                    <a:lnTo>
                      <a:pt x="55" y="20"/>
                    </a:lnTo>
                    <a:lnTo>
                      <a:pt x="56" y="24"/>
                    </a:lnTo>
                    <a:lnTo>
                      <a:pt x="54" y="28"/>
                    </a:lnTo>
                    <a:lnTo>
                      <a:pt x="54" y="33"/>
                    </a:lnTo>
                    <a:lnTo>
                      <a:pt x="51" y="38"/>
                    </a:lnTo>
                    <a:lnTo>
                      <a:pt x="47" y="41"/>
                    </a:lnTo>
                    <a:lnTo>
                      <a:pt x="44" y="44"/>
                    </a:lnTo>
                    <a:lnTo>
                      <a:pt x="41" y="48"/>
                    </a:lnTo>
                    <a:lnTo>
                      <a:pt x="37" y="50"/>
                    </a:lnTo>
                    <a:lnTo>
                      <a:pt x="33" y="53"/>
                    </a:lnTo>
                    <a:lnTo>
                      <a:pt x="28" y="55"/>
                    </a:lnTo>
                    <a:lnTo>
                      <a:pt x="23" y="56"/>
                    </a:lnTo>
                    <a:lnTo>
                      <a:pt x="19" y="55"/>
                    </a:lnTo>
                    <a:lnTo>
                      <a:pt x="16" y="55"/>
                    </a:lnTo>
                    <a:lnTo>
                      <a:pt x="12" y="55"/>
                    </a:lnTo>
                    <a:lnTo>
                      <a:pt x="9" y="53"/>
                    </a:lnTo>
                    <a:lnTo>
                      <a:pt x="6" y="50"/>
                    </a:lnTo>
                  </a:path>
                </a:pathLst>
              </a:custGeom>
              <a:solidFill>
                <a:srgbClr val="DB549A"/>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998" name="Freeform 300"/>
              <p:cNvSpPr>
                <a:spLocks/>
              </p:cNvSpPr>
              <p:nvPr/>
            </p:nvSpPr>
            <p:spPr bwMode="auto">
              <a:xfrm>
                <a:off x="942" y="2052"/>
                <a:ext cx="51" cy="50"/>
              </a:xfrm>
              <a:custGeom>
                <a:avLst/>
                <a:gdLst>
                  <a:gd name="T0" fmla="*/ 5 w 51"/>
                  <a:gd name="T1" fmla="*/ 44 h 50"/>
                  <a:gd name="T2" fmla="*/ 3 w 51"/>
                  <a:gd name="T3" fmla="*/ 42 h 50"/>
                  <a:gd name="T4" fmla="*/ 1 w 51"/>
                  <a:gd name="T5" fmla="*/ 38 h 50"/>
                  <a:gd name="T6" fmla="*/ 0 w 51"/>
                  <a:gd name="T7" fmla="*/ 35 h 50"/>
                  <a:gd name="T8" fmla="*/ 0 w 51"/>
                  <a:gd name="T9" fmla="*/ 32 h 50"/>
                  <a:gd name="T10" fmla="*/ 0 w 51"/>
                  <a:gd name="T11" fmla="*/ 27 h 50"/>
                  <a:gd name="T12" fmla="*/ 2 w 51"/>
                  <a:gd name="T13" fmla="*/ 24 h 50"/>
                  <a:gd name="T14" fmla="*/ 2 w 51"/>
                  <a:gd name="T15" fmla="*/ 20 h 50"/>
                  <a:gd name="T16" fmla="*/ 4 w 51"/>
                  <a:gd name="T17" fmla="*/ 17 h 50"/>
                  <a:gd name="T18" fmla="*/ 7 w 51"/>
                  <a:gd name="T19" fmla="*/ 13 h 50"/>
                  <a:gd name="T20" fmla="*/ 9 w 51"/>
                  <a:gd name="T21" fmla="*/ 9 h 50"/>
                  <a:gd name="T22" fmla="*/ 13 w 51"/>
                  <a:gd name="T23" fmla="*/ 7 h 50"/>
                  <a:gd name="T24" fmla="*/ 16 w 51"/>
                  <a:gd name="T25" fmla="*/ 4 h 50"/>
                  <a:gd name="T26" fmla="*/ 21 w 51"/>
                  <a:gd name="T27" fmla="*/ 3 h 50"/>
                  <a:gd name="T28" fmla="*/ 25 w 51"/>
                  <a:gd name="T29" fmla="*/ 1 h 50"/>
                  <a:gd name="T30" fmla="*/ 28 w 51"/>
                  <a:gd name="T31" fmla="*/ 0 h 50"/>
                  <a:gd name="T32" fmla="*/ 32 w 51"/>
                  <a:gd name="T33" fmla="*/ 0 h 50"/>
                  <a:gd name="T34" fmla="*/ 35 w 51"/>
                  <a:gd name="T35" fmla="*/ 0 h 50"/>
                  <a:gd name="T36" fmla="*/ 39 w 51"/>
                  <a:gd name="T37" fmla="*/ 2 h 50"/>
                  <a:gd name="T38" fmla="*/ 42 w 51"/>
                  <a:gd name="T39" fmla="*/ 3 h 50"/>
                  <a:gd name="T40" fmla="*/ 44 w 51"/>
                  <a:gd name="T41" fmla="*/ 6 h 50"/>
                  <a:gd name="T42" fmla="*/ 47 w 51"/>
                  <a:gd name="T43" fmla="*/ 7 h 50"/>
                  <a:gd name="T44" fmla="*/ 48 w 51"/>
                  <a:gd name="T45" fmla="*/ 11 h 50"/>
                  <a:gd name="T46" fmla="*/ 49 w 51"/>
                  <a:gd name="T47" fmla="*/ 14 h 50"/>
                  <a:gd name="T48" fmla="*/ 50 w 51"/>
                  <a:gd name="T49" fmla="*/ 17 h 50"/>
                  <a:gd name="T50" fmla="*/ 49 w 51"/>
                  <a:gd name="T51" fmla="*/ 22 h 50"/>
                  <a:gd name="T52" fmla="*/ 48 w 51"/>
                  <a:gd name="T53" fmla="*/ 25 h 50"/>
                  <a:gd name="T54" fmla="*/ 47 w 51"/>
                  <a:gd name="T55" fmla="*/ 30 h 50"/>
                  <a:gd name="T56" fmla="*/ 45 w 51"/>
                  <a:gd name="T57" fmla="*/ 32 h 50"/>
                  <a:gd name="T58" fmla="*/ 43 w 51"/>
                  <a:gd name="T59" fmla="*/ 36 h 50"/>
                  <a:gd name="T60" fmla="*/ 40 w 51"/>
                  <a:gd name="T61" fmla="*/ 40 h 50"/>
                  <a:gd name="T62" fmla="*/ 37 w 51"/>
                  <a:gd name="T63" fmla="*/ 42 h 50"/>
                  <a:gd name="T64" fmla="*/ 33 w 51"/>
                  <a:gd name="T65" fmla="*/ 45 h 50"/>
                  <a:gd name="T66" fmla="*/ 29 w 51"/>
                  <a:gd name="T67" fmla="*/ 47 h 50"/>
                  <a:gd name="T68" fmla="*/ 26 w 51"/>
                  <a:gd name="T69" fmla="*/ 47 h 50"/>
                  <a:gd name="T70" fmla="*/ 21 w 51"/>
                  <a:gd name="T71" fmla="*/ 49 h 50"/>
                  <a:gd name="T72" fmla="*/ 17 w 51"/>
                  <a:gd name="T73" fmla="*/ 48 h 50"/>
                  <a:gd name="T74" fmla="*/ 14 w 51"/>
                  <a:gd name="T75" fmla="*/ 48 h 50"/>
                  <a:gd name="T76" fmla="*/ 11 w 51"/>
                  <a:gd name="T77" fmla="*/ 47 h 50"/>
                  <a:gd name="T78" fmla="*/ 8 w 51"/>
                  <a:gd name="T79" fmla="*/ 46 h 50"/>
                  <a:gd name="T80" fmla="*/ 5 w 51"/>
                  <a:gd name="T81" fmla="*/ 44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1"/>
                  <a:gd name="T124" fmla="*/ 0 h 50"/>
                  <a:gd name="T125" fmla="*/ 51 w 51"/>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1" h="50">
                    <a:moveTo>
                      <a:pt x="5" y="44"/>
                    </a:moveTo>
                    <a:lnTo>
                      <a:pt x="3" y="42"/>
                    </a:lnTo>
                    <a:lnTo>
                      <a:pt x="1" y="38"/>
                    </a:lnTo>
                    <a:lnTo>
                      <a:pt x="0" y="35"/>
                    </a:lnTo>
                    <a:lnTo>
                      <a:pt x="0" y="32"/>
                    </a:lnTo>
                    <a:lnTo>
                      <a:pt x="0" y="27"/>
                    </a:lnTo>
                    <a:lnTo>
                      <a:pt x="2" y="24"/>
                    </a:lnTo>
                    <a:lnTo>
                      <a:pt x="2" y="20"/>
                    </a:lnTo>
                    <a:lnTo>
                      <a:pt x="4" y="17"/>
                    </a:lnTo>
                    <a:lnTo>
                      <a:pt x="7" y="13"/>
                    </a:lnTo>
                    <a:lnTo>
                      <a:pt x="9" y="9"/>
                    </a:lnTo>
                    <a:lnTo>
                      <a:pt x="13" y="7"/>
                    </a:lnTo>
                    <a:lnTo>
                      <a:pt x="16" y="4"/>
                    </a:lnTo>
                    <a:lnTo>
                      <a:pt x="21" y="3"/>
                    </a:lnTo>
                    <a:lnTo>
                      <a:pt x="25" y="1"/>
                    </a:lnTo>
                    <a:lnTo>
                      <a:pt x="28" y="0"/>
                    </a:lnTo>
                    <a:lnTo>
                      <a:pt x="32" y="0"/>
                    </a:lnTo>
                    <a:lnTo>
                      <a:pt x="35" y="0"/>
                    </a:lnTo>
                    <a:lnTo>
                      <a:pt x="39" y="2"/>
                    </a:lnTo>
                    <a:lnTo>
                      <a:pt x="42" y="3"/>
                    </a:lnTo>
                    <a:lnTo>
                      <a:pt x="44" y="6"/>
                    </a:lnTo>
                    <a:lnTo>
                      <a:pt x="47" y="7"/>
                    </a:lnTo>
                    <a:lnTo>
                      <a:pt x="48" y="11"/>
                    </a:lnTo>
                    <a:lnTo>
                      <a:pt x="49" y="14"/>
                    </a:lnTo>
                    <a:lnTo>
                      <a:pt x="50" y="17"/>
                    </a:lnTo>
                    <a:lnTo>
                      <a:pt x="49" y="22"/>
                    </a:lnTo>
                    <a:lnTo>
                      <a:pt x="48" y="25"/>
                    </a:lnTo>
                    <a:lnTo>
                      <a:pt x="47" y="30"/>
                    </a:lnTo>
                    <a:lnTo>
                      <a:pt x="45" y="32"/>
                    </a:lnTo>
                    <a:lnTo>
                      <a:pt x="43" y="36"/>
                    </a:lnTo>
                    <a:lnTo>
                      <a:pt x="40" y="40"/>
                    </a:lnTo>
                    <a:lnTo>
                      <a:pt x="37" y="42"/>
                    </a:lnTo>
                    <a:lnTo>
                      <a:pt x="33" y="45"/>
                    </a:lnTo>
                    <a:lnTo>
                      <a:pt x="29" y="47"/>
                    </a:lnTo>
                    <a:lnTo>
                      <a:pt x="26" y="47"/>
                    </a:lnTo>
                    <a:lnTo>
                      <a:pt x="21" y="49"/>
                    </a:lnTo>
                    <a:lnTo>
                      <a:pt x="17" y="48"/>
                    </a:lnTo>
                    <a:lnTo>
                      <a:pt x="14" y="48"/>
                    </a:lnTo>
                    <a:lnTo>
                      <a:pt x="11" y="47"/>
                    </a:lnTo>
                    <a:lnTo>
                      <a:pt x="8" y="46"/>
                    </a:lnTo>
                    <a:lnTo>
                      <a:pt x="5" y="44"/>
                    </a:lnTo>
                  </a:path>
                </a:pathLst>
              </a:custGeom>
              <a:solidFill>
                <a:srgbClr val="D64491"/>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4999" name="Freeform 301"/>
              <p:cNvSpPr>
                <a:spLocks/>
              </p:cNvSpPr>
              <p:nvPr/>
            </p:nvSpPr>
            <p:spPr bwMode="auto">
              <a:xfrm>
                <a:off x="946" y="2054"/>
                <a:ext cx="43" cy="45"/>
              </a:xfrm>
              <a:custGeom>
                <a:avLst/>
                <a:gdLst>
                  <a:gd name="T0" fmla="*/ 4 w 43"/>
                  <a:gd name="T1" fmla="*/ 40 h 45"/>
                  <a:gd name="T2" fmla="*/ 3 w 43"/>
                  <a:gd name="T3" fmla="*/ 37 h 45"/>
                  <a:gd name="T4" fmla="*/ 1 w 43"/>
                  <a:gd name="T5" fmla="*/ 34 h 45"/>
                  <a:gd name="T6" fmla="*/ 0 w 43"/>
                  <a:gd name="T7" fmla="*/ 31 h 45"/>
                  <a:gd name="T8" fmla="*/ 0 w 43"/>
                  <a:gd name="T9" fmla="*/ 28 h 45"/>
                  <a:gd name="T10" fmla="*/ 0 w 43"/>
                  <a:gd name="T11" fmla="*/ 25 h 45"/>
                  <a:gd name="T12" fmla="*/ 1 w 43"/>
                  <a:gd name="T13" fmla="*/ 22 h 45"/>
                  <a:gd name="T14" fmla="*/ 2 w 43"/>
                  <a:gd name="T15" fmla="*/ 18 h 45"/>
                  <a:gd name="T16" fmla="*/ 2 w 43"/>
                  <a:gd name="T17" fmla="*/ 15 h 45"/>
                  <a:gd name="T18" fmla="*/ 6 w 43"/>
                  <a:gd name="T19" fmla="*/ 11 h 45"/>
                  <a:gd name="T20" fmla="*/ 7 w 43"/>
                  <a:gd name="T21" fmla="*/ 9 h 45"/>
                  <a:gd name="T22" fmla="*/ 11 w 43"/>
                  <a:gd name="T23" fmla="*/ 6 h 45"/>
                  <a:gd name="T24" fmla="*/ 13 w 43"/>
                  <a:gd name="T25" fmla="*/ 5 h 45"/>
                  <a:gd name="T26" fmla="*/ 17 w 43"/>
                  <a:gd name="T27" fmla="*/ 2 h 45"/>
                  <a:gd name="T28" fmla="*/ 20 w 43"/>
                  <a:gd name="T29" fmla="*/ 1 h 45"/>
                  <a:gd name="T30" fmla="*/ 23 w 43"/>
                  <a:gd name="T31" fmla="*/ 0 h 45"/>
                  <a:gd name="T32" fmla="*/ 27 w 43"/>
                  <a:gd name="T33" fmla="*/ 1 h 45"/>
                  <a:gd name="T34" fmla="*/ 30 w 43"/>
                  <a:gd name="T35" fmla="*/ 1 h 45"/>
                  <a:gd name="T36" fmla="*/ 33 w 43"/>
                  <a:gd name="T37" fmla="*/ 1 h 45"/>
                  <a:gd name="T38" fmla="*/ 34 w 43"/>
                  <a:gd name="T39" fmla="*/ 3 h 45"/>
                  <a:gd name="T40" fmla="*/ 37 w 43"/>
                  <a:gd name="T41" fmla="*/ 5 h 45"/>
                  <a:gd name="T42" fmla="*/ 38 w 43"/>
                  <a:gd name="T43" fmla="*/ 6 h 45"/>
                  <a:gd name="T44" fmla="*/ 40 w 43"/>
                  <a:gd name="T45" fmla="*/ 10 h 45"/>
                  <a:gd name="T46" fmla="*/ 41 w 43"/>
                  <a:gd name="T47" fmla="*/ 13 h 45"/>
                  <a:gd name="T48" fmla="*/ 42 w 43"/>
                  <a:gd name="T49" fmla="*/ 15 h 45"/>
                  <a:gd name="T50" fmla="*/ 41 w 43"/>
                  <a:gd name="T51" fmla="*/ 19 h 45"/>
                  <a:gd name="T52" fmla="*/ 40 w 43"/>
                  <a:gd name="T53" fmla="*/ 22 h 45"/>
                  <a:gd name="T54" fmla="*/ 39 w 43"/>
                  <a:gd name="T55" fmla="*/ 26 h 45"/>
                  <a:gd name="T56" fmla="*/ 38 w 43"/>
                  <a:gd name="T57" fmla="*/ 29 h 45"/>
                  <a:gd name="T58" fmla="*/ 36 w 43"/>
                  <a:gd name="T59" fmla="*/ 32 h 45"/>
                  <a:gd name="T60" fmla="*/ 33 w 43"/>
                  <a:gd name="T61" fmla="*/ 35 h 45"/>
                  <a:gd name="T62" fmla="*/ 30 w 43"/>
                  <a:gd name="T63" fmla="*/ 37 h 45"/>
                  <a:gd name="T64" fmla="*/ 28 w 43"/>
                  <a:gd name="T65" fmla="*/ 40 h 45"/>
                  <a:gd name="T66" fmla="*/ 24 w 43"/>
                  <a:gd name="T67" fmla="*/ 41 h 45"/>
                  <a:gd name="T68" fmla="*/ 22 w 43"/>
                  <a:gd name="T69" fmla="*/ 42 h 45"/>
                  <a:gd name="T70" fmla="*/ 18 w 43"/>
                  <a:gd name="T71" fmla="*/ 43 h 45"/>
                  <a:gd name="T72" fmla="*/ 15 w 43"/>
                  <a:gd name="T73" fmla="*/ 44 h 45"/>
                  <a:gd name="T74" fmla="*/ 11 w 43"/>
                  <a:gd name="T75" fmla="*/ 43 h 45"/>
                  <a:gd name="T76" fmla="*/ 8 w 43"/>
                  <a:gd name="T77" fmla="*/ 43 h 45"/>
                  <a:gd name="T78" fmla="*/ 6 w 43"/>
                  <a:gd name="T79" fmla="*/ 41 h 45"/>
                  <a:gd name="T80" fmla="*/ 4 w 43"/>
                  <a:gd name="T81" fmla="*/ 40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45"/>
                  <a:gd name="T125" fmla="*/ 43 w 4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45">
                    <a:moveTo>
                      <a:pt x="4" y="40"/>
                    </a:moveTo>
                    <a:lnTo>
                      <a:pt x="3" y="37"/>
                    </a:lnTo>
                    <a:lnTo>
                      <a:pt x="1" y="34"/>
                    </a:lnTo>
                    <a:lnTo>
                      <a:pt x="0" y="31"/>
                    </a:lnTo>
                    <a:lnTo>
                      <a:pt x="0" y="28"/>
                    </a:lnTo>
                    <a:lnTo>
                      <a:pt x="0" y="25"/>
                    </a:lnTo>
                    <a:lnTo>
                      <a:pt x="1" y="22"/>
                    </a:lnTo>
                    <a:lnTo>
                      <a:pt x="2" y="18"/>
                    </a:lnTo>
                    <a:lnTo>
                      <a:pt x="2" y="15"/>
                    </a:lnTo>
                    <a:lnTo>
                      <a:pt x="6" y="11"/>
                    </a:lnTo>
                    <a:lnTo>
                      <a:pt x="7" y="9"/>
                    </a:lnTo>
                    <a:lnTo>
                      <a:pt x="11" y="6"/>
                    </a:lnTo>
                    <a:lnTo>
                      <a:pt x="13" y="5"/>
                    </a:lnTo>
                    <a:lnTo>
                      <a:pt x="17" y="2"/>
                    </a:lnTo>
                    <a:lnTo>
                      <a:pt x="20" y="1"/>
                    </a:lnTo>
                    <a:lnTo>
                      <a:pt x="23" y="0"/>
                    </a:lnTo>
                    <a:lnTo>
                      <a:pt x="27" y="1"/>
                    </a:lnTo>
                    <a:lnTo>
                      <a:pt x="30" y="1"/>
                    </a:lnTo>
                    <a:lnTo>
                      <a:pt x="33" y="1"/>
                    </a:lnTo>
                    <a:lnTo>
                      <a:pt x="34" y="3"/>
                    </a:lnTo>
                    <a:lnTo>
                      <a:pt x="37" y="5"/>
                    </a:lnTo>
                    <a:lnTo>
                      <a:pt x="38" y="6"/>
                    </a:lnTo>
                    <a:lnTo>
                      <a:pt x="40" y="10"/>
                    </a:lnTo>
                    <a:lnTo>
                      <a:pt x="41" y="13"/>
                    </a:lnTo>
                    <a:lnTo>
                      <a:pt x="42" y="15"/>
                    </a:lnTo>
                    <a:lnTo>
                      <a:pt x="41" y="19"/>
                    </a:lnTo>
                    <a:lnTo>
                      <a:pt x="40" y="22"/>
                    </a:lnTo>
                    <a:lnTo>
                      <a:pt x="39" y="26"/>
                    </a:lnTo>
                    <a:lnTo>
                      <a:pt x="38" y="29"/>
                    </a:lnTo>
                    <a:lnTo>
                      <a:pt x="36" y="32"/>
                    </a:lnTo>
                    <a:lnTo>
                      <a:pt x="33" y="35"/>
                    </a:lnTo>
                    <a:lnTo>
                      <a:pt x="30" y="37"/>
                    </a:lnTo>
                    <a:lnTo>
                      <a:pt x="28" y="40"/>
                    </a:lnTo>
                    <a:lnTo>
                      <a:pt x="24" y="41"/>
                    </a:lnTo>
                    <a:lnTo>
                      <a:pt x="22" y="42"/>
                    </a:lnTo>
                    <a:lnTo>
                      <a:pt x="18" y="43"/>
                    </a:lnTo>
                    <a:lnTo>
                      <a:pt x="15" y="44"/>
                    </a:lnTo>
                    <a:lnTo>
                      <a:pt x="11" y="43"/>
                    </a:lnTo>
                    <a:lnTo>
                      <a:pt x="8" y="43"/>
                    </a:lnTo>
                    <a:lnTo>
                      <a:pt x="6" y="41"/>
                    </a:lnTo>
                    <a:lnTo>
                      <a:pt x="4" y="40"/>
                    </a:lnTo>
                  </a:path>
                </a:pathLst>
              </a:custGeom>
              <a:solidFill>
                <a:srgbClr val="D13588"/>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5000" name="Freeform 302"/>
              <p:cNvSpPr>
                <a:spLocks/>
              </p:cNvSpPr>
              <p:nvPr/>
            </p:nvSpPr>
            <p:spPr bwMode="auto">
              <a:xfrm>
                <a:off x="948" y="2059"/>
                <a:ext cx="38" cy="36"/>
              </a:xfrm>
              <a:custGeom>
                <a:avLst/>
                <a:gdLst>
                  <a:gd name="T0" fmla="*/ 30 w 38"/>
                  <a:gd name="T1" fmla="*/ 28 h 36"/>
                  <a:gd name="T2" fmla="*/ 27 w 38"/>
                  <a:gd name="T3" fmla="*/ 30 h 36"/>
                  <a:gd name="T4" fmla="*/ 25 w 38"/>
                  <a:gd name="T5" fmla="*/ 32 h 36"/>
                  <a:gd name="T6" fmla="*/ 22 w 38"/>
                  <a:gd name="T7" fmla="*/ 33 h 36"/>
                  <a:gd name="T8" fmla="*/ 19 w 38"/>
                  <a:gd name="T9" fmla="*/ 34 h 36"/>
                  <a:gd name="T10" fmla="*/ 16 w 38"/>
                  <a:gd name="T11" fmla="*/ 35 h 36"/>
                  <a:gd name="T12" fmla="*/ 13 w 38"/>
                  <a:gd name="T13" fmla="*/ 35 h 36"/>
                  <a:gd name="T14" fmla="*/ 11 w 38"/>
                  <a:gd name="T15" fmla="*/ 34 h 36"/>
                  <a:gd name="T16" fmla="*/ 9 w 38"/>
                  <a:gd name="T17" fmla="*/ 34 h 36"/>
                  <a:gd name="T18" fmla="*/ 6 w 38"/>
                  <a:gd name="T19" fmla="*/ 33 h 36"/>
                  <a:gd name="T20" fmla="*/ 4 w 38"/>
                  <a:gd name="T21" fmla="*/ 32 h 36"/>
                  <a:gd name="T22" fmla="*/ 2 w 38"/>
                  <a:gd name="T23" fmla="*/ 30 h 36"/>
                  <a:gd name="T24" fmla="*/ 1 w 38"/>
                  <a:gd name="T25" fmla="*/ 27 h 36"/>
                  <a:gd name="T26" fmla="*/ 1 w 38"/>
                  <a:gd name="T27" fmla="*/ 25 h 36"/>
                  <a:gd name="T28" fmla="*/ 0 w 38"/>
                  <a:gd name="T29" fmla="*/ 22 h 36"/>
                  <a:gd name="T30" fmla="*/ 1 w 38"/>
                  <a:gd name="T31" fmla="*/ 20 h 36"/>
                  <a:gd name="T32" fmla="*/ 1 w 38"/>
                  <a:gd name="T33" fmla="*/ 17 h 36"/>
                  <a:gd name="T34" fmla="*/ 1 w 38"/>
                  <a:gd name="T35" fmla="*/ 14 h 36"/>
                  <a:gd name="T36" fmla="*/ 3 w 38"/>
                  <a:gd name="T37" fmla="*/ 11 h 36"/>
                  <a:gd name="T38" fmla="*/ 5 w 38"/>
                  <a:gd name="T39" fmla="*/ 9 h 36"/>
                  <a:gd name="T40" fmla="*/ 8 w 38"/>
                  <a:gd name="T41" fmla="*/ 7 h 36"/>
                  <a:gd name="T42" fmla="*/ 10 w 38"/>
                  <a:gd name="T43" fmla="*/ 5 h 36"/>
                  <a:gd name="T44" fmla="*/ 13 w 38"/>
                  <a:gd name="T45" fmla="*/ 3 h 36"/>
                  <a:gd name="T46" fmla="*/ 15 w 38"/>
                  <a:gd name="T47" fmla="*/ 2 h 36"/>
                  <a:gd name="T48" fmla="*/ 18 w 38"/>
                  <a:gd name="T49" fmla="*/ 1 h 36"/>
                  <a:gd name="T50" fmla="*/ 21 w 38"/>
                  <a:gd name="T51" fmla="*/ 1 h 36"/>
                  <a:gd name="T52" fmla="*/ 23 w 38"/>
                  <a:gd name="T53" fmla="*/ 1 h 36"/>
                  <a:gd name="T54" fmla="*/ 26 w 38"/>
                  <a:gd name="T55" fmla="*/ 0 h 36"/>
                  <a:gd name="T56" fmla="*/ 29 w 38"/>
                  <a:gd name="T57" fmla="*/ 1 h 36"/>
                  <a:gd name="T58" fmla="*/ 31 w 38"/>
                  <a:gd name="T59" fmla="*/ 2 h 36"/>
                  <a:gd name="T60" fmla="*/ 33 w 38"/>
                  <a:gd name="T61" fmla="*/ 4 h 36"/>
                  <a:gd name="T62" fmla="*/ 34 w 38"/>
                  <a:gd name="T63" fmla="*/ 5 h 36"/>
                  <a:gd name="T64" fmla="*/ 36 w 38"/>
                  <a:gd name="T65" fmla="*/ 7 h 36"/>
                  <a:gd name="T66" fmla="*/ 36 w 38"/>
                  <a:gd name="T67" fmla="*/ 10 h 36"/>
                  <a:gd name="T68" fmla="*/ 37 w 38"/>
                  <a:gd name="T69" fmla="*/ 12 h 36"/>
                  <a:gd name="T70" fmla="*/ 36 w 38"/>
                  <a:gd name="T71" fmla="*/ 16 h 36"/>
                  <a:gd name="T72" fmla="*/ 36 w 38"/>
                  <a:gd name="T73" fmla="*/ 18 h 36"/>
                  <a:gd name="T74" fmla="*/ 35 w 38"/>
                  <a:gd name="T75" fmla="*/ 21 h 36"/>
                  <a:gd name="T76" fmla="*/ 34 w 38"/>
                  <a:gd name="T77" fmla="*/ 22 h 36"/>
                  <a:gd name="T78" fmla="*/ 31 w 38"/>
                  <a:gd name="T79" fmla="*/ 26 h 36"/>
                  <a:gd name="T80" fmla="*/ 30 w 38"/>
                  <a:gd name="T81" fmla="*/ 28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36"/>
                  <a:gd name="T125" fmla="*/ 38 w 38"/>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36">
                    <a:moveTo>
                      <a:pt x="30" y="28"/>
                    </a:moveTo>
                    <a:lnTo>
                      <a:pt x="27" y="30"/>
                    </a:lnTo>
                    <a:lnTo>
                      <a:pt x="25" y="32"/>
                    </a:lnTo>
                    <a:lnTo>
                      <a:pt x="22" y="33"/>
                    </a:lnTo>
                    <a:lnTo>
                      <a:pt x="19" y="34"/>
                    </a:lnTo>
                    <a:lnTo>
                      <a:pt x="16" y="35"/>
                    </a:lnTo>
                    <a:lnTo>
                      <a:pt x="13" y="35"/>
                    </a:lnTo>
                    <a:lnTo>
                      <a:pt x="11" y="34"/>
                    </a:lnTo>
                    <a:lnTo>
                      <a:pt x="9" y="34"/>
                    </a:lnTo>
                    <a:lnTo>
                      <a:pt x="6" y="33"/>
                    </a:lnTo>
                    <a:lnTo>
                      <a:pt x="4" y="32"/>
                    </a:lnTo>
                    <a:lnTo>
                      <a:pt x="2" y="30"/>
                    </a:lnTo>
                    <a:lnTo>
                      <a:pt x="1" y="27"/>
                    </a:lnTo>
                    <a:lnTo>
                      <a:pt x="1" y="25"/>
                    </a:lnTo>
                    <a:lnTo>
                      <a:pt x="0" y="22"/>
                    </a:lnTo>
                    <a:lnTo>
                      <a:pt x="1" y="20"/>
                    </a:lnTo>
                    <a:lnTo>
                      <a:pt x="1" y="17"/>
                    </a:lnTo>
                    <a:lnTo>
                      <a:pt x="1" y="14"/>
                    </a:lnTo>
                    <a:lnTo>
                      <a:pt x="3" y="11"/>
                    </a:lnTo>
                    <a:lnTo>
                      <a:pt x="5" y="9"/>
                    </a:lnTo>
                    <a:lnTo>
                      <a:pt x="8" y="7"/>
                    </a:lnTo>
                    <a:lnTo>
                      <a:pt x="10" y="5"/>
                    </a:lnTo>
                    <a:lnTo>
                      <a:pt x="13" y="3"/>
                    </a:lnTo>
                    <a:lnTo>
                      <a:pt x="15" y="2"/>
                    </a:lnTo>
                    <a:lnTo>
                      <a:pt x="18" y="1"/>
                    </a:lnTo>
                    <a:lnTo>
                      <a:pt x="21" y="1"/>
                    </a:lnTo>
                    <a:lnTo>
                      <a:pt x="23" y="1"/>
                    </a:lnTo>
                    <a:lnTo>
                      <a:pt x="26" y="0"/>
                    </a:lnTo>
                    <a:lnTo>
                      <a:pt x="29" y="1"/>
                    </a:lnTo>
                    <a:lnTo>
                      <a:pt x="31" y="2"/>
                    </a:lnTo>
                    <a:lnTo>
                      <a:pt x="33" y="4"/>
                    </a:lnTo>
                    <a:lnTo>
                      <a:pt x="34" y="5"/>
                    </a:lnTo>
                    <a:lnTo>
                      <a:pt x="36" y="7"/>
                    </a:lnTo>
                    <a:lnTo>
                      <a:pt x="36" y="10"/>
                    </a:lnTo>
                    <a:lnTo>
                      <a:pt x="37" y="12"/>
                    </a:lnTo>
                    <a:lnTo>
                      <a:pt x="36" y="16"/>
                    </a:lnTo>
                    <a:lnTo>
                      <a:pt x="36" y="18"/>
                    </a:lnTo>
                    <a:lnTo>
                      <a:pt x="35" y="21"/>
                    </a:lnTo>
                    <a:lnTo>
                      <a:pt x="34" y="22"/>
                    </a:lnTo>
                    <a:lnTo>
                      <a:pt x="31" y="26"/>
                    </a:lnTo>
                    <a:lnTo>
                      <a:pt x="30" y="28"/>
                    </a:lnTo>
                  </a:path>
                </a:pathLst>
              </a:custGeom>
              <a:solidFill>
                <a:srgbClr val="CB267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5001" name="Freeform 303"/>
              <p:cNvSpPr>
                <a:spLocks/>
              </p:cNvSpPr>
              <p:nvPr/>
            </p:nvSpPr>
            <p:spPr bwMode="auto">
              <a:xfrm>
                <a:off x="936" y="2029"/>
                <a:ext cx="61" cy="24"/>
              </a:xfrm>
              <a:custGeom>
                <a:avLst/>
                <a:gdLst>
                  <a:gd name="T0" fmla="*/ 22 w 61"/>
                  <a:gd name="T1" fmla="*/ 3 h 24"/>
                  <a:gd name="T2" fmla="*/ 27 w 61"/>
                  <a:gd name="T3" fmla="*/ 2 h 24"/>
                  <a:gd name="T4" fmla="*/ 30 w 61"/>
                  <a:gd name="T5" fmla="*/ 2 h 24"/>
                  <a:gd name="T6" fmla="*/ 33 w 61"/>
                  <a:gd name="T7" fmla="*/ 1 h 24"/>
                  <a:gd name="T8" fmla="*/ 35 w 61"/>
                  <a:gd name="T9" fmla="*/ 0 h 24"/>
                  <a:gd name="T10" fmla="*/ 39 w 61"/>
                  <a:gd name="T11" fmla="*/ 0 h 24"/>
                  <a:gd name="T12" fmla="*/ 41 w 61"/>
                  <a:gd name="T13" fmla="*/ 1 h 24"/>
                  <a:gd name="T14" fmla="*/ 45 w 61"/>
                  <a:gd name="T15" fmla="*/ 2 h 24"/>
                  <a:gd name="T16" fmla="*/ 48 w 61"/>
                  <a:gd name="T17" fmla="*/ 2 h 24"/>
                  <a:gd name="T18" fmla="*/ 51 w 61"/>
                  <a:gd name="T19" fmla="*/ 3 h 24"/>
                  <a:gd name="T20" fmla="*/ 54 w 61"/>
                  <a:gd name="T21" fmla="*/ 5 h 24"/>
                  <a:gd name="T22" fmla="*/ 57 w 61"/>
                  <a:gd name="T23" fmla="*/ 6 h 24"/>
                  <a:gd name="T24" fmla="*/ 59 w 61"/>
                  <a:gd name="T25" fmla="*/ 8 h 24"/>
                  <a:gd name="T26" fmla="*/ 60 w 61"/>
                  <a:gd name="T27" fmla="*/ 9 h 24"/>
                  <a:gd name="T28" fmla="*/ 59 w 61"/>
                  <a:gd name="T29" fmla="*/ 10 h 24"/>
                  <a:gd name="T30" fmla="*/ 58 w 61"/>
                  <a:gd name="T31" fmla="*/ 10 h 24"/>
                  <a:gd name="T32" fmla="*/ 56 w 61"/>
                  <a:gd name="T33" fmla="*/ 10 h 24"/>
                  <a:gd name="T34" fmla="*/ 54 w 61"/>
                  <a:gd name="T35" fmla="*/ 10 h 24"/>
                  <a:gd name="T36" fmla="*/ 52 w 61"/>
                  <a:gd name="T37" fmla="*/ 10 h 24"/>
                  <a:gd name="T38" fmla="*/ 49 w 61"/>
                  <a:gd name="T39" fmla="*/ 9 h 24"/>
                  <a:gd name="T40" fmla="*/ 46 w 61"/>
                  <a:gd name="T41" fmla="*/ 9 h 24"/>
                  <a:gd name="T42" fmla="*/ 40 w 61"/>
                  <a:gd name="T43" fmla="*/ 8 h 24"/>
                  <a:gd name="T44" fmla="*/ 35 w 61"/>
                  <a:gd name="T45" fmla="*/ 9 h 24"/>
                  <a:gd name="T46" fmla="*/ 29 w 61"/>
                  <a:gd name="T47" fmla="*/ 9 h 24"/>
                  <a:gd name="T48" fmla="*/ 23 w 61"/>
                  <a:gd name="T49" fmla="*/ 12 h 24"/>
                  <a:gd name="T50" fmla="*/ 17 w 61"/>
                  <a:gd name="T51" fmla="*/ 13 h 24"/>
                  <a:gd name="T52" fmla="*/ 13 w 61"/>
                  <a:gd name="T53" fmla="*/ 15 h 24"/>
                  <a:gd name="T54" fmla="*/ 8 w 61"/>
                  <a:gd name="T55" fmla="*/ 17 h 24"/>
                  <a:gd name="T56" fmla="*/ 5 w 61"/>
                  <a:gd name="T57" fmla="*/ 20 h 24"/>
                  <a:gd name="T58" fmla="*/ 2 w 61"/>
                  <a:gd name="T59" fmla="*/ 21 h 24"/>
                  <a:gd name="T60" fmla="*/ 0 w 61"/>
                  <a:gd name="T61" fmla="*/ 23 h 24"/>
                  <a:gd name="T62" fmla="*/ 1 w 61"/>
                  <a:gd name="T63" fmla="*/ 23 h 24"/>
                  <a:gd name="T64" fmla="*/ 1 w 61"/>
                  <a:gd name="T65" fmla="*/ 21 h 24"/>
                  <a:gd name="T66" fmla="*/ 3 w 61"/>
                  <a:gd name="T67" fmla="*/ 20 h 24"/>
                  <a:gd name="T68" fmla="*/ 4 w 61"/>
                  <a:gd name="T69" fmla="*/ 17 h 24"/>
                  <a:gd name="T70" fmla="*/ 7 w 61"/>
                  <a:gd name="T71" fmla="*/ 14 h 24"/>
                  <a:gd name="T72" fmla="*/ 10 w 61"/>
                  <a:gd name="T73" fmla="*/ 12 h 24"/>
                  <a:gd name="T74" fmla="*/ 13 w 61"/>
                  <a:gd name="T75" fmla="*/ 10 h 24"/>
                  <a:gd name="T76" fmla="*/ 16 w 61"/>
                  <a:gd name="T77" fmla="*/ 7 h 24"/>
                  <a:gd name="T78" fmla="*/ 20 w 61"/>
                  <a:gd name="T79" fmla="*/ 5 h 24"/>
                  <a:gd name="T80" fmla="*/ 22 w 61"/>
                  <a:gd name="T81" fmla="*/ 3 h 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1"/>
                  <a:gd name="T124" fmla="*/ 0 h 24"/>
                  <a:gd name="T125" fmla="*/ 61 w 61"/>
                  <a:gd name="T126" fmla="*/ 24 h 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1" h="24">
                    <a:moveTo>
                      <a:pt x="22" y="3"/>
                    </a:moveTo>
                    <a:lnTo>
                      <a:pt x="27" y="2"/>
                    </a:lnTo>
                    <a:lnTo>
                      <a:pt x="30" y="2"/>
                    </a:lnTo>
                    <a:lnTo>
                      <a:pt x="33" y="1"/>
                    </a:lnTo>
                    <a:lnTo>
                      <a:pt x="35" y="0"/>
                    </a:lnTo>
                    <a:lnTo>
                      <a:pt x="39" y="0"/>
                    </a:lnTo>
                    <a:lnTo>
                      <a:pt x="41" y="1"/>
                    </a:lnTo>
                    <a:lnTo>
                      <a:pt x="45" y="2"/>
                    </a:lnTo>
                    <a:lnTo>
                      <a:pt x="48" y="2"/>
                    </a:lnTo>
                    <a:lnTo>
                      <a:pt x="51" y="3"/>
                    </a:lnTo>
                    <a:lnTo>
                      <a:pt x="54" y="5"/>
                    </a:lnTo>
                    <a:lnTo>
                      <a:pt x="57" y="6"/>
                    </a:lnTo>
                    <a:lnTo>
                      <a:pt x="59" y="8"/>
                    </a:lnTo>
                    <a:lnTo>
                      <a:pt x="60" y="9"/>
                    </a:lnTo>
                    <a:lnTo>
                      <a:pt x="59" y="10"/>
                    </a:lnTo>
                    <a:lnTo>
                      <a:pt x="58" y="10"/>
                    </a:lnTo>
                    <a:lnTo>
                      <a:pt x="56" y="10"/>
                    </a:lnTo>
                    <a:lnTo>
                      <a:pt x="54" y="10"/>
                    </a:lnTo>
                    <a:lnTo>
                      <a:pt x="52" y="10"/>
                    </a:lnTo>
                    <a:lnTo>
                      <a:pt x="49" y="9"/>
                    </a:lnTo>
                    <a:lnTo>
                      <a:pt x="46" y="9"/>
                    </a:lnTo>
                    <a:lnTo>
                      <a:pt x="40" y="8"/>
                    </a:lnTo>
                    <a:lnTo>
                      <a:pt x="35" y="9"/>
                    </a:lnTo>
                    <a:lnTo>
                      <a:pt x="29" y="9"/>
                    </a:lnTo>
                    <a:lnTo>
                      <a:pt x="23" y="12"/>
                    </a:lnTo>
                    <a:lnTo>
                      <a:pt x="17" y="13"/>
                    </a:lnTo>
                    <a:lnTo>
                      <a:pt x="13" y="15"/>
                    </a:lnTo>
                    <a:lnTo>
                      <a:pt x="8" y="17"/>
                    </a:lnTo>
                    <a:lnTo>
                      <a:pt x="5" y="20"/>
                    </a:lnTo>
                    <a:lnTo>
                      <a:pt x="2" y="21"/>
                    </a:lnTo>
                    <a:lnTo>
                      <a:pt x="0" y="23"/>
                    </a:lnTo>
                    <a:lnTo>
                      <a:pt x="1" y="23"/>
                    </a:lnTo>
                    <a:lnTo>
                      <a:pt x="1" y="21"/>
                    </a:lnTo>
                    <a:lnTo>
                      <a:pt x="3" y="20"/>
                    </a:lnTo>
                    <a:lnTo>
                      <a:pt x="4" y="17"/>
                    </a:lnTo>
                    <a:lnTo>
                      <a:pt x="7" y="14"/>
                    </a:lnTo>
                    <a:lnTo>
                      <a:pt x="10" y="12"/>
                    </a:lnTo>
                    <a:lnTo>
                      <a:pt x="13" y="10"/>
                    </a:lnTo>
                    <a:lnTo>
                      <a:pt x="16" y="7"/>
                    </a:lnTo>
                    <a:lnTo>
                      <a:pt x="20" y="5"/>
                    </a:lnTo>
                    <a:lnTo>
                      <a:pt x="22" y="3"/>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5002" name="Freeform 304"/>
              <p:cNvSpPr>
                <a:spLocks/>
              </p:cNvSpPr>
              <p:nvPr/>
            </p:nvSpPr>
            <p:spPr bwMode="auto">
              <a:xfrm>
                <a:off x="933" y="2029"/>
                <a:ext cx="65" cy="26"/>
              </a:xfrm>
              <a:custGeom>
                <a:avLst/>
                <a:gdLst>
                  <a:gd name="T0" fmla="*/ 24 w 65"/>
                  <a:gd name="T1" fmla="*/ 3 h 26"/>
                  <a:gd name="T2" fmla="*/ 28 w 65"/>
                  <a:gd name="T3" fmla="*/ 2 h 26"/>
                  <a:gd name="T4" fmla="*/ 31 w 65"/>
                  <a:gd name="T5" fmla="*/ 1 h 26"/>
                  <a:gd name="T6" fmla="*/ 34 w 65"/>
                  <a:gd name="T7" fmla="*/ 0 h 26"/>
                  <a:gd name="T8" fmla="*/ 37 w 65"/>
                  <a:gd name="T9" fmla="*/ 0 h 26"/>
                  <a:gd name="T10" fmla="*/ 40 w 65"/>
                  <a:gd name="T11" fmla="*/ 1 h 26"/>
                  <a:gd name="T12" fmla="*/ 44 w 65"/>
                  <a:gd name="T13" fmla="*/ 1 h 26"/>
                  <a:gd name="T14" fmla="*/ 47 w 65"/>
                  <a:gd name="T15" fmla="*/ 2 h 26"/>
                  <a:gd name="T16" fmla="*/ 50 w 65"/>
                  <a:gd name="T17" fmla="*/ 3 h 26"/>
                  <a:gd name="T18" fmla="*/ 54 w 65"/>
                  <a:gd name="T19" fmla="*/ 4 h 26"/>
                  <a:gd name="T20" fmla="*/ 57 w 65"/>
                  <a:gd name="T21" fmla="*/ 6 h 26"/>
                  <a:gd name="T22" fmla="*/ 61 w 65"/>
                  <a:gd name="T23" fmla="*/ 8 h 26"/>
                  <a:gd name="T24" fmla="*/ 62 w 65"/>
                  <a:gd name="T25" fmla="*/ 10 h 26"/>
                  <a:gd name="T26" fmla="*/ 64 w 65"/>
                  <a:gd name="T27" fmla="*/ 11 h 26"/>
                  <a:gd name="T28" fmla="*/ 63 w 65"/>
                  <a:gd name="T29" fmla="*/ 12 h 26"/>
                  <a:gd name="T30" fmla="*/ 62 w 65"/>
                  <a:gd name="T31" fmla="*/ 12 h 26"/>
                  <a:gd name="T32" fmla="*/ 60 w 65"/>
                  <a:gd name="T33" fmla="*/ 12 h 26"/>
                  <a:gd name="T34" fmla="*/ 58 w 65"/>
                  <a:gd name="T35" fmla="*/ 13 h 26"/>
                  <a:gd name="T36" fmla="*/ 54 w 65"/>
                  <a:gd name="T37" fmla="*/ 12 h 26"/>
                  <a:gd name="T38" fmla="*/ 51 w 65"/>
                  <a:gd name="T39" fmla="*/ 11 h 26"/>
                  <a:gd name="T40" fmla="*/ 49 w 65"/>
                  <a:gd name="T41" fmla="*/ 11 h 26"/>
                  <a:gd name="T42" fmla="*/ 43 w 65"/>
                  <a:gd name="T43" fmla="*/ 9 h 26"/>
                  <a:gd name="T44" fmla="*/ 36 w 65"/>
                  <a:gd name="T45" fmla="*/ 9 h 26"/>
                  <a:gd name="T46" fmla="*/ 31 w 65"/>
                  <a:gd name="T47" fmla="*/ 11 h 26"/>
                  <a:gd name="T48" fmla="*/ 25 w 65"/>
                  <a:gd name="T49" fmla="*/ 12 h 26"/>
                  <a:gd name="T50" fmla="*/ 19 w 65"/>
                  <a:gd name="T51" fmla="*/ 13 h 26"/>
                  <a:gd name="T52" fmla="*/ 13 w 65"/>
                  <a:gd name="T53" fmla="*/ 17 h 26"/>
                  <a:gd name="T54" fmla="*/ 10 w 65"/>
                  <a:gd name="T55" fmla="*/ 19 h 26"/>
                  <a:gd name="T56" fmla="*/ 6 w 65"/>
                  <a:gd name="T57" fmla="*/ 22 h 26"/>
                  <a:gd name="T58" fmla="*/ 2 w 65"/>
                  <a:gd name="T59" fmla="*/ 23 h 26"/>
                  <a:gd name="T60" fmla="*/ 0 w 65"/>
                  <a:gd name="T61" fmla="*/ 25 h 26"/>
                  <a:gd name="T62" fmla="*/ 1 w 65"/>
                  <a:gd name="T63" fmla="*/ 25 h 26"/>
                  <a:gd name="T64" fmla="*/ 2 w 65"/>
                  <a:gd name="T65" fmla="*/ 23 h 26"/>
                  <a:gd name="T66" fmla="*/ 3 w 65"/>
                  <a:gd name="T67" fmla="*/ 22 h 26"/>
                  <a:gd name="T68" fmla="*/ 5 w 65"/>
                  <a:gd name="T69" fmla="*/ 19 h 26"/>
                  <a:gd name="T70" fmla="*/ 8 w 65"/>
                  <a:gd name="T71" fmla="*/ 16 h 26"/>
                  <a:gd name="T72" fmla="*/ 10 w 65"/>
                  <a:gd name="T73" fmla="*/ 13 h 26"/>
                  <a:gd name="T74" fmla="*/ 13 w 65"/>
                  <a:gd name="T75" fmla="*/ 10 h 26"/>
                  <a:gd name="T76" fmla="*/ 16 w 65"/>
                  <a:gd name="T77" fmla="*/ 7 h 26"/>
                  <a:gd name="T78" fmla="*/ 20 w 65"/>
                  <a:gd name="T79" fmla="*/ 5 h 26"/>
                  <a:gd name="T80" fmla="*/ 24 w 65"/>
                  <a:gd name="T81" fmla="*/ 3 h 2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26"/>
                  <a:gd name="T125" fmla="*/ 65 w 65"/>
                  <a:gd name="T126" fmla="*/ 26 h 2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26">
                    <a:moveTo>
                      <a:pt x="24" y="3"/>
                    </a:moveTo>
                    <a:lnTo>
                      <a:pt x="28" y="2"/>
                    </a:lnTo>
                    <a:lnTo>
                      <a:pt x="31" y="1"/>
                    </a:lnTo>
                    <a:lnTo>
                      <a:pt x="34" y="0"/>
                    </a:lnTo>
                    <a:lnTo>
                      <a:pt x="37" y="0"/>
                    </a:lnTo>
                    <a:lnTo>
                      <a:pt x="40" y="1"/>
                    </a:lnTo>
                    <a:lnTo>
                      <a:pt x="44" y="1"/>
                    </a:lnTo>
                    <a:lnTo>
                      <a:pt x="47" y="2"/>
                    </a:lnTo>
                    <a:lnTo>
                      <a:pt x="50" y="3"/>
                    </a:lnTo>
                    <a:lnTo>
                      <a:pt x="54" y="4"/>
                    </a:lnTo>
                    <a:lnTo>
                      <a:pt x="57" y="6"/>
                    </a:lnTo>
                    <a:lnTo>
                      <a:pt x="61" y="8"/>
                    </a:lnTo>
                    <a:lnTo>
                      <a:pt x="62" y="10"/>
                    </a:lnTo>
                    <a:lnTo>
                      <a:pt x="64" y="11"/>
                    </a:lnTo>
                    <a:lnTo>
                      <a:pt x="63" y="12"/>
                    </a:lnTo>
                    <a:lnTo>
                      <a:pt x="62" y="12"/>
                    </a:lnTo>
                    <a:lnTo>
                      <a:pt x="60" y="12"/>
                    </a:lnTo>
                    <a:lnTo>
                      <a:pt x="58" y="13"/>
                    </a:lnTo>
                    <a:lnTo>
                      <a:pt x="54" y="12"/>
                    </a:lnTo>
                    <a:lnTo>
                      <a:pt x="51" y="11"/>
                    </a:lnTo>
                    <a:lnTo>
                      <a:pt x="49" y="11"/>
                    </a:lnTo>
                    <a:lnTo>
                      <a:pt x="43" y="9"/>
                    </a:lnTo>
                    <a:lnTo>
                      <a:pt x="36" y="9"/>
                    </a:lnTo>
                    <a:lnTo>
                      <a:pt x="31" y="11"/>
                    </a:lnTo>
                    <a:lnTo>
                      <a:pt x="25" y="12"/>
                    </a:lnTo>
                    <a:lnTo>
                      <a:pt x="19" y="13"/>
                    </a:lnTo>
                    <a:lnTo>
                      <a:pt x="13" y="17"/>
                    </a:lnTo>
                    <a:lnTo>
                      <a:pt x="10" y="19"/>
                    </a:lnTo>
                    <a:lnTo>
                      <a:pt x="6" y="22"/>
                    </a:lnTo>
                    <a:lnTo>
                      <a:pt x="2" y="23"/>
                    </a:lnTo>
                    <a:lnTo>
                      <a:pt x="0" y="25"/>
                    </a:lnTo>
                    <a:lnTo>
                      <a:pt x="1" y="25"/>
                    </a:lnTo>
                    <a:lnTo>
                      <a:pt x="2" y="23"/>
                    </a:lnTo>
                    <a:lnTo>
                      <a:pt x="3" y="22"/>
                    </a:lnTo>
                    <a:lnTo>
                      <a:pt x="5" y="19"/>
                    </a:lnTo>
                    <a:lnTo>
                      <a:pt x="8" y="16"/>
                    </a:lnTo>
                    <a:lnTo>
                      <a:pt x="10" y="13"/>
                    </a:lnTo>
                    <a:lnTo>
                      <a:pt x="13" y="10"/>
                    </a:lnTo>
                    <a:lnTo>
                      <a:pt x="16" y="7"/>
                    </a:lnTo>
                    <a:lnTo>
                      <a:pt x="20" y="5"/>
                    </a:lnTo>
                    <a:lnTo>
                      <a:pt x="24" y="3"/>
                    </a:lnTo>
                  </a:path>
                </a:pathLst>
              </a:custGeom>
              <a:noFill/>
              <a:ln w="127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5003" name="Freeform 305"/>
              <p:cNvSpPr>
                <a:spLocks/>
              </p:cNvSpPr>
              <p:nvPr/>
            </p:nvSpPr>
            <p:spPr bwMode="auto">
              <a:xfrm>
                <a:off x="911" y="2142"/>
                <a:ext cx="38" cy="17"/>
              </a:xfrm>
              <a:custGeom>
                <a:avLst/>
                <a:gdLst>
                  <a:gd name="T0" fmla="*/ 0 w 38"/>
                  <a:gd name="T1" fmla="*/ 0 h 17"/>
                  <a:gd name="T2" fmla="*/ 1 w 38"/>
                  <a:gd name="T3" fmla="*/ 1 h 17"/>
                  <a:gd name="T4" fmla="*/ 1 w 38"/>
                  <a:gd name="T5" fmla="*/ 2 h 17"/>
                  <a:gd name="T6" fmla="*/ 3 w 38"/>
                  <a:gd name="T7" fmla="*/ 4 h 17"/>
                  <a:gd name="T8" fmla="*/ 6 w 38"/>
                  <a:gd name="T9" fmla="*/ 6 h 17"/>
                  <a:gd name="T10" fmla="*/ 8 w 38"/>
                  <a:gd name="T11" fmla="*/ 9 h 17"/>
                  <a:gd name="T12" fmla="*/ 12 w 38"/>
                  <a:gd name="T13" fmla="*/ 11 h 17"/>
                  <a:gd name="T14" fmla="*/ 17 w 38"/>
                  <a:gd name="T15" fmla="*/ 13 h 17"/>
                  <a:gd name="T16" fmla="*/ 22 w 38"/>
                  <a:gd name="T17" fmla="*/ 14 h 17"/>
                  <a:gd name="T18" fmla="*/ 29 w 38"/>
                  <a:gd name="T19" fmla="*/ 16 h 17"/>
                  <a:gd name="T20" fmla="*/ 37 w 38"/>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17"/>
                  <a:gd name="T35" fmla="*/ 38 w 38"/>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17">
                    <a:moveTo>
                      <a:pt x="0" y="0"/>
                    </a:moveTo>
                    <a:lnTo>
                      <a:pt x="1" y="1"/>
                    </a:lnTo>
                    <a:lnTo>
                      <a:pt x="1" y="2"/>
                    </a:lnTo>
                    <a:lnTo>
                      <a:pt x="3" y="4"/>
                    </a:lnTo>
                    <a:lnTo>
                      <a:pt x="6" y="6"/>
                    </a:lnTo>
                    <a:lnTo>
                      <a:pt x="8" y="9"/>
                    </a:lnTo>
                    <a:lnTo>
                      <a:pt x="12" y="11"/>
                    </a:lnTo>
                    <a:lnTo>
                      <a:pt x="17" y="13"/>
                    </a:lnTo>
                    <a:lnTo>
                      <a:pt x="22" y="14"/>
                    </a:lnTo>
                    <a:lnTo>
                      <a:pt x="29" y="16"/>
                    </a:lnTo>
                    <a:lnTo>
                      <a:pt x="37" y="16"/>
                    </a:lnTo>
                  </a:path>
                </a:pathLst>
              </a:custGeom>
              <a:noFill/>
              <a:ln w="127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5004" name="Freeform 306"/>
              <p:cNvSpPr>
                <a:spLocks/>
              </p:cNvSpPr>
              <p:nvPr/>
            </p:nvSpPr>
            <p:spPr bwMode="auto">
              <a:xfrm>
                <a:off x="909" y="2158"/>
                <a:ext cx="49" cy="17"/>
              </a:xfrm>
              <a:custGeom>
                <a:avLst/>
                <a:gdLst>
                  <a:gd name="T0" fmla="*/ 0 w 49"/>
                  <a:gd name="T1" fmla="*/ 0 h 17"/>
                  <a:gd name="T2" fmla="*/ 1 w 49"/>
                  <a:gd name="T3" fmla="*/ 1 h 17"/>
                  <a:gd name="T4" fmla="*/ 3 w 49"/>
                  <a:gd name="T5" fmla="*/ 1 h 17"/>
                  <a:gd name="T6" fmla="*/ 7 w 49"/>
                  <a:gd name="T7" fmla="*/ 4 h 17"/>
                  <a:gd name="T8" fmla="*/ 12 w 49"/>
                  <a:gd name="T9" fmla="*/ 7 h 17"/>
                  <a:gd name="T10" fmla="*/ 17 w 49"/>
                  <a:gd name="T11" fmla="*/ 10 h 17"/>
                  <a:gd name="T12" fmla="*/ 24 w 49"/>
                  <a:gd name="T13" fmla="*/ 11 h 17"/>
                  <a:gd name="T14" fmla="*/ 30 w 49"/>
                  <a:gd name="T15" fmla="*/ 13 h 17"/>
                  <a:gd name="T16" fmla="*/ 37 w 49"/>
                  <a:gd name="T17" fmla="*/ 14 h 17"/>
                  <a:gd name="T18" fmla="*/ 42 w 49"/>
                  <a:gd name="T19" fmla="*/ 16 h 17"/>
                  <a:gd name="T20" fmla="*/ 48 w 49"/>
                  <a:gd name="T21" fmla="*/ 13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9"/>
                  <a:gd name="T34" fmla="*/ 0 h 17"/>
                  <a:gd name="T35" fmla="*/ 49 w 49"/>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9" h="17">
                    <a:moveTo>
                      <a:pt x="0" y="0"/>
                    </a:moveTo>
                    <a:lnTo>
                      <a:pt x="1" y="1"/>
                    </a:lnTo>
                    <a:lnTo>
                      <a:pt x="3" y="1"/>
                    </a:lnTo>
                    <a:lnTo>
                      <a:pt x="7" y="4"/>
                    </a:lnTo>
                    <a:lnTo>
                      <a:pt x="12" y="7"/>
                    </a:lnTo>
                    <a:lnTo>
                      <a:pt x="17" y="10"/>
                    </a:lnTo>
                    <a:lnTo>
                      <a:pt x="24" y="11"/>
                    </a:lnTo>
                    <a:lnTo>
                      <a:pt x="30" y="13"/>
                    </a:lnTo>
                    <a:lnTo>
                      <a:pt x="37" y="14"/>
                    </a:lnTo>
                    <a:lnTo>
                      <a:pt x="42" y="16"/>
                    </a:lnTo>
                    <a:lnTo>
                      <a:pt x="48" y="13"/>
                    </a:lnTo>
                  </a:path>
                </a:pathLst>
              </a:custGeom>
              <a:noFill/>
              <a:ln w="127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5005" name="Freeform 307"/>
              <p:cNvSpPr>
                <a:spLocks/>
              </p:cNvSpPr>
              <p:nvPr/>
            </p:nvSpPr>
            <p:spPr bwMode="auto">
              <a:xfrm>
                <a:off x="979" y="2001"/>
                <a:ext cx="59" cy="42"/>
              </a:xfrm>
              <a:custGeom>
                <a:avLst/>
                <a:gdLst>
                  <a:gd name="T0" fmla="*/ 0 w 59"/>
                  <a:gd name="T1" fmla="*/ 0 h 42"/>
                  <a:gd name="T2" fmla="*/ 1 w 59"/>
                  <a:gd name="T3" fmla="*/ 0 h 42"/>
                  <a:gd name="T4" fmla="*/ 5 w 59"/>
                  <a:gd name="T5" fmla="*/ 0 h 42"/>
                  <a:gd name="T6" fmla="*/ 9 w 59"/>
                  <a:gd name="T7" fmla="*/ 1 h 42"/>
                  <a:gd name="T8" fmla="*/ 16 w 59"/>
                  <a:gd name="T9" fmla="*/ 2 h 42"/>
                  <a:gd name="T10" fmla="*/ 23 w 59"/>
                  <a:gd name="T11" fmla="*/ 4 h 42"/>
                  <a:gd name="T12" fmla="*/ 30 w 59"/>
                  <a:gd name="T13" fmla="*/ 7 h 42"/>
                  <a:gd name="T14" fmla="*/ 38 w 59"/>
                  <a:gd name="T15" fmla="*/ 12 h 42"/>
                  <a:gd name="T16" fmla="*/ 46 w 59"/>
                  <a:gd name="T17" fmla="*/ 19 h 42"/>
                  <a:gd name="T18" fmla="*/ 52 w 59"/>
                  <a:gd name="T19" fmla="*/ 28 h 42"/>
                  <a:gd name="T20" fmla="*/ 58 w 59"/>
                  <a:gd name="T21" fmla="*/ 41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42"/>
                  <a:gd name="T35" fmla="*/ 59 w 59"/>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42">
                    <a:moveTo>
                      <a:pt x="0" y="0"/>
                    </a:moveTo>
                    <a:lnTo>
                      <a:pt x="1" y="0"/>
                    </a:lnTo>
                    <a:lnTo>
                      <a:pt x="5" y="0"/>
                    </a:lnTo>
                    <a:lnTo>
                      <a:pt x="9" y="1"/>
                    </a:lnTo>
                    <a:lnTo>
                      <a:pt x="16" y="2"/>
                    </a:lnTo>
                    <a:lnTo>
                      <a:pt x="23" y="4"/>
                    </a:lnTo>
                    <a:lnTo>
                      <a:pt x="30" y="7"/>
                    </a:lnTo>
                    <a:lnTo>
                      <a:pt x="38" y="12"/>
                    </a:lnTo>
                    <a:lnTo>
                      <a:pt x="46" y="19"/>
                    </a:lnTo>
                    <a:lnTo>
                      <a:pt x="52" y="28"/>
                    </a:lnTo>
                    <a:lnTo>
                      <a:pt x="58" y="41"/>
                    </a:lnTo>
                  </a:path>
                </a:pathLst>
              </a:custGeom>
              <a:noFill/>
              <a:ln w="127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5006" name="Freeform 308"/>
              <p:cNvSpPr>
                <a:spLocks/>
              </p:cNvSpPr>
              <p:nvPr/>
            </p:nvSpPr>
            <p:spPr bwMode="auto">
              <a:xfrm>
                <a:off x="1006" y="2052"/>
                <a:ext cx="17" cy="17"/>
              </a:xfrm>
              <a:custGeom>
                <a:avLst/>
                <a:gdLst>
                  <a:gd name="T0" fmla="*/ 13 w 17"/>
                  <a:gd name="T1" fmla="*/ 8 h 17"/>
                  <a:gd name="T2" fmla="*/ 16 w 17"/>
                  <a:gd name="T3" fmla="*/ 12 h 17"/>
                  <a:gd name="T4" fmla="*/ 13 w 17"/>
                  <a:gd name="T5" fmla="*/ 12 h 17"/>
                  <a:gd name="T6" fmla="*/ 13 w 17"/>
                  <a:gd name="T7" fmla="*/ 16 h 17"/>
                  <a:gd name="T8" fmla="*/ 10 w 17"/>
                  <a:gd name="T9" fmla="*/ 16 h 17"/>
                  <a:gd name="T10" fmla="*/ 8 w 17"/>
                  <a:gd name="T11" fmla="*/ 16 h 17"/>
                  <a:gd name="T12" fmla="*/ 5 w 17"/>
                  <a:gd name="T13" fmla="*/ 16 h 17"/>
                  <a:gd name="T14" fmla="*/ 2 w 17"/>
                  <a:gd name="T15" fmla="*/ 12 h 17"/>
                  <a:gd name="T16" fmla="*/ 0 w 17"/>
                  <a:gd name="T17" fmla="*/ 8 h 17"/>
                  <a:gd name="T18" fmla="*/ 2 w 17"/>
                  <a:gd name="T19" fmla="*/ 8 h 17"/>
                  <a:gd name="T20" fmla="*/ 2 w 17"/>
                  <a:gd name="T21" fmla="*/ 4 h 17"/>
                  <a:gd name="T22" fmla="*/ 5 w 17"/>
                  <a:gd name="T23" fmla="*/ 4 h 17"/>
                  <a:gd name="T24" fmla="*/ 8 w 17"/>
                  <a:gd name="T25" fmla="*/ 4 h 17"/>
                  <a:gd name="T26" fmla="*/ 10 w 17"/>
                  <a:gd name="T27" fmla="*/ 0 h 17"/>
                  <a:gd name="T28" fmla="*/ 10 w 17"/>
                  <a:gd name="T29" fmla="*/ 4 h 17"/>
                  <a:gd name="T30" fmla="*/ 13 w 17"/>
                  <a:gd name="T31" fmla="*/ 4 h 17"/>
                  <a:gd name="T32" fmla="*/ 13 w 17"/>
                  <a:gd name="T33" fmla="*/ 8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
                  <a:gd name="T52" fmla="*/ 0 h 17"/>
                  <a:gd name="T53" fmla="*/ 17 w 17"/>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 h="17">
                    <a:moveTo>
                      <a:pt x="13" y="8"/>
                    </a:moveTo>
                    <a:lnTo>
                      <a:pt x="16" y="12"/>
                    </a:lnTo>
                    <a:lnTo>
                      <a:pt x="13" y="12"/>
                    </a:lnTo>
                    <a:lnTo>
                      <a:pt x="13" y="16"/>
                    </a:lnTo>
                    <a:lnTo>
                      <a:pt x="10" y="16"/>
                    </a:lnTo>
                    <a:lnTo>
                      <a:pt x="8" y="16"/>
                    </a:lnTo>
                    <a:lnTo>
                      <a:pt x="5" y="16"/>
                    </a:lnTo>
                    <a:lnTo>
                      <a:pt x="2" y="12"/>
                    </a:lnTo>
                    <a:lnTo>
                      <a:pt x="0" y="8"/>
                    </a:lnTo>
                    <a:lnTo>
                      <a:pt x="2" y="8"/>
                    </a:lnTo>
                    <a:lnTo>
                      <a:pt x="2" y="4"/>
                    </a:lnTo>
                    <a:lnTo>
                      <a:pt x="5" y="4"/>
                    </a:lnTo>
                    <a:lnTo>
                      <a:pt x="8" y="4"/>
                    </a:lnTo>
                    <a:lnTo>
                      <a:pt x="10" y="0"/>
                    </a:lnTo>
                    <a:lnTo>
                      <a:pt x="10" y="4"/>
                    </a:lnTo>
                    <a:lnTo>
                      <a:pt x="13" y="4"/>
                    </a:lnTo>
                    <a:lnTo>
                      <a:pt x="13" y="8"/>
                    </a:lnTo>
                  </a:path>
                </a:pathLst>
              </a:custGeom>
              <a:noFill/>
              <a:ln w="127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5007" name="Freeform 309"/>
              <p:cNvSpPr>
                <a:spLocks/>
              </p:cNvSpPr>
              <p:nvPr/>
            </p:nvSpPr>
            <p:spPr bwMode="auto">
              <a:xfrm>
                <a:off x="823" y="2151"/>
                <a:ext cx="73" cy="61"/>
              </a:xfrm>
              <a:custGeom>
                <a:avLst/>
                <a:gdLst>
                  <a:gd name="T0" fmla="*/ 47 w 73"/>
                  <a:gd name="T1" fmla="*/ 56 h 61"/>
                  <a:gd name="T2" fmla="*/ 41 w 73"/>
                  <a:gd name="T3" fmla="*/ 58 h 61"/>
                  <a:gd name="T4" fmla="*/ 36 w 73"/>
                  <a:gd name="T5" fmla="*/ 59 h 61"/>
                  <a:gd name="T6" fmla="*/ 31 w 73"/>
                  <a:gd name="T7" fmla="*/ 59 h 61"/>
                  <a:gd name="T8" fmla="*/ 25 w 73"/>
                  <a:gd name="T9" fmla="*/ 60 h 61"/>
                  <a:gd name="T10" fmla="*/ 20 w 73"/>
                  <a:gd name="T11" fmla="*/ 59 h 61"/>
                  <a:gd name="T12" fmla="*/ 15 w 73"/>
                  <a:gd name="T13" fmla="*/ 58 h 61"/>
                  <a:gd name="T14" fmla="*/ 11 w 73"/>
                  <a:gd name="T15" fmla="*/ 55 h 61"/>
                  <a:gd name="T16" fmla="*/ 7 w 73"/>
                  <a:gd name="T17" fmla="*/ 53 h 61"/>
                  <a:gd name="T18" fmla="*/ 4 w 73"/>
                  <a:gd name="T19" fmla="*/ 49 h 61"/>
                  <a:gd name="T20" fmla="*/ 2 w 73"/>
                  <a:gd name="T21" fmla="*/ 46 h 61"/>
                  <a:gd name="T22" fmla="*/ 1 w 73"/>
                  <a:gd name="T23" fmla="*/ 41 h 61"/>
                  <a:gd name="T24" fmla="*/ 0 w 73"/>
                  <a:gd name="T25" fmla="*/ 37 h 61"/>
                  <a:gd name="T26" fmla="*/ 1 w 73"/>
                  <a:gd name="T27" fmla="*/ 33 h 61"/>
                  <a:gd name="T28" fmla="*/ 2 w 73"/>
                  <a:gd name="T29" fmla="*/ 27 h 61"/>
                  <a:gd name="T30" fmla="*/ 3 w 73"/>
                  <a:gd name="T31" fmla="*/ 23 h 61"/>
                  <a:gd name="T32" fmla="*/ 6 w 73"/>
                  <a:gd name="T33" fmla="*/ 19 h 61"/>
                  <a:gd name="T34" fmla="*/ 10 w 73"/>
                  <a:gd name="T35" fmla="*/ 14 h 61"/>
                  <a:gd name="T36" fmla="*/ 14 w 73"/>
                  <a:gd name="T37" fmla="*/ 11 h 61"/>
                  <a:gd name="T38" fmla="*/ 20 w 73"/>
                  <a:gd name="T39" fmla="*/ 7 h 61"/>
                  <a:gd name="T40" fmla="*/ 24 w 73"/>
                  <a:gd name="T41" fmla="*/ 4 h 61"/>
                  <a:gd name="T42" fmla="*/ 30 w 73"/>
                  <a:gd name="T43" fmla="*/ 2 h 61"/>
                  <a:gd name="T44" fmla="*/ 34 w 73"/>
                  <a:gd name="T45" fmla="*/ 1 h 61"/>
                  <a:gd name="T46" fmla="*/ 41 w 73"/>
                  <a:gd name="T47" fmla="*/ 1 h 61"/>
                  <a:gd name="T48" fmla="*/ 46 w 73"/>
                  <a:gd name="T49" fmla="*/ 0 h 61"/>
                  <a:gd name="T50" fmla="*/ 51 w 73"/>
                  <a:gd name="T51" fmla="*/ 1 h 61"/>
                  <a:gd name="T52" fmla="*/ 56 w 73"/>
                  <a:gd name="T53" fmla="*/ 3 h 61"/>
                  <a:gd name="T54" fmla="*/ 61 w 73"/>
                  <a:gd name="T55" fmla="*/ 5 h 61"/>
                  <a:gd name="T56" fmla="*/ 64 w 73"/>
                  <a:gd name="T57" fmla="*/ 8 h 61"/>
                  <a:gd name="T58" fmla="*/ 67 w 73"/>
                  <a:gd name="T59" fmla="*/ 11 h 61"/>
                  <a:gd name="T60" fmla="*/ 69 w 73"/>
                  <a:gd name="T61" fmla="*/ 16 h 61"/>
                  <a:gd name="T62" fmla="*/ 71 w 73"/>
                  <a:gd name="T63" fmla="*/ 20 h 61"/>
                  <a:gd name="T64" fmla="*/ 72 w 73"/>
                  <a:gd name="T65" fmla="*/ 25 h 61"/>
                  <a:gd name="T66" fmla="*/ 70 w 73"/>
                  <a:gd name="T67" fmla="*/ 29 h 61"/>
                  <a:gd name="T68" fmla="*/ 70 w 73"/>
                  <a:gd name="T69" fmla="*/ 34 h 61"/>
                  <a:gd name="T70" fmla="*/ 69 w 73"/>
                  <a:gd name="T71" fmla="*/ 37 h 61"/>
                  <a:gd name="T72" fmla="*/ 65 w 73"/>
                  <a:gd name="T73" fmla="*/ 41 h 61"/>
                  <a:gd name="T74" fmla="*/ 61 w 73"/>
                  <a:gd name="T75" fmla="*/ 46 h 61"/>
                  <a:gd name="T76" fmla="*/ 57 w 73"/>
                  <a:gd name="T77" fmla="*/ 49 h 61"/>
                  <a:gd name="T78" fmla="*/ 52 w 73"/>
                  <a:gd name="T79" fmla="*/ 53 h 61"/>
                  <a:gd name="T80" fmla="*/ 47 w 73"/>
                  <a:gd name="T81" fmla="*/ 56 h 6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
                  <a:gd name="T124" fmla="*/ 0 h 61"/>
                  <a:gd name="T125" fmla="*/ 73 w 73"/>
                  <a:gd name="T126" fmla="*/ 61 h 6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 h="61">
                    <a:moveTo>
                      <a:pt x="47" y="56"/>
                    </a:moveTo>
                    <a:lnTo>
                      <a:pt x="41" y="58"/>
                    </a:lnTo>
                    <a:lnTo>
                      <a:pt x="36" y="59"/>
                    </a:lnTo>
                    <a:lnTo>
                      <a:pt x="31" y="59"/>
                    </a:lnTo>
                    <a:lnTo>
                      <a:pt x="25" y="60"/>
                    </a:lnTo>
                    <a:lnTo>
                      <a:pt x="20" y="59"/>
                    </a:lnTo>
                    <a:lnTo>
                      <a:pt x="15" y="58"/>
                    </a:lnTo>
                    <a:lnTo>
                      <a:pt x="11" y="55"/>
                    </a:lnTo>
                    <a:lnTo>
                      <a:pt x="7" y="53"/>
                    </a:lnTo>
                    <a:lnTo>
                      <a:pt x="4" y="49"/>
                    </a:lnTo>
                    <a:lnTo>
                      <a:pt x="2" y="46"/>
                    </a:lnTo>
                    <a:lnTo>
                      <a:pt x="1" y="41"/>
                    </a:lnTo>
                    <a:lnTo>
                      <a:pt x="0" y="37"/>
                    </a:lnTo>
                    <a:lnTo>
                      <a:pt x="1" y="33"/>
                    </a:lnTo>
                    <a:lnTo>
                      <a:pt x="2" y="27"/>
                    </a:lnTo>
                    <a:lnTo>
                      <a:pt x="3" y="23"/>
                    </a:lnTo>
                    <a:lnTo>
                      <a:pt x="6" y="19"/>
                    </a:lnTo>
                    <a:lnTo>
                      <a:pt x="10" y="14"/>
                    </a:lnTo>
                    <a:lnTo>
                      <a:pt x="14" y="11"/>
                    </a:lnTo>
                    <a:lnTo>
                      <a:pt x="20" y="7"/>
                    </a:lnTo>
                    <a:lnTo>
                      <a:pt x="24" y="4"/>
                    </a:lnTo>
                    <a:lnTo>
                      <a:pt x="30" y="2"/>
                    </a:lnTo>
                    <a:lnTo>
                      <a:pt x="34" y="1"/>
                    </a:lnTo>
                    <a:lnTo>
                      <a:pt x="41" y="1"/>
                    </a:lnTo>
                    <a:lnTo>
                      <a:pt x="46" y="0"/>
                    </a:lnTo>
                    <a:lnTo>
                      <a:pt x="51" y="1"/>
                    </a:lnTo>
                    <a:lnTo>
                      <a:pt x="56" y="3"/>
                    </a:lnTo>
                    <a:lnTo>
                      <a:pt x="61" y="5"/>
                    </a:lnTo>
                    <a:lnTo>
                      <a:pt x="64" y="8"/>
                    </a:lnTo>
                    <a:lnTo>
                      <a:pt x="67" y="11"/>
                    </a:lnTo>
                    <a:lnTo>
                      <a:pt x="69" y="16"/>
                    </a:lnTo>
                    <a:lnTo>
                      <a:pt x="71" y="20"/>
                    </a:lnTo>
                    <a:lnTo>
                      <a:pt x="72" y="25"/>
                    </a:lnTo>
                    <a:lnTo>
                      <a:pt x="70" y="29"/>
                    </a:lnTo>
                    <a:lnTo>
                      <a:pt x="70" y="34"/>
                    </a:lnTo>
                    <a:lnTo>
                      <a:pt x="69" y="37"/>
                    </a:lnTo>
                    <a:lnTo>
                      <a:pt x="65" y="41"/>
                    </a:lnTo>
                    <a:lnTo>
                      <a:pt x="61" y="46"/>
                    </a:lnTo>
                    <a:lnTo>
                      <a:pt x="57" y="49"/>
                    </a:lnTo>
                    <a:lnTo>
                      <a:pt x="52" y="53"/>
                    </a:lnTo>
                    <a:lnTo>
                      <a:pt x="47" y="56"/>
                    </a:lnTo>
                  </a:path>
                </a:pathLst>
              </a:custGeom>
              <a:solidFill>
                <a:srgbClr val="E565B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5008" name="Freeform 310"/>
              <p:cNvSpPr>
                <a:spLocks/>
              </p:cNvSpPr>
              <p:nvPr/>
            </p:nvSpPr>
            <p:spPr bwMode="auto">
              <a:xfrm>
                <a:off x="820" y="2152"/>
                <a:ext cx="77" cy="64"/>
              </a:xfrm>
              <a:custGeom>
                <a:avLst/>
                <a:gdLst>
                  <a:gd name="T0" fmla="*/ 49 w 77"/>
                  <a:gd name="T1" fmla="*/ 59 h 64"/>
                  <a:gd name="T2" fmla="*/ 44 w 77"/>
                  <a:gd name="T3" fmla="*/ 61 h 64"/>
                  <a:gd name="T4" fmla="*/ 37 w 77"/>
                  <a:gd name="T5" fmla="*/ 62 h 64"/>
                  <a:gd name="T6" fmla="*/ 32 w 77"/>
                  <a:gd name="T7" fmla="*/ 63 h 64"/>
                  <a:gd name="T8" fmla="*/ 27 w 77"/>
                  <a:gd name="T9" fmla="*/ 62 h 64"/>
                  <a:gd name="T10" fmla="*/ 21 w 77"/>
                  <a:gd name="T11" fmla="*/ 62 h 64"/>
                  <a:gd name="T12" fmla="*/ 16 w 77"/>
                  <a:gd name="T13" fmla="*/ 60 h 64"/>
                  <a:gd name="T14" fmla="*/ 12 w 77"/>
                  <a:gd name="T15" fmla="*/ 58 h 64"/>
                  <a:gd name="T16" fmla="*/ 8 w 77"/>
                  <a:gd name="T17" fmla="*/ 56 h 64"/>
                  <a:gd name="T18" fmla="*/ 4 w 77"/>
                  <a:gd name="T19" fmla="*/ 51 h 64"/>
                  <a:gd name="T20" fmla="*/ 2 w 77"/>
                  <a:gd name="T21" fmla="*/ 47 h 64"/>
                  <a:gd name="T22" fmla="*/ 1 w 77"/>
                  <a:gd name="T23" fmla="*/ 43 h 64"/>
                  <a:gd name="T24" fmla="*/ 0 w 77"/>
                  <a:gd name="T25" fmla="*/ 38 h 64"/>
                  <a:gd name="T26" fmla="*/ 1 w 77"/>
                  <a:gd name="T27" fmla="*/ 34 h 64"/>
                  <a:gd name="T28" fmla="*/ 2 w 77"/>
                  <a:gd name="T29" fmla="*/ 28 h 64"/>
                  <a:gd name="T30" fmla="*/ 4 w 77"/>
                  <a:gd name="T31" fmla="*/ 24 h 64"/>
                  <a:gd name="T32" fmla="*/ 7 w 77"/>
                  <a:gd name="T33" fmla="*/ 20 h 64"/>
                  <a:gd name="T34" fmla="*/ 11 w 77"/>
                  <a:gd name="T35" fmla="*/ 15 h 64"/>
                  <a:gd name="T36" fmla="*/ 15 w 77"/>
                  <a:gd name="T37" fmla="*/ 11 h 64"/>
                  <a:gd name="T38" fmla="*/ 21 w 77"/>
                  <a:gd name="T39" fmla="*/ 7 h 64"/>
                  <a:gd name="T40" fmla="*/ 26 w 77"/>
                  <a:gd name="T41" fmla="*/ 4 h 64"/>
                  <a:gd name="T42" fmla="*/ 31 w 77"/>
                  <a:gd name="T43" fmla="*/ 2 h 64"/>
                  <a:gd name="T44" fmla="*/ 36 w 77"/>
                  <a:gd name="T45" fmla="*/ 1 h 64"/>
                  <a:gd name="T46" fmla="*/ 44 w 77"/>
                  <a:gd name="T47" fmla="*/ 0 h 64"/>
                  <a:gd name="T48" fmla="*/ 49 w 77"/>
                  <a:gd name="T49" fmla="*/ 0 h 64"/>
                  <a:gd name="T50" fmla="*/ 54 w 77"/>
                  <a:gd name="T51" fmla="*/ 1 h 64"/>
                  <a:gd name="T52" fmla="*/ 59 w 77"/>
                  <a:gd name="T53" fmla="*/ 3 h 64"/>
                  <a:gd name="T54" fmla="*/ 64 w 77"/>
                  <a:gd name="T55" fmla="*/ 5 h 64"/>
                  <a:gd name="T56" fmla="*/ 68 w 77"/>
                  <a:gd name="T57" fmla="*/ 8 h 64"/>
                  <a:gd name="T58" fmla="*/ 71 w 77"/>
                  <a:gd name="T59" fmla="*/ 12 h 64"/>
                  <a:gd name="T60" fmla="*/ 74 w 77"/>
                  <a:gd name="T61" fmla="*/ 16 h 64"/>
                  <a:gd name="T62" fmla="*/ 75 w 77"/>
                  <a:gd name="T63" fmla="*/ 21 h 64"/>
                  <a:gd name="T64" fmla="*/ 76 w 77"/>
                  <a:gd name="T65" fmla="*/ 26 h 64"/>
                  <a:gd name="T66" fmla="*/ 75 w 77"/>
                  <a:gd name="T67" fmla="*/ 30 h 64"/>
                  <a:gd name="T68" fmla="*/ 74 w 77"/>
                  <a:gd name="T69" fmla="*/ 36 h 64"/>
                  <a:gd name="T70" fmla="*/ 72 w 77"/>
                  <a:gd name="T71" fmla="*/ 38 h 64"/>
                  <a:gd name="T72" fmla="*/ 69 w 77"/>
                  <a:gd name="T73" fmla="*/ 43 h 64"/>
                  <a:gd name="T74" fmla="*/ 65 w 77"/>
                  <a:gd name="T75" fmla="*/ 48 h 64"/>
                  <a:gd name="T76" fmla="*/ 61 w 77"/>
                  <a:gd name="T77" fmla="*/ 51 h 64"/>
                  <a:gd name="T78" fmla="*/ 56 w 77"/>
                  <a:gd name="T79" fmla="*/ 56 h 64"/>
                  <a:gd name="T80" fmla="*/ 49 w 77"/>
                  <a:gd name="T81" fmla="*/ 59 h 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7"/>
                  <a:gd name="T124" fmla="*/ 0 h 64"/>
                  <a:gd name="T125" fmla="*/ 77 w 77"/>
                  <a:gd name="T126" fmla="*/ 64 h 6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7" h="64">
                    <a:moveTo>
                      <a:pt x="49" y="59"/>
                    </a:moveTo>
                    <a:lnTo>
                      <a:pt x="44" y="61"/>
                    </a:lnTo>
                    <a:lnTo>
                      <a:pt x="37" y="62"/>
                    </a:lnTo>
                    <a:lnTo>
                      <a:pt x="32" y="63"/>
                    </a:lnTo>
                    <a:lnTo>
                      <a:pt x="27" y="62"/>
                    </a:lnTo>
                    <a:lnTo>
                      <a:pt x="21" y="62"/>
                    </a:lnTo>
                    <a:lnTo>
                      <a:pt x="16" y="60"/>
                    </a:lnTo>
                    <a:lnTo>
                      <a:pt x="12" y="58"/>
                    </a:lnTo>
                    <a:lnTo>
                      <a:pt x="8" y="56"/>
                    </a:lnTo>
                    <a:lnTo>
                      <a:pt x="4" y="51"/>
                    </a:lnTo>
                    <a:lnTo>
                      <a:pt x="2" y="47"/>
                    </a:lnTo>
                    <a:lnTo>
                      <a:pt x="1" y="43"/>
                    </a:lnTo>
                    <a:lnTo>
                      <a:pt x="0" y="38"/>
                    </a:lnTo>
                    <a:lnTo>
                      <a:pt x="1" y="34"/>
                    </a:lnTo>
                    <a:lnTo>
                      <a:pt x="2" y="28"/>
                    </a:lnTo>
                    <a:lnTo>
                      <a:pt x="4" y="24"/>
                    </a:lnTo>
                    <a:lnTo>
                      <a:pt x="7" y="20"/>
                    </a:lnTo>
                    <a:lnTo>
                      <a:pt x="11" y="15"/>
                    </a:lnTo>
                    <a:lnTo>
                      <a:pt x="15" y="11"/>
                    </a:lnTo>
                    <a:lnTo>
                      <a:pt x="21" y="7"/>
                    </a:lnTo>
                    <a:lnTo>
                      <a:pt x="26" y="4"/>
                    </a:lnTo>
                    <a:lnTo>
                      <a:pt x="31" y="2"/>
                    </a:lnTo>
                    <a:lnTo>
                      <a:pt x="36" y="1"/>
                    </a:lnTo>
                    <a:lnTo>
                      <a:pt x="44" y="0"/>
                    </a:lnTo>
                    <a:lnTo>
                      <a:pt x="49" y="0"/>
                    </a:lnTo>
                    <a:lnTo>
                      <a:pt x="54" y="1"/>
                    </a:lnTo>
                    <a:lnTo>
                      <a:pt x="59" y="3"/>
                    </a:lnTo>
                    <a:lnTo>
                      <a:pt x="64" y="5"/>
                    </a:lnTo>
                    <a:lnTo>
                      <a:pt x="68" y="8"/>
                    </a:lnTo>
                    <a:lnTo>
                      <a:pt x="71" y="12"/>
                    </a:lnTo>
                    <a:lnTo>
                      <a:pt x="74" y="16"/>
                    </a:lnTo>
                    <a:lnTo>
                      <a:pt x="75" y="21"/>
                    </a:lnTo>
                    <a:lnTo>
                      <a:pt x="76" y="26"/>
                    </a:lnTo>
                    <a:lnTo>
                      <a:pt x="75" y="30"/>
                    </a:lnTo>
                    <a:lnTo>
                      <a:pt x="74" y="36"/>
                    </a:lnTo>
                    <a:lnTo>
                      <a:pt x="72" y="38"/>
                    </a:lnTo>
                    <a:lnTo>
                      <a:pt x="69" y="43"/>
                    </a:lnTo>
                    <a:lnTo>
                      <a:pt x="65" y="48"/>
                    </a:lnTo>
                    <a:lnTo>
                      <a:pt x="61" y="51"/>
                    </a:lnTo>
                    <a:lnTo>
                      <a:pt x="56" y="56"/>
                    </a:lnTo>
                    <a:lnTo>
                      <a:pt x="49" y="59"/>
                    </a:lnTo>
                  </a:path>
                </a:pathLst>
              </a:custGeom>
              <a:noFill/>
              <a:ln w="12700" cap="rnd">
                <a:solidFill>
                  <a:srgbClr val="0065FF"/>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5009" name="Freeform 311"/>
              <p:cNvSpPr>
                <a:spLocks/>
              </p:cNvSpPr>
              <p:nvPr/>
            </p:nvSpPr>
            <p:spPr bwMode="auto">
              <a:xfrm>
                <a:off x="825" y="2152"/>
                <a:ext cx="70" cy="58"/>
              </a:xfrm>
              <a:custGeom>
                <a:avLst/>
                <a:gdLst>
                  <a:gd name="T0" fmla="*/ 2 w 70"/>
                  <a:gd name="T1" fmla="*/ 43 h 58"/>
                  <a:gd name="T2" fmla="*/ 0 w 70"/>
                  <a:gd name="T3" fmla="*/ 40 h 58"/>
                  <a:gd name="T4" fmla="*/ 0 w 70"/>
                  <a:gd name="T5" fmla="*/ 35 h 58"/>
                  <a:gd name="T6" fmla="*/ 1 w 70"/>
                  <a:gd name="T7" fmla="*/ 30 h 58"/>
                  <a:gd name="T8" fmla="*/ 2 w 70"/>
                  <a:gd name="T9" fmla="*/ 25 h 58"/>
                  <a:gd name="T10" fmla="*/ 3 w 70"/>
                  <a:gd name="T11" fmla="*/ 21 h 58"/>
                  <a:gd name="T12" fmla="*/ 7 w 70"/>
                  <a:gd name="T13" fmla="*/ 17 h 58"/>
                  <a:gd name="T14" fmla="*/ 10 w 70"/>
                  <a:gd name="T15" fmla="*/ 12 h 58"/>
                  <a:gd name="T16" fmla="*/ 13 w 70"/>
                  <a:gd name="T17" fmla="*/ 9 h 58"/>
                  <a:gd name="T18" fmla="*/ 19 w 70"/>
                  <a:gd name="T19" fmla="*/ 6 h 58"/>
                  <a:gd name="T20" fmla="*/ 22 w 70"/>
                  <a:gd name="T21" fmla="*/ 4 h 58"/>
                  <a:gd name="T22" fmla="*/ 29 w 70"/>
                  <a:gd name="T23" fmla="*/ 1 h 58"/>
                  <a:gd name="T24" fmla="*/ 34 w 70"/>
                  <a:gd name="T25" fmla="*/ 0 h 58"/>
                  <a:gd name="T26" fmla="*/ 40 w 70"/>
                  <a:gd name="T27" fmla="*/ 0 h 58"/>
                  <a:gd name="T28" fmla="*/ 44 w 70"/>
                  <a:gd name="T29" fmla="*/ 0 h 58"/>
                  <a:gd name="T30" fmla="*/ 49 w 70"/>
                  <a:gd name="T31" fmla="*/ 1 h 58"/>
                  <a:gd name="T32" fmla="*/ 54 w 70"/>
                  <a:gd name="T33" fmla="*/ 2 h 58"/>
                  <a:gd name="T34" fmla="*/ 58 w 70"/>
                  <a:gd name="T35" fmla="*/ 3 h 58"/>
                  <a:gd name="T36" fmla="*/ 62 w 70"/>
                  <a:gd name="T37" fmla="*/ 7 h 58"/>
                  <a:gd name="T38" fmla="*/ 65 w 70"/>
                  <a:gd name="T39" fmla="*/ 10 h 58"/>
                  <a:gd name="T40" fmla="*/ 67 w 70"/>
                  <a:gd name="T41" fmla="*/ 14 h 58"/>
                  <a:gd name="T42" fmla="*/ 68 w 70"/>
                  <a:gd name="T43" fmla="*/ 18 h 58"/>
                  <a:gd name="T44" fmla="*/ 69 w 70"/>
                  <a:gd name="T45" fmla="*/ 23 h 58"/>
                  <a:gd name="T46" fmla="*/ 68 w 70"/>
                  <a:gd name="T47" fmla="*/ 27 h 58"/>
                  <a:gd name="T48" fmla="*/ 68 w 70"/>
                  <a:gd name="T49" fmla="*/ 32 h 58"/>
                  <a:gd name="T50" fmla="*/ 66 w 70"/>
                  <a:gd name="T51" fmla="*/ 36 h 58"/>
                  <a:gd name="T52" fmla="*/ 62 w 70"/>
                  <a:gd name="T53" fmla="*/ 39 h 58"/>
                  <a:gd name="T54" fmla="*/ 59 w 70"/>
                  <a:gd name="T55" fmla="*/ 43 h 58"/>
                  <a:gd name="T56" fmla="*/ 56 w 70"/>
                  <a:gd name="T57" fmla="*/ 46 h 58"/>
                  <a:gd name="T58" fmla="*/ 50 w 70"/>
                  <a:gd name="T59" fmla="*/ 50 h 58"/>
                  <a:gd name="T60" fmla="*/ 45 w 70"/>
                  <a:gd name="T61" fmla="*/ 53 h 58"/>
                  <a:gd name="T62" fmla="*/ 39 w 70"/>
                  <a:gd name="T63" fmla="*/ 55 h 58"/>
                  <a:gd name="T64" fmla="*/ 34 w 70"/>
                  <a:gd name="T65" fmla="*/ 56 h 58"/>
                  <a:gd name="T66" fmla="*/ 29 w 70"/>
                  <a:gd name="T67" fmla="*/ 57 h 58"/>
                  <a:gd name="T68" fmla="*/ 24 w 70"/>
                  <a:gd name="T69" fmla="*/ 56 h 58"/>
                  <a:gd name="T70" fmla="*/ 20 w 70"/>
                  <a:gd name="T71" fmla="*/ 56 h 58"/>
                  <a:gd name="T72" fmla="*/ 15 w 70"/>
                  <a:gd name="T73" fmla="*/ 55 h 58"/>
                  <a:gd name="T74" fmla="*/ 10 w 70"/>
                  <a:gd name="T75" fmla="*/ 53 h 58"/>
                  <a:gd name="T76" fmla="*/ 7 w 70"/>
                  <a:gd name="T77" fmla="*/ 50 h 58"/>
                  <a:gd name="T78" fmla="*/ 4 w 70"/>
                  <a:gd name="T79" fmla="*/ 47 h 58"/>
                  <a:gd name="T80" fmla="*/ 2 w 70"/>
                  <a:gd name="T81" fmla="*/ 43 h 5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0"/>
                  <a:gd name="T124" fmla="*/ 0 h 58"/>
                  <a:gd name="T125" fmla="*/ 70 w 70"/>
                  <a:gd name="T126" fmla="*/ 58 h 5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0" h="58">
                    <a:moveTo>
                      <a:pt x="2" y="43"/>
                    </a:moveTo>
                    <a:lnTo>
                      <a:pt x="0" y="40"/>
                    </a:lnTo>
                    <a:lnTo>
                      <a:pt x="0" y="35"/>
                    </a:lnTo>
                    <a:lnTo>
                      <a:pt x="1" y="30"/>
                    </a:lnTo>
                    <a:lnTo>
                      <a:pt x="2" y="25"/>
                    </a:lnTo>
                    <a:lnTo>
                      <a:pt x="3" y="21"/>
                    </a:lnTo>
                    <a:lnTo>
                      <a:pt x="7" y="17"/>
                    </a:lnTo>
                    <a:lnTo>
                      <a:pt x="10" y="12"/>
                    </a:lnTo>
                    <a:lnTo>
                      <a:pt x="13" y="9"/>
                    </a:lnTo>
                    <a:lnTo>
                      <a:pt x="19" y="6"/>
                    </a:lnTo>
                    <a:lnTo>
                      <a:pt x="22" y="4"/>
                    </a:lnTo>
                    <a:lnTo>
                      <a:pt x="29" y="1"/>
                    </a:lnTo>
                    <a:lnTo>
                      <a:pt x="34" y="0"/>
                    </a:lnTo>
                    <a:lnTo>
                      <a:pt x="40" y="0"/>
                    </a:lnTo>
                    <a:lnTo>
                      <a:pt x="44" y="0"/>
                    </a:lnTo>
                    <a:lnTo>
                      <a:pt x="49" y="1"/>
                    </a:lnTo>
                    <a:lnTo>
                      <a:pt x="54" y="2"/>
                    </a:lnTo>
                    <a:lnTo>
                      <a:pt x="58" y="3"/>
                    </a:lnTo>
                    <a:lnTo>
                      <a:pt x="62" y="7"/>
                    </a:lnTo>
                    <a:lnTo>
                      <a:pt x="65" y="10"/>
                    </a:lnTo>
                    <a:lnTo>
                      <a:pt x="67" y="14"/>
                    </a:lnTo>
                    <a:lnTo>
                      <a:pt x="68" y="18"/>
                    </a:lnTo>
                    <a:lnTo>
                      <a:pt x="69" y="23"/>
                    </a:lnTo>
                    <a:lnTo>
                      <a:pt x="68" y="27"/>
                    </a:lnTo>
                    <a:lnTo>
                      <a:pt x="68" y="32"/>
                    </a:lnTo>
                    <a:lnTo>
                      <a:pt x="66" y="36"/>
                    </a:lnTo>
                    <a:lnTo>
                      <a:pt x="62" y="39"/>
                    </a:lnTo>
                    <a:lnTo>
                      <a:pt x="59" y="43"/>
                    </a:lnTo>
                    <a:lnTo>
                      <a:pt x="56" y="46"/>
                    </a:lnTo>
                    <a:lnTo>
                      <a:pt x="50" y="50"/>
                    </a:lnTo>
                    <a:lnTo>
                      <a:pt x="45" y="53"/>
                    </a:lnTo>
                    <a:lnTo>
                      <a:pt x="39" y="55"/>
                    </a:lnTo>
                    <a:lnTo>
                      <a:pt x="34" y="56"/>
                    </a:lnTo>
                    <a:lnTo>
                      <a:pt x="29" y="57"/>
                    </a:lnTo>
                    <a:lnTo>
                      <a:pt x="24" y="56"/>
                    </a:lnTo>
                    <a:lnTo>
                      <a:pt x="20" y="56"/>
                    </a:lnTo>
                    <a:lnTo>
                      <a:pt x="15" y="55"/>
                    </a:lnTo>
                    <a:lnTo>
                      <a:pt x="10" y="53"/>
                    </a:lnTo>
                    <a:lnTo>
                      <a:pt x="7" y="50"/>
                    </a:lnTo>
                    <a:lnTo>
                      <a:pt x="4" y="47"/>
                    </a:lnTo>
                    <a:lnTo>
                      <a:pt x="2" y="43"/>
                    </a:lnTo>
                  </a:path>
                </a:pathLst>
              </a:custGeom>
              <a:solidFill>
                <a:srgbClr val="E974C3"/>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5010" name="Freeform 312"/>
              <p:cNvSpPr>
                <a:spLocks/>
              </p:cNvSpPr>
              <p:nvPr/>
            </p:nvSpPr>
            <p:spPr bwMode="auto">
              <a:xfrm>
                <a:off x="827" y="2153"/>
                <a:ext cx="66" cy="56"/>
              </a:xfrm>
              <a:custGeom>
                <a:avLst/>
                <a:gdLst>
                  <a:gd name="T0" fmla="*/ 2 w 66"/>
                  <a:gd name="T1" fmla="*/ 43 h 56"/>
                  <a:gd name="T2" fmla="*/ 0 w 66"/>
                  <a:gd name="T3" fmla="*/ 39 h 56"/>
                  <a:gd name="T4" fmla="*/ 0 w 66"/>
                  <a:gd name="T5" fmla="*/ 34 h 56"/>
                  <a:gd name="T6" fmla="*/ 0 w 66"/>
                  <a:gd name="T7" fmla="*/ 30 h 56"/>
                  <a:gd name="T8" fmla="*/ 1 w 66"/>
                  <a:gd name="T9" fmla="*/ 25 h 56"/>
                  <a:gd name="T10" fmla="*/ 3 w 66"/>
                  <a:gd name="T11" fmla="*/ 21 h 56"/>
                  <a:gd name="T12" fmla="*/ 6 w 66"/>
                  <a:gd name="T13" fmla="*/ 17 h 56"/>
                  <a:gd name="T14" fmla="*/ 9 w 66"/>
                  <a:gd name="T15" fmla="*/ 13 h 56"/>
                  <a:gd name="T16" fmla="*/ 13 w 66"/>
                  <a:gd name="T17" fmla="*/ 10 h 56"/>
                  <a:gd name="T18" fmla="*/ 17 w 66"/>
                  <a:gd name="T19" fmla="*/ 7 h 56"/>
                  <a:gd name="T20" fmla="*/ 21 w 66"/>
                  <a:gd name="T21" fmla="*/ 3 h 56"/>
                  <a:gd name="T22" fmla="*/ 27 w 66"/>
                  <a:gd name="T23" fmla="*/ 1 h 56"/>
                  <a:gd name="T24" fmla="*/ 31 w 66"/>
                  <a:gd name="T25" fmla="*/ 1 h 56"/>
                  <a:gd name="T26" fmla="*/ 37 w 66"/>
                  <a:gd name="T27" fmla="*/ 0 h 56"/>
                  <a:gd name="T28" fmla="*/ 42 w 66"/>
                  <a:gd name="T29" fmla="*/ 1 h 56"/>
                  <a:gd name="T30" fmla="*/ 47 w 66"/>
                  <a:gd name="T31" fmla="*/ 1 h 56"/>
                  <a:gd name="T32" fmla="*/ 51 w 66"/>
                  <a:gd name="T33" fmla="*/ 2 h 56"/>
                  <a:gd name="T34" fmla="*/ 55 w 66"/>
                  <a:gd name="T35" fmla="*/ 3 h 56"/>
                  <a:gd name="T36" fmla="*/ 58 w 66"/>
                  <a:gd name="T37" fmla="*/ 7 h 56"/>
                  <a:gd name="T38" fmla="*/ 61 w 66"/>
                  <a:gd name="T39" fmla="*/ 10 h 56"/>
                  <a:gd name="T40" fmla="*/ 63 w 66"/>
                  <a:gd name="T41" fmla="*/ 14 h 56"/>
                  <a:gd name="T42" fmla="*/ 64 w 66"/>
                  <a:gd name="T43" fmla="*/ 18 h 56"/>
                  <a:gd name="T44" fmla="*/ 65 w 66"/>
                  <a:gd name="T45" fmla="*/ 23 h 56"/>
                  <a:gd name="T46" fmla="*/ 64 w 66"/>
                  <a:gd name="T47" fmla="*/ 27 h 56"/>
                  <a:gd name="T48" fmla="*/ 63 w 66"/>
                  <a:gd name="T49" fmla="*/ 31 h 56"/>
                  <a:gd name="T50" fmla="*/ 62 w 66"/>
                  <a:gd name="T51" fmla="*/ 35 h 56"/>
                  <a:gd name="T52" fmla="*/ 59 w 66"/>
                  <a:gd name="T53" fmla="*/ 39 h 56"/>
                  <a:gd name="T54" fmla="*/ 56 w 66"/>
                  <a:gd name="T55" fmla="*/ 43 h 56"/>
                  <a:gd name="T56" fmla="*/ 52 w 66"/>
                  <a:gd name="T57" fmla="*/ 45 h 56"/>
                  <a:gd name="T58" fmla="*/ 47 w 66"/>
                  <a:gd name="T59" fmla="*/ 49 h 56"/>
                  <a:gd name="T60" fmla="*/ 42 w 66"/>
                  <a:gd name="T61" fmla="*/ 52 h 56"/>
                  <a:gd name="T62" fmla="*/ 37 w 66"/>
                  <a:gd name="T63" fmla="*/ 54 h 56"/>
                  <a:gd name="T64" fmla="*/ 32 w 66"/>
                  <a:gd name="T65" fmla="*/ 55 h 56"/>
                  <a:gd name="T66" fmla="*/ 28 w 66"/>
                  <a:gd name="T67" fmla="*/ 55 h 56"/>
                  <a:gd name="T68" fmla="*/ 23 w 66"/>
                  <a:gd name="T69" fmla="*/ 55 h 56"/>
                  <a:gd name="T70" fmla="*/ 18 w 66"/>
                  <a:gd name="T71" fmla="*/ 54 h 56"/>
                  <a:gd name="T72" fmla="*/ 14 w 66"/>
                  <a:gd name="T73" fmla="*/ 53 h 56"/>
                  <a:gd name="T74" fmla="*/ 10 w 66"/>
                  <a:gd name="T75" fmla="*/ 51 h 56"/>
                  <a:gd name="T76" fmla="*/ 7 w 66"/>
                  <a:gd name="T77" fmla="*/ 49 h 56"/>
                  <a:gd name="T78" fmla="*/ 4 w 66"/>
                  <a:gd name="T79" fmla="*/ 46 h 56"/>
                  <a:gd name="T80" fmla="*/ 2 w 66"/>
                  <a:gd name="T81" fmla="*/ 43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6"/>
                  <a:gd name="T124" fmla="*/ 0 h 56"/>
                  <a:gd name="T125" fmla="*/ 66 w 66"/>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6" h="56">
                    <a:moveTo>
                      <a:pt x="2" y="43"/>
                    </a:moveTo>
                    <a:lnTo>
                      <a:pt x="0" y="39"/>
                    </a:lnTo>
                    <a:lnTo>
                      <a:pt x="0" y="34"/>
                    </a:lnTo>
                    <a:lnTo>
                      <a:pt x="0" y="30"/>
                    </a:lnTo>
                    <a:lnTo>
                      <a:pt x="1" y="25"/>
                    </a:lnTo>
                    <a:lnTo>
                      <a:pt x="3" y="21"/>
                    </a:lnTo>
                    <a:lnTo>
                      <a:pt x="6" y="17"/>
                    </a:lnTo>
                    <a:lnTo>
                      <a:pt x="9" y="13"/>
                    </a:lnTo>
                    <a:lnTo>
                      <a:pt x="13" y="10"/>
                    </a:lnTo>
                    <a:lnTo>
                      <a:pt x="17" y="7"/>
                    </a:lnTo>
                    <a:lnTo>
                      <a:pt x="21" y="3"/>
                    </a:lnTo>
                    <a:lnTo>
                      <a:pt x="27" y="1"/>
                    </a:lnTo>
                    <a:lnTo>
                      <a:pt x="31" y="1"/>
                    </a:lnTo>
                    <a:lnTo>
                      <a:pt x="37" y="0"/>
                    </a:lnTo>
                    <a:lnTo>
                      <a:pt x="42" y="1"/>
                    </a:lnTo>
                    <a:lnTo>
                      <a:pt x="47" y="1"/>
                    </a:lnTo>
                    <a:lnTo>
                      <a:pt x="51" y="2"/>
                    </a:lnTo>
                    <a:lnTo>
                      <a:pt x="55" y="3"/>
                    </a:lnTo>
                    <a:lnTo>
                      <a:pt x="58" y="7"/>
                    </a:lnTo>
                    <a:lnTo>
                      <a:pt x="61" y="10"/>
                    </a:lnTo>
                    <a:lnTo>
                      <a:pt x="63" y="14"/>
                    </a:lnTo>
                    <a:lnTo>
                      <a:pt x="64" y="18"/>
                    </a:lnTo>
                    <a:lnTo>
                      <a:pt x="65" y="23"/>
                    </a:lnTo>
                    <a:lnTo>
                      <a:pt x="64" y="27"/>
                    </a:lnTo>
                    <a:lnTo>
                      <a:pt x="63" y="31"/>
                    </a:lnTo>
                    <a:lnTo>
                      <a:pt x="62" y="35"/>
                    </a:lnTo>
                    <a:lnTo>
                      <a:pt x="59" y="39"/>
                    </a:lnTo>
                    <a:lnTo>
                      <a:pt x="56" y="43"/>
                    </a:lnTo>
                    <a:lnTo>
                      <a:pt x="52" y="45"/>
                    </a:lnTo>
                    <a:lnTo>
                      <a:pt x="47" y="49"/>
                    </a:lnTo>
                    <a:lnTo>
                      <a:pt x="42" y="52"/>
                    </a:lnTo>
                    <a:lnTo>
                      <a:pt x="37" y="54"/>
                    </a:lnTo>
                    <a:lnTo>
                      <a:pt x="32" y="55"/>
                    </a:lnTo>
                    <a:lnTo>
                      <a:pt x="28" y="55"/>
                    </a:lnTo>
                    <a:lnTo>
                      <a:pt x="23" y="55"/>
                    </a:lnTo>
                    <a:lnTo>
                      <a:pt x="18" y="54"/>
                    </a:lnTo>
                    <a:lnTo>
                      <a:pt x="14" y="53"/>
                    </a:lnTo>
                    <a:lnTo>
                      <a:pt x="10" y="51"/>
                    </a:lnTo>
                    <a:lnTo>
                      <a:pt x="7" y="49"/>
                    </a:lnTo>
                    <a:lnTo>
                      <a:pt x="4" y="46"/>
                    </a:lnTo>
                    <a:lnTo>
                      <a:pt x="2" y="43"/>
                    </a:lnTo>
                  </a:path>
                </a:pathLst>
              </a:custGeom>
              <a:solidFill>
                <a:srgbClr val="ED83C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5011" name="Freeform 313"/>
              <p:cNvSpPr>
                <a:spLocks/>
              </p:cNvSpPr>
              <p:nvPr/>
            </p:nvSpPr>
            <p:spPr bwMode="auto">
              <a:xfrm>
                <a:off x="828" y="2154"/>
                <a:ext cx="65" cy="53"/>
              </a:xfrm>
              <a:custGeom>
                <a:avLst/>
                <a:gdLst>
                  <a:gd name="T0" fmla="*/ 2 w 65"/>
                  <a:gd name="T1" fmla="*/ 40 h 53"/>
                  <a:gd name="T2" fmla="*/ 1 w 65"/>
                  <a:gd name="T3" fmla="*/ 37 h 53"/>
                  <a:gd name="T4" fmla="*/ 0 w 65"/>
                  <a:gd name="T5" fmla="*/ 33 h 53"/>
                  <a:gd name="T6" fmla="*/ 1 w 65"/>
                  <a:gd name="T7" fmla="*/ 28 h 53"/>
                  <a:gd name="T8" fmla="*/ 2 w 65"/>
                  <a:gd name="T9" fmla="*/ 24 h 53"/>
                  <a:gd name="T10" fmla="*/ 3 w 65"/>
                  <a:gd name="T11" fmla="*/ 20 h 53"/>
                  <a:gd name="T12" fmla="*/ 6 w 65"/>
                  <a:gd name="T13" fmla="*/ 15 h 53"/>
                  <a:gd name="T14" fmla="*/ 9 w 65"/>
                  <a:gd name="T15" fmla="*/ 13 h 53"/>
                  <a:gd name="T16" fmla="*/ 13 w 65"/>
                  <a:gd name="T17" fmla="*/ 10 h 53"/>
                  <a:gd name="T18" fmla="*/ 16 w 65"/>
                  <a:gd name="T19" fmla="*/ 6 h 53"/>
                  <a:gd name="T20" fmla="*/ 21 w 65"/>
                  <a:gd name="T21" fmla="*/ 4 h 53"/>
                  <a:gd name="T22" fmla="*/ 26 w 65"/>
                  <a:gd name="T23" fmla="*/ 1 h 53"/>
                  <a:gd name="T24" fmla="*/ 31 w 65"/>
                  <a:gd name="T25" fmla="*/ 1 h 53"/>
                  <a:gd name="T26" fmla="*/ 36 w 65"/>
                  <a:gd name="T27" fmla="*/ 0 h 53"/>
                  <a:gd name="T28" fmla="*/ 42 w 65"/>
                  <a:gd name="T29" fmla="*/ 1 h 53"/>
                  <a:gd name="T30" fmla="*/ 46 w 65"/>
                  <a:gd name="T31" fmla="*/ 1 h 53"/>
                  <a:gd name="T32" fmla="*/ 50 w 65"/>
                  <a:gd name="T33" fmla="*/ 2 h 53"/>
                  <a:gd name="T34" fmla="*/ 54 w 65"/>
                  <a:gd name="T35" fmla="*/ 4 h 53"/>
                  <a:gd name="T36" fmla="*/ 57 w 65"/>
                  <a:gd name="T37" fmla="*/ 7 h 53"/>
                  <a:gd name="T38" fmla="*/ 60 w 65"/>
                  <a:gd name="T39" fmla="*/ 10 h 53"/>
                  <a:gd name="T40" fmla="*/ 62 w 65"/>
                  <a:gd name="T41" fmla="*/ 13 h 53"/>
                  <a:gd name="T42" fmla="*/ 63 w 65"/>
                  <a:gd name="T43" fmla="*/ 17 h 53"/>
                  <a:gd name="T44" fmla="*/ 64 w 65"/>
                  <a:gd name="T45" fmla="*/ 21 h 53"/>
                  <a:gd name="T46" fmla="*/ 63 w 65"/>
                  <a:gd name="T47" fmla="*/ 25 h 53"/>
                  <a:gd name="T48" fmla="*/ 63 w 65"/>
                  <a:gd name="T49" fmla="*/ 29 h 53"/>
                  <a:gd name="T50" fmla="*/ 61 w 65"/>
                  <a:gd name="T51" fmla="*/ 33 h 53"/>
                  <a:gd name="T52" fmla="*/ 58 w 65"/>
                  <a:gd name="T53" fmla="*/ 37 h 53"/>
                  <a:gd name="T54" fmla="*/ 55 w 65"/>
                  <a:gd name="T55" fmla="*/ 40 h 53"/>
                  <a:gd name="T56" fmla="*/ 51 w 65"/>
                  <a:gd name="T57" fmla="*/ 43 h 53"/>
                  <a:gd name="T58" fmla="*/ 47 w 65"/>
                  <a:gd name="T59" fmla="*/ 45 h 53"/>
                  <a:gd name="T60" fmla="*/ 42 w 65"/>
                  <a:gd name="T61" fmla="*/ 49 h 53"/>
                  <a:gd name="T62" fmla="*/ 37 w 65"/>
                  <a:gd name="T63" fmla="*/ 50 h 53"/>
                  <a:gd name="T64" fmla="*/ 32 w 65"/>
                  <a:gd name="T65" fmla="*/ 51 h 53"/>
                  <a:gd name="T66" fmla="*/ 28 w 65"/>
                  <a:gd name="T67" fmla="*/ 52 h 53"/>
                  <a:gd name="T68" fmla="*/ 22 w 65"/>
                  <a:gd name="T69" fmla="*/ 51 h 53"/>
                  <a:gd name="T70" fmla="*/ 19 w 65"/>
                  <a:gd name="T71" fmla="*/ 51 h 53"/>
                  <a:gd name="T72" fmla="*/ 13 w 65"/>
                  <a:gd name="T73" fmla="*/ 50 h 53"/>
                  <a:gd name="T74" fmla="*/ 10 w 65"/>
                  <a:gd name="T75" fmla="*/ 48 h 53"/>
                  <a:gd name="T76" fmla="*/ 7 w 65"/>
                  <a:gd name="T77" fmla="*/ 46 h 53"/>
                  <a:gd name="T78" fmla="*/ 4 w 65"/>
                  <a:gd name="T79" fmla="*/ 43 h 53"/>
                  <a:gd name="T80" fmla="*/ 2 w 65"/>
                  <a:gd name="T81" fmla="*/ 40 h 5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3"/>
                  <a:gd name="T125" fmla="*/ 65 w 65"/>
                  <a:gd name="T126" fmla="*/ 53 h 5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3">
                    <a:moveTo>
                      <a:pt x="2" y="40"/>
                    </a:moveTo>
                    <a:lnTo>
                      <a:pt x="1" y="37"/>
                    </a:lnTo>
                    <a:lnTo>
                      <a:pt x="0" y="33"/>
                    </a:lnTo>
                    <a:lnTo>
                      <a:pt x="1" y="28"/>
                    </a:lnTo>
                    <a:lnTo>
                      <a:pt x="2" y="24"/>
                    </a:lnTo>
                    <a:lnTo>
                      <a:pt x="3" y="20"/>
                    </a:lnTo>
                    <a:lnTo>
                      <a:pt x="6" y="15"/>
                    </a:lnTo>
                    <a:lnTo>
                      <a:pt x="9" y="13"/>
                    </a:lnTo>
                    <a:lnTo>
                      <a:pt x="13" y="10"/>
                    </a:lnTo>
                    <a:lnTo>
                      <a:pt x="16" y="6"/>
                    </a:lnTo>
                    <a:lnTo>
                      <a:pt x="21" y="4"/>
                    </a:lnTo>
                    <a:lnTo>
                      <a:pt x="26" y="1"/>
                    </a:lnTo>
                    <a:lnTo>
                      <a:pt x="31" y="1"/>
                    </a:lnTo>
                    <a:lnTo>
                      <a:pt x="36" y="0"/>
                    </a:lnTo>
                    <a:lnTo>
                      <a:pt x="42" y="1"/>
                    </a:lnTo>
                    <a:lnTo>
                      <a:pt x="46" y="1"/>
                    </a:lnTo>
                    <a:lnTo>
                      <a:pt x="50" y="2"/>
                    </a:lnTo>
                    <a:lnTo>
                      <a:pt x="54" y="4"/>
                    </a:lnTo>
                    <a:lnTo>
                      <a:pt x="57" y="7"/>
                    </a:lnTo>
                    <a:lnTo>
                      <a:pt x="60" y="10"/>
                    </a:lnTo>
                    <a:lnTo>
                      <a:pt x="62" y="13"/>
                    </a:lnTo>
                    <a:lnTo>
                      <a:pt x="63" y="17"/>
                    </a:lnTo>
                    <a:lnTo>
                      <a:pt x="64" y="21"/>
                    </a:lnTo>
                    <a:lnTo>
                      <a:pt x="63" y="25"/>
                    </a:lnTo>
                    <a:lnTo>
                      <a:pt x="63" y="29"/>
                    </a:lnTo>
                    <a:lnTo>
                      <a:pt x="61" y="33"/>
                    </a:lnTo>
                    <a:lnTo>
                      <a:pt x="58" y="37"/>
                    </a:lnTo>
                    <a:lnTo>
                      <a:pt x="55" y="40"/>
                    </a:lnTo>
                    <a:lnTo>
                      <a:pt x="51" y="43"/>
                    </a:lnTo>
                    <a:lnTo>
                      <a:pt x="47" y="45"/>
                    </a:lnTo>
                    <a:lnTo>
                      <a:pt x="42" y="49"/>
                    </a:lnTo>
                    <a:lnTo>
                      <a:pt x="37" y="50"/>
                    </a:lnTo>
                    <a:lnTo>
                      <a:pt x="32" y="51"/>
                    </a:lnTo>
                    <a:lnTo>
                      <a:pt x="28" y="52"/>
                    </a:lnTo>
                    <a:lnTo>
                      <a:pt x="22" y="51"/>
                    </a:lnTo>
                    <a:lnTo>
                      <a:pt x="19" y="51"/>
                    </a:lnTo>
                    <a:lnTo>
                      <a:pt x="13" y="50"/>
                    </a:lnTo>
                    <a:lnTo>
                      <a:pt x="10" y="48"/>
                    </a:lnTo>
                    <a:lnTo>
                      <a:pt x="7" y="46"/>
                    </a:lnTo>
                    <a:lnTo>
                      <a:pt x="4" y="43"/>
                    </a:lnTo>
                    <a:lnTo>
                      <a:pt x="2" y="40"/>
                    </a:lnTo>
                  </a:path>
                </a:pathLst>
              </a:custGeom>
              <a:solidFill>
                <a:srgbClr val="F292CB"/>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5012" name="Freeform 314"/>
              <p:cNvSpPr>
                <a:spLocks/>
              </p:cNvSpPr>
              <p:nvPr/>
            </p:nvSpPr>
            <p:spPr bwMode="auto">
              <a:xfrm>
                <a:off x="830" y="2155"/>
                <a:ext cx="61" cy="51"/>
              </a:xfrm>
              <a:custGeom>
                <a:avLst/>
                <a:gdLst>
                  <a:gd name="T0" fmla="*/ 1 w 61"/>
                  <a:gd name="T1" fmla="*/ 38 h 51"/>
                  <a:gd name="T2" fmla="*/ 1 w 61"/>
                  <a:gd name="T3" fmla="*/ 34 h 51"/>
                  <a:gd name="T4" fmla="*/ 0 w 61"/>
                  <a:gd name="T5" fmla="*/ 30 h 51"/>
                  <a:gd name="T6" fmla="*/ 0 w 61"/>
                  <a:gd name="T7" fmla="*/ 27 h 51"/>
                  <a:gd name="T8" fmla="*/ 1 w 61"/>
                  <a:gd name="T9" fmla="*/ 22 h 51"/>
                  <a:gd name="T10" fmla="*/ 3 w 61"/>
                  <a:gd name="T11" fmla="*/ 19 h 51"/>
                  <a:gd name="T12" fmla="*/ 5 w 61"/>
                  <a:gd name="T13" fmla="*/ 15 h 51"/>
                  <a:gd name="T14" fmla="*/ 8 w 61"/>
                  <a:gd name="T15" fmla="*/ 11 h 51"/>
                  <a:gd name="T16" fmla="*/ 12 w 61"/>
                  <a:gd name="T17" fmla="*/ 8 h 51"/>
                  <a:gd name="T18" fmla="*/ 14 w 61"/>
                  <a:gd name="T19" fmla="*/ 6 h 51"/>
                  <a:gd name="T20" fmla="*/ 19 w 61"/>
                  <a:gd name="T21" fmla="*/ 4 h 51"/>
                  <a:gd name="T22" fmla="*/ 24 w 61"/>
                  <a:gd name="T23" fmla="*/ 1 h 51"/>
                  <a:gd name="T24" fmla="*/ 28 w 61"/>
                  <a:gd name="T25" fmla="*/ 1 h 51"/>
                  <a:gd name="T26" fmla="*/ 33 w 61"/>
                  <a:gd name="T27" fmla="*/ 0 h 51"/>
                  <a:gd name="T28" fmla="*/ 39 w 61"/>
                  <a:gd name="T29" fmla="*/ 0 h 51"/>
                  <a:gd name="T30" fmla="*/ 43 w 61"/>
                  <a:gd name="T31" fmla="*/ 1 h 51"/>
                  <a:gd name="T32" fmla="*/ 47 w 61"/>
                  <a:gd name="T33" fmla="*/ 2 h 51"/>
                  <a:gd name="T34" fmla="*/ 51 w 61"/>
                  <a:gd name="T35" fmla="*/ 4 h 51"/>
                  <a:gd name="T36" fmla="*/ 54 w 61"/>
                  <a:gd name="T37" fmla="*/ 6 h 51"/>
                  <a:gd name="T38" fmla="*/ 57 w 61"/>
                  <a:gd name="T39" fmla="*/ 10 h 51"/>
                  <a:gd name="T40" fmla="*/ 58 w 61"/>
                  <a:gd name="T41" fmla="*/ 13 h 51"/>
                  <a:gd name="T42" fmla="*/ 59 w 61"/>
                  <a:gd name="T43" fmla="*/ 16 h 51"/>
                  <a:gd name="T44" fmla="*/ 60 w 61"/>
                  <a:gd name="T45" fmla="*/ 20 h 51"/>
                  <a:gd name="T46" fmla="*/ 59 w 61"/>
                  <a:gd name="T47" fmla="*/ 24 h 51"/>
                  <a:gd name="T48" fmla="*/ 58 w 61"/>
                  <a:gd name="T49" fmla="*/ 29 h 51"/>
                  <a:gd name="T50" fmla="*/ 57 w 61"/>
                  <a:gd name="T51" fmla="*/ 31 h 51"/>
                  <a:gd name="T52" fmla="*/ 54 w 61"/>
                  <a:gd name="T53" fmla="*/ 35 h 51"/>
                  <a:gd name="T54" fmla="*/ 51 w 61"/>
                  <a:gd name="T55" fmla="*/ 38 h 51"/>
                  <a:gd name="T56" fmla="*/ 48 w 61"/>
                  <a:gd name="T57" fmla="*/ 41 h 51"/>
                  <a:gd name="T58" fmla="*/ 44 w 61"/>
                  <a:gd name="T59" fmla="*/ 44 h 51"/>
                  <a:gd name="T60" fmla="*/ 39 w 61"/>
                  <a:gd name="T61" fmla="*/ 47 h 51"/>
                  <a:gd name="T62" fmla="*/ 34 w 61"/>
                  <a:gd name="T63" fmla="*/ 48 h 51"/>
                  <a:gd name="T64" fmla="*/ 29 w 61"/>
                  <a:gd name="T65" fmla="*/ 50 h 51"/>
                  <a:gd name="T66" fmla="*/ 24 w 61"/>
                  <a:gd name="T67" fmla="*/ 50 h 51"/>
                  <a:gd name="T68" fmla="*/ 20 w 61"/>
                  <a:gd name="T69" fmla="*/ 50 h 51"/>
                  <a:gd name="T70" fmla="*/ 17 w 61"/>
                  <a:gd name="T71" fmla="*/ 49 h 51"/>
                  <a:gd name="T72" fmla="*/ 13 w 61"/>
                  <a:gd name="T73" fmla="*/ 49 h 51"/>
                  <a:gd name="T74" fmla="*/ 9 w 61"/>
                  <a:gd name="T75" fmla="*/ 47 h 51"/>
                  <a:gd name="T76" fmla="*/ 6 w 61"/>
                  <a:gd name="T77" fmla="*/ 44 h 51"/>
                  <a:gd name="T78" fmla="*/ 3 w 61"/>
                  <a:gd name="T79" fmla="*/ 42 h 51"/>
                  <a:gd name="T80" fmla="*/ 1 w 61"/>
                  <a:gd name="T81" fmla="*/ 38 h 5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1"/>
                  <a:gd name="T124" fmla="*/ 0 h 51"/>
                  <a:gd name="T125" fmla="*/ 61 w 61"/>
                  <a:gd name="T126" fmla="*/ 51 h 5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1" h="51">
                    <a:moveTo>
                      <a:pt x="1" y="38"/>
                    </a:moveTo>
                    <a:lnTo>
                      <a:pt x="1" y="34"/>
                    </a:lnTo>
                    <a:lnTo>
                      <a:pt x="0" y="30"/>
                    </a:lnTo>
                    <a:lnTo>
                      <a:pt x="0" y="27"/>
                    </a:lnTo>
                    <a:lnTo>
                      <a:pt x="1" y="22"/>
                    </a:lnTo>
                    <a:lnTo>
                      <a:pt x="3" y="19"/>
                    </a:lnTo>
                    <a:lnTo>
                      <a:pt x="5" y="15"/>
                    </a:lnTo>
                    <a:lnTo>
                      <a:pt x="8" y="11"/>
                    </a:lnTo>
                    <a:lnTo>
                      <a:pt x="12" y="8"/>
                    </a:lnTo>
                    <a:lnTo>
                      <a:pt x="14" y="6"/>
                    </a:lnTo>
                    <a:lnTo>
                      <a:pt x="19" y="4"/>
                    </a:lnTo>
                    <a:lnTo>
                      <a:pt x="24" y="1"/>
                    </a:lnTo>
                    <a:lnTo>
                      <a:pt x="28" y="1"/>
                    </a:lnTo>
                    <a:lnTo>
                      <a:pt x="33" y="0"/>
                    </a:lnTo>
                    <a:lnTo>
                      <a:pt x="39" y="0"/>
                    </a:lnTo>
                    <a:lnTo>
                      <a:pt x="43" y="1"/>
                    </a:lnTo>
                    <a:lnTo>
                      <a:pt x="47" y="2"/>
                    </a:lnTo>
                    <a:lnTo>
                      <a:pt x="51" y="4"/>
                    </a:lnTo>
                    <a:lnTo>
                      <a:pt x="54" y="6"/>
                    </a:lnTo>
                    <a:lnTo>
                      <a:pt x="57" y="10"/>
                    </a:lnTo>
                    <a:lnTo>
                      <a:pt x="58" y="13"/>
                    </a:lnTo>
                    <a:lnTo>
                      <a:pt x="59" y="16"/>
                    </a:lnTo>
                    <a:lnTo>
                      <a:pt x="60" y="20"/>
                    </a:lnTo>
                    <a:lnTo>
                      <a:pt x="59" y="24"/>
                    </a:lnTo>
                    <a:lnTo>
                      <a:pt x="58" y="29"/>
                    </a:lnTo>
                    <a:lnTo>
                      <a:pt x="57" y="31"/>
                    </a:lnTo>
                    <a:lnTo>
                      <a:pt x="54" y="35"/>
                    </a:lnTo>
                    <a:lnTo>
                      <a:pt x="51" y="38"/>
                    </a:lnTo>
                    <a:lnTo>
                      <a:pt x="48" y="41"/>
                    </a:lnTo>
                    <a:lnTo>
                      <a:pt x="44" y="44"/>
                    </a:lnTo>
                    <a:lnTo>
                      <a:pt x="39" y="47"/>
                    </a:lnTo>
                    <a:lnTo>
                      <a:pt x="34" y="48"/>
                    </a:lnTo>
                    <a:lnTo>
                      <a:pt x="29" y="50"/>
                    </a:lnTo>
                    <a:lnTo>
                      <a:pt x="24" y="50"/>
                    </a:lnTo>
                    <a:lnTo>
                      <a:pt x="20" y="50"/>
                    </a:lnTo>
                    <a:lnTo>
                      <a:pt x="17" y="49"/>
                    </a:lnTo>
                    <a:lnTo>
                      <a:pt x="13" y="49"/>
                    </a:lnTo>
                    <a:lnTo>
                      <a:pt x="9" y="47"/>
                    </a:lnTo>
                    <a:lnTo>
                      <a:pt x="6" y="44"/>
                    </a:lnTo>
                    <a:lnTo>
                      <a:pt x="3" y="42"/>
                    </a:lnTo>
                    <a:lnTo>
                      <a:pt x="1" y="38"/>
                    </a:lnTo>
                  </a:path>
                </a:pathLst>
              </a:custGeom>
              <a:solidFill>
                <a:srgbClr val="F6A1D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5013" name="Freeform 315"/>
              <p:cNvSpPr>
                <a:spLocks/>
              </p:cNvSpPr>
              <p:nvPr/>
            </p:nvSpPr>
            <p:spPr bwMode="auto">
              <a:xfrm>
                <a:off x="832" y="2155"/>
                <a:ext cx="59" cy="50"/>
              </a:xfrm>
              <a:custGeom>
                <a:avLst/>
                <a:gdLst>
                  <a:gd name="T0" fmla="*/ 1 w 59"/>
                  <a:gd name="T1" fmla="*/ 38 h 50"/>
                  <a:gd name="T2" fmla="*/ 0 w 59"/>
                  <a:gd name="T3" fmla="*/ 34 h 50"/>
                  <a:gd name="T4" fmla="*/ 0 w 59"/>
                  <a:gd name="T5" fmla="*/ 30 h 50"/>
                  <a:gd name="T6" fmla="*/ 0 w 59"/>
                  <a:gd name="T7" fmla="*/ 26 h 50"/>
                  <a:gd name="T8" fmla="*/ 1 w 59"/>
                  <a:gd name="T9" fmla="*/ 23 h 50"/>
                  <a:gd name="T10" fmla="*/ 2 w 59"/>
                  <a:gd name="T11" fmla="*/ 19 h 50"/>
                  <a:gd name="T12" fmla="*/ 5 w 59"/>
                  <a:gd name="T13" fmla="*/ 15 h 50"/>
                  <a:gd name="T14" fmla="*/ 7 w 59"/>
                  <a:gd name="T15" fmla="*/ 11 h 50"/>
                  <a:gd name="T16" fmla="*/ 11 w 59"/>
                  <a:gd name="T17" fmla="*/ 9 h 50"/>
                  <a:gd name="T18" fmla="*/ 14 w 59"/>
                  <a:gd name="T19" fmla="*/ 6 h 50"/>
                  <a:gd name="T20" fmla="*/ 18 w 59"/>
                  <a:gd name="T21" fmla="*/ 3 h 50"/>
                  <a:gd name="T22" fmla="*/ 23 w 59"/>
                  <a:gd name="T23" fmla="*/ 2 h 50"/>
                  <a:gd name="T24" fmla="*/ 28 w 59"/>
                  <a:gd name="T25" fmla="*/ 1 h 50"/>
                  <a:gd name="T26" fmla="*/ 33 w 59"/>
                  <a:gd name="T27" fmla="*/ 0 h 50"/>
                  <a:gd name="T28" fmla="*/ 38 w 59"/>
                  <a:gd name="T29" fmla="*/ 1 h 50"/>
                  <a:gd name="T30" fmla="*/ 41 w 59"/>
                  <a:gd name="T31" fmla="*/ 1 h 50"/>
                  <a:gd name="T32" fmla="*/ 46 w 59"/>
                  <a:gd name="T33" fmla="*/ 2 h 50"/>
                  <a:gd name="T34" fmla="*/ 49 w 59"/>
                  <a:gd name="T35" fmla="*/ 4 h 50"/>
                  <a:gd name="T36" fmla="*/ 52 w 59"/>
                  <a:gd name="T37" fmla="*/ 6 h 50"/>
                  <a:gd name="T38" fmla="*/ 54 w 59"/>
                  <a:gd name="T39" fmla="*/ 9 h 50"/>
                  <a:gd name="T40" fmla="*/ 56 w 59"/>
                  <a:gd name="T41" fmla="*/ 13 h 50"/>
                  <a:gd name="T42" fmla="*/ 57 w 59"/>
                  <a:gd name="T43" fmla="*/ 16 h 50"/>
                  <a:gd name="T44" fmla="*/ 58 w 59"/>
                  <a:gd name="T45" fmla="*/ 19 h 50"/>
                  <a:gd name="T46" fmla="*/ 58 w 59"/>
                  <a:gd name="T47" fmla="*/ 24 h 50"/>
                  <a:gd name="T48" fmla="*/ 56 w 59"/>
                  <a:gd name="T49" fmla="*/ 28 h 50"/>
                  <a:gd name="T50" fmla="*/ 55 w 59"/>
                  <a:gd name="T51" fmla="*/ 31 h 50"/>
                  <a:gd name="T52" fmla="*/ 53 w 59"/>
                  <a:gd name="T53" fmla="*/ 34 h 50"/>
                  <a:gd name="T54" fmla="*/ 49 w 59"/>
                  <a:gd name="T55" fmla="*/ 38 h 50"/>
                  <a:gd name="T56" fmla="*/ 47 w 59"/>
                  <a:gd name="T57" fmla="*/ 40 h 50"/>
                  <a:gd name="T58" fmla="*/ 42 w 59"/>
                  <a:gd name="T59" fmla="*/ 43 h 50"/>
                  <a:gd name="T60" fmla="*/ 38 w 59"/>
                  <a:gd name="T61" fmla="*/ 46 h 50"/>
                  <a:gd name="T62" fmla="*/ 33 w 59"/>
                  <a:gd name="T63" fmla="*/ 47 h 50"/>
                  <a:gd name="T64" fmla="*/ 28 w 59"/>
                  <a:gd name="T65" fmla="*/ 49 h 50"/>
                  <a:gd name="T66" fmla="*/ 24 w 59"/>
                  <a:gd name="T67" fmla="*/ 49 h 50"/>
                  <a:gd name="T68" fmla="*/ 20 w 59"/>
                  <a:gd name="T69" fmla="*/ 49 h 50"/>
                  <a:gd name="T70" fmla="*/ 16 w 59"/>
                  <a:gd name="T71" fmla="*/ 48 h 50"/>
                  <a:gd name="T72" fmla="*/ 12 w 59"/>
                  <a:gd name="T73" fmla="*/ 47 h 50"/>
                  <a:gd name="T74" fmla="*/ 9 w 59"/>
                  <a:gd name="T75" fmla="*/ 46 h 50"/>
                  <a:gd name="T76" fmla="*/ 6 w 59"/>
                  <a:gd name="T77" fmla="*/ 43 h 50"/>
                  <a:gd name="T78" fmla="*/ 3 w 59"/>
                  <a:gd name="T79" fmla="*/ 42 h 50"/>
                  <a:gd name="T80" fmla="*/ 1 w 59"/>
                  <a:gd name="T81" fmla="*/ 38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9"/>
                  <a:gd name="T124" fmla="*/ 0 h 50"/>
                  <a:gd name="T125" fmla="*/ 59 w 59"/>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9" h="50">
                    <a:moveTo>
                      <a:pt x="1" y="38"/>
                    </a:moveTo>
                    <a:lnTo>
                      <a:pt x="0" y="34"/>
                    </a:lnTo>
                    <a:lnTo>
                      <a:pt x="0" y="30"/>
                    </a:lnTo>
                    <a:lnTo>
                      <a:pt x="0" y="26"/>
                    </a:lnTo>
                    <a:lnTo>
                      <a:pt x="1" y="23"/>
                    </a:lnTo>
                    <a:lnTo>
                      <a:pt x="2" y="19"/>
                    </a:lnTo>
                    <a:lnTo>
                      <a:pt x="5" y="15"/>
                    </a:lnTo>
                    <a:lnTo>
                      <a:pt x="7" y="11"/>
                    </a:lnTo>
                    <a:lnTo>
                      <a:pt x="11" y="9"/>
                    </a:lnTo>
                    <a:lnTo>
                      <a:pt x="14" y="6"/>
                    </a:lnTo>
                    <a:lnTo>
                      <a:pt x="18" y="3"/>
                    </a:lnTo>
                    <a:lnTo>
                      <a:pt x="23" y="2"/>
                    </a:lnTo>
                    <a:lnTo>
                      <a:pt x="28" y="1"/>
                    </a:lnTo>
                    <a:lnTo>
                      <a:pt x="33" y="0"/>
                    </a:lnTo>
                    <a:lnTo>
                      <a:pt x="38" y="1"/>
                    </a:lnTo>
                    <a:lnTo>
                      <a:pt x="41" y="1"/>
                    </a:lnTo>
                    <a:lnTo>
                      <a:pt x="46" y="2"/>
                    </a:lnTo>
                    <a:lnTo>
                      <a:pt x="49" y="4"/>
                    </a:lnTo>
                    <a:lnTo>
                      <a:pt x="52" y="6"/>
                    </a:lnTo>
                    <a:lnTo>
                      <a:pt x="54" y="9"/>
                    </a:lnTo>
                    <a:lnTo>
                      <a:pt x="56" y="13"/>
                    </a:lnTo>
                    <a:lnTo>
                      <a:pt x="57" y="16"/>
                    </a:lnTo>
                    <a:lnTo>
                      <a:pt x="58" y="19"/>
                    </a:lnTo>
                    <a:lnTo>
                      <a:pt x="58" y="24"/>
                    </a:lnTo>
                    <a:lnTo>
                      <a:pt x="56" y="28"/>
                    </a:lnTo>
                    <a:lnTo>
                      <a:pt x="55" y="31"/>
                    </a:lnTo>
                    <a:lnTo>
                      <a:pt x="53" y="34"/>
                    </a:lnTo>
                    <a:lnTo>
                      <a:pt x="49" y="38"/>
                    </a:lnTo>
                    <a:lnTo>
                      <a:pt x="47" y="40"/>
                    </a:lnTo>
                    <a:lnTo>
                      <a:pt x="42" y="43"/>
                    </a:lnTo>
                    <a:lnTo>
                      <a:pt x="38" y="46"/>
                    </a:lnTo>
                    <a:lnTo>
                      <a:pt x="33" y="47"/>
                    </a:lnTo>
                    <a:lnTo>
                      <a:pt x="28" y="49"/>
                    </a:lnTo>
                    <a:lnTo>
                      <a:pt x="24" y="49"/>
                    </a:lnTo>
                    <a:lnTo>
                      <a:pt x="20" y="49"/>
                    </a:lnTo>
                    <a:lnTo>
                      <a:pt x="16" y="48"/>
                    </a:lnTo>
                    <a:lnTo>
                      <a:pt x="12" y="47"/>
                    </a:lnTo>
                    <a:lnTo>
                      <a:pt x="9" y="46"/>
                    </a:lnTo>
                    <a:lnTo>
                      <a:pt x="6" y="43"/>
                    </a:lnTo>
                    <a:lnTo>
                      <a:pt x="3" y="42"/>
                    </a:lnTo>
                    <a:lnTo>
                      <a:pt x="1" y="38"/>
                    </a:lnTo>
                  </a:path>
                </a:pathLst>
              </a:custGeom>
              <a:solidFill>
                <a:srgbClr val="FAB0D4"/>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5014" name="Freeform 316"/>
              <p:cNvSpPr>
                <a:spLocks/>
              </p:cNvSpPr>
              <p:nvPr/>
            </p:nvSpPr>
            <p:spPr bwMode="auto">
              <a:xfrm>
                <a:off x="832" y="2157"/>
                <a:ext cx="57" cy="46"/>
              </a:xfrm>
              <a:custGeom>
                <a:avLst/>
                <a:gdLst>
                  <a:gd name="T0" fmla="*/ 36 w 57"/>
                  <a:gd name="T1" fmla="*/ 42 h 46"/>
                  <a:gd name="T2" fmla="*/ 32 w 57"/>
                  <a:gd name="T3" fmla="*/ 43 h 46"/>
                  <a:gd name="T4" fmla="*/ 28 w 57"/>
                  <a:gd name="T5" fmla="*/ 44 h 46"/>
                  <a:gd name="T6" fmla="*/ 24 w 57"/>
                  <a:gd name="T7" fmla="*/ 45 h 46"/>
                  <a:gd name="T8" fmla="*/ 20 w 57"/>
                  <a:gd name="T9" fmla="*/ 45 h 46"/>
                  <a:gd name="T10" fmla="*/ 16 w 57"/>
                  <a:gd name="T11" fmla="*/ 45 h 46"/>
                  <a:gd name="T12" fmla="*/ 12 w 57"/>
                  <a:gd name="T13" fmla="*/ 44 h 46"/>
                  <a:gd name="T14" fmla="*/ 9 w 57"/>
                  <a:gd name="T15" fmla="*/ 42 h 46"/>
                  <a:gd name="T16" fmla="*/ 7 w 57"/>
                  <a:gd name="T17" fmla="*/ 40 h 46"/>
                  <a:gd name="T18" fmla="*/ 4 w 57"/>
                  <a:gd name="T19" fmla="*/ 38 h 46"/>
                  <a:gd name="T20" fmla="*/ 2 w 57"/>
                  <a:gd name="T21" fmla="*/ 34 h 46"/>
                  <a:gd name="T22" fmla="*/ 0 w 57"/>
                  <a:gd name="T23" fmla="*/ 32 h 46"/>
                  <a:gd name="T24" fmla="*/ 1 w 57"/>
                  <a:gd name="T25" fmla="*/ 28 h 46"/>
                  <a:gd name="T26" fmla="*/ 1 w 57"/>
                  <a:gd name="T27" fmla="*/ 24 h 46"/>
                  <a:gd name="T28" fmla="*/ 2 w 57"/>
                  <a:gd name="T29" fmla="*/ 21 h 46"/>
                  <a:gd name="T30" fmla="*/ 3 w 57"/>
                  <a:gd name="T31" fmla="*/ 17 h 46"/>
                  <a:gd name="T32" fmla="*/ 5 w 57"/>
                  <a:gd name="T33" fmla="*/ 14 h 46"/>
                  <a:gd name="T34" fmla="*/ 9 w 57"/>
                  <a:gd name="T35" fmla="*/ 11 h 46"/>
                  <a:gd name="T36" fmla="*/ 12 w 57"/>
                  <a:gd name="T37" fmla="*/ 8 h 46"/>
                  <a:gd name="T38" fmla="*/ 15 w 57"/>
                  <a:gd name="T39" fmla="*/ 5 h 46"/>
                  <a:gd name="T40" fmla="*/ 18 w 57"/>
                  <a:gd name="T41" fmla="*/ 3 h 46"/>
                  <a:gd name="T42" fmla="*/ 22 w 57"/>
                  <a:gd name="T43" fmla="*/ 1 h 46"/>
                  <a:gd name="T44" fmla="*/ 27 w 57"/>
                  <a:gd name="T45" fmla="*/ 0 h 46"/>
                  <a:gd name="T46" fmla="*/ 32 w 57"/>
                  <a:gd name="T47" fmla="*/ 0 h 46"/>
                  <a:gd name="T48" fmla="*/ 36 w 57"/>
                  <a:gd name="T49" fmla="*/ 0 h 46"/>
                  <a:gd name="T50" fmla="*/ 40 w 57"/>
                  <a:gd name="T51" fmla="*/ 1 h 46"/>
                  <a:gd name="T52" fmla="*/ 44 w 57"/>
                  <a:gd name="T53" fmla="*/ 2 h 46"/>
                  <a:gd name="T54" fmla="*/ 47 w 57"/>
                  <a:gd name="T55" fmla="*/ 3 h 46"/>
                  <a:gd name="T56" fmla="*/ 50 w 57"/>
                  <a:gd name="T57" fmla="*/ 6 h 46"/>
                  <a:gd name="T58" fmla="*/ 53 w 57"/>
                  <a:gd name="T59" fmla="*/ 8 h 46"/>
                  <a:gd name="T60" fmla="*/ 54 w 57"/>
                  <a:gd name="T61" fmla="*/ 12 h 46"/>
                  <a:gd name="T62" fmla="*/ 55 w 57"/>
                  <a:gd name="T63" fmla="*/ 14 h 46"/>
                  <a:gd name="T64" fmla="*/ 56 w 57"/>
                  <a:gd name="T65" fmla="*/ 18 h 46"/>
                  <a:gd name="T66" fmla="*/ 55 w 57"/>
                  <a:gd name="T67" fmla="*/ 22 h 46"/>
                  <a:gd name="T68" fmla="*/ 54 w 57"/>
                  <a:gd name="T69" fmla="*/ 25 h 46"/>
                  <a:gd name="T70" fmla="*/ 53 w 57"/>
                  <a:gd name="T71" fmla="*/ 28 h 46"/>
                  <a:gd name="T72" fmla="*/ 51 w 57"/>
                  <a:gd name="T73" fmla="*/ 32 h 46"/>
                  <a:gd name="T74" fmla="*/ 48 w 57"/>
                  <a:gd name="T75" fmla="*/ 35 h 46"/>
                  <a:gd name="T76" fmla="*/ 45 w 57"/>
                  <a:gd name="T77" fmla="*/ 38 h 46"/>
                  <a:gd name="T78" fmla="*/ 41 w 57"/>
                  <a:gd name="T79" fmla="*/ 40 h 46"/>
                  <a:gd name="T80" fmla="*/ 36 w 57"/>
                  <a:gd name="T81" fmla="*/ 42 h 4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7"/>
                  <a:gd name="T124" fmla="*/ 0 h 46"/>
                  <a:gd name="T125" fmla="*/ 57 w 57"/>
                  <a:gd name="T126" fmla="*/ 46 h 4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7" h="46">
                    <a:moveTo>
                      <a:pt x="36" y="42"/>
                    </a:moveTo>
                    <a:lnTo>
                      <a:pt x="32" y="43"/>
                    </a:lnTo>
                    <a:lnTo>
                      <a:pt x="28" y="44"/>
                    </a:lnTo>
                    <a:lnTo>
                      <a:pt x="24" y="45"/>
                    </a:lnTo>
                    <a:lnTo>
                      <a:pt x="20" y="45"/>
                    </a:lnTo>
                    <a:lnTo>
                      <a:pt x="16" y="45"/>
                    </a:lnTo>
                    <a:lnTo>
                      <a:pt x="12" y="44"/>
                    </a:lnTo>
                    <a:lnTo>
                      <a:pt x="9" y="42"/>
                    </a:lnTo>
                    <a:lnTo>
                      <a:pt x="7" y="40"/>
                    </a:lnTo>
                    <a:lnTo>
                      <a:pt x="4" y="38"/>
                    </a:lnTo>
                    <a:lnTo>
                      <a:pt x="2" y="34"/>
                    </a:lnTo>
                    <a:lnTo>
                      <a:pt x="0" y="32"/>
                    </a:lnTo>
                    <a:lnTo>
                      <a:pt x="1" y="28"/>
                    </a:lnTo>
                    <a:lnTo>
                      <a:pt x="1" y="24"/>
                    </a:lnTo>
                    <a:lnTo>
                      <a:pt x="2" y="21"/>
                    </a:lnTo>
                    <a:lnTo>
                      <a:pt x="3" y="17"/>
                    </a:lnTo>
                    <a:lnTo>
                      <a:pt x="5" y="14"/>
                    </a:lnTo>
                    <a:lnTo>
                      <a:pt x="9" y="11"/>
                    </a:lnTo>
                    <a:lnTo>
                      <a:pt x="12" y="8"/>
                    </a:lnTo>
                    <a:lnTo>
                      <a:pt x="15" y="5"/>
                    </a:lnTo>
                    <a:lnTo>
                      <a:pt x="18" y="3"/>
                    </a:lnTo>
                    <a:lnTo>
                      <a:pt x="22" y="1"/>
                    </a:lnTo>
                    <a:lnTo>
                      <a:pt x="27" y="0"/>
                    </a:lnTo>
                    <a:lnTo>
                      <a:pt x="32" y="0"/>
                    </a:lnTo>
                    <a:lnTo>
                      <a:pt x="36" y="0"/>
                    </a:lnTo>
                    <a:lnTo>
                      <a:pt x="40" y="1"/>
                    </a:lnTo>
                    <a:lnTo>
                      <a:pt x="44" y="2"/>
                    </a:lnTo>
                    <a:lnTo>
                      <a:pt x="47" y="3"/>
                    </a:lnTo>
                    <a:lnTo>
                      <a:pt x="50" y="6"/>
                    </a:lnTo>
                    <a:lnTo>
                      <a:pt x="53" y="8"/>
                    </a:lnTo>
                    <a:lnTo>
                      <a:pt x="54" y="12"/>
                    </a:lnTo>
                    <a:lnTo>
                      <a:pt x="55" y="14"/>
                    </a:lnTo>
                    <a:lnTo>
                      <a:pt x="56" y="18"/>
                    </a:lnTo>
                    <a:lnTo>
                      <a:pt x="55" y="22"/>
                    </a:lnTo>
                    <a:lnTo>
                      <a:pt x="54" y="25"/>
                    </a:lnTo>
                    <a:lnTo>
                      <a:pt x="53" y="28"/>
                    </a:lnTo>
                    <a:lnTo>
                      <a:pt x="51" y="32"/>
                    </a:lnTo>
                    <a:lnTo>
                      <a:pt x="48" y="35"/>
                    </a:lnTo>
                    <a:lnTo>
                      <a:pt x="45" y="38"/>
                    </a:lnTo>
                    <a:lnTo>
                      <a:pt x="41" y="40"/>
                    </a:lnTo>
                    <a:lnTo>
                      <a:pt x="36" y="42"/>
                    </a:lnTo>
                  </a:path>
                </a:pathLst>
              </a:custGeom>
              <a:solidFill>
                <a:srgbClr val="FFBFD8"/>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5015" name="Freeform 317"/>
              <p:cNvSpPr>
                <a:spLocks/>
              </p:cNvSpPr>
              <p:nvPr/>
            </p:nvSpPr>
            <p:spPr bwMode="auto">
              <a:xfrm>
                <a:off x="834" y="2158"/>
                <a:ext cx="53" cy="44"/>
              </a:xfrm>
              <a:custGeom>
                <a:avLst/>
                <a:gdLst>
                  <a:gd name="T0" fmla="*/ 1 w 53"/>
                  <a:gd name="T1" fmla="*/ 33 h 44"/>
                  <a:gd name="T2" fmla="*/ 0 w 53"/>
                  <a:gd name="T3" fmla="*/ 29 h 44"/>
                  <a:gd name="T4" fmla="*/ 1 w 53"/>
                  <a:gd name="T5" fmla="*/ 27 h 44"/>
                  <a:gd name="T6" fmla="*/ 1 w 53"/>
                  <a:gd name="T7" fmla="*/ 23 h 44"/>
                  <a:gd name="T8" fmla="*/ 2 w 53"/>
                  <a:gd name="T9" fmla="*/ 20 h 44"/>
                  <a:gd name="T10" fmla="*/ 3 w 53"/>
                  <a:gd name="T11" fmla="*/ 16 h 44"/>
                  <a:gd name="T12" fmla="*/ 5 w 53"/>
                  <a:gd name="T13" fmla="*/ 13 h 44"/>
                  <a:gd name="T14" fmla="*/ 8 w 53"/>
                  <a:gd name="T15" fmla="*/ 10 h 44"/>
                  <a:gd name="T16" fmla="*/ 10 w 53"/>
                  <a:gd name="T17" fmla="*/ 8 h 44"/>
                  <a:gd name="T18" fmla="*/ 13 w 53"/>
                  <a:gd name="T19" fmla="*/ 5 h 44"/>
                  <a:gd name="T20" fmla="*/ 16 w 53"/>
                  <a:gd name="T21" fmla="*/ 3 h 44"/>
                  <a:gd name="T22" fmla="*/ 21 w 53"/>
                  <a:gd name="T23" fmla="*/ 1 h 44"/>
                  <a:gd name="T24" fmla="*/ 25 w 53"/>
                  <a:gd name="T25" fmla="*/ 0 h 44"/>
                  <a:gd name="T26" fmla="*/ 29 w 53"/>
                  <a:gd name="T27" fmla="*/ 0 h 44"/>
                  <a:gd name="T28" fmla="*/ 33 w 53"/>
                  <a:gd name="T29" fmla="*/ 0 h 44"/>
                  <a:gd name="T30" fmla="*/ 38 w 53"/>
                  <a:gd name="T31" fmla="*/ 1 h 44"/>
                  <a:gd name="T32" fmla="*/ 41 w 53"/>
                  <a:gd name="T33" fmla="*/ 1 h 44"/>
                  <a:gd name="T34" fmla="*/ 45 w 53"/>
                  <a:gd name="T35" fmla="*/ 4 h 44"/>
                  <a:gd name="T36" fmla="*/ 46 w 53"/>
                  <a:gd name="T37" fmla="*/ 5 h 44"/>
                  <a:gd name="T38" fmla="*/ 50 w 53"/>
                  <a:gd name="T39" fmla="*/ 7 h 44"/>
                  <a:gd name="T40" fmla="*/ 51 w 53"/>
                  <a:gd name="T41" fmla="*/ 11 h 44"/>
                  <a:gd name="T42" fmla="*/ 51 w 53"/>
                  <a:gd name="T43" fmla="*/ 14 h 44"/>
                  <a:gd name="T44" fmla="*/ 52 w 53"/>
                  <a:gd name="T45" fmla="*/ 18 h 44"/>
                  <a:gd name="T46" fmla="*/ 51 w 53"/>
                  <a:gd name="T47" fmla="*/ 20 h 44"/>
                  <a:gd name="T48" fmla="*/ 51 w 53"/>
                  <a:gd name="T49" fmla="*/ 24 h 44"/>
                  <a:gd name="T50" fmla="*/ 50 w 53"/>
                  <a:gd name="T51" fmla="*/ 27 h 44"/>
                  <a:gd name="T52" fmla="*/ 47 w 53"/>
                  <a:gd name="T53" fmla="*/ 31 h 44"/>
                  <a:gd name="T54" fmla="*/ 45 w 53"/>
                  <a:gd name="T55" fmla="*/ 33 h 44"/>
                  <a:gd name="T56" fmla="*/ 41 w 53"/>
                  <a:gd name="T57" fmla="*/ 35 h 44"/>
                  <a:gd name="T58" fmla="*/ 38 w 53"/>
                  <a:gd name="T59" fmla="*/ 38 h 44"/>
                  <a:gd name="T60" fmla="*/ 34 w 53"/>
                  <a:gd name="T61" fmla="*/ 40 h 44"/>
                  <a:gd name="T62" fmla="*/ 29 w 53"/>
                  <a:gd name="T63" fmla="*/ 41 h 44"/>
                  <a:gd name="T64" fmla="*/ 25 w 53"/>
                  <a:gd name="T65" fmla="*/ 42 h 44"/>
                  <a:gd name="T66" fmla="*/ 21 w 53"/>
                  <a:gd name="T67" fmla="*/ 42 h 44"/>
                  <a:gd name="T68" fmla="*/ 18 w 53"/>
                  <a:gd name="T69" fmla="*/ 43 h 44"/>
                  <a:gd name="T70" fmla="*/ 15 w 53"/>
                  <a:gd name="T71" fmla="*/ 42 h 44"/>
                  <a:gd name="T72" fmla="*/ 12 w 53"/>
                  <a:gd name="T73" fmla="*/ 42 h 44"/>
                  <a:gd name="T74" fmla="*/ 8 w 53"/>
                  <a:gd name="T75" fmla="*/ 40 h 44"/>
                  <a:gd name="T76" fmla="*/ 6 w 53"/>
                  <a:gd name="T77" fmla="*/ 38 h 44"/>
                  <a:gd name="T78" fmla="*/ 3 w 53"/>
                  <a:gd name="T79" fmla="*/ 36 h 44"/>
                  <a:gd name="T80" fmla="*/ 1 w 53"/>
                  <a:gd name="T81" fmla="*/ 33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44"/>
                  <a:gd name="T125" fmla="*/ 53 w 53"/>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44">
                    <a:moveTo>
                      <a:pt x="1" y="33"/>
                    </a:moveTo>
                    <a:lnTo>
                      <a:pt x="0" y="29"/>
                    </a:lnTo>
                    <a:lnTo>
                      <a:pt x="1" y="27"/>
                    </a:lnTo>
                    <a:lnTo>
                      <a:pt x="1" y="23"/>
                    </a:lnTo>
                    <a:lnTo>
                      <a:pt x="2" y="20"/>
                    </a:lnTo>
                    <a:lnTo>
                      <a:pt x="3" y="16"/>
                    </a:lnTo>
                    <a:lnTo>
                      <a:pt x="5" y="13"/>
                    </a:lnTo>
                    <a:lnTo>
                      <a:pt x="8" y="10"/>
                    </a:lnTo>
                    <a:lnTo>
                      <a:pt x="10" y="8"/>
                    </a:lnTo>
                    <a:lnTo>
                      <a:pt x="13" y="5"/>
                    </a:lnTo>
                    <a:lnTo>
                      <a:pt x="16" y="3"/>
                    </a:lnTo>
                    <a:lnTo>
                      <a:pt x="21" y="1"/>
                    </a:lnTo>
                    <a:lnTo>
                      <a:pt x="25" y="0"/>
                    </a:lnTo>
                    <a:lnTo>
                      <a:pt x="29" y="0"/>
                    </a:lnTo>
                    <a:lnTo>
                      <a:pt x="33" y="0"/>
                    </a:lnTo>
                    <a:lnTo>
                      <a:pt x="38" y="1"/>
                    </a:lnTo>
                    <a:lnTo>
                      <a:pt x="41" y="1"/>
                    </a:lnTo>
                    <a:lnTo>
                      <a:pt x="45" y="4"/>
                    </a:lnTo>
                    <a:lnTo>
                      <a:pt x="46" y="5"/>
                    </a:lnTo>
                    <a:lnTo>
                      <a:pt x="50" y="7"/>
                    </a:lnTo>
                    <a:lnTo>
                      <a:pt x="51" y="11"/>
                    </a:lnTo>
                    <a:lnTo>
                      <a:pt x="51" y="14"/>
                    </a:lnTo>
                    <a:lnTo>
                      <a:pt x="52" y="18"/>
                    </a:lnTo>
                    <a:lnTo>
                      <a:pt x="51" y="20"/>
                    </a:lnTo>
                    <a:lnTo>
                      <a:pt x="51" y="24"/>
                    </a:lnTo>
                    <a:lnTo>
                      <a:pt x="50" y="27"/>
                    </a:lnTo>
                    <a:lnTo>
                      <a:pt x="47" y="31"/>
                    </a:lnTo>
                    <a:lnTo>
                      <a:pt x="45" y="33"/>
                    </a:lnTo>
                    <a:lnTo>
                      <a:pt x="41" y="35"/>
                    </a:lnTo>
                    <a:lnTo>
                      <a:pt x="38" y="38"/>
                    </a:lnTo>
                    <a:lnTo>
                      <a:pt x="34" y="40"/>
                    </a:lnTo>
                    <a:lnTo>
                      <a:pt x="29" y="41"/>
                    </a:lnTo>
                    <a:lnTo>
                      <a:pt x="25" y="42"/>
                    </a:lnTo>
                    <a:lnTo>
                      <a:pt x="21" y="42"/>
                    </a:lnTo>
                    <a:lnTo>
                      <a:pt x="18" y="43"/>
                    </a:lnTo>
                    <a:lnTo>
                      <a:pt x="15" y="42"/>
                    </a:lnTo>
                    <a:lnTo>
                      <a:pt x="12" y="42"/>
                    </a:lnTo>
                    <a:lnTo>
                      <a:pt x="8" y="40"/>
                    </a:lnTo>
                    <a:lnTo>
                      <a:pt x="6" y="38"/>
                    </a:lnTo>
                    <a:lnTo>
                      <a:pt x="3" y="36"/>
                    </a:lnTo>
                    <a:lnTo>
                      <a:pt x="1" y="33"/>
                    </a:lnTo>
                  </a:path>
                </a:pathLst>
              </a:custGeom>
              <a:solidFill>
                <a:srgbClr val="F9AFC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5016" name="Freeform 318"/>
              <p:cNvSpPr>
                <a:spLocks/>
              </p:cNvSpPr>
              <p:nvPr/>
            </p:nvSpPr>
            <p:spPr bwMode="auto">
              <a:xfrm>
                <a:off x="836" y="2159"/>
                <a:ext cx="49" cy="42"/>
              </a:xfrm>
              <a:custGeom>
                <a:avLst/>
                <a:gdLst>
                  <a:gd name="T0" fmla="*/ 1 w 49"/>
                  <a:gd name="T1" fmla="*/ 32 h 42"/>
                  <a:gd name="T2" fmla="*/ 0 w 49"/>
                  <a:gd name="T3" fmla="*/ 28 h 42"/>
                  <a:gd name="T4" fmla="*/ 0 w 49"/>
                  <a:gd name="T5" fmla="*/ 26 h 42"/>
                  <a:gd name="T6" fmla="*/ 0 w 49"/>
                  <a:gd name="T7" fmla="*/ 22 h 42"/>
                  <a:gd name="T8" fmla="*/ 1 w 49"/>
                  <a:gd name="T9" fmla="*/ 19 h 42"/>
                  <a:gd name="T10" fmla="*/ 2 w 49"/>
                  <a:gd name="T11" fmla="*/ 17 h 42"/>
                  <a:gd name="T12" fmla="*/ 5 w 49"/>
                  <a:gd name="T13" fmla="*/ 13 h 42"/>
                  <a:gd name="T14" fmla="*/ 7 w 49"/>
                  <a:gd name="T15" fmla="*/ 10 h 42"/>
                  <a:gd name="T16" fmla="*/ 8 w 49"/>
                  <a:gd name="T17" fmla="*/ 8 h 42"/>
                  <a:gd name="T18" fmla="*/ 12 w 49"/>
                  <a:gd name="T19" fmla="*/ 6 h 42"/>
                  <a:gd name="T20" fmla="*/ 15 w 49"/>
                  <a:gd name="T21" fmla="*/ 3 h 42"/>
                  <a:gd name="T22" fmla="*/ 19 w 49"/>
                  <a:gd name="T23" fmla="*/ 2 h 42"/>
                  <a:gd name="T24" fmla="*/ 23 w 49"/>
                  <a:gd name="T25" fmla="*/ 1 h 42"/>
                  <a:gd name="T26" fmla="*/ 27 w 49"/>
                  <a:gd name="T27" fmla="*/ 0 h 42"/>
                  <a:gd name="T28" fmla="*/ 32 w 49"/>
                  <a:gd name="T29" fmla="*/ 1 h 42"/>
                  <a:gd name="T30" fmla="*/ 34 w 49"/>
                  <a:gd name="T31" fmla="*/ 1 h 42"/>
                  <a:gd name="T32" fmla="*/ 37 w 49"/>
                  <a:gd name="T33" fmla="*/ 2 h 42"/>
                  <a:gd name="T34" fmla="*/ 41 w 49"/>
                  <a:gd name="T35" fmla="*/ 3 h 42"/>
                  <a:gd name="T36" fmla="*/ 42 w 49"/>
                  <a:gd name="T37" fmla="*/ 6 h 42"/>
                  <a:gd name="T38" fmla="*/ 45 w 49"/>
                  <a:gd name="T39" fmla="*/ 8 h 42"/>
                  <a:gd name="T40" fmla="*/ 46 w 49"/>
                  <a:gd name="T41" fmla="*/ 11 h 42"/>
                  <a:gd name="T42" fmla="*/ 47 w 49"/>
                  <a:gd name="T43" fmla="*/ 14 h 42"/>
                  <a:gd name="T44" fmla="*/ 48 w 49"/>
                  <a:gd name="T45" fmla="*/ 17 h 42"/>
                  <a:gd name="T46" fmla="*/ 47 w 49"/>
                  <a:gd name="T47" fmla="*/ 19 h 42"/>
                  <a:gd name="T48" fmla="*/ 47 w 49"/>
                  <a:gd name="T49" fmla="*/ 23 h 42"/>
                  <a:gd name="T50" fmla="*/ 46 w 49"/>
                  <a:gd name="T51" fmla="*/ 26 h 42"/>
                  <a:gd name="T52" fmla="*/ 43 w 49"/>
                  <a:gd name="T53" fmla="*/ 29 h 42"/>
                  <a:gd name="T54" fmla="*/ 41 w 49"/>
                  <a:gd name="T55" fmla="*/ 31 h 42"/>
                  <a:gd name="T56" fmla="*/ 38 w 49"/>
                  <a:gd name="T57" fmla="*/ 34 h 42"/>
                  <a:gd name="T58" fmla="*/ 35 w 49"/>
                  <a:gd name="T59" fmla="*/ 36 h 42"/>
                  <a:gd name="T60" fmla="*/ 31 w 49"/>
                  <a:gd name="T61" fmla="*/ 39 h 42"/>
                  <a:gd name="T62" fmla="*/ 27 w 49"/>
                  <a:gd name="T63" fmla="*/ 40 h 42"/>
                  <a:gd name="T64" fmla="*/ 23 w 49"/>
                  <a:gd name="T65" fmla="*/ 40 h 42"/>
                  <a:gd name="T66" fmla="*/ 19 w 49"/>
                  <a:gd name="T67" fmla="*/ 41 h 42"/>
                  <a:gd name="T68" fmla="*/ 16 w 49"/>
                  <a:gd name="T69" fmla="*/ 40 h 42"/>
                  <a:gd name="T70" fmla="*/ 13 w 49"/>
                  <a:gd name="T71" fmla="*/ 40 h 42"/>
                  <a:gd name="T72" fmla="*/ 11 w 49"/>
                  <a:gd name="T73" fmla="*/ 40 h 42"/>
                  <a:gd name="T74" fmla="*/ 7 w 49"/>
                  <a:gd name="T75" fmla="*/ 38 h 42"/>
                  <a:gd name="T76" fmla="*/ 5 w 49"/>
                  <a:gd name="T77" fmla="*/ 36 h 42"/>
                  <a:gd name="T78" fmla="*/ 3 w 49"/>
                  <a:gd name="T79" fmla="*/ 34 h 42"/>
                  <a:gd name="T80" fmla="*/ 1 w 49"/>
                  <a:gd name="T81" fmla="*/ 32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9"/>
                  <a:gd name="T124" fmla="*/ 0 h 42"/>
                  <a:gd name="T125" fmla="*/ 49 w 49"/>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9" h="42">
                    <a:moveTo>
                      <a:pt x="1" y="32"/>
                    </a:moveTo>
                    <a:lnTo>
                      <a:pt x="0" y="28"/>
                    </a:lnTo>
                    <a:lnTo>
                      <a:pt x="0" y="26"/>
                    </a:lnTo>
                    <a:lnTo>
                      <a:pt x="0" y="22"/>
                    </a:lnTo>
                    <a:lnTo>
                      <a:pt x="1" y="19"/>
                    </a:lnTo>
                    <a:lnTo>
                      <a:pt x="2" y="17"/>
                    </a:lnTo>
                    <a:lnTo>
                      <a:pt x="5" y="13"/>
                    </a:lnTo>
                    <a:lnTo>
                      <a:pt x="7" y="10"/>
                    </a:lnTo>
                    <a:lnTo>
                      <a:pt x="8" y="8"/>
                    </a:lnTo>
                    <a:lnTo>
                      <a:pt x="12" y="6"/>
                    </a:lnTo>
                    <a:lnTo>
                      <a:pt x="15" y="3"/>
                    </a:lnTo>
                    <a:lnTo>
                      <a:pt x="19" y="2"/>
                    </a:lnTo>
                    <a:lnTo>
                      <a:pt x="23" y="1"/>
                    </a:lnTo>
                    <a:lnTo>
                      <a:pt x="27" y="0"/>
                    </a:lnTo>
                    <a:lnTo>
                      <a:pt x="32" y="1"/>
                    </a:lnTo>
                    <a:lnTo>
                      <a:pt x="34" y="1"/>
                    </a:lnTo>
                    <a:lnTo>
                      <a:pt x="37" y="2"/>
                    </a:lnTo>
                    <a:lnTo>
                      <a:pt x="41" y="3"/>
                    </a:lnTo>
                    <a:lnTo>
                      <a:pt x="42" y="6"/>
                    </a:lnTo>
                    <a:lnTo>
                      <a:pt x="45" y="8"/>
                    </a:lnTo>
                    <a:lnTo>
                      <a:pt x="46" y="11"/>
                    </a:lnTo>
                    <a:lnTo>
                      <a:pt x="47" y="14"/>
                    </a:lnTo>
                    <a:lnTo>
                      <a:pt x="48" y="17"/>
                    </a:lnTo>
                    <a:lnTo>
                      <a:pt x="47" y="19"/>
                    </a:lnTo>
                    <a:lnTo>
                      <a:pt x="47" y="23"/>
                    </a:lnTo>
                    <a:lnTo>
                      <a:pt x="46" y="26"/>
                    </a:lnTo>
                    <a:lnTo>
                      <a:pt x="43" y="29"/>
                    </a:lnTo>
                    <a:lnTo>
                      <a:pt x="41" y="31"/>
                    </a:lnTo>
                    <a:lnTo>
                      <a:pt x="38" y="34"/>
                    </a:lnTo>
                    <a:lnTo>
                      <a:pt x="35" y="36"/>
                    </a:lnTo>
                    <a:lnTo>
                      <a:pt x="31" y="39"/>
                    </a:lnTo>
                    <a:lnTo>
                      <a:pt x="27" y="40"/>
                    </a:lnTo>
                    <a:lnTo>
                      <a:pt x="23" y="40"/>
                    </a:lnTo>
                    <a:lnTo>
                      <a:pt x="19" y="41"/>
                    </a:lnTo>
                    <a:lnTo>
                      <a:pt x="16" y="40"/>
                    </a:lnTo>
                    <a:lnTo>
                      <a:pt x="13" y="40"/>
                    </a:lnTo>
                    <a:lnTo>
                      <a:pt x="11" y="40"/>
                    </a:lnTo>
                    <a:lnTo>
                      <a:pt x="7" y="38"/>
                    </a:lnTo>
                    <a:lnTo>
                      <a:pt x="5" y="36"/>
                    </a:lnTo>
                    <a:lnTo>
                      <a:pt x="3" y="34"/>
                    </a:lnTo>
                    <a:lnTo>
                      <a:pt x="1" y="32"/>
                    </a:lnTo>
                  </a:path>
                </a:pathLst>
              </a:custGeom>
              <a:solidFill>
                <a:srgbClr val="F4A0C6"/>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5017" name="Freeform 319"/>
              <p:cNvSpPr>
                <a:spLocks/>
              </p:cNvSpPr>
              <p:nvPr/>
            </p:nvSpPr>
            <p:spPr bwMode="auto">
              <a:xfrm>
                <a:off x="839" y="2162"/>
                <a:ext cx="45" cy="37"/>
              </a:xfrm>
              <a:custGeom>
                <a:avLst/>
                <a:gdLst>
                  <a:gd name="T0" fmla="*/ 1 w 45"/>
                  <a:gd name="T1" fmla="*/ 27 h 37"/>
                  <a:gd name="T2" fmla="*/ 1 w 45"/>
                  <a:gd name="T3" fmla="*/ 25 h 37"/>
                  <a:gd name="T4" fmla="*/ 1 w 45"/>
                  <a:gd name="T5" fmla="*/ 22 h 37"/>
                  <a:gd name="T6" fmla="*/ 0 w 45"/>
                  <a:gd name="T7" fmla="*/ 19 h 37"/>
                  <a:gd name="T8" fmla="*/ 1 w 45"/>
                  <a:gd name="T9" fmla="*/ 17 h 37"/>
                  <a:gd name="T10" fmla="*/ 2 w 45"/>
                  <a:gd name="T11" fmla="*/ 13 h 37"/>
                  <a:gd name="T12" fmla="*/ 4 w 45"/>
                  <a:gd name="T13" fmla="*/ 11 h 37"/>
                  <a:gd name="T14" fmla="*/ 6 w 45"/>
                  <a:gd name="T15" fmla="*/ 8 h 37"/>
                  <a:gd name="T16" fmla="*/ 8 w 45"/>
                  <a:gd name="T17" fmla="*/ 7 h 37"/>
                  <a:gd name="T18" fmla="*/ 11 w 45"/>
                  <a:gd name="T19" fmla="*/ 4 h 37"/>
                  <a:gd name="T20" fmla="*/ 14 w 45"/>
                  <a:gd name="T21" fmla="*/ 3 h 37"/>
                  <a:gd name="T22" fmla="*/ 18 w 45"/>
                  <a:gd name="T23" fmla="*/ 1 h 37"/>
                  <a:gd name="T24" fmla="*/ 22 w 45"/>
                  <a:gd name="T25" fmla="*/ 0 h 37"/>
                  <a:gd name="T26" fmla="*/ 25 w 45"/>
                  <a:gd name="T27" fmla="*/ 1 h 37"/>
                  <a:gd name="T28" fmla="*/ 28 w 45"/>
                  <a:gd name="T29" fmla="*/ 0 h 37"/>
                  <a:gd name="T30" fmla="*/ 31 w 45"/>
                  <a:gd name="T31" fmla="*/ 1 h 37"/>
                  <a:gd name="T32" fmla="*/ 35 w 45"/>
                  <a:gd name="T33" fmla="*/ 2 h 37"/>
                  <a:gd name="T34" fmla="*/ 37 w 45"/>
                  <a:gd name="T35" fmla="*/ 3 h 37"/>
                  <a:gd name="T36" fmla="*/ 40 w 45"/>
                  <a:gd name="T37" fmla="*/ 5 h 37"/>
                  <a:gd name="T38" fmla="*/ 41 w 45"/>
                  <a:gd name="T39" fmla="*/ 7 h 37"/>
                  <a:gd name="T40" fmla="*/ 43 w 45"/>
                  <a:gd name="T41" fmla="*/ 9 h 37"/>
                  <a:gd name="T42" fmla="*/ 44 w 45"/>
                  <a:gd name="T43" fmla="*/ 12 h 37"/>
                  <a:gd name="T44" fmla="*/ 44 w 45"/>
                  <a:gd name="T45" fmla="*/ 14 h 37"/>
                  <a:gd name="T46" fmla="*/ 43 w 45"/>
                  <a:gd name="T47" fmla="*/ 17 h 37"/>
                  <a:gd name="T48" fmla="*/ 43 w 45"/>
                  <a:gd name="T49" fmla="*/ 20 h 37"/>
                  <a:gd name="T50" fmla="*/ 41 w 45"/>
                  <a:gd name="T51" fmla="*/ 23 h 37"/>
                  <a:gd name="T52" fmla="*/ 40 w 45"/>
                  <a:gd name="T53" fmla="*/ 26 h 37"/>
                  <a:gd name="T54" fmla="*/ 37 w 45"/>
                  <a:gd name="T55" fmla="*/ 28 h 37"/>
                  <a:gd name="T56" fmla="*/ 35 w 45"/>
                  <a:gd name="T57" fmla="*/ 29 h 37"/>
                  <a:gd name="T58" fmla="*/ 32 w 45"/>
                  <a:gd name="T59" fmla="*/ 32 h 37"/>
                  <a:gd name="T60" fmla="*/ 29 w 45"/>
                  <a:gd name="T61" fmla="*/ 34 h 37"/>
                  <a:gd name="T62" fmla="*/ 25 w 45"/>
                  <a:gd name="T63" fmla="*/ 35 h 37"/>
                  <a:gd name="T64" fmla="*/ 22 w 45"/>
                  <a:gd name="T65" fmla="*/ 35 h 37"/>
                  <a:gd name="T66" fmla="*/ 18 w 45"/>
                  <a:gd name="T67" fmla="*/ 36 h 37"/>
                  <a:gd name="T68" fmla="*/ 15 w 45"/>
                  <a:gd name="T69" fmla="*/ 36 h 37"/>
                  <a:gd name="T70" fmla="*/ 12 w 45"/>
                  <a:gd name="T71" fmla="*/ 35 h 37"/>
                  <a:gd name="T72" fmla="*/ 9 w 45"/>
                  <a:gd name="T73" fmla="*/ 34 h 37"/>
                  <a:gd name="T74" fmla="*/ 7 w 45"/>
                  <a:gd name="T75" fmla="*/ 33 h 37"/>
                  <a:gd name="T76" fmla="*/ 4 w 45"/>
                  <a:gd name="T77" fmla="*/ 32 h 37"/>
                  <a:gd name="T78" fmla="*/ 3 w 45"/>
                  <a:gd name="T79" fmla="*/ 30 h 37"/>
                  <a:gd name="T80" fmla="*/ 1 w 45"/>
                  <a:gd name="T81" fmla="*/ 2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37"/>
                  <a:gd name="T125" fmla="*/ 45 w 45"/>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37">
                    <a:moveTo>
                      <a:pt x="1" y="27"/>
                    </a:moveTo>
                    <a:lnTo>
                      <a:pt x="1" y="25"/>
                    </a:lnTo>
                    <a:lnTo>
                      <a:pt x="1" y="22"/>
                    </a:lnTo>
                    <a:lnTo>
                      <a:pt x="0" y="19"/>
                    </a:lnTo>
                    <a:lnTo>
                      <a:pt x="1" y="17"/>
                    </a:lnTo>
                    <a:lnTo>
                      <a:pt x="2" y="13"/>
                    </a:lnTo>
                    <a:lnTo>
                      <a:pt x="4" y="11"/>
                    </a:lnTo>
                    <a:lnTo>
                      <a:pt x="6" y="8"/>
                    </a:lnTo>
                    <a:lnTo>
                      <a:pt x="8" y="7"/>
                    </a:lnTo>
                    <a:lnTo>
                      <a:pt x="11" y="4"/>
                    </a:lnTo>
                    <a:lnTo>
                      <a:pt x="14" y="3"/>
                    </a:lnTo>
                    <a:lnTo>
                      <a:pt x="18" y="1"/>
                    </a:lnTo>
                    <a:lnTo>
                      <a:pt x="22" y="0"/>
                    </a:lnTo>
                    <a:lnTo>
                      <a:pt x="25" y="1"/>
                    </a:lnTo>
                    <a:lnTo>
                      <a:pt x="28" y="0"/>
                    </a:lnTo>
                    <a:lnTo>
                      <a:pt x="31" y="1"/>
                    </a:lnTo>
                    <a:lnTo>
                      <a:pt x="35" y="2"/>
                    </a:lnTo>
                    <a:lnTo>
                      <a:pt x="37" y="3"/>
                    </a:lnTo>
                    <a:lnTo>
                      <a:pt x="40" y="5"/>
                    </a:lnTo>
                    <a:lnTo>
                      <a:pt x="41" y="7"/>
                    </a:lnTo>
                    <a:lnTo>
                      <a:pt x="43" y="9"/>
                    </a:lnTo>
                    <a:lnTo>
                      <a:pt x="44" y="12"/>
                    </a:lnTo>
                    <a:lnTo>
                      <a:pt x="44" y="14"/>
                    </a:lnTo>
                    <a:lnTo>
                      <a:pt x="43" y="17"/>
                    </a:lnTo>
                    <a:lnTo>
                      <a:pt x="43" y="20"/>
                    </a:lnTo>
                    <a:lnTo>
                      <a:pt x="41" y="23"/>
                    </a:lnTo>
                    <a:lnTo>
                      <a:pt x="40" y="26"/>
                    </a:lnTo>
                    <a:lnTo>
                      <a:pt x="37" y="28"/>
                    </a:lnTo>
                    <a:lnTo>
                      <a:pt x="35" y="29"/>
                    </a:lnTo>
                    <a:lnTo>
                      <a:pt x="32" y="32"/>
                    </a:lnTo>
                    <a:lnTo>
                      <a:pt x="29" y="34"/>
                    </a:lnTo>
                    <a:lnTo>
                      <a:pt x="25" y="35"/>
                    </a:lnTo>
                    <a:lnTo>
                      <a:pt x="22" y="35"/>
                    </a:lnTo>
                    <a:lnTo>
                      <a:pt x="18" y="36"/>
                    </a:lnTo>
                    <a:lnTo>
                      <a:pt x="15" y="36"/>
                    </a:lnTo>
                    <a:lnTo>
                      <a:pt x="12" y="35"/>
                    </a:lnTo>
                    <a:lnTo>
                      <a:pt x="9" y="34"/>
                    </a:lnTo>
                    <a:lnTo>
                      <a:pt x="7" y="33"/>
                    </a:lnTo>
                    <a:lnTo>
                      <a:pt x="4" y="32"/>
                    </a:lnTo>
                    <a:lnTo>
                      <a:pt x="3" y="30"/>
                    </a:lnTo>
                    <a:lnTo>
                      <a:pt x="1" y="27"/>
                    </a:lnTo>
                  </a:path>
                </a:pathLst>
              </a:custGeom>
              <a:solidFill>
                <a:srgbClr val="EF91B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5018" name="Freeform 320"/>
              <p:cNvSpPr>
                <a:spLocks/>
              </p:cNvSpPr>
              <p:nvPr/>
            </p:nvSpPr>
            <p:spPr bwMode="auto">
              <a:xfrm>
                <a:off x="840" y="2164"/>
                <a:ext cx="42" cy="34"/>
              </a:xfrm>
              <a:custGeom>
                <a:avLst/>
                <a:gdLst>
                  <a:gd name="T0" fmla="*/ 2 w 42"/>
                  <a:gd name="T1" fmla="*/ 25 h 34"/>
                  <a:gd name="T2" fmla="*/ 1 w 42"/>
                  <a:gd name="T3" fmla="*/ 23 h 34"/>
                  <a:gd name="T4" fmla="*/ 1 w 42"/>
                  <a:gd name="T5" fmla="*/ 20 h 34"/>
                  <a:gd name="T6" fmla="*/ 0 w 42"/>
                  <a:gd name="T7" fmla="*/ 18 h 34"/>
                  <a:gd name="T8" fmla="*/ 2 w 42"/>
                  <a:gd name="T9" fmla="*/ 15 h 34"/>
                  <a:gd name="T10" fmla="*/ 3 w 42"/>
                  <a:gd name="T11" fmla="*/ 13 h 34"/>
                  <a:gd name="T12" fmla="*/ 4 w 42"/>
                  <a:gd name="T13" fmla="*/ 10 h 34"/>
                  <a:gd name="T14" fmla="*/ 6 w 42"/>
                  <a:gd name="T15" fmla="*/ 8 h 34"/>
                  <a:gd name="T16" fmla="*/ 7 w 42"/>
                  <a:gd name="T17" fmla="*/ 6 h 34"/>
                  <a:gd name="T18" fmla="*/ 10 w 42"/>
                  <a:gd name="T19" fmla="*/ 4 h 34"/>
                  <a:gd name="T20" fmla="*/ 13 w 42"/>
                  <a:gd name="T21" fmla="*/ 3 h 34"/>
                  <a:gd name="T22" fmla="*/ 17 w 42"/>
                  <a:gd name="T23" fmla="*/ 1 h 34"/>
                  <a:gd name="T24" fmla="*/ 20 w 42"/>
                  <a:gd name="T25" fmla="*/ 0 h 34"/>
                  <a:gd name="T26" fmla="*/ 23 w 42"/>
                  <a:gd name="T27" fmla="*/ 1 h 34"/>
                  <a:gd name="T28" fmla="*/ 27 w 42"/>
                  <a:gd name="T29" fmla="*/ 1 h 34"/>
                  <a:gd name="T30" fmla="*/ 30 w 42"/>
                  <a:gd name="T31" fmla="*/ 1 h 34"/>
                  <a:gd name="T32" fmla="*/ 32 w 42"/>
                  <a:gd name="T33" fmla="*/ 1 h 34"/>
                  <a:gd name="T34" fmla="*/ 35 w 42"/>
                  <a:gd name="T35" fmla="*/ 2 h 34"/>
                  <a:gd name="T36" fmla="*/ 37 w 42"/>
                  <a:gd name="T37" fmla="*/ 4 h 34"/>
                  <a:gd name="T38" fmla="*/ 38 w 42"/>
                  <a:gd name="T39" fmla="*/ 6 h 34"/>
                  <a:gd name="T40" fmla="*/ 40 w 42"/>
                  <a:gd name="T41" fmla="*/ 9 h 34"/>
                  <a:gd name="T42" fmla="*/ 41 w 42"/>
                  <a:gd name="T43" fmla="*/ 11 h 34"/>
                  <a:gd name="T44" fmla="*/ 41 w 42"/>
                  <a:gd name="T45" fmla="*/ 14 h 34"/>
                  <a:gd name="T46" fmla="*/ 40 w 42"/>
                  <a:gd name="T47" fmla="*/ 15 h 34"/>
                  <a:gd name="T48" fmla="*/ 40 w 42"/>
                  <a:gd name="T49" fmla="*/ 18 h 34"/>
                  <a:gd name="T50" fmla="*/ 39 w 42"/>
                  <a:gd name="T51" fmla="*/ 20 h 34"/>
                  <a:gd name="T52" fmla="*/ 38 w 42"/>
                  <a:gd name="T53" fmla="*/ 23 h 34"/>
                  <a:gd name="T54" fmla="*/ 35 w 42"/>
                  <a:gd name="T55" fmla="*/ 26 h 34"/>
                  <a:gd name="T56" fmla="*/ 33 w 42"/>
                  <a:gd name="T57" fmla="*/ 27 h 34"/>
                  <a:gd name="T58" fmla="*/ 30 w 42"/>
                  <a:gd name="T59" fmla="*/ 29 h 34"/>
                  <a:gd name="T60" fmla="*/ 27 w 42"/>
                  <a:gd name="T61" fmla="*/ 31 h 34"/>
                  <a:gd name="T62" fmla="*/ 24 w 42"/>
                  <a:gd name="T63" fmla="*/ 32 h 34"/>
                  <a:gd name="T64" fmla="*/ 21 w 42"/>
                  <a:gd name="T65" fmla="*/ 32 h 34"/>
                  <a:gd name="T66" fmla="*/ 17 w 42"/>
                  <a:gd name="T67" fmla="*/ 33 h 34"/>
                  <a:gd name="T68" fmla="*/ 14 w 42"/>
                  <a:gd name="T69" fmla="*/ 33 h 34"/>
                  <a:gd name="T70" fmla="*/ 11 w 42"/>
                  <a:gd name="T71" fmla="*/ 32 h 34"/>
                  <a:gd name="T72" fmla="*/ 9 w 42"/>
                  <a:gd name="T73" fmla="*/ 32 h 34"/>
                  <a:gd name="T74" fmla="*/ 6 w 42"/>
                  <a:gd name="T75" fmla="*/ 31 h 34"/>
                  <a:gd name="T76" fmla="*/ 5 w 42"/>
                  <a:gd name="T77" fmla="*/ 29 h 34"/>
                  <a:gd name="T78" fmla="*/ 3 w 42"/>
                  <a:gd name="T79" fmla="*/ 28 h 34"/>
                  <a:gd name="T80" fmla="*/ 2 w 42"/>
                  <a:gd name="T81" fmla="*/ 25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2"/>
                  <a:gd name="T124" fmla="*/ 0 h 34"/>
                  <a:gd name="T125" fmla="*/ 42 w 42"/>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2" h="34">
                    <a:moveTo>
                      <a:pt x="2" y="25"/>
                    </a:moveTo>
                    <a:lnTo>
                      <a:pt x="1" y="23"/>
                    </a:lnTo>
                    <a:lnTo>
                      <a:pt x="1" y="20"/>
                    </a:lnTo>
                    <a:lnTo>
                      <a:pt x="0" y="18"/>
                    </a:lnTo>
                    <a:lnTo>
                      <a:pt x="2" y="15"/>
                    </a:lnTo>
                    <a:lnTo>
                      <a:pt x="3" y="13"/>
                    </a:lnTo>
                    <a:lnTo>
                      <a:pt x="4" y="10"/>
                    </a:lnTo>
                    <a:lnTo>
                      <a:pt x="6" y="8"/>
                    </a:lnTo>
                    <a:lnTo>
                      <a:pt x="7" y="6"/>
                    </a:lnTo>
                    <a:lnTo>
                      <a:pt x="10" y="4"/>
                    </a:lnTo>
                    <a:lnTo>
                      <a:pt x="13" y="3"/>
                    </a:lnTo>
                    <a:lnTo>
                      <a:pt x="17" y="1"/>
                    </a:lnTo>
                    <a:lnTo>
                      <a:pt x="20" y="0"/>
                    </a:lnTo>
                    <a:lnTo>
                      <a:pt x="23" y="1"/>
                    </a:lnTo>
                    <a:lnTo>
                      <a:pt x="27" y="1"/>
                    </a:lnTo>
                    <a:lnTo>
                      <a:pt x="30" y="1"/>
                    </a:lnTo>
                    <a:lnTo>
                      <a:pt x="32" y="1"/>
                    </a:lnTo>
                    <a:lnTo>
                      <a:pt x="35" y="2"/>
                    </a:lnTo>
                    <a:lnTo>
                      <a:pt x="37" y="4"/>
                    </a:lnTo>
                    <a:lnTo>
                      <a:pt x="38" y="6"/>
                    </a:lnTo>
                    <a:lnTo>
                      <a:pt x="40" y="9"/>
                    </a:lnTo>
                    <a:lnTo>
                      <a:pt x="41" y="11"/>
                    </a:lnTo>
                    <a:lnTo>
                      <a:pt x="41" y="14"/>
                    </a:lnTo>
                    <a:lnTo>
                      <a:pt x="40" y="15"/>
                    </a:lnTo>
                    <a:lnTo>
                      <a:pt x="40" y="18"/>
                    </a:lnTo>
                    <a:lnTo>
                      <a:pt x="39" y="20"/>
                    </a:lnTo>
                    <a:lnTo>
                      <a:pt x="38" y="23"/>
                    </a:lnTo>
                    <a:lnTo>
                      <a:pt x="35" y="26"/>
                    </a:lnTo>
                    <a:lnTo>
                      <a:pt x="33" y="27"/>
                    </a:lnTo>
                    <a:lnTo>
                      <a:pt x="30" y="29"/>
                    </a:lnTo>
                    <a:lnTo>
                      <a:pt x="27" y="31"/>
                    </a:lnTo>
                    <a:lnTo>
                      <a:pt x="24" y="32"/>
                    </a:lnTo>
                    <a:lnTo>
                      <a:pt x="21" y="32"/>
                    </a:lnTo>
                    <a:lnTo>
                      <a:pt x="17" y="33"/>
                    </a:lnTo>
                    <a:lnTo>
                      <a:pt x="14" y="33"/>
                    </a:lnTo>
                    <a:lnTo>
                      <a:pt x="11" y="32"/>
                    </a:lnTo>
                    <a:lnTo>
                      <a:pt x="9" y="32"/>
                    </a:lnTo>
                    <a:lnTo>
                      <a:pt x="6" y="31"/>
                    </a:lnTo>
                    <a:lnTo>
                      <a:pt x="5" y="29"/>
                    </a:lnTo>
                    <a:lnTo>
                      <a:pt x="3" y="28"/>
                    </a:lnTo>
                    <a:lnTo>
                      <a:pt x="2" y="25"/>
                    </a:lnTo>
                  </a:path>
                </a:pathLst>
              </a:custGeom>
              <a:solidFill>
                <a:srgbClr val="EA82B5"/>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5019" name="Freeform 321"/>
              <p:cNvSpPr>
                <a:spLocks/>
              </p:cNvSpPr>
              <p:nvPr/>
            </p:nvSpPr>
            <p:spPr bwMode="auto">
              <a:xfrm>
                <a:off x="842" y="2165"/>
                <a:ext cx="37" cy="31"/>
              </a:xfrm>
              <a:custGeom>
                <a:avLst/>
                <a:gdLst>
                  <a:gd name="T0" fmla="*/ 1 w 37"/>
                  <a:gd name="T1" fmla="*/ 23 h 31"/>
                  <a:gd name="T2" fmla="*/ 1 w 37"/>
                  <a:gd name="T3" fmla="*/ 21 h 31"/>
                  <a:gd name="T4" fmla="*/ 0 w 37"/>
                  <a:gd name="T5" fmla="*/ 18 h 31"/>
                  <a:gd name="T6" fmla="*/ 1 w 37"/>
                  <a:gd name="T7" fmla="*/ 16 h 31"/>
                  <a:gd name="T8" fmla="*/ 1 w 37"/>
                  <a:gd name="T9" fmla="*/ 13 h 31"/>
                  <a:gd name="T10" fmla="*/ 2 w 37"/>
                  <a:gd name="T11" fmla="*/ 12 h 31"/>
                  <a:gd name="T12" fmla="*/ 3 w 37"/>
                  <a:gd name="T13" fmla="*/ 9 h 31"/>
                  <a:gd name="T14" fmla="*/ 4 w 37"/>
                  <a:gd name="T15" fmla="*/ 7 h 31"/>
                  <a:gd name="T16" fmla="*/ 7 w 37"/>
                  <a:gd name="T17" fmla="*/ 6 h 31"/>
                  <a:gd name="T18" fmla="*/ 9 w 37"/>
                  <a:gd name="T19" fmla="*/ 3 h 31"/>
                  <a:gd name="T20" fmla="*/ 11 w 37"/>
                  <a:gd name="T21" fmla="*/ 2 h 31"/>
                  <a:gd name="T22" fmla="*/ 14 w 37"/>
                  <a:gd name="T23" fmla="*/ 1 h 31"/>
                  <a:gd name="T24" fmla="*/ 17 w 37"/>
                  <a:gd name="T25" fmla="*/ 1 h 31"/>
                  <a:gd name="T26" fmla="*/ 20 w 37"/>
                  <a:gd name="T27" fmla="*/ 1 h 31"/>
                  <a:gd name="T28" fmla="*/ 23 w 37"/>
                  <a:gd name="T29" fmla="*/ 0 h 31"/>
                  <a:gd name="T30" fmla="*/ 25 w 37"/>
                  <a:gd name="T31" fmla="*/ 1 h 31"/>
                  <a:gd name="T32" fmla="*/ 28 w 37"/>
                  <a:gd name="T33" fmla="*/ 1 h 31"/>
                  <a:gd name="T34" fmla="*/ 30 w 37"/>
                  <a:gd name="T35" fmla="*/ 2 h 31"/>
                  <a:gd name="T36" fmla="*/ 32 w 37"/>
                  <a:gd name="T37" fmla="*/ 4 h 31"/>
                  <a:gd name="T38" fmla="*/ 34 w 37"/>
                  <a:gd name="T39" fmla="*/ 5 h 31"/>
                  <a:gd name="T40" fmla="*/ 35 w 37"/>
                  <a:gd name="T41" fmla="*/ 8 h 31"/>
                  <a:gd name="T42" fmla="*/ 36 w 37"/>
                  <a:gd name="T43" fmla="*/ 9 h 31"/>
                  <a:gd name="T44" fmla="*/ 36 w 37"/>
                  <a:gd name="T45" fmla="*/ 12 h 31"/>
                  <a:gd name="T46" fmla="*/ 35 w 37"/>
                  <a:gd name="T47" fmla="*/ 14 h 31"/>
                  <a:gd name="T48" fmla="*/ 35 w 37"/>
                  <a:gd name="T49" fmla="*/ 17 h 31"/>
                  <a:gd name="T50" fmla="*/ 34 w 37"/>
                  <a:gd name="T51" fmla="*/ 19 h 31"/>
                  <a:gd name="T52" fmla="*/ 33 w 37"/>
                  <a:gd name="T53" fmla="*/ 21 h 31"/>
                  <a:gd name="T54" fmla="*/ 31 w 37"/>
                  <a:gd name="T55" fmla="*/ 24 h 31"/>
                  <a:gd name="T56" fmla="*/ 29 w 37"/>
                  <a:gd name="T57" fmla="*/ 24 h 31"/>
                  <a:gd name="T58" fmla="*/ 26 w 37"/>
                  <a:gd name="T59" fmla="*/ 26 h 31"/>
                  <a:gd name="T60" fmla="*/ 23 w 37"/>
                  <a:gd name="T61" fmla="*/ 28 h 31"/>
                  <a:gd name="T62" fmla="*/ 20 w 37"/>
                  <a:gd name="T63" fmla="*/ 29 h 31"/>
                  <a:gd name="T64" fmla="*/ 18 w 37"/>
                  <a:gd name="T65" fmla="*/ 29 h 31"/>
                  <a:gd name="T66" fmla="*/ 14 w 37"/>
                  <a:gd name="T67" fmla="*/ 30 h 31"/>
                  <a:gd name="T68" fmla="*/ 12 w 37"/>
                  <a:gd name="T69" fmla="*/ 30 h 31"/>
                  <a:gd name="T70" fmla="*/ 10 w 37"/>
                  <a:gd name="T71" fmla="*/ 29 h 31"/>
                  <a:gd name="T72" fmla="*/ 8 w 37"/>
                  <a:gd name="T73" fmla="*/ 29 h 31"/>
                  <a:gd name="T74" fmla="*/ 6 w 37"/>
                  <a:gd name="T75" fmla="*/ 28 h 31"/>
                  <a:gd name="T76" fmla="*/ 4 w 37"/>
                  <a:gd name="T77" fmla="*/ 27 h 31"/>
                  <a:gd name="T78" fmla="*/ 2 w 37"/>
                  <a:gd name="T79" fmla="*/ 25 h 31"/>
                  <a:gd name="T80" fmla="*/ 1 w 37"/>
                  <a:gd name="T81" fmla="*/ 23 h 3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31"/>
                  <a:gd name="T125" fmla="*/ 37 w 37"/>
                  <a:gd name="T126" fmla="*/ 31 h 3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31">
                    <a:moveTo>
                      <a:pt x="1" y="23"/>
                    </a:moveTo>
                    <a:lnTo>
                      <a:pt x="1" y="21"/>
                    </a:lnTo>
                    <a:lnTo>
                      <a:pt x="0" y="18"/>
                    </a:lnTo>
                    <a:lnTo>
                      <a:pt x="1" y="16"/>
                    </a:lnTo>
                    <a:lnTo>
                      <a:pt x="1" y="13"/>
                    </a:lnTo>
                    <a:lnTo>
                      <a:pt x="2" y="12"/>
                    </a:lnTo>
                    <a:lnTo>
                      <a:pt x="3" y="9"/>
                    </a:lnTo>
                    <a:lnTo>
                      <a:pt x="4" y="7"/>
                    </a:lnTo>
                    <a:lnTo>
                      <a:pt x="7" y="6"/>
                    </a:lnTo>
                    <a:lnTo>
                      <a:pt x="9" y="3"/>
                    </a:lnTo>
                    <a:lnTo>
                      <a:pt x="11" y="2"/>
                    </a:lnTo>
                    <a:lnTo>
                      <a:pt x="14" y="1"/>
                    </a:lnTo>
                    <a:lnTo>
                      <a:pt x="17" y="1"/>
                    </a:lnTo>
                    <a:lnTo>
                      <a:pt x="20" y="1"/>
                    </a:lnTo>
                    <a:lnTo>
                      <a:pt x="23" y="0"/>
                    </a:lnTo>
                    <a:lnTo>
                      <a:pt x="25" y="1"/>
                    </a:lnTo>
                    <a:lnTo>
                      <a:pt x="28" y="1"/>
                    </a:lnTo>
                    <a:lnTo>
                      <a:pt x="30" y="2"/>
                    </a:lnTo>
                    <a:lnTo>
                      <a:pt x="32" y="4"/>
                    </a:lnTo>
                    <a:lnTo>
                      <a:pt x="34" y="5"/>
                    </a:lnTo>
                    <a:lnTo>
                      <a:pt x="35" y="8"/>
                    </a:lnTo>
                    <a:lnTo>
                      <a:pt x="36" y="9"/>
                    </a:lnTo>
                    <a:lnTo>
                      <a:pt x="36" y="12"/>
                    </a:lnTo>
                    <a:lnTo>
                      <a:pt x="35" y="14"/>
                    </a:lnTo>
                    <a:lnTo>
                      <a:pt x="35" y="17"/>
                    </a:lnTo>
                    <a:lnTo>
                      <a:pt x="34" y="19"/>
                    </a:lnTo>
                    <a:lnTo>
                      <a:pt x="33" y="21"/>
                    </a:lnTo>
                    <a:lnTo>
                      <a:pt x="31" y="24"/>
                    </a:lnTo>
                    <a:lnTo>
                      <a:pt x="29" y="24"/>
                    </a:lnTo>
                    <a:lnTo>
                      <a:pt x="26" y="26"/>
                    </a:lnTo>
                    <a:lnTo>
                      <a:pt x="23" y="28"/>
                    </a:lnTo>
                    <a:lnTo>
                      <a:pt x="20" y="29"/>
                    </a:lnTo>
                    <a:lnTo>
                      <a:pt x="18" y="29"/>
                    </a:lnTo>
                    <a:lnTo>
                      <a:pt x="14" y="30"/>
                    </a:lnTo>
                    <a:lnTo>
                      <a:pt x="12" y="30"/>
                    </a:lnTo>
                    <a:lnTo>
                      <a:pt x="10" y="29"/>
                    </a:lnTo>
                    <a:lnTo>
                      <a:pt x="8" y="29"/>
                    </a:lnTo>
                    <a:lnTo>
                      <a:pt x="6" y="28"/>
                    </a:lnTo>
                    <a:lnTo>
                      <a:pt x="4" y="27"/>
                    </a:lnTo>
                    <a:lnTo>
                      <a:pt x="2" y="25"/>
                    </a:lnTo>
                    <a:lnTo>
                      <a:pt x="1" y="23"/>
                    </a:lnTo>
                  </a:path>
                </a:pathLst>
              </a:custGeom>
              <a:solidFill>
                <a:srgbClr val="E572AC"/>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5020" name="Freeform 322"/>
              <p:cNvSpPr>
                <a:spLocks/>
              </p:cNvSpPr>
              <p:nvPr/>
            </p:nvSpPr>
            <p:spPr bwMode="auto">
              <a:xfrm>
                <a:off x="845" y="2166"/>
                <a:ext cx="34" cy="29"/>
              </a:xfrm>
              <a:custGeom>
                <a:avLst/>
                <a:gdLst>
                  <a:gd name="T0" fmla="*/ 1 w 34"/>
                  <a:gd name="T1" fmla="*/ 21 h 29"/>
                  <a:gd name="T2" fmla="*/ 0 w 34"/>
                  <a:gd name="T3" fmla="*/ 19 h 29"/>
                  <a:gd name="T4" fmla="*/ 0 w 34"/>
                  <a:gd name="T5" fmla="*/ 17 h 29"/>
                  <a:gd name="T6" fmla="*/ 0 w 34"/>
                  <a:gd name="T7" fmla="*/ 15 h 29"/>
                  <a:gd name="T8" fmla="*/ 1 w 34"/>
                  <a:gd name="T9" fmla="*/ 13 h 29"/>
                  <a:gd name="T10" fmla="*/ 1 w 34"/>
                  <a:gd name="T11" fmla="*/ 11 h 29"/>
                  <a:gd name="T12" fmla="*/ 3 w 34"/>
                  <a:gd name="T13" fmla="*/ 9 h 29"/>
                  <a:gd name="T14" fmla="*/ 3 w 34"/>
                  <a:gd name="T15" fmla="*/ 6 h 29"/>
                  <a:gd name="T16" fmla="*/ 5 w 34"/>
                  <a:gd name="T17" fmla="*/ 5 h 29"/>
                  <a:gd name="T18" fmla="*/ 8 w 34"/>
                  <a:gd name="T19" fmla="*/ 3 h 29"/>
                  <a:gd name="T20" fmla="*/ 10 w 34"/>
                  <a:gd name="T21" fmla="*/ 3 h 29"/>
                  <a:gd name="T22" fmla="*/ 13 w 34"/>
                  <a:gd name="T23" fmla="*/ 1 h 29"/>
                  <a:gd name="T24" fmla="*/ 15 w 34"/>
                  <a:gd name="T25" fmla="*/ 1 h 29"/>
                  <a:gd name="T26" fmla="*/ 18 w 34"/>
                  <a:gd name="T27" fmla="*/ 1 h 29"/>
                  <a:gd name="T28" fmla="*/ 21 w 34"/>
                  <a:gd name="T29" fmla="*/ 0 h 29"/>
                  <a:gd name="T30" fmla="*/ 23 w 34"/>
                  <a:gd name="T31" fmla="*/ 1 h 29"/>
                  <a:gd name="T32" fmla="*/ 25 w 34"/>
                  <a:gd name="T33" fmla="*/ 1 h 29"/>
                  <a:gd name="T34" fmla="*/ 27 w 34"/>
                  <a:gd name="T35" fmla="*/ 2 h 29"/>
                  <a:gd name="T36" fmla="*/ 29 w 34"/>
                  <a:gd name="T37" fmla="*/ 4 h 29"/>
                  <a:gd name="T38" fmla="*/ 30 w 34"/>
                  <a:gd name="T39" fmla="*/ 6 h 29"/>
                  <a:gd name="T40" fmla="*/ 32 w 34"/>
                  <a:gd name="T41" fmla="*/ 8 h 29"/>
                  <a:gd name="T42" fmla="*/ 32 w 34"/>
                  <a:gd name="T43" fmla="*/ 10 h 29"/>
                  <a:gd name="T44" fmla="*/ 33 w 34"/>
                  <a:gd name="T45" fmla="*/ 11 h 29"/>
                  <a:gd name="T46" fmla="*/ 32 w 34"/>
                  <a:gd name="T47" fmla="*/ 14 h 29"/>
                  <a:gd name="T48" fmla="*/ 31 w 34"/>
                  <a:gd name="T49" fmla="*/ 16 h 29"/>
                  <a:gd name="T50" fmla="*/ 31 w 34"/>
                  <a:gd name="T51" fmla="*/ 17 h 29"/>
                  <a:gd name="T52" fmla="*/ 29 w 34"/>
                  <a:gd name="T53" fmla="*/ 20 h 29"/>
                  <a:gd name="T54" fmla="*/ 27 w 34"/>
                  <a:gd name="T55" fmla="*/ 21 h 29"/>
                  <a:gd name="T56" fmla="*/ 26 w 34"/>
                  <a:gd name="T57" fmla="*/ 23 h 29"/>
                  <a:gd name="T58" fmla="*/ 23 w 34"/>
                  <a:gd name="T59" fmla="*/ 25 h 29"/>
                  <a:gd name="T60" fmla="*/ 21 w 34"/>
                  <a:gd name="T61" fmla="*/ 26 h 29"/>
                  <a:gd name="T62" fmla="*/ 18 w 34"/>
                  <a:gd name="T63" fmla="*/ 27 h 29"/>
                  <a:gd name="T64" fmla="*/ 16 w 34"/>
                  <a:gd name="T65" fmla="*/ 27 h 29"/>
                  <a:gd name="T66" fmla="*/ 13 w 34"/>
                  <a:gd name="T67" fmla="*/ 28 h 29"/>
                  <a:gd name="T68" fmla="*/ 10 w 34"/>
                  <a:gd name="T69" fmla="*/ 27 h 29"/>
                  <a:gd name="T70" fmla="*/ 8 w 34"/>
                  <a:gd name="T71" fmla="*/ 27 h 29"/>
                  <a:gd name="T72" fmla="*/ 6 w 34"/>
                  <a:gd name="T73" fmla="*/ 27 h 29"/>
                  <a:gd name="T74" fmla="*/ 4 w 34"/>
                  <a:gd name="T75" fmla="*/ 26 h 29"/>
                  <a:gd name="T76" fmla="*/ 3 w 34"/>
                  <a:gd name="T77" fmla="*/ 25 h 29"/>
                  <a:gd name="T78" fmla="*/ 2 w 34"/>
                  <a:gd name="T79" fmla="*/ 23 h 29"/>
                  <a:gd name="T80" fmla="*/ 1 w 34"/>
                  <a:gd name="T81" fmla="*/ 21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29"/>
                  <a:gd name="T125" fmla="*/ 34 w 34"/>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29">
                    <a:moveTo>
                      <a:pt x="1" y="21"/>
                    </a:moveTo>
                    <a:lnTo>
                      <a:pt x="0" y="19"/>
                    </a:lnTo>
                    <a:lnTo>
                      <a:pt x="0" y="17"/>
                    </a:lnTo>
                    <a:lnTo>
                      <a:pt x="0" y="15"/>
                    </a:lnTo>
                    <a:lnTo>
                      <a:pt x="1" y="13"/>
                    </a:lnTo>
                    <a:lnTo>
                      <a:pt x="1" y="11"/>
                    </a:lnTo>
                    <a:lnTo>
                      <a:pt x="3" y="9"/>
                    </a:lnTo>
                    <a:lnTo>
                      <a:pt x="3" y="6"/>
                    </a:lnTo>
                    <a:lnTo>
                      <a:pt x="5" y="5"/>
                    </a:lnTo>
                    <a:lnTo>
                      <a:pt x="8" y="3"/>
                    </a:lnTo>
                    <a:lnTo>
                      <a:pt x="10" y="3"/>
                    </a:lnTo>
                    <a:lnTo>
                      <a:pt x="13" y="1"/>
                    </a:lnTo>
                    <a:lnTo>
                      <a:pt x="15" y="1"/>
                    </a:lnTo>
                    <a:lnTo>
                      <a:pt x="18" y="1"/>
                    </a:lnTo>
                    <a:lnTo>
                      <a:pt x="21" y="0"/>
                    </a:lnTo>
                    <a:lnTo>
                      <a:pt x="23" y="1"/>
                    </a:lnTo>
                    <a:lnTo>
                      <a:pt x="25" y="1"/>
                    </a:lnTo>
                    <a:lnTo>
                      <a:pt x="27" y="2"/>
                    </a:lnTo>
                    <a:lnTo>
                      <a:pt x="29" y="4"/>
                    </a:lnTo>
                    <a:lnTo>
                      <a:pt x="30" y="6"/>
                    </a:lnTo>
                    <a:lnTo>
                      <a:pt x="32" y="8"/>
                    </a:lnTo>
                    <a:lnTo>
                      <a:pt x="32" y="10"/>
                    </a:lnTo>
                    <a:lnTo>
                      <a:pt x="33" y="11"/>
                    </a:lnTo>
                    <a:lnTo>
                      <a:pt x="32" y="14"/>
                    </a:lnTo>
                    <a:lnTo>
                      <a:pt x="31" y="16"/>
                    </a:lnTo>
                    <a:lnTo>
                      <a:pt x="31" y="17"/>
                    </a:lnTo>
                    <a:lnTo>
                      <a:pt x="29" y="20"/>
                    </a:lnTo>
                    <a:lnTo>
                      <a:pt x="27" y="21"/>
                    </a:lnTo>
                    <a:lnTo>
                      <a:pt x="26" y="23"/>
                    </a:lnTo>
                    <a:lnTo>
                      <a:pt x="23" y="25"/>
                    </a:lnTo>
                    <a:lnTo>
                      <a:pt x="21" y="26"/>
                    </a:lnTo>
                    <a:lnTo>
                      <a:pt x="18" y="27"/>
                    </a:lnTo>
                    <a:lnTo>
                      <a:pt x="16" y="27"/>
                    </a:lnTo>
                    <a:lnTo>
                      <a:pt x="13" y="28"/>
                    </a:lnTo>
                    <a:lnTo>
                      <a:pt x="10" y="27"/>
                    </a:lnTo>
                    <a:lnTo>
                      <a:pt x="8" y="27"/>
                    </a:lnTo>
                    <a:lnTo>
                      <a:pt x="6" y="27"/>
                    </a:lnTo>
                    <a:lnTo>
                      <a:pt x="4" y="26"/>
                    </a:lnTo>
                    <a:lnTo>
                      <a:pt x="3" y="25"/>
                    </a:lnTo>
                    <a:lnTo>
                      <a:pt x="2" y="23"/>
                    </a:lnTo>
                    <a:lnTo>
                      <a:pt x="1" y="21"/>
                    </a:lnTo>
                  </a:path>
                </a:pathLst>
              </a:custGeom>
              <a:solidFill>
                <a:srgbClr val="E063A3"/>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5021" name="Freeform 323"/>
              <p:cNvSpPr>
                <a:spLocks/>
              </p:cNvSpPr>
              <p:nvPr/>
            </p:nvSpPr>
            <p:spPr bwMode="auto">
              <a:xfrm>
                <a:off x="846" y="2169"/>
                <a:ext cx="31" cy="25"/>
              </a:xfrm>
              <a:custGeom>
                <a:avLst/>
                <a:gdLst>
                  <a:gd name="T0" fmla="*/ 1 w 31"/>
                  <a:gd name="T1" fmla="*/ 18 h 25"/>
                  <a:gd name="T2" fmla="*/ 0 w 31"/>
                  <a:gd name="T3" fmla="*/ 16 h 25"/>
                  <a:gd name="T4" fmla="*/ 0 w 31"/>
                  <a:gd name="T5" fmla="*/ 14 h 25"/>
                  <a:gd name="T6" fmla="*/ 0 w 31"/>
                  <a:gd name="T7" fmla="*/ 12 h 25"/>
                  <a:gd name="T8" fmla="*/ 1 w 31"/>
                  <a:gd name="T9" fmla="*/ 11 h 25"/>
                  <a:gd name="T10" fmla="*/ 1 w 31"/>
                  <a:gd name="T11" fmla="*/ 9 h 25"/>
                  <a:gd name="T12" fmla="*/ 2 w 31"/>
                  <a:gd name="T13" fmla="*/ 7 h 25"/>
                  <a:gd name="T14" fmla="*/ 3 w 31"/>
                  <a:gd name="T15" fmla="*/ 5 h 25"/>
                  <a:gd name="T16" fmla="*/ 4 w 31"/>
                  <a:gd name="T17" fmla="*/ 4 h 25"/>
                  <a:gd name="T18" fmla="*/ 7 w 31"/>
                  <a:gd name="T19" fmla="*/ 3 h 25"/>
                  <a:gd name="T20" fmla="*/ 9 w 31"/>
                  <a:gd name="T21" fmla="*/ 2 h 25"/>
                  <a:gd name="T22" fmla="*/ 12 w 31"/>
                  <a:gd name="T23" fmla="*/ 1 h 25"/>
                  <a:gd name="T24" fmla="*/ 14 w 31"/>
                  <a:gd name="T25" fmla="*/ 0 h 25"/>
                  <a:gd name="T26" fmla="*/ 17 w 31"/>
                  <a:gd name="T27" fmla="*/ 0 h 25"/>
                  <a:gd name="T28" fmla="*/ 19 w 31"/>
                  <a:gd name="T29" fmla="*/ 0 h 25"/>
                  <a:gd name="T30" fmla="*/ 21 w 31"/>
                  <a:gd name="T31" fmla="*/ 0 h 25"/>
                  <a:gd name="T32" fmla="*/ 23 w 31"/>
                  <a:gd name="T33" fmla="*/ 1 h 25"/>
                  <a:gd name="T34" fmla="*/ 25 w 31"/>
                  <a:gd name="T35" fmla="*/ 2 h 25"/>
                  <a:gd name="T36" fmla="*/ 26 w 31"/>
                  <a:gd name="T37" fmla="*/ 3 h 25"/>
                  <a:gd name="T38" fmla="*/ 28 w 31"/>
                  <a:gd name="T39" fmla="*/ 3 h 25"/>
                  <a:gd name="T40" fmla="*/ 29 w 31"/>
                  <a:gd name="T41" fmla="*/ 6 h 25"/>
                  <a:gd name="T42" fmla="*/ 29 w 31"/>
                  <a:gd name="T43" fmla="*/ 7 h 25"/>
                  <a:gd name="T44" fmla="*/ 30 w 31"/>
                  <a:gd name="T45" fmla="*/ 9 h 25"/>
                  <a:gd name="T46" fmla="*/ 29 w 31"/>
                  <a:gd name="T47" fmla="*/ 11 h 25"/>
                  <a:gd name="T48" fmla="*/ 28 w 31"/>
                  <a:gd name="T49" fmla="*/ 13 h 25"/>
                  <a:gd name="T50" fmla="*/ 28 w 31"/>
                  <a:gd name="T51" fmla="*/ 15 h 25"/>
                  <a:gd name="T52" fmla="*/ 27 w 31"/>
                  <a:gd name="T53" fmla="*/ 16 h 25"/>
                  <a:gd name="T54" fmla="*/ 25 w 31"/>
                  <a:gd name="T55" fmla="*/ 18 h 25"/>
                  <a:gd name="T56" fmla="*/ 24 w 31"/>
                  <a:gd name="T57" fmla="*/ 20 h 25"/>
                  <a:gd name="T58" fmla="*/ 21 w 31"/>
                  <a:gd name="T59" fmla="*/ 21 h 25"/>
                  <a:gd name="T60" fmla="*/ 19 w 31"/>
                  <a:gd name="T61" fmla="*/ 22 h 25"/>
                  <a:gd name="T62" fmla="*/ 16 w 31"/>
                  <a:gd name="T63" fmla="*/ 23 h 25"/>
                  <a:gd name="T64" fmla="*/ 14 w 31"/>
                  <a:gd name="T65" fmla="*/ 23 h 25"/>
                  <a:gd name="T66" fmla="*/ 12 w 31"/>
                  <a:gd name="T67" fmla="*/ 24 h 25"/>
                  <a:gd name="T68" fmla="*/ 9 w 31"/>
                  <a:gd name="T69" fmla="*/ 23 h 25"/>
                  <a:gd name="T70" fmla="*/ 8 w 31"/>
                  <a:gd name="T71" fmla="*/ 23 h 25"/>
                  <a:gd name="T72" fmla="*/ 5 w 31"/>
                  <a:gd name="T73" fmla="*/ 23 h 25"/>
                  <a:gd name="T74" fmla="*/ 4 w 31"/>
                  <a:gd name="T75" fmla="*/ 22 h 25"/>
                  <a:gd name="T76" fmla="*/ 3 w 31"/>
                  <a:gd name="T77" fmla="*/ 21 h 25"/>
                  <a:gd name="T78" fmla="*/ 2 w 31"/>
                  <a:gd name="T79" fmla="*/ 19 h 25"/>
                  <a:gd name="T80" fmla="*/ 1 w 31"/>
                  <a:gd name="T81" fmla="*/ 18 h 2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1"/>
                  <a:gd name="T124" fmla="*/ 0 h 25"/>
                  <a:gd name="T125" fmla="*/ 31 w 31"/>
                  <a:gd name="T126" fmla="*/ 25 h 2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1" h="25">
                    <a:moveTo>
                      <a:pt x="1" y="18"/>
                    </a:moveTo>
                    <a:lnTo>
                      <a:pt x="0" y="16"/>
                    </a:lnTo>
                    <a:lnTo>
                      <a:pt x="0" y="14"/>
                    </a:lnTo>
                    <a:lnTo>
                      <a:pt x="0" y="12"/>
                    </a:lnTo>
                    <a:lnTo>
                      <a:pt x="1" y="11"/>
                    </a:lnTo>
                    <a:lnTo>
                      <a:pt x="1" y="9"/>
                    </a:lnTo>
                    <a:lnTo>
                      <a:pt x="2" y="7"/>
                    </a:lnTo>
                    <a:lnTo>
                      <a:pt x="3" y="5"/>
                    </a:lnTo>
                    <a:lnTo>
                      <a:pt x="4" y="4"/>
                    </a:lnTo>
                    <a:lnTo>
                      <a:pt x="7" y="3"/>
                    </a:lnTo>
                    <a:lnTo>
                      <a:pt x="9" y="2"/>
                    </a:lnTo>
                    <a:lnTo>
                      <a:pt x="12" y="1"/>
                    </a:lnTo>
                    <a:lnTo>
                      <a:pt x="14" y="0"/>
                    </a:lnTo>
                    <a:lnTo>
                      <a:pt x="17" y="0"/>
                    </a:lnTo>
                    <a:lnTo>
                      <a:pt x="19" y="0"/>
                    </a:lnTo>
                    <a:lnTo>
                      <a:pt x="21" y="0"/>
                    </a:lnTo>
                    <a:lnTo>
                      <a:pt x="23" y="1"/>
                    </a:lnTo>
                    <a:lnTo>
                      <a:pt x="25" y="2"/>
                    </a:lnTo>
                    <a:lnTo>
                      <a:pt x="26" y="3"/>
                    </a:lnTo>
                    <a:lnTo>
                      <a:pt x="28" y="3"/>
                    </a:lnTo>
                    <a:lnTo>
                      <a:pt x="29" y="6"/>
                    </a:lnTo>
                    <a:lnTo>
                      <a:pt x="29" y="7"/>
                    </a:lnTo>
                    <a:lnTo>
                      <a:pt x="30" y="9"/>
                    </a:lnTo>
                    <a:lnTo>
                      <a:pt x="29" y="11"/>
                    </a:lnTo>
                    <a:lnTo>
                      <a:pt x="28" y="13"/>
                    </a:lnTo>
                    <a:lnTo>
                      <a:pt x="28" y="15"/>
                    </a:lnTo>
                    <a:lnTo>
                      <a:pt x="27" y="16"/>
                    </a:lnTo>
                    <a:lnTo>
                      <a:pt x="25" y="18"/>
                    </a:lnTo>
                    <a:lnTo>
                      <a:pt x="24" y="20"/>
                    </a:lnTo>
                    <a:lnTo>
                      <a:pt x="21" y="21"/>
                    </a:lnTo>
                    <a:lnTo>
                      <a:pt x="19" y="22"/>
                    </a:lnTo>
                    <a:lnTo>
                      <a:pt x="16" y="23"/>
                    </a:lnTo>
                    <a:lnTo>
                      <a:pt x="14" y="23"/>
                    </a:lnTo>
                    <a:lnTo>
                      <a:pt x="12" y="24"/>
                    </a:lnTo>
                    <a:lnTo>
                      <a:pt x="9" y="23"/>
                    </a:lnTo>
                    <a:lnTo>
                      <a:pt x="8" y="23"/>
                    </a:lnTo>
                    <a:lnTo>
                      <a:pt x="5" y="23"/>
                    </a:lnTo>
                    <a:lnTo>
                      <a:pt x="4" y="22"/>
                    </a:lnTo>
                    <a:lnTo>
                      <a:pt x="3" y="21"/>
                    </a:lnTo>
                    <a:lnTo>
                      <a:pt x="2" y="19"/>
                    </a:lnTo>
                    <a:lnTo>
                      <a:pt x="1" y="18"/>
                    </a:lnTo>
                  </a:path>
                </a:pathLst>
              </a:custGeom>
              <a:solidFill>
                <a:srgbClr val="DB549A"/>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5022" name="Freeform 324"/>
              <p:cNvSpPr>
                <a:spLocks/>
              </p:cNvSpPr>
              <p:nvPr/>
            </p:nvSpPr>
            <p:spPr bwMode="auto">
              <a:xfrm>
                <a:off x="848" y="2170"/>
                <a:ext cx="26" cy="23"/>
              </a:xfrm>
              <a:custGeom>
                <a:avLst/>
                <a:gdLst>
                  <a:gd name="T0" fmla="*/ 1 w 26"/>
                  <a:gd name="T1" fmla="*/ 16 h 23"/>
                  <a:gd name="T2" fmla="*/ 1 w 26"/>
                  <a:gd name="T3" fmla="*/ 15 h 23"/>
                  <a:gd name="T4" fmla="*/ 0 w 26"/>
                  <a:gd name="T5" fmla="*/ 13 h 23"/>
                  <a:gd name="T6" fmla="*/ 0 w 26"/>
                  <a:gd name="T7" fmla="*/ 12 h 23"/>
                  <a:gd name="T8" fmla="*/ 1 w 26"/>
                  <a:gd name="T9" fmla="*/ 10 h 23"/>
                  <a:gd name="T10" fmla="*/ 1 w 26"/>
                  <a:gd name="T11" fmla="*/ 9 h 23"/>
                  <a:gd name="T12" fmla="*/ 2 w 26"/>
                  <a:gd name="T13" fmla="*/ 7 h 23"/>
                  <a:gd name="T14" fmla="*/ 4 w 26"/>
                  <a:gd name="T15" fmla="*/ 5 h 23"/>
                  <a:gd name="T16" fmla="*/ 5 w 26"/>
                  <a:gd name="T17" fmla="*/ 4 h 23"/>
                  <a:gd name="T18" fmla="*/ 7 w 26"/>
                  <a:gd name="T19" fmla="*/ 3 h 23"/>
                  <a:gd name="T20" fmla="*/ 8 w 26"/>
                  <a:gd name="T21" fmla="*/ 2 h 23"/>
                  <a:gd name="T22" fmla="*/ 10 w 26"/>
                  <a:gd name="T23" fmla="*/ 1 h 23"/>
                  <a:gd name="T24" fmla="*/ 12 w 26"/>
                  <a:gd name="T25" fmla="*/ 0 h 23"/>
                  <a:gd name="T26" fmla="*/ 14 w 26"/>
                  <a:gd name="T27" fmla="*/ 0 h 23"/>
                  <a:gd name="T28" fmla="*/ 16 w 26"/>
                  <a:gd name="T29" fmla="*/ 1 h 23"/>
                  <a:gd name="T30" fmla="*/ 18 w 26"/>
                  <a:gd name="T31" fmla="*/ 1 h 23"/>
                  <a:gd name="T32" fmla="*/ 20 w 26"/>
                  <a:gd name="T33" fmla="*/ 1 h 23"/>
                  <a:gd name="T34" fmla="*/ 21 w 26"/>
                  <a:gd name="T35" fmla="*/ 2 h 23"/>
                  <a:gd name="T36" fmla="*/ 22 w 26"/>
                  <a:gd name="T37" fmla="*/ 3 h 23"/>
                  <a:gd name="T38" fmla="*/ 23 w 26"/>
                  <a:gd name="T39" fmla="*/ 5 h 23"/>
                  <a:gd name="T40" fmla="*/ 24 w 26"/>
                  <a:gd name="T41" fmla="*/ 6 h 23"/>
                  <a:gd name="T42" fmla="*/ 24 w 26"/>
                  <a:gd name="T43" fmla="*/ 7 h 23"/>
                  <a:gd name="T44" fmla="*/ 25 w 26"/>
                  <a:gd name="T45" fmla="*/ 10 h 23"/>
                  <a:gd name="T46" fmla="*/ 25 w 26"/>
                  <a:gd name="T47" fmla="*/ 11 h 23"/>
                  <a:gd name="T48" fmla="*/ 24 w 26"/>
                  <a:gd name="T49" fmla="*/ 12 h 23"/>
                  <a:gd name="T50" fmla="*/ 24 w 26"/>
                  <a:gd name="T51" fmla="*/ 13 h 23"/>
                  <a:gd name="T52" fmla="*/ 22 w 26"/>
                  <a:gd name="T53" fmla="*/ 15 h 23"/>
                  <a:gd name="T54" fmla="*/ 21 w 26"/>
                  <a:gd name="T55" fmla="*/ 17 h 23"/>
                  <a:gd name="T56" fmla="*/ 20 w 26"/>
                  <a:gd name="T57" fmla="*/ 18 h 23"/>
                  <a:gd name="T58" fmla="*/ 18 w 26"/>
                  <a:gd name="T59" fmla="*/ 20 h 23"/>
                  <a:gd name="T60" fmla="*/ 17 w 26"/>
                  <a:gd name="T61" fmla="*/ 20 h 23"/>
                  <a:gd name="T62" fmla="*/ 14 w 26"/>
                  <a:gd name="T63" fmla="*/ 22 h 23"/>
                  <a:gd name="T64" fmla="*/ 13 w 26"/>
                  <a:gd name="T65" fmla="*/ 22 h 23"/>
                  <a:gd name="T66" fmla="*/ 10 w 26"/>
                  <a:gd name="T67" fmla="*/ 22 h 23"/>
                  <a:gd name="T68" fmla="*/ 8 w 26"/>
                  <a:gd name="T69" fmla="*/ 22 h 23"/>
                  <a:gd name="T70" fmla="*/ 7 w 26"/>
                  <a:gd name="T71" fmla="*/ 22 h 23"/>
                  <a:gd name="T72" fmla="*/ 5 w 26"/>
                  <a:gd name="T73" fmla="*/ 21 h 23"/>
                  <a:gd name="T74" fmla="*/ 3 w 26"/>
                  <a:gd name="T75" fmla="*/ 20 h 23"/>
                  <a:gd name="T76" fmla="*/ 3 w 26"/>
                  <a:gd name="T77" fmla="*/ 19 h 23"/>
                  <a:gd name="T78" fmla="*/ 2 w 26"/>
                  <a:gd name="T79" fmla="*/ 18 h 23"/>
                  <a:gd name="T80" fmla="*/ 1 w 26"/>
                  <a:gd name="T81" fmla="*/ 16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6"/>
                  <a:gd name="T124" fmla="*/ 0 h 23"/>
                  <a:gd name="T125" fmla="*/ 26 w 26"/>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6" h="23">
                    <a:moveTo>
                      <a:pt x="1" y="16"/>
                    </a:moveTo>
                    <a:lnTo>
                      <a:pt x="1" y="15"/>
                    </a:lnTo>
                    <a:lnTo>
                      <a:pt x="0" y="13"/>
                    </a:lnTo>
                    <a:lnTo>
                      <a:pt x="0" y="12"/>
                    </a:lnTo>
                    <a:lnTo>
                      <a:pt x="1" y="10"/>
                    </a:lnTo>
                    <a:lnTo>
                      <a:pt x="1" y="9"/>
                    </a:lnTo>
                    <a:lnTo>
                      <a:pt x="2" y="7"/>
                    </a:lnTo>
                    <a:lnTo>
                      <a:pt x="4" y="5"/>
                    </a:lnTo>
                    <a:lnTo>
                      <a:pt x="5" y="4"/>
                    </a:lnTo>
                    <a:lnTo>
                      <a:pt x="7" y="3"/>
                    </a:lnTo>
                    <a:lnTo>
                      <a:pt x="8" y="2"/>
                    </a:lnTo>
                    <a:lnTo>
                      <a:pt x="10" y="1"/>
                    </a:lnTo>
                    <a:lnTo>
                      <a:pt x="12" y="0"/>
                    </a:lnTo>
                    <a:lnTo>
                      <a:pt x="14" y="0"/>
                    </a:lnTo>
                    <a:lnTo>
                      <a:pt x="16" y="1"/>
                    </a:lnTo>
                    <a:lnTo>
                      <a:pt x="18" y="1"/>
                    </a:lnTo>
                    <a:lnTo>
                      <a:pt x="20" y="1"/>
                    </a:lnTo>
                    <a:lnTo>
                      <a:pt x="21" y="2"/>
                    </a:lnTo>
                    <a:lnTo>
                      <a:pt x="22" y="3"/>
                    </a:lnTo>
                    <a:lnTo>
                      <a:pt x="23" y="5"/>
                    </a:lnTo>
                    <a:lnTo>
                      <a:pt x="24" y="6"/>
                    </a:lnTo>
                    <a:lnTo>
                      <a:pt x="24" y="7"/>
                    </a:lnTo>
                    <a:lnTo>
                      <a:pt x="25" y="10"/>
                    </a:lnTo>
                    <a:lnTo>
                      <a:pt x="25" y="11"/>
                    </a:lnTo>
                    <a:lnTo>
                      <a:pt x="24" y="12"/>
                    </a:lnTo>
                    <a:lnTo>
                      <a:pt x="24" y="13"/>
                    </a:lnTo>
                    <a:lnTo>
                      <a:pt x="22" y="15"/>
                    </a:lnTo>
                    <a:lnTo>
                      <a:pt x="21" y="17"/>
                    </a:lnTo>
                    <a:lnTo>
                      <a:pt x="20" y="18"/>
                    </a:lnTo>
                    <a:lnTo>
                      <a:pt x="18" y="20"/>
                    </a:lnTo>
                    <a:lnTo>
                      <a:pt x="17" y="20"/>
                    </a:lnTo>
                    <a:lnTo>
                      <a:pt x="14" y="22"/>
                    </a:lnTo>
                    <a:lnTo>
                      <a:pt x="13" y="22"/>
                    </a:lnTo>
                    <a:lnTo>
                      <a:pt x="10" y="22"/>
                    </a:lnTo>
                    <a:lnTo>
                      <a:pt x="8" y="22"/>
                    </a:lnTo>
                    <a:lnTo>
                      <a:pt x="7" y="22"/>
                    </a:lnTo>
                    <a:lnTo>
                      <a:pt x="5" y="21"/>
                    </a:lnTo>
                    <a:lnTo>
                      <a:pt x="3" y="20"/>
                    </a:lnTo>
                    <a:lnTo>
                      <a:pt x="3" y="19"/>
                    </a:lnTo>
                    <a:lnTo>
                      <a:pt x="2" y="18"/>
                    </a:lnTo>
                    <a:lnTo>
                      <a:pt x="1" y="16"/>
                    </a:lnTo>
                  </a:path>
                </a:pathLst>
              </a:custGeom>
              <a:solidFill>
                <a:srgbClr val="D64491"/>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5023" name="Freeform 325"/>
              <p:cNvSpPr>
                <a:spLocks/>
              </p:cNvSpPr>
              <p:nvPr/>
            </p:nvSpPr>
            <p:spPr bwMode="auto">
              <a:xfrm>
                <a:off x="849" y="2172"/>
                <a:ext cx="23" cy="19"/>
              </a:xfrm>
              <a:custGeom>
                <a:avLst/>
                <a:gdLst>
                  <a:gd name="T0" fmla="*/ 1 w 23"/>
                  <a:gd name="T1" fmla="*/ 14 h 19"/>
                  <a:gd name="T2" fmla="*/ 1 w 23"/>
                  <a:gd name="T3" fmla="*/ 12 h 19"/>
                  <a:gd name="T4" fmla="*/ 0 w 23"/>
                  <a:gd name="T5" fmla="*/ 11 h 19"/>
                  <a:gd name="T6" fmla="*/ 0 w 23"/>
                  <a:gd name="T7" fmla="*/ 9 h 19"/>
                  <a:gd name="T8" fmla="*/ 1 w 23"/>
                  <a:gd name="T9" fmla="*/ 8 h 19"/>
                  <a:gd name="T10" fmla="*/ 1 w 23"/>
                  <a:gd name="T11" fmla="*/ 7 h 19"/>
                  <a:gd name="T12" fmla="*/ 2 w 23"/>
                  <a:gd name="T13" fmla="*/ 5 h 19"/>
                  <a:gd name="T14" fmla="*/ 3 w 23"/>
                  <a:gd name="T15" fmla="*/ 5 h 19"/>
                  <a:gd name="T16" fmla="*/ 4 w 23"/>
                  <a:gd name="T17" fmla="*/ 3 h 19"/>
                  <a:gd name="T18" fmla="*/ 6 w 23"/>
                  <a:gd name="T19" fmla="*/ 2 h 19"/>
                  <a:gd name="T20" fmla="*/ 8 w 23"/>
                  <a:gd name="T21" fmla="*/ 2 h 19"/>
                  <a:gd name="T22" fmla="*/ 10 w 23"/>
                  <a:gd name="T23" fmla="*/ 1 h 19"/>
                  <a:gd name="T24" fmla="*/ 11 w 23"/>
                  <a:gd name="T25" fmla="*/ 1 h 19"/>
                  <a:gd name="T26" fmla="*/ 13 w 23"/>
                  <a:gd name="T27" fmla="*/ 0 h 19"/>
                  <a:gd name="T28" fmla="*/ 14 w 23"/>
                  <a:gd name="T29" fmla="*/ 1 h 19"/>
                  <a:gd name="T30" fmla="*/ 15 w 23"/>
                  <a:gd name="T31" fmla="*/ 1 h 19"/>
                  <a:gd name="T32" fmla="*/ 17 w 23"/>
                  <a:gd name="T33" fmla="*/ 1 h 19"/>
                  <a:gd name="T34" fmla="*/ 18 w 23"/>
                  <a:gd name="T35" fmla="*/ 2 h 19"/>
                  <a:gd name="T36" fmla="*/ 20 w 23"/>
                  <a:gd name="T37" fmla="*/ 2 h 19"/>
                  <a:gd name="T38" fmla="*/ 20 w 23"/>
                  <a:gd name="T39" fmla="*/ 3 h 19"/>
                  <a:gd name="T40" fmla="*/ 21 w 23"/>
                  <a:gd name="T41" fmla="*/ 5 h 19"/>
                  <a:gd name="T42" fmla="*/ 22 w 23"/>
                  <a:gd name="T43" fmla="*/ 8 h 19"/>
                  <a:gd name="T44" fmla="*/ 21 w 23"/>
                  <a:gd name="T45" fmla="*/ 8 h 19"/>
                  <a:gd name="T46" fmla="*/ 21 w 23"/>
                  <a:gd name="T47" fmla="*/ 9 h 19"/>
                  <a:gd name="T48" fmla="*/ 20 w 23"/>
                  <a:gd name="T49" fmla="*/ 11 h 19"/>
                  <a:gd name="T50" fmla="*/ 20 w 23"/>
                  <a:gd name="T51" fmla="*/ 13 h 19"/>
                  <a:gd name="T52" fmla="*/ 19 w 23"/>
                  <a:gd name="T53" fmla="*/ 14 h 19"/>
                  <a:gd name="T54" fmla="*/ 17 w 23"/>
                  <a:gd name="T55" fmla="*/ 15 h 19"/>
                  <a:gd name="T56" fmla="*/ 15 w 23"/>
                  <a:gd name="T57" fmla="*/ 16 h 19"/>
                  <a:gd name="T58" fmla="*/ 14 w 23"/>
                  <a:gd name="T59" fmla="*/ 16 h 19"/>
                  <a:gd name="T60" fmla="*/ 12 w 23"/>
                  <a:gd name="T61" fmla="*/ 18 h 19"/>
                  <a:gd name="T62" fmla="*/ 11 w 23"/>
                  <a:gd name="T63" fmla="*/ 17 h 19"/>
                  <a:gd name="T64" fmla="*/ 9 w 23"/>
                  <a:gd name="T65" fmla="*/ 17 h 19"/>
                  <a:gd name="T66" fmla="*/ 8 w 23"/>
                  <a:gd name="T67" fmla="*/ 17 h 19"/>
                  <a:gd name="T68" fmla="*/ 6 w 23"/>
                  <a:gd name="T69" fmla="*/ 17 h 19"/>
                  <a:gd name="T70" fmla="*/ 4 w 23"/>
                  <a:gd name="T71" fmla="*/ 17 h 19"/>
                  <a:gd name="T72" fmla="*/ 3 w 23"/>
                  <a:gd name="T73" fmla="*/ 16 h 19"/>
                  <a:gd name="T74" fmla="*/ 1 w 23"/>
                  <a:gd name="T75" fmla="*/ 15 h 19"/>
                  <a:gd name="T76" fmla="*/ 1 w 23"/>
                  <a:gd name="T77" fmla="*/ 14 h 1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3"/>
                  <a:gd name="T118" fmla="*/ 0 h 19"/>
                  <a:gd name="T119" fmla="*/ 23 w 23"/>
                  <a:gd name="T120" fmla="*/ 19 h 1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3" h="19">
                    <a:moveTo>
                      <a:pt x="1" y="14"/>
                    </a:moveTo>
                    <a:lnTo>
                      <a:pt x="1" y="12"/>
                    </a:lnTo>
                    <a:lnTo>
                      <a:pt x="0" y="11"/>
                    </a:lnTo>
                    <a:lnTo>
                      <a:pt x="0" y="9"/>
                    </a:lnTo>
                    <a:lnTo>
                      <a:pt x="1" y="8"/>
                    </a:lnTo>
                    <a:lnTo>
                      <a:pt x="1" y="7"/>
                    </a:lnTo>
                    <a:lnTo>
                      <a:pt x="2" y="5"/>
                    </a:lnTo>
                    <a:lnTo>
                      <a:pt x="3" y="5"/>
                    </a:lnTo>
                    <a:lnTo>
                      <a:pt x="4" y="3"/>
                    </a:lnTo>
                    <a:lnTo>
                      <a:pt x="6" y="2"/>
                    </a:lnTo>
                    <a:lnTo>
                      <a:pt x="8" y="2"/>
                    </a:lnTo>
                    <a:lnTo>
                      <a:pt x="10" y="1"/>
                    </a:lnTo>
                    <a:lnTo>
                      <a:pt x="11" y="1"/>
                    </a:lnTo>
                    <a:lnTo>
                      <a:pt x="13" y="0"/>
                    </a:lnTo>
                    <a:lnTo>
                      <a:pt x="14" y="1"/>
                    </a:lnTo>
                    <a:lnTo>
                      <a:pt x="15" y="1"/>
                    </a:lnTo>
                    <a:lnTo>
                      <a:pt x="17" y="1"/>
                    </a:lnTo>
                    <a:lnTo>
                      <a:pt x="18" y="2"/>
                    </a:lnTo>
                    <a:lnTo>
                      <a:pt x="20" y="2"/>
                    </a:lnTo>
                    <a:lnTo>
                      <a:pt x="20" y="3"/>
                    </a:lnTo>
                    <a:lnTo>
                      <a:pt x="21" y="5"/>
                    </a:lnTo>
                    <a:lnTo>
                      <a:pt x="22" y="8"/>
                    </a:lnTo>
                    <a:lnTo>
                      <a:pt x="21" y="8"/>
                    </a:lnTo>
                    <a:lnTo>
                      <a:pt x="21" y="9"/>
                    </a:lnTo>
                    <a:lnTo>
                      <a:pt x="20" y="11"/>
                    </a:lnTo>
                    <a:lnTo>
                      <a:pt x="20" y="13"/>
                    </a:lnTo>
                    <a:lnTo>
                      <a:pt x="19" y="14"/>
                    </a:lnTo>
                    <a:lnTo>
                      <a:pt x="17" y="15"/>
                    </a:lnTo>
                    <a:lnTo>
                      <a:pt x="15" y="16"/>
                    </a:lnTo>
                    <a:lnTo>
                      <a:pt x="14" y="16"/>
                    </a:lnTo>
                    <a:lnTo>
                      <a:pt x="12" y="18"/>
                    </a:lnTo>
                    <a:lnTo>
                      <a:pt x="11" y="17"/>
                    </a:lnTo>
                    <a:lnTo>
                      <a:pt x="9" y="17"/>
                    </a:lnTo>
                    <a:lnTo>
                      <a:pt x="8" y="17"/>
                    </a:lnTo>
                    <a:lnTo>
                      <a:pt x="6" y="17"/>
                    </a:lnTo>
                    <a:lnTo>
                      <a:pt x="4" y="17"/>
                    </a:lnTo>
                    <a:lnTo>
                      <a:pt x="3" y="16"/>
                    </a:lnTo>
                    <a:lnTo>
                      <a:pt x="1" y="15"/>
                    </a:lnTo>
                    <a:lnTo>
                      <a:pt x="1" y="14"/>
                    </a:lnTo>
                  </a:path>
                </a:pathLst>
              </a:custGeom>
              <a:solidFill>
                <a:srgbClr val="D13588"/>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5024" name="Freeform 326"/>
              <p:cNvSpPr>
                <a:spLocks/>
              </p:cNvSpPr>
              <p:nvPr/>
            </p:nvSpPr>
            <p:spPr bwMode="auto">
              <a:xfrm>
                <a:off x="851" y="2174"/>
                <a:ext cx="19" cy="17"/>
              </a:xfrm>
              <a:custGeom>
                <a:avLst/>
                <a:gdLst>
                  <a:gd name="T0" fmla="*/ 12 w 19"/>
                  <a:gd name="T1" fmla="*/ 13 h 17"/>
                  <a:gd name="T2" fmla="*/ 10 w 19"/>
                  <a:gd name="T3" fmla="*/ 14 h 17"/>
                  <a:gd name="T4" fmla="*/ 9 w 19"/>
                  <a:gd name="T5" fmla="*/ 14 h 17"/>
                  <a:gd name="T6" fmla="*/ 7 w 19"/>
                  <a:gd name="T7" fmla="*/ 14 h 17"/>
                  <a:gd name="T8" fmla="*/ 6 w 19"/>
                  <a:gd name="T9" fmla="*/ 16 h 17"/>
                  <a:gd name="T10" fmla="*/ 5 w 19"/>
                  <a:gd name="T11" fmla="*/ 14 h 17"/>
                  <a:gd name="T12" fmla="*/ 3 w 19"/>
                  <a:gd name="T13" fmla="*/ 14 h 17"/>
                  <a:gd name="T14" fmla="*/ 1 w 19"/>
                  <a:gd name="T15" fmla="*/ 13 h 17"/>
                  <a:gd name="T16" fmla="*/ 1 w 19"/>
                  <a:gd name="T17" fmla="*/ 12 h 17"/>
                  <a:gd name="T18" fmla="*/ 0 w 19"/>
                  <a:gd name="T19" fmla="*/ 10 h 17"/>
                  <a:gd name="T20" fmla="*/ 0 w 19"/>
                  <a:gd name="T21" fmla="*/ 9 h 17"/>
                  <a:gd name="T22" fmla="*/ 0 w 19"/>
                  <a:gd name="T23" fmla="*/ 8 h 17"/>
                  <a:gd name="T24" fmla="*/ 0 w 19"/>
                  <a:gd name="T25" fmla="*/ 7 h 17"/>
                  <a:gd name="T26" fmla="*/ 1 w 19"/>
                  <a:gd name="T27" fmla="*/ 6 h 17"/>
                  <a:gd name="T28" fmla="*/ 2 w 19"/>
                  <a:gd name="T29" fmla="*/ 5 h 17"/>
                  <a:gd name="T30" fmla="*/ 2 w 19"/>
                  <a:gd name="T31" fmla="*/ 3 h 17"/>
                  <a:gd name="T32" fmla="*/ 3 w 19"/>
                  <a:gd name="T33" fmla="*/ 2 h 17"/>
                  <a:gd name="T34" fmla="*/ 5 w 19"/>
                  <a:gd name="T35" fmla="*/ 2 h 17"/>
                  <a:gd name="T36" fmla="*/ 6 w 19"/>
                  <a:gd name="T37" fmla="*/ 1 h 17"/>
                  <a:gd name="T38" fmla="*/ 7 w 19"/>
                  <a:gd name="T39" fmla="*/ 1 h 17"/>
                  <a:gd name="T40" fmla="*/ 8 w 19"/>
                  <a:gd name="T41" fmla="*/ 1 h 17"/>
                  <a:gd name="T42" fmla="*/ 10 w 19"/>
                  <a:gd name="T43" fmla="*/ 0 h 17"/>
                  <a:gd name="T44" fmla="*/ 12 w 19"/>
                  <a:gd name="T45" fmla="*/ 0 h 17"/>
                  <a:gd name="T46" fmla="*/ 13 w 19"/>
                  <a:gd name="T47" fmla="*/ 1 h 17"/>
                  <a:gd name="T48" fmla="*/ 14 w 19"/>
                  <a:gd name="T49" fmla="*/ 0 h 17"/>
                  <a:gd name="T50" fmla="*/ 15 w 19"/>
                  <a:gd name="T51" fmla="*/ 1 h 17"/>
                  <a:gd name="T52" fmla="*/ 16 w 19"/>
                  <a:gd name="T53" fmla="*/ 2 h 17"/>
                  <a:gd name="T54" fmla="*/ 17 w 19"/>
                  <a:gd name="T55" fmla="*/ 2 h 17"/>
                  <a:gd name="T56" fmla="*/ 17 w 19"/>
                  <a:gd name="T57" fmla="*/ 4 h 17"/>
                  <a:gd name="T58" fmla="*/ 17 w 19"/>
                  <a:gd name="T59" fmla="*/ 5 h 17"/>
                  <a:gd name="T60" fmla="*/ 18 w 19"/>
                  <a:gd name="T61" fmla="*/ 6 h 17"/>
                  <a:gd name="T62" fmla="*/ 17 w 19"/>
                  <a:gd name="T63" fmla="*/ 8 h 17"/>
                  <a:gd name="T64" fmla="*/ 17 w 19"/>
                  <a:gd name="T65" fmla="*/ 9 h 17"/>
                  <a:gd name="T66" fmla="*/ 17 w 19"/>
                  <a:gd name="T67" fmla="*/ 10 h 17"/>
                  <a:gd name="T68" fmla="*/ 15 w 19"/>
                  <a:gd name="T69" fmla="*/ 11 h 17"/>
                  <a:gd name="T70" fmla="*/ 15 w 19"/>
                  <a:gd name="T71" fmla="*/ 12 h 17"/>
                  <a:gd name="T72" fmla="*/ 13 w 19"/>
                  <a:gd name="T73" fmla="*/ 13 h 17"/>
                  <a:gd name="T74" fmla="*/ 12 w 19"/>
                  <a:gd name="T75" fmla="*/ 13 h 1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
                  <a:gd name="T115" fmla="*/ 0 h 17"/>
                  <a:gd name="T116" fmla="*/ 19 w 19"/>
                  <a:gd name="T117" fmla="*/ 17 h 1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 h="17">
                    <a:moveTo>
                      <a:pt x="12" y="13"/>
                    </a:moveTo>
                    <a:lnTo>
                      <a:pt x="10" y="14"/>
                    </a:lnTo>
                    <a:lnTo>
                      <a:pt x="9" y="14"/>
                    </a:lnTo>
                    <a:lnTo>
                      <a:pt x="7" y="14"/>
                    </a:lnTo>
                    <a:lnTo>
                      <a:pt x="6" y="16"/>
                    </a:lnTo>
                    <a:lnTo>
                      <a:pt x="5" y="14"/>
                    </a:lnTo>
                    <a:lnTo>
                      <a:pt x="3" y="14"/>
                    </a:lnTo>
                    <a:lnTo>
                      <a:pt x="1" y="13"/>
                    </a:lnTo>
                    <a:lnTo>
                      <a:pt x="1" y="12"/>
                    </a:lnTo>
                    <a:lnTo>
                      <a:pt x="0" y="10"/>
                    </a:lnTo>
                    <a:lnTo>
                      <a:pt x="0" y="9"/>
                    </a:lnTo>
                    <a:lnTo>
                      <a:pt x="0" y="8"/>
                    </a:lnTo>
                    <a:lnTo>
                      <a:pt x="0" y="7"/>
                    </a:lnTo>
                    <a:lnTo>
                      <a:pt x="1" y="6"/>
                    </a:lnTo>
                    <a:lnTo>
                      <a:pt x="2" y="5"/>
                    </a:lnTo>
                    <a:lnTo>
                      <a:pt x="2" y="3"/>
                    </a:lnTo>
                    <a:lnTo>
                      <a:pt x="3" y="2"/>
                    </a:lnTo>
                    <a:lnTo>
                      <a:pt x="5" y="2"/>
                    </a:lnTo>
                    <a:lnTo>
                      <a:pt x="6" y="1"/>
                    </a:lnTo>
                    <a:lnTo>
                      <a:pt x="7" y="1"/>
                    </a:lnTo>
                    <a:lnTo>
                      <a:pt x="8" y="1"/>
                    </a:lnTo>
                    <a:lnTo>
                      <a:pt x="10" y="0"/>
                    </a:lnTo>
                    <a:lnTo>
                      <a:pt x="12" y="0"/>
                    </a:lnTo>
                    <a:lnTo>
                      <a:pt x="13" y="1"/>
                    </a:lnTo>
                    <a:lnTo>
                      <a:pt x="14" y="0"/>
                    </a:lnTo>
                    <a:lnTo>
                      <a:pt x="15" y="1"/>
                    </a:lnTo>
                    <a:lnTo>
                      <a:pt x="16" y="2"/>
                    </a:lnTo>
                    <a:lnTo>
                      <a:pt x="17" y="2"/>
                    </a:lnTo>
                    <a:lnTo>
                      <a:pt x="17" y="4"/>
                    </a:lnTo>
                    <a:lnTo>
                      <a:pt x="17" y="5"/>
                    </a:lnTo>
                    <a:lnTo>
                      <a:pt x="18" y="6"/>
                    </a:lnTo>
                    <a:lnTo>
                      <a:pt x="17" y="8"/>
                    </a:lnTo>
                    <a:lnTo>
                      <a:pt x="17" y="9"/>
                    </a:lnTo>
                    <a:lnTo>
                      <a:pt x="17" y="10"/>
                    </a:lnTo>
                    <a:lnTo>
                      <a:pt x="15" y="11"/>
                    </a:lnTo>
                    <a:lnTo>
                      <a:pt x="15" y="12"/>
                    </a:lnTo>
                    <a:lnTo>
                      <a:pt x="13" y="13"/>
                    </a:lnTo>
                    <a:lnTo>
                      <a:pt x="12" y="13"/>
                    </a:lnTo>
                  </a:path>
                </a:pathLst>
              </a:custGeom>
              <a:solidFill>
                <a:srgbClr val="CB267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5025" name="Freeform 327"/>
              <p:cNvSpPr>
                <a:spLocks/>
              </p:cNvSpPr>
              <p:nvPr/>
            </p:nvSpPr>
            <p:spPr bwMode="auto">
              <a:xfrm>
                <a:off x="851" y="2159"/>
                <a:ext cx="29" cy="17"/>
              </a:xfrm>
              <a:custGeom>
                <a:avLst/>
                <a:gdLst>
                  <a:gd name="T0" fmla="*/ 13 w 29"/>
                  <a:gd name="T1" fmla="*/ 0 h 17"/>
                  <a:gd name="T2" fmla="*/ 15 w 29"/>
                  <a:gd name="T3" fmla="*/ 1 h 17"/>
                  <a:gd name="T4" fmla="*/ 16 w 29"/>
                  <a:gd name="T5" fmla="*/ 0 h 17"/>
                  <a:gd name="T6" fmla="*/ 18 w 29"/>
                  <a:gd name="T7" fmla="*/ 1 h 17"/>
                  <a:gd name="T8" fmla="*/ 20 w 29"/>
                  <a:gd name="T9" fmla="*/ 1 h 17"/>
                  <a:gd name="T10" fmla="*/ 21 w 29"/>
                  <a:gd name="T11" fmla="*/ 1 h 17"/>
                  <a:gd name="T12" fmla="*/ 22 w 29"/>
                  <a:gd name="T13" fmla="*/ 1 h 17"/>
                  <a:gd name="T14" fmla="*/ 23 w 29"/>
                  <a:gd name="T15" fmla="*/ 4 h 17"/>
                  <a:gd name="T16" fmla="*/ 25 w 29"/>
                  <a:gd name="T17" fmla="*/ 4 h 17"/>
                  <a:gd name="T18" fmla="*/ 25 w 29"/>
                  <a:gd name="T19" fmla="*/ 6 h 17"/>
                  <a:gd name="T20" fmla="*/ 26 w 29"/>
                  <a:gd name="T21" fmla="*/ 11 h 17"/>
                  <a:gd name="T22" fmla="*/ 28 w 29"/>
                  <a:gd name="T23" fmla="*/ 12 h 17"/>
                  <a:gd name="T24" fmla="*/ 28 w 29"/>
                  <a:gd name="T25" fmla="*/ 14 h 17"/>
                  <a:gd name="T26" fmla="*/ 28 w 29"/>
                  <a:gd name="T27" fmla="*/ 16 h 17"/>
                  <a:gd name="T28" fmla="*/ 27 w 29"/>
                  <a:gd name="T29" fmla="*/ 16 h 17"/>
                  <a:gd name="T30" fmla="*/ 26 w 29"/>
                  <a:gd name="T31" fmla="*/ 14 h 17"/>
                  <a:gd name="T32" fmla="*/ 24 w 29"/>
                  <a:gd name="T33" fmla="*/ 12 h 17"/>
                  <a:gd name="T34" fmla="*/ 23 w 29"/>
                  <a:gd name="T35" fmla="*/ 12 h 17"/>
                  <a:gd name="T36" fmla="*/ 22 w 29"/>
                  <a:gd name="T37" fmla="*/ 11 h 17"/>
                  <a:gd name="T38" fmla="*/ 20 w 29"/>
                  <a:gd name="T39" fmla="*/ 8 h 17"/>
                  <a:gd name="T40" fmla="*/ 17 w 29"/>
                  <a:gd name="T41" fmla="*/ 8 h 17"/>
                  <a:gd name="T42" fmla="*/ 15 w 29"/>
                  <a:gd name="T43" fmla="*/ 6 h 17"/>
                  <a:gd name="T44" fmla="*/ 12 w 29"/>
                  <a:gd name="T45" fmla="*/ 6 h 17"/>
                  <a:gd name="T46" fmla="*/ 10 w 29"/>
                  <a:gd name="T47" fmla="*/ 6 h 17"/>
                  <a:gd name="T48" fmla="*/ 7 w 29"/>
                  <a:gd name="T49" fmla="*/ 6 h 17"/>
                  <a:gd name="T50" fmla="*/ 4 w 29"/>
                  <a:gd name="T51" fmla="*/ 6 h 17"/>
                  <a:gd name="T52" fmla="*/ 2 w 29"/>
                  <a:gd name="T53" fmla="*/ 9 h 17"/>
                  <a:gd name="T54" fmla="*/ 1 w 29"/>
                  <a:gd name="T55" fmla="*/ 9 h 17"/>
                  <a:gd name="T56" fmla="*/ 0 w 29"/>
                  <a:gd name="T57" fmla="*/ 9 h 17"/>
                  <a:gd name="T58" fmla="*/ 1 w 29"/>
                  <a:gd name="T59" fmla="*/ 8 h 17"/>
                  <a:gd name="T60" fmla="*/ 2 w 29"/>
                  <a:gd name="T61" fmla="*/ 6 h 17"/>
                  <a:gd name="T62" fmla="*/ 4 w 29"/>
                  <a:gd name="T63" fmla="*/ 4 h 17"/>
                  <a:gd name="T64" fmla="*/ 6 w 29"/>
                  <a:gd name="T65" fmla="*/ 4 h 17"/>
                  <a:gd name="T66" fmla="*/ 7 w 29"/>
                  <a:gd name="T67" fmla="*/ 3 h 17"/>
                  <a:gd name="T68" fmla="*/ 9 w 29"/>
                  <a:gd name="T69" fmla="*/ 1 h 17"/>
                  <a:gd name="T70" fmla="*/ 11 w 29"/>
                  <a:gd name="T71" fmla="*/ 1 h 17"/>
                  <a:gd name="T72" fmla="*/ 13 w 29"/>
                  <a:gd name="T73" fmla="*/ 0 h 1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9"/>
                  <a:gd name="T112" fmla="*/ 0 h 17"/>
                  <a:gd name="T113" fmla="*/ 29 w 29"/>
                  <a:gd name="T114" fmla="*/ 17 h 1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9" h="17">
                    <a:moveTo>
                      <a:pt x="13" y="0"/>
                    </a:moveTo>
                    <a:lnTo>
                      <a:pt x="15" y="1"/>
                    </a:lnTo>
                    <a:lnTo>
                      <a:pt x="16" y="0"/>
                    </a:lnTo>
                    <a:lnTo>
                      <a:pt x="18" y="1"/>
                    </a:lnTo>
                    <a:lnTo>
                      <a:pt x="20" y="1"/>
                    </a:lnTo>
                    <a:lnTo>
                      <a:pt x="21" y="1"/>
                    </a:lnTo>
                    <a:lnTo>
                      <a:pt x="22" y="1"/>
                    </a:lnTo>
                    <a:lnTo>
                      <a:pt x="23" y="4"/>
                    </a:lnTo>
                    <a:lnTo>
                      <a:pt x="25" y="4"/>
                    </a:lnTo>
                    <a:lnTo>
                      <a:pt x="25" y="6"/>
                    </a:lnTo>
                    <a:lnTo>
                      <a:pt x="26" y="11"/>
                    </a:lnTo>
                    <a:lnTo>
                      <a:pt x="28" y="12"/>
                    </a:lnTo>
                    <a:lnTo>
                      <a:pt x="28" y="14"/>
                    </a:lnTo>
                    <a:lnTo>
                      <a:pt x="28" y="16"/>
                    </a:lnTo>
                    <a:lnTo>
                      <a:pt x="27" y="16"/>
                    </a:lnTo>
                    <a:lnTo>
                      <a:pt x="26" y="14"/>
                    </a:lnTo>
                    <a:lnTo>
                      <a:pt x="24" y="12"/>
                    </a:lnTo>
                    <a:lnTo>
                      <a:pt x="23" y="12"/>
                    </a:lnTo>
                    <a:lnTo>
                      <a:pt x="22" y="11"/>
                    </a:lnTo>
                    <a:lnTo>
                      <a:pt x="20" y="8"/>
                    </a:lnTo>
                    <a:lnTo>
                      <a:pt x="17" y="8"/>
                    </a:lnTo>
                    <a:lnTo>
                      <a:pt x="15" y="6"/>
                    </a:lnTo>
                    <a:lnTo>
                      <a:pt x="12" y="6"/>
                    </a:lnTo>
                    <a:lnTo>
                      <a:pt x="10" y="6"/>
                    </a:lnTo>
                    <a:lnTo>
                      <a:pt x="7" y="6"/>
                    </a:lnTo>
                    <a:lnTo>
                      <a:pt x="4" y="6"/>
                    </a:lnTo>
                    <a:lnTo>
                      <a:pt x="2" y="9"/>
                    </a:lnTo>
                    <a:lnTo>
                      <a:pt x="1" y="9"/>
                    </a:lnTo>
                    <a:lnTo>
                      <a:pt x="0" y="9"/>
                    </a:lnTo>
                    <a:lnTo>
                      <a:pt x="1" y="8"/>
                    </a:lnTo>
                    <a:lnTo>
                      <a:pt x="2" y="6"/>
                    </a:lnTo>
                    <a:lnTo>
                      <a:pt x="4" y="4"/>
                    </a:lnTo>
                    <a:lnTo>
                      <a:pt x="6" y="4"/>
                    </a:lnTo>
                    <a:lnTo>
                      <a:pt x="7" y="3"/>
                    </a:lnTo>
                    <a:lnTo>
                      <a:pt x="9" y="1"/>
                    </a:lnTo>
                    <a:lnTo>
                      <a:pt x="11" y="1"/>
                    </a:lnTo>
                    <a:lnTo>
                      <a:pt x="13" y="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5026" name="Freeform 328"/>
              <p:cNvSpPr>
                <a:spLocks/>
              </p:cNvSpPr>
              <p:nvPr/>
            </p:nvSpPr>
            <p:spPr bwMode="auto">
              <a:xfrm>
                <a:off x="848" y="2160"/>
                <a:ext cx="34" cy="17"/>
              </a:xfrm>
              <a:custGeom>
                <a:avLst/>
                <a:gdLst>
                  <a:gd name="T0" fmla="*/ 15 w 34"/>
                  <a:gd name="T1" fmla="*/ 0 h 17"/>
                  <a:gd name="T2" fmla="*/ 17 w 34"/>
                  <a:gd name="T3" fmla="*/ 0 h 17"/>
                  <a:gd name="T4" fmla="*/ 19 w 34"/>
                  <a:gd name="T5" fmla="*/ 0 h 17"/>
                  <a:gd name="T6" fmla="*/ 21 w 34"/>
                  <a:gd name="T7" fmla="*/ 1 h 17"/>
                  <a:gd name="T8" fmla="*/ 23 w 34"/>
                  <a:gd name="T9" fmla="*/ 1 h 17"/>
                  <a:gd name="T10" fmla="*/ 24 w 34"/>
                  <a:gd name="T11" fmla="*/ 2 h 17"/>
                  <a:gd name="T12" fmla="*/ 25 w 34"/>
                  <a:gd name="T13" fmla="*/ 2 h 17"/>
                  <a:gd name="T14" fmla="*/ 27 w 34"/>
                  <a:gd name="T15" fmla="*/ 4 h 17"/>
                  <a:gd name="T16" fmla="*/ 28 w 34"/>
                  <a:gd name="T17" fmla="*/ 5 h 17"/>
                  <a:gd name="T18" fmla="*/ 29 w 34"/>
                  <a:gd name="T19" fmla="*/ 8 h 17"/>
                  <a:gd name="T20" fmla="*/ 31 w 34"/>
                  <a:gd name="T21" fmla="*/ 10 h 17"/>
                  <a:gd name="T22" fmla="*/ 32 w 34"/>
                  <a:gd name="T23" fmla="*/ 13 h 17"/>
                  <a:gd name="T24" fmla="*/ 32 w 34"/>
                  <a:gd name="T25" fmla="*/ 14 h 17"/>
                  <a:gd name="T26" fmla="*/ 33 w 34"/>
                  <a:gd name="T27" fmla="*/ 14 h 17"/>
                  <a:gd name="T28" fmla="*/ 32 w 34"/>
                  <a:gd name="T29" fmla="*/ 16 h 17"/>
                  <a:gd name="T30" fmla="*/ 31 w 34"/>
                  <a:gd name="T31" fmla="*/ 14 h 17"/>
                  <a:gd name="T32" fmla="*/ 30 w 34"/>
                  <a:gd name="T33" fmla="*/ 13 h 17"/>
                  <a:gd name="T34" fmla="*/ 28 w 34"/>
                  <a:gd name="T35" fmla="*/ 13 h 17"/>
                  <a:gd name="T36" fmla="*/ 27 w 34"/>
                  <a:gd name="T37" fmla="*/ 12 h 17"/>
                  <a:gd name="T38" fmla="*/ 26 w 34"/>
                  <a:gd name="T39" fmla="*/ 10 h 17"/>
                  <a:gd name="T40" fmla="*/ 23 w 34"/>
                  <a:gd name="T41" fmla="*/ 8 h 17"/>
                  <a:gd name="T42" fmla="*/ 20 w 34"/>
                  <a:gd name="T43" fmla="*/ 8 h 17"/>
                  <a:gd name="T44" fmla="*/ 17 w 34"/>
                  <a:gd name="T45" fmla="*/ 5 h 17"/>
                  <a:gd name="T46" fmla="*/ 14 w 34"/>
                  <a:gd name="T47" fmla="*/ 6 h 17"/>
                  <a:gd name="T48" fmla="*/ 10 w 34"/>
                  <a:gd name="T49" fmla="*/ 5 h 17"/>
                  <a:gd name="T50" fmla="*/ 7 w 34"/>
                  <a:gd name="T51" fmla="*/ 5 h 17"/>
                  <a:gd name="T52" fmla="*/ 5 w 34"/>
                  <a:gd name="T53" fmla="*/ 6 h 17"/>
                  <a:gd name="T54" fmla="*/ 2 w 34"/>
                  <a:gd name="T55" fmla="*/ 6 h 17"/>
                  <a:gd name="T56" fmla="*/ 1 w 34"/>
                  <a:gd name="T57" fmla="*/ 8 h 17"/>
                  <a:gd name="T58" fmla="*/ 0 w 34"/>
                  <a:gd name="T59" fmla="*/ 8 h 17"/>
                  <a:gd name="T60" fmla="*/ 2 w 34"/>
                  <a:gd name="T61" fmla="*/ 6 h 17"/>
                  <a:gd name="T62" fmla="*/ 2 w 34"/>
                  <a:gd name="T63" fmla="*/ 4 h 17"/>
                  <a:gd name="T64" fmla="*/ 4 w 34"/>
                  <a:gd name="T65" fmla="*/ 4 h 17"/>
                  <a:gd name="T66" fmla="*/ 6 w 34"/>
                  <a:gd name="T67" fmla="*/ 2 h 17"/>
                  <a:gd name="T68" fmla="*/ 8 w 34"/>
                  <a:gd name="T69" fmla="*/ 2 h 17"/>
                  <a:gd name="T70" fmla="*/ 10 w 34"/>
                  <a:gd name="T71" fmla="*/ 1 h 17"/>
                  <a:gd name="T72" fmla="*/ 13 w 34"/>
                  <a:gd name="T73" fmla="*/ 1 h 17"/>
                  <a:gd name="T74" fmla="*/ 15 w 34"/>
                  <a:gd name="T75" fmla="*/ 0 h 1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4"/>
                  <a:gd name="T115" fmla="*/ 0 h 17"/>
                  <a:gd name="T116" fmla="*/ 34 w 34"/>
                  <a:gd name="T117" fmla="*/ 17 h 1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4" h="17">
                    <a:moveTo>
                      <a:pt x="15" y="0"/>
                    </a:moveTo>
                    <a:lnTo>
                      <a:pt x="17" y="0"/>
                    </a:lnTo>
                    <a:lnTo>
                      <a:pt x="19" y="0"/>
                    </a:lnTo>
                    <a:lnTo>
                      <a:pt x="21" y="1"/>
                    </a:lnTo>
                    <a:lnTo>
                      <a:pt x="23" y="1"/>
                    </a:lnTo>
                    <a:lnTo>
                      <a:pt x="24" y="2"/>
                    </a:lnTo>
                    <a:lnTo>
                      <a:pt x="25" y="2"/>
                    </a:lnTo>
                    <a:lnTo>
                      <a:pt x="27" y="4"/>
                    </a:lnTo>
                    <a:lnTo>
                      <a:pt x="28" y="5"/>
                    </a:lnTo>
                    <a:lnTo>
                      <a:pt x="29" y="8"/>
                    </a:lnTo>
                    <a:lnTo>
                      <a:pt x="31" y="10"/>
                    </a:lnTo>
                    <a:lnTo>
                      <a:pt x="32" y="13"/>
                    </a:lnTo>
                    <a:lnTo>
                      <a:pt x="32" y="14"/>
                    </a:lnTo>
                    <a:lnTo>
                      <a:pt x="33" y="14"/>
                    </a:lnTo>
                    <a:lnTo>
                      <a:pt x="32" y="16"/>
                    </a:lnTo>
                    <a:lnTo>
                      <a:pt x="31" y="14"/>
                    </a:lnTo>
                    <a:lnTo>
                      <a:pt x="30" y="13"/>
                    </a:lnTo>
                    <a:lnTo>
                      <a:pt x="28" y="13"/>
                    </a:lnTo>
                    <a:lnTo>
                      <a:pt x="27" y="12"/>
                    </a:lnTo>
                    <a:lnTo>
                      <a:pt x="26" y="10"/>
                    </a:lnTo>
                    <a:lnTo>
                      <a:pt x="23" y="8"/>
                    </a:lnTo>
                    <a:lnTo>
                      <a:pt x="20" y="8"/>
                    </a:lnTo>
                    <a:lnTo>
                      <a:pt x="17" y="5"/>
                    </a:lnTo>
                    <a:lnTo>
                      <a:pt x="14" y="6"/>
                    </a:lnTo>
                    <a:lnTo>
                      <a:pt x="10" y="5"/>
                    </a:lnTo>
                    <a:lnTo>
                      <a:pt x="7" y="5"/>
                    </a:lnTo>
                    <a:lnTo>
                      <a:pt x="5" y="6"/>
                    </a:lnTo>
                    <a:lnTo>
                      <a:pt x="2" y="6"/>
                    </a:lnTo>
                    <a:lnTo>
                      <a:pt x="1" y="8"/>
                    </a:lnTo>
                    <a:lnTo>
                      <a:pt x="0" y="8"/>
                    </a:lnTo>
                    <a:lnTo>
                      <a:pt x="2" y="6"/>
                    </a:lnTo>
                    <a:lnTo>
                      <a:pt x="2" y="4"/>
                    </a:lnTo>
                    <a:lnTo>
                      <a:pt x="4" y="4"/>
                    </a:lnTo>
                    <a:lnTo>
                      <a:pt x="6" y="2"/>
                    </a:lnTo>
                    <a:lnTo>
                      <a:pt x="8" y="2"/>
                    </a:lnTo>
                    <a:lnTo>
                      <a:pt x="10" y="1"/>
                    </a:lnTo>
                    <a:lnTo>
                      <a:pt x="13" y="1"/>
                    </a:lnTo>
                    <a:lnTo>
                      <a:pt x="15" y="0"/>
                    </a:lnTo>
                  </a:path>
                </a:pathLst>
              </a:custGeom>
              <a:noFill/>
              <a:ln w="127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5027" name="Freeform 329"/>
              <p:cNvSpPr>
                <a:spLocks/>
              </p:cNvSpPr>
              <p:nvPr/>
            </p:nvSpPr>
            <p:spPr bwMode="auto">
              <a:xfrm>
                <a:off x="822" y="2204"/>
                <a:ext cx="17" cy="17"/>
              </a:xfrm>
              <a:custGeom>
                <a:avLst/>
                <a:gdLst>
                  <a:gd name="T0" fmla="*/ 0 w 17"/>
                  <a:gd name="T1" fmla="*/ 0 h 17"/>
                  <a:gd name="T2" fmla="*/ 0 w 17"/>
                  <a:gd name="T3" fmla="*/ 1 h 17"/>
                  <a:gd name="T4" fmla="*/ 2 w 17"/>
                  <a:gd name="T5" fmla="*/ 2 h 17"/>
                  <a:gd name="T6" fmla="*/ 2 w 17"/>
                  <a:gd name="T7" fmla="*/ 4 h 17"/>
                  <a:gd name="T8" fmla="*/ 3 w 17"/>
                  <a:gd name="T9" fmla="*/ 5 h 17"/>
                  <a:gd name="T10" fmla="*/ 4 w 17"/>
                  <a:gd name="T11" fmla="*/ 7 h 17"/>
                  <a:gd name="T12" fmla="*/ 6 w 17"/>
                  <a:gd name="T13" fmla="*/ 10 h 17"/>
                  <a:gd name="T14" fmla="*/ 9 w 17"/>
                  <a:gd name="T15" fmla="*/ 11 h 17"/>
                  <a:gd name="T16" fmla="*/ 12 w 17"/>
                  <a:gd name="T17" fmla="*/ 14 h 17"/>
                  <a:gd name="T18" fmla="*/ 16 w 17"/>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0" y="0"/>
                    </a:moveTo>
                    <a:lnTo>
                      <a:pt x="0" y="1"/>
                    </a:lnTo>
                    <a:lnTo>
                      <a:pt x="2" y="2"/>
                    </a:lnTo>
                    <a:lnTo>
                      <a:pt x="2" y="4"/>
                    </a:lnTo>
                    <a:lnTo>
                      <a:pt x="3" y="5"/>
                    </a:lnTo>
                    <a:lnTo>
                      <a:pt x="4" y="7"/>
                    </a:lnTo>
                    <a:lnTo>
                      <a:pt x="6" y="10"/>
                    </a:lnTo>
                    <a:lnTo>
                      <a:pt x="9" y="11"/>
                    </a:lnTo>
                    <a:lnTo>
                      <a:pt x="12" y="14"/>
                    </a:lnTo>
                    <a:lnTo>
                      <a:pt x="16" y="16"/>
                    </a:lnTo>
                  </a:path>
                </a:pathLst>
              </a:custGeom>
              <a:noFill/>
              <a:ln w="127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5028" name="Freeform 330"/>
              <p:cNvSpPr>
                <a:spLocks/>
              </p:cNvSpPr>
              <p:nvPr/>
            </p:nvSpPr>
            <p:spPr bwMode="auto">
              <a:xfrm>
                <a:off x="818" y="2210"/>
                <a:ext cx="22" cy="17"/>
              </a:xfrm>
              <a:custGeom>
                <a:avLst/>
                <a:gdLst>
                  <a:gd name="T0" fmla="*/ 0 w 22"/>
                  <a:gd name="T1" fmla="*/ 0 h 17"/>
                  <a:gd name="T2" fmla="*/ 0 w 22"/>
                  <a:gd name="T3" fmla="*/ 1 h 17"/>
                  <a:gd name="T4" fmla="*/ 2 w 22"/>
                  <a:gd name="T5" fmla="*/ 1 h 17"/>
                  <a:gd name="T6" fmla="*/ 3 w 22"/>
                  <a:gd name="T7" fmla="*/ 2 h 17"/>
                  <a:gd name="T8" fmla="*/ 5 w 22"/>
                  <a:gd name="T9" fmla="*/ 5 h 17"/>
                  <a:gd name="T10" fmla="*/ 7 w 22"/>
                  <a:gd name="T11" fmla="*/ 8 h 17"/>
                  <a:gd name="T12" fmla="*/ 10 w 22"/>
                  <a:gd name="T13" fmla="*/ 9 h 17"/>
                  <a:gd name="T14" fmla="*/ 12 w 22"/>
                  <a:gd name="T15" fmla="*/ 12 h 17"/>
                  <a:gd name="T16" fmla="*/ 16 w 22"/>
                  <a:gd name="T17" fmla="*/ 13 h 17"/>
                  <a:gd name="T18" fmla="*/ 18 w 22"/>
                  <a:gd name="T19" fmla="*/ 16 h 17"/>
                  <a:gd name="T20" fmla="*/ 21 w 22"/>
                  <a:gd name="T21" fmla="*/ 14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17"/>
                  <a:gd name="T35" fmla="*/ 22 w 22"/>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17">
                    <a:moveTo>
                      <a:pt x="0" y="0"/>
                    </a:moveTo>
                    <a:lnTo>
                      <a:pt x="0" y="1"/>
                    </a:lnTo>
                    <a:lnTo>
                      <a:pt x="2" y="1"/>
                    </a:lnTo>
                    <a:lnTo>
                      <a:pt x="3" y="2"/>
                    </a:lnTo>
                    <a:lnTo>
                      <a:pt x="5" y="5"/>
                    </a:lnTo>
                    <a:lnTo>
                      <a:pt x="7" y="8"/>
                    </a:lnTo>
                    <a:lnTo>
                      <a:pt x="10" y="9"/>
                    </a:lnTo>
                    <a:lnTo>
                      <a:pt x="12" y="12"/>
                    </a:lnTo>
                    <a:lnTo>
                      <a:pt x="16" y="13"/>
                    </a:lnTo>
                    <a:lnTo>
                      <a:pt x="18" y="16"/>
                    </a:lnTo>
                    <a:lnTo>
                      <a:pt x="21" y="14"/>
                    </a:lnTo>
                  </a:path>
                </a:pathLst>
              </a:custGeom>
              <a:noFill/>
              <a:ln w="127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5029" name="Freeform 331"/>
              <p:cNvSpPr>
                <a:spLocks/>
              </p:cNvSpPr>
              <p:nvPr/>
            </p:nvSpPr>
            <p:spPr bwMode="auto">
              <a:xfrm>
                <a:off x="878" y="2149"/>
                <a:ext cx="22" cy="30"/>
              </a:xfrm>
              <a:custGeom>
                <a:avLst/>
                <a:gdLst>
                  <a:gd name="T0" fmla="*/ 0 w 22"/>
                  <a:gd name="T1" fmla="*/ 0 h 30"/>
                  <a:gd name="T2" fmla="*/ 1 w 22"/>
                  <a:gd name="T3" fmla="*/ 1 h 30"/>
                  <a:gd name="T4" fmla="*/ 2 w 22"/>
                  <a:gd name="T5" fmla="*/ 1 h 30"/>
                  <a:gd name="T6" fmla="*/ 5 w 22"/>
                  <a:gd name="T7" fmla="*/ 2 h 30"/>
                  <a:gd name="T8" fmla="*/ 8 w 22"/>
                  <a:gd name="T9" fmla="*/ 3 h 30"/>
                  <a:gd name="T10" fmla="*/ 11 w 22"/>
                  <a:gd name="T11" fmla="*/ 7 h 30"/>
                  <a:gd name="T12" fmla="*/ 15 w 22"/>
                  <a:gd name="T13" fmla="*/ 9 h 30"/>
                  <a:gd name="T14" fmla="*/ 17 w 22"/>
                  <a:gd name="T15" fmla="*/ 13 h 30"/>
                  <a:gd name="T16" fmla="*/ 19 w 22"/>
                  <a:gd name="T17" fmla="*/ 17 h 30"/>
                  <a:gd name="T18" fmla="*/ 21 w 22"/>
                  <a:gd name="T19" fmla="*/ 22 h 30"/>
                  <a:gd name="T20" fmla="*/ 20 w 22"/>
                  <a:gd name="T21" fmla="*/ 29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30"/>
                  <a:gd name="T35" fmla="*/ 22 w 22"/>
                  <a:gd name="T36" fmla="*/ 30 h 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30">
                    <a:moveTo>
                      <a:pt x="0" y="0"/>
                    </a:moveTo>
                    <a:lnTo>
                      <a:pt x="1" y="1"/>
                    </a:lnTo>
                    <a:lnTo>
                      <a:pt x="2" y="1"/>
                    </a:lnTo>
                    <a:lnTo>
                      <a:pt x="5" y="2"/>
                    </a:lnTo>
                    <a:lnTo>
                      <a:pt x="8" y="3"/>
                    </a:lnTo>
                    <a:lnTo>
                      <a:pt x="11" y="7"/>
                    </a:lnTo>
                    <a:lnTo>
                      <a:pt x="15" y="9"/>
                    </a:lnTo>
                    <a:lnTo>
                      <a:pt x="17" y="13"/>
                    </a:lnTo>
                    <a:lnTo>
                      <a:pt x="19" y="17"/>
                    </a:lnTo>
                    <a:lnTo>
                      <a:pt x="21" y="22"/>
                    </a:lnTo>
                    <a:lnTo>
                      <a:pt x="20" y="29"/>
                    </a:lnTo>
                  </a:path>
                </a:pathLst>
              </a:custGeom>
              <a:noFill/>
              <a:ln w="127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5030" name="Freeform 332"/>
              <p:cNvSpPr>
                <a:spLocks/>
              </p:cNvSpPr>
              <p:nvPr/>
            </p:nvSpPr>
            <p:spPr bwMode="auto">
              <a:xfrm>
                <a:off x="883" y="2178"/>
                <a:ext cx="17" cy="17"/>
              </a:xfrm>
              <a:custGeom>
                <a:avLst/>
                <a:gdLst>
                  <a:gd name="T0" fmla="*/ 16 w 17"/>
                  <a:gd name="T1" fmla="*/ 16 h 17"/>
                  <a:gd name="T2" fmla="*/ 8 w 17"/>
                  <a:gd name="T3" fmla="*/ 16 h 17"/>
                  <a:gd name="T4" fmla="*/ 0 w 17"/>
                  <a:gd name="T5" fmla="*/ 16 h 17"/>
                  <a:gd name="T6" fmla="*/ 0 w 17"/>
                  <a:gd name="T7" fmla="*/ 8 h 17"/>
                  <a:gd name="T8" fmla="*/ 0 w 17"/>
                  <a:gd name="T9" fmla="*/ 0 h 17"/>
                  <a:gd name="T10" fmla="*/ 8 w 17"/>
                  <a:gd name="T11" fmla="*/ 0 h 17"/>
                  <a:gd name="T12" fmla="*/ 8 w 17"/>
                  <a:gd name="T13" fmla="*/ 8 h 17"/>
                  <a:gd name="T14" fmla="*/ 16 w 17"/>
                  <a:gd name="T15" fmla="*/ 8 h 17"/>
                  <a:gd name="T16" fmla="*/ 16 w 17"/>
                  <a:gd name="T17" fmla="*/ 1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16" y="16"/>
                    </a:moveTo>
                    <a:lnTo>
                      <a:pt x="8" y="16"/>
                    </a:lnTo>
                    <a:lnTo>
                      <a:pt x="0" y="16"/>
                    </a:lnTo>
                    <a:lnTo>
                      <a:pt x="0" y="8"/>
                    </a:lnTo>
                    <a:lnTo>
                      <a:pt x="0" y="0"/>
                    </a:lnTo>
                    <a:lnTo>
                      <a:pt x="8" y="0"/>
                    </a:lnTo>
                    <a:lnTo>
                      <a:pt x="8" y="8"/>
                    </a:lnTo>
                    <a:lnTo>
                      <a:pt x="16" y="8"/>
                    </a:lnTo>
                    <a:lnTo>
                      <a:pt x="16" y="16"/>
                    </a:lnTo>
                  </a:path>
                </a:pathLst>
              </a:custGeom>
              <a:noFill/>
              <a:ln w="127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5031" name="Freeform 333"/>
              <p:cNvSpPr>
                <a:spLocks/>
              </p:cNvSpPr>
              <p:nvPr/>
            </p:nvSpPr>
            <p:spPr bwMode="auto">
              <a:xfrm>
                <a:off x="911" y="2155"/>
                <a:ext cx="73" cy="61"/>
              </a:xfrm>
              <a:custGeom>
                <a:avLst/>
                <a:gdLst>
                  <a:gd name="T0" fmla="*/ 47 w 73"/>
                  <a:gd name="T1" fmla="*/ 56 h 61"/>
                  <a:gd name="T2" fmla="*/ 42 w 73"/>
                  <a:gd name="T3" fmla="*/ 59 h 61"/>
                  <a:gd name="T4" fmla="*/ 37 w 73"/>
                  <a:gd name="T5" fmla="*/ 59 h 61"/>
                  <a:gd name="T6" fmla="*/ 30 w 73"/>
                  <a:gd name="T7" fmla="*/ 60 h 61"/>
                  <a:gd name="T8" fmla="*/ 25 w 73"/>
                  <a:gd name="T9" fmla="*/ 60 h 61"/>
                  <a:gd name="T10" fmla="*/ 21 w 73"/>
                  <a:gd name="T11" fmla="*/ 59 h 61"/>
                  <a:gd name="T12" fmla="*/ 16 w 73"/>
                  <a:gd name="T13" fmla="*/ 58 h 61"/>
                  <a:gd name="T14" fmla="*/ 10 w 73"/>
                  <a:gd name="T15" fmla="*/ 56 h 61"/>
                  <a:gd name="T16" fmla="*/ 8 w 73"/>
                  <a:gd name="T17" fmla="*/ 53 h 61"/>
                  <a:gd name="T18" fmla="*/ 5 w 73"/>
                  <a:gd name="T19" fmla="*/ 49 h 61"/>
                  <a:gd name="T20" fmla="*/ 2 w 73"/>
                  <a:gd name="T21" fmla="*/ 45 h 61"/>
                  <a:gd name="T22" fmla="*/ 0 w 73"/>
                  <a:gd name="T23" fmla="*/ 41 h 61"/>
                  <a:gd name="T24" fmla="*/ 0 w 73"/>
                  <a:gd name="T25" fmla="*/ 36 h 61"/>
                  <a:gd name="T26" fmla="*/ 1 w 73"/>
                  <a:gd name="T27" fmla="*/ 32 h 61"/>
                  <a:gd name="T28" fmla="*/ 2 w 73"/>
                  <a:gd name="T29" fmla="*/ 28 h 61"/>
                  <a:gd name="T30" fmla="*/ 3 w 73"/>
                  <a:gd name="T31" fmla="*/ 23 h 61"/>
                  <a:gd name="T32" fmla="*/ 6 w 73"/>
                  <a:gd name="T33" fmla="*/ 19 h 61"/>
                  <a:gd name="T34" fmla="*/ 11 w 73"/>
                  <a:gd name="T35" fmla="*/ 14 h 61"/>
                  <a:gd name="T36" fmla="*/ 14 w 73"/>
                  <a:gd name="T37" fmla="*/ 11 h 61"/>
                  <a:gd name="T38" fmla="*/ 19 w 73"/>
                  <a:gd name="T39" fmla="*/ 8 h 61"/>
                  <a:gd name="T40" fmla="*/ 24 w 73"/>
                  <a:gd name="T41" fmla="*/ 5 h 61"/>
                  <a:gd name="T42" fmla="*/ 30 w 73"/>
                  <a:gd name="T43" fmla="*/ 2 h 61"/>
                  <a:gd name="T44" fmla="*/ 36 w 73"/>
                  <a:gd name="T45" fmla="*/ 1 h 61"/>
                  <a:gd name="T46" fmla="*/ 42 w 73"/>
                  <a:gd name="T47" fmla="*/ 1 h 61"/>
                  <a:gd name="T48" fmla="*/ 48 w 73"/>
                  <a:gd name="T49" fmla="*/ 0 h 61"/>
                  <a:gd name="T50" fmla="*/ 51 w 73"/>
                  <a:gd name="T51" fmla="*/ 1 h 61"/>
                  <a:gd name="T52" fmla="*/ 57 w 73"/>
                  <a:gd name="T53" fmla="*/ 2 h 61"/>
                  <a:gd name="T54" fmla="*/ 62 w 73"/>
                  <a:gd name="T55" fmla="*/ 5 h 61"/>
                  <a:gd name="T56" fmla="*/ 64 w 73"/>
                  <a:gd name="T57" fmla="*/ 8 h 61"/>
                  <a:gd name="T58" fmla="*/ 68 w 73"/>
                  <a:gd name="T59" fmla="*/ 11 h 61"/>
                  <a:gd name="T60" fmla="*/ 70 w 73"/>
                  <a:gd name="T61" fmla="*/ 15 h 61"/>
                  <a:gd name="T62" fmla="*/ 71 w 73"/>
                  <a:gd name="T63" fmla="*/ 19 h 61"/>
                  <a:gd name="T64" fmla="*/ 72 w 73"/>
                  <a:gd name="T65" fmla="*/ 23 h 61"/>
                  <a:gd name="T66" fmla="*/ 72 w 73"/>
                  <a:gd name="T67" fmla="*/ 28 h 61"/>
                  <a:gd name="T68" fmla="*/ 70 w 73"/>
                  <a:gd name="T69" fmla="*/ 33 h 61"/>
                  <a:gd name="T70" fmla="*/ 69 w 73"/>
                  <a:gd name="T71" fmla="*/ 37 h 61"/>
                  <a:gd name="T72" fmla="*/ 65 w 73"/>
                  <a:gd name="T73" fmla="*/ 42 h 61"/>
                  <a:gd name="T74" fmla="*/ 62 w 73"/>
                  <a:gd name="T75" fmla="*/ 46 h 61"/>
                  <a:gd name="T76" fmla="*/ 58 w 73"/>
                  <a:gd name="T77" fmla="*/ 50 h 61"/>
                  <a:gd name="T78" fmla="*/ 53 w 73"/>
                  <a:gd name="T79" fmla="*/ 53 h 61"/>
                  <a:gd name="T80" fmla="*/ 47 w 73"/>
                  <a:gd name="T81" fmla="*/ 56 h 6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
                  <a:gd name="T124" fmla="*/ 0 h 61"/>
                  <a:gd name="T125" fmla="*/ 73 w 73"/>
                  <a:gd name="T126" fmla="*/ 61 h 6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 h="61">
                    <a:moveTo>
                      <a:pt x="47" y="56"/>
                    </a:moveTo>
                    <a:lnTo>
                      <a:pt x="42" y="59"/>
                    </a:lnTo>
                    <a:lnTo>
                      <a:pt x="37" y="59"/>
                    </a:lnTo>
                    <a:lnTo>
                      <a:pt x="30" y="60"/>
                    </a:lnTo>
                    <a:lnTo>
                      <a:pt x="25" y="60"/>
                    </a:lnTo>
                    <a:lnTo>
                      <a:pt x="21" y="59"/>
                    </a:lnTo>
                    <a:lnTo>
                      <a:pt x="16" y="58"/>
                    </a:lnTo>
                    <a:lnTo>
                      <a:pt x="10" y="56"/>
                    </a:lnTo>
                    <a:lnTo>
                      <a:pt x="8" y="53"/>
                    </a:lnTo>
                    <a:lnTo>
                      <a:pt x="5" y="49"/>
                    </a:lnTo>
                    <a:lnTo>
                      <a:pt x="2" y="45"/>
                    </a:lnTo>
                    <a:lnTo>
                      <a:pt x="0" y="41"/>
                    </a:lnTo>
                    <a:lnTo>
                      <a:pt x="0" y="36"/>
                    </a:lnTo>
                    <a:lnTo>
                      <a:pt x="1" y="32"/>
                    </a:lnTo>
                    <a:lnTo>
                      <a:pt x="2" y="28"/>
                    </a:lnTo>
                    <a:lnTo>
                      <a:pt x="3" y="23"/>
                    </a:lnTo>
                    <a:lnTo>
                      <a:pt x="6" y="19"/>
                    </a:lnTo>
                    <a:lnTo>
                      <a:pt x="11" y="14"/>
                    </a:lnTo>
                    <a:lnTo>
                      <a:pt x="14" y="11"/>
                    </a:lnTo>
                    <a:lnTo>
                      <a:pt x="19" y="8"/>
                    </a:lnTo>
                    <a:lnTo>
                      <a:pt x="24" y="5"/>
                    </a:lnTo>
                    <a:lnTo>
                      <a:pt x="30" y="2"/>
                    </a:lnTo>
                    <a:lnTo>
                      <a:pt x="36" y="1"/>
                    </a:lnTo>
                    <a:lnTo>
                      <a:pt x="42" y="1"/>
                    </a:lnTo>
                    <a:lnTo>
                      <a:pt x="48" y="0"/>
                    </a:lnTo>
                    <a:lnTo>
                      <a:pt x="51" y="1"/>
                    </a:lnTo>
                    <a:lnTo>
                      <a:pt x="57" y="2"/>
                    </a:lnTo>
                    <a:lnTo>
                      <a:pt x="62" y="5"/>
                    </a:lnTo>
                    <a:lnTo>
                      <a:pt x="64" y="8"/>
                    </a:lnTo>
                    <a:lnTo>
                      <a:pt x="68" y="11"/>
                    </a:lnTo>
                    <a:lnTo>
                      <a:pt x="70" y="15"/>
                    </a:lnTo>
                    <a:lnTo>
                      <a:pt x="71" y="19"/>
                    </a:lnTo>
                    <a:lnTo>
                      <a:pt x="72" y="23"/>
                    </a:lnTo>
                    <a:lnTo>
                      <a:pt x="72" y="28"/>
                    </a:lnTo>
                    <a:lnTo>
                      <a:pt x="70" y="33"/>
                    </a:lnTo>
                    <a:lnTo>
                      <a:pt x="69" y="37"/>
                    </a:lnTo>
                    <a:lnTo>
                      <a:pt x="65" y="42"/>
                    </a:lnTo>
                    <a:lnTo>
                      <a:pt x="62" y="46"/>
                    </a:lnTo>
                    <a:lnTo>
                      <a:pt x="58" y="50"/>
                    </a:lnTo>
                    <a:lnTo>
                      <a:pt x="53" y="53"/>
                    </a:lnTo>
                    <a:lnTo>
                      <a:pt x="47" y="56"/>
                    </a:lnTo>
                  </a:path>
                </a:pathLst>
              </a:custGeom>
              <a:solidFill>
                <a:srgbClr val="E565B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5032" name="Freeform 334"/>
              <p:cNvSpPr>
                <a:spLocks/>
              </p:cNvSpPr>
              <p:nvPr/>
            </p:nvSpPr>
            <p:spPr bwMode="auto">
              <a:xfrm>
                <a:off x="909" y="2156"/>
                <a:ext cx="76" cy="65"/>
              </a:xfrm>
              <a:custGeom>
                <a:avLst/>
                <a:gdLst>
                  <a:gd name="T0" fmla="*/ 49 w 76"/>
                  <a:gd name="T1" fmla="*/ 59 h 65"/>
                  <a:gd name="T2" fmla="*/ 43 w 76"/>
                  <a:gd name="T3" fmla="*/ 62 h 65"/>
                  <a:gd name="T4" fmla="*/ 37 w 76"/>
                  <a:gd name="T5" fmla="*/ 63 h 65"/>
                  <a:gd name="T6" fmla="*/ 32 w 76"/>
                  <a:gd name="T7" fmla="*/ 63 h 65"/>
                  <a:gd name="T8" fmla="*/ 27 w 76"/>
                  <a:gd name="T9" fmla="*/ 64 h 65"/>
                  <a:gd name="T10" fmla="*/ 21 w 76"/>
                  <a:gd name="T11" fmla="*/ 63 h 65"/>
                  <a:gd name="T12" fmla="*/ 17 w 76"/>
                  <a:gd name="T13" fmla="*/ 61 h 65"/>
                  <a:gd name="T14" fmla="*/ 11 w 76"/>
                  <a:gd name="T15" fmla="*/ 59 h 65"/>
                  <a:gd name="T16" fmla="*/ 8 w 76"/>
                  <a:gd name="T17" fmla="*/ 56 h 65"/>
                  <a:gd name="T18" fmla="*/ 4 w 76"/>
                  <a:gd name="T19" fmla="*/ 52 h 65"/>
                  <a:gd name="T20" fmla="*/ 2 w 76"/>
                  <a:gd name="T21" fmla="*/ 48 h 65"/>
                  <a:gd name="T22" fmla="*/ 0 w 76"/>
                  <a:gd name="T23" fmla="*/ 42 h 65"/>
                  <a:gd name="T24" fmla="*/ 0 w 76"/>
                  <a:gd name="T25" fmla="*/ 38 h 65"/>
                  <a:gd name="T26" fmla="*/ 0 w 76"/>
                  <a:gd name="T27" fmla="*/ 33 h 65"/>
                  <a:gd name="T28" fmla="*/ 1 w 76"/>
                  <a:gd name="T29" fmla="*/ 29 h 65"/>
                  <a:gd name="T30" fmla="*/ 3 w 76"/>
                  <a:gd name="T31" fmla="*/ 24 h 65"/>
                  <a:gd name="T32" fmla="*/ 6 w 76"/>
                  <a:gd name="T33" fmla="*/ 20 h 65"/>
                  <a:gd name="T34" fmla="*/ 11 w 76"/>
                  <a:gd name="T35" fmla="*/ 15 h 65"/>
                  <a:gd name="T36" fmla="*/ 14 w 76"/>
                  <a:gd name="T37" fmla="*/ 11 h 65"/>
                  <a:gd name="T38" fmla="*/ 19 w 76"/>
                  <a:gd name="T39" fmla="*/ 8 h 65"/>
                  <a:gd name="T40" fmla="*/ 24 w 76"/>
                  <a:gd name="T41" fmla="*/ 5 h 65"/>
                  <a:gd name="T42" fmla="*/ 31 w 76"/>
                  <a:gd name="T43" fmla="*/ 2 h 65"/>
                  <a:gd name="T44" fmla="*/ 37 w 76"/>
                  <a:gd name="T45" fmla="*/ 1 h 65"/>
                  <a:gd name="T46" fmla="*/ 43 w 76"/>
                  <a:gd name="T47" fmla="*/ 1 h 65"/>
                  <a:gd name="T48" fmla="*/ 49 w 76"/>
                  <a:gd name="T49" fmla="*/ 0 h 65"/>
                  <a:gd name="T50" fmla="*/ 53 w 76"/>
                  <a:gd name="T51" fmla="*/ 1 h 65"/>
                  <a:gd name="T52" fmla="*/ 58 w 76"/>
                  <a:gd name="T53" fmla="*/ 3 h 65"/>
                  <a:gd name="T54" fmla="*/ 63 w 76"/>
                  <a:gd name="T55" fmla="*/ 6 h 65"/>
                  <a:gd name="T56" fmla="*/ 66 w 76"/>
                  <a:gd name="T57" fmla="*/ 8 h 65"/>
                  <a:gd name="T58" fmla="*/ 69 w 76"/>
                  <a:gd name="T59" fmla="*/ 12 h 65"/>
                  <a:gd name="T60" fmla="*/ 72 w 76"/>
                  <a:gd name="T61" fmla="*/ 16 h 65"/>
                  <a:gd name="T62" fmla="*/ 74 w 76"/>
                  <a:gd name="T63" fmla="*/ 19 h 65"/>
                  <a:gd name="T64" fmla="*/ 75 w 76"/>
                  <a:gd name="T65" fmla="*/ 24 h 65"/>
                  <a:gd name="T66" fmla="*/ 74 w 76"/>
                  <a:gd name="T67" fmla="*/ 30 h 65"/>
                  <a:gd name="T68" fmla="*/ 72 w 76"/>
                  <a:gd name="T69" fmla="*/ 35 h 65"/>
                  <a:gd name="T70" fmla="*/ 70 w 76"/>
                  <a:gd name="T71" fmla="*/ 40 h 65"/>
                  <a:gd name="T72" fmla="*/ 67 w 76"/>
                  <a:gd name="T73" fmla="*/ 44 h 65"/>
                  <a:gd name="T74" fmla="*/ 64 w 76"/>
                  <a:gd name="T75" fmla="*/ 49 h 65"/>
                  <a:gd name="T76" fmla="*/ 59 w 76"/>
                  <a:gd name="T77" fmla="*/ 53 h 65"/>
                  <a:gd name="T78" fmla="*/ 55 w 76"/>
                  <a:gd name="T79" fmla="*/ 56 h 65"/>
                  <a:gd name="T80" fmla="*/ 49 w 76"/>
                  <a:gd name="T81" fmla="*/ 59 h 6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6"/>
                  <a:gd name="T124" fmla="*/ 0 h 65"/>
                  <a:gd name="T125" fmla="*/ 76 w 76"/>
                  <a:gd name="T126" fmla="*/ 65 h 6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6" h="65">
                    <a:moveTo>
                      <a:pt x="49" y="59"/>
                    </a:moveTo>
                    <a:lnTo>
                      <a:pt x="43" y="62"/>
                    </a:lnTo>
                    <a:lnTo>
                      <a:pt x="37" y="63"/>
                    </a:lnTo>
                    <a:lnTo>
                      <a:pt x="32" y="63"/>
                    </a:lnTo>
                    <a:lnTo>
                      <a:pt x="27" y="64"/>
                    </a:lnTo>
                    <a:lnTo>
                      <a:pt x="21" y="63"/>
                    </a:lnTo>
                    <a:lnTo>
                      <a:pt x="17" y="61"/>
                    </a:lnTo>
                    <a:lnTo>
                      <a:pt x="11" y="59"/>
                    </a:lnTo>
                    <a:lnTo>
                      <a:pt x="8" y="56"/>
                    </a:lnTo>
                    <a:lnTo>
                      <a:pt x="4" y="52"/>
                    </a:lnTo>
                    <a:lnTo>
                      <a:pt x="2" y="48"/>
                    </a:lnTo>
                    <a:lnTo>
                      <a:pt x="0" y="42"/>
                    </a:lnTo>
                    <a:lnTo>
                      <a:pt x="0" y="38"/>
                    </a:lnTo>
                    <a:lnTo>
                      <a:pt x="0" y="33"/>
                    </a:lnTo>
                    <a:lnTo>
                      <a:pt x="1" y="29"/>
                    </a:lnTo>
                    <a:lnTo>
                      <a:pt x="3" y="24"/>
                    </a:lnTo>
                    <a:lnTo>
                      <a:pt x="6" y="20"/>
                    </a:lnTo>
                    <a:lnTo>
                      <a:pt x="11" y="15"/>
                    </a:lnTo>
                    <a:lnTo>
                      <a:pt x="14" y="11"/>
                    </a:lnTo>
                    <a:lnTo>
                      <a:pt x="19" y="8"/>
                    </a:lnTo>
                    <a:lnTo>
                      <a:pt x="24" y="5"/>
                    </a:lnTo>
                    <a:lnTo>
                      <a:pt x="31" y="2"/>
                    </a:lnTo>
                    <a:lnTo>
                      <a:pt x="37" y="1"/>
                    </a:lnTo>
                    <a:lnTo>
                      <a:pt x="43" y="1"/>
                    </a:lnTo>
                    <a:lnTo>
                      <a:pt x="49" y="0"/>
                    </a:lnTo>
                    <a:lnTo>
                      <a:pt x="53" y="1"/>
                    </a:lnTo>
                    <a:lnTo>
                      <a:pt x="58" y="3"/>
                    </a:lnTo>
                    <a:lnTo>
                      <a:pt x="63" y="6"/>
                    </a:lnTo>
                    <a:lnTo>
                      <a:pt x="66" y="8"/>
                    </a:lnTo>
                    <a:lnTo>
                      <a:pt x="69" y="12"/>
                    </a:lnTo>
                    <a:lnTo>
                      <a:pt x="72" y="16"/>
                    </a:lnTo>
                    <a:lnTo>
                      <a:pt x="74" y="19"/>
                    </a:lnTo>
                    <a:lnTo>
                      <a:pt x="75" y="24"/>
                    </a:lnTo>
                    <a:lnTo>
                      <a:pt x="74" y="30"/>
                    </a:lnTo>
                    <a:lnTo>
                      <a:pt x="72" y="35"/>
                    </a:lnTo>
                    <a:lnTo>
                      <a:pt x="70" y="40"/>
                    </a:lnTo>
                    <a:lnTo>
                      <a:pt x="67" y="44"/>
                    </a:lnTo>
                    <a:lnTo>
                      <a:pt x="64" y="49"/>
                    </a:lnTo>
                    <a:lnTo>
                      <a:pt x="59" y="53"/>
                    </a:lnTo>
                    <a:lnTo>
                      <a:pt x="55" y="56"/>
                    </a:lnTo>
                    <a:lnTo>
                      <a:pt x="49" y="59"/>
                    </a:lnTo>
                  </a:path>
                </a:pathLst>
              </a:custGeom>
              <a:noFill/>
              <a:ln w="12700" cap="rnd">
                <a:solidFill>
                  <a:srgbClr val="0065FF"/>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5033" name="Freeform 335"/>
              <p:cNvSpPr>
                <a:spLocks/>
              </p:cNvSpPr>
              <p:nvPr/>
            </p:nvSpPr>
            <p:spPr bwMode="auto">
              <a:xfrm>
                <a:off x="913" y="2157"/>
                <a:ext cx="70" cy="58"/>
              </a:xfrm>
              <a:custGeom>
                <a:avLst/>
                <a:gdLst>
                  <a:gd name="T0" fmla="*/ 2 w 70"/>
                  <a:gd name="T1" fmla="*/ 42 h 58"/>
                  <a:gd name="T2" fmla="*/ 1 w 70"/>
                  <a:gd name="T3" fmla="*/ 39 h 58"/>
                  <a:gd name="T4" fmla="*/ 0 w 70"/>
                  <a:gd name="T5" fmla="*/ 34 h 58"/>
                  <a:gd name="T6" fmla="*/ 1 w 70"/>
                  <a:gd name="T7" fmla="*/ 30 h 58"/>
                  <a:gd name="T8" fmla="*/ 2 w 70"/>
                  <a:gd name="T9" fmla="*/ 26 h 58"/>
                  <a:gd name="T10" fmla="*/ 3 w 70"/>
                  <a:gd name="T11" fmla="*/ 22 h 58"/>
                  <a:gd name="T12" fmla="*/ 6 w 70"/>
                  <a:gd name="T13" fmla="*/ 18 h 58"/>
                  <a:gd name="T14" fmla="*/ 10 w 70"/>
                  <a:gd name="T15" fmla="*/ 13 h 58"/>
                  <a:gd name="T16" fmla="*/ 12 w 70"/>
                  <a:gd name="T17" fmla="*/ 10 h 58"/>
                  <a:gd name="T18" fmla="*/ 19 w 70"/>
                  <a:gd name="T19" fmla="*/ 7 h 58"/>
                  <a:gd name="T20" fmla="*/ 23 w 70"/>
                  <a:gd name="T21" fmla="*/ 4 h 58"/>
                  <a:gd name="T22" fmla="*/ 29 w 70"/>
                  <a:gd name="T23" fmla="*/ 2 h 58"/>
                  <a:gd name="T24" fmla="*/ 34 w 70"/>
                  <a:gd name="T25" fmla="*/ 1 h 58"/>
                  <a:gd name="T26" fmla="*/ 40 w 70"/>
                  <a:gd name="T27" fmla="*/ 1 h 58"/>
                  <a:gd name="T28" fmla="*/ 45 w 70"/>
                  <a:gd name="T29" fmla="*/ 0 h 58"/>
                  <a:gd name="T30" fmla="*/ 49 w 70"/>
                  <a:gd name="T31" fmla="*/ 1 h 58"/>
                  <a:gd name="T32" fmla="*/ 54 w 70"/>
                  <a:gd name="T33" fmla="*/ 3 h 58"/>
                  <a:gd name="T34" fmla="*/ 59 w 70"/>
                  <a:gd name="T35" fmla="*/ 4 h 58"/>
                  <a:gd name="T36" fmla="*/ 62 w 70"/>
                  <a:gd name="T37" fmla="*/ 7 h 58"/>
                  <a:gd name="T38" fmla="*/ 65 w 70"/>
                  <a:gd name="T39" fmla="*/ 10 h 58"/>
                  <a:gd name="T40" fmla="*/ 67 w 70"/>
                  <a:gd name="T41" fmla="*/ 15 h 58"/>
                  <a:gd name="T42" fmla="*/ 68 w 70"/>
                  <a:gd name="T43" fmla="*/ 18 h 58"/>
                  <a:gd name="T44" fmla="*/ 69 w 70"/>
                  <a:gd name="T45" fmla="*/ 22 h 58"/>
                  <a:gd name="T46" fmla="*/ 68 w 70"/>
                  <a:gd name="T47" fmla="*/ 26 h 58"/>
                  <a:gd name="T48" fmla="*/ 67 w 70"/>
                  <a:gd name="T49" fmla="*/ 32 h 58"/>
                  <a:gd name="T50" fmla="*/ 65 w 70"/>
                  <a:gd name="T51" fmla="*/ 35 h 58"/>
                  <a:gd name="T52" fmla="*/ 62 w 70"/>
                  <a:gd name="T53" fmla="*/ 40 h 58"/>
                  <a:gd name="T54" fmla="*/ 59 w 70"/>
                  <a:gd name="T55" fmla="*/ 44 h 58"/>
                  <a:gd name="T56" fmla="*/ 55 w 70"/>
                  <a:gd name="T57" fmla="*/ 47 h 58"/>
                  <a:gd name="T58" fmla="*/ 51 w 70"/>
                  <a:gd name="T59" fmla="*/ 50 h 58"/>
                  <a:gd name="T60" fmla="*/ 46 w 70"/>
                  <a:gd name="T61" fmla="*/ 53 h 58"/>
                  <a:gd name="T62" fmla="*/ 40 w 70"/>
                  <a:gd name="T63" fmla="*/ 55 h 58"/>
                  <a:gd name="T64" fmla="*/ 35 w 70"/>
                  <a:gd name="T65" fmla="*/ 56 h 58"/>
                  <a:gd name="T66" fmla="*/ 29 w 70"/>
                  <a:gd name="T67" fmla="*/ 57 h 58"/>
                  <a:gd name="T68" fmla="*/ 24 w 70"/>
                  <a:gd name="T69" fmla="*/ 56 h 58"/>
                  <a:gd name="T70" fmla="*/ 19 w 70"/>
                  <a:gd name="T71" fmla="*/ 56 h 58"/>
                  <a:gd name="T72" fmla="*/ 15 w 70"/>
                  <a:gd name="T73" fmla="*/ 55 h 58"/>
                  <a:gd name="T74" fmla="*/ 11 w 70"/>
                  <a:gd name="T75" fmla="*/ 53 h 58"/>
                  <a:gd name="T76" fmla="*/ 7 w 70"/>
                  <a:gd name="T77" fmla="*/ 50 h 58"/>
                  <a:gd name="T78" fmla="*/ 4 w 70"/>
                  <a:gd name="T79" fmla="*/ 47 h 58"/>
                  <a:gd name="T80" fmla="*/ 2 w 70"/>
                  <a:gd name="T81" fmla="*/ 42 h 5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0"/>
                  <a:gd name="T124" fmla="*/ 0 h 58"/>
                  <a:gd name="T125" fmla="*/ 70 w 70"/>
                  <a:gd name="T126" fmla="*/ 58 h 5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0" h="58">
                    <a:moveTo>
                      <a:pt x="2" y="42"/>
                    </a:moveTo>
                    <a:lnTo>
                      <a:pt x="1" y="39"/>
                    </a:lnTo>
                    <a:lnTo>
                      <a:pt x="0" y="34"/>
                    </a:lnTo>
                    <a:lnTo>
                      <a:pt x="1" y="30"/>
                    </a:lnTo>
                    <a:lnTo>
                      <a:pt x="2" y="26"/>
                    </a:lnTo>
                    <a:lnTo>
                      <a:pt x="3" y="22"/>
                    </a:lnTo>
                    <a:lnTo>
                      <a:pt x="6" y="18"/>
                    </a:lnTo>
                    <a:lnTo>
                      <a:pt x="10" y="13"/>
                    </a:lnTo>
                    <a:lnTo>
                      <a:pt x="12" y="10"/>
                    </a:lnTo>
                    <a:lnTo>
                      <a:pt x="19" y="7"/>
                    </a:lnTo>
                    <a:lnTo>
                      <a:pt x="23" y="4"/>
                    </a:lnTo>
                    <a:lnTo>
                      <a:pt x="29" y="2"/>
                    </a:lnTo>
                    <a:lnTo>
                      <a:pt x="34" y="1"/>
                    </a:lnTo>
                    <a:lnTo>
                      <a:pt x="40" y="1"/>
                    </a:lnTo>
                    <a:lnTo>
                      <a:pt x="45" y="0"/>
                    </a:lnTo>
                    <a:lnTo>
                      <a:pt x="49" y="1"/>
                    </a:lnTo>
                    <a:lnTo>
                      <a:pt x="54" y="3"/>
                    </a:lnTo>
                    <a:lnTo>
                      <a:pt x="59" y="4"/>
                    </a:lnTo>
                    <a:lnTo>
                      <a:pt x="62" y="7"/>
                    </a:lnTo>
                    <a:lnTo>
                      <a:pt x="65" y="10"/>
                    </a:lnTo>
                    <a:lnTo>
                      <a:pt x="67" y="15"/>
                    </a:lnTo>
                    <a:lnTo>
                      <a:pt x="68" y="18"/>
                    </a:lnTo>
                    <a:lnTo>
                      <a:pt x="69" y="22"/>
                    </a:lnTo>
                    <a:lnTo>
                      <a:pt x="68" y="26"/>
                    </a:lnTo>
                    <a:lnTo>
                      <a:pt x="67" y="32"/>
                    </a:lnTo>
                    <a:lnTo>
                      <a:pt x="65" y="35"/>
                    </a:lnTo>
                    <a:lnTo>
                      <a:pt x="62" y="40"/>
                    </a:lnTo>
                    <a:lnTo>
                      <a:pt x="59" y="44"/>
                    </a:lnTo>
                    <a:lnTo>
                      <a:pt x="55" y="47"/>
                    </a:lnTo>
                    <a:lnTo>
                      <a:pt x="51" y="50"/>
                    </a:lnTo>
                    <a:lnTo>
                      <a:pt x="46" y="53"/>
                    </a:lnTo>
                    <a:lnTo>
                      <a:pt x="40" y="55"/>
                    </a:lnTo>
                    <a:lnTo>
                      <a:pt x="35" y="56"/>
                    </a:lnTo>
                    <a:lnTo>
                      <a:pt x="29" y="57"/>
                    </a:lnTo>
                    <a:lnTo>
                      <a:pt x="24" y="56"/>
                    </a:lnTo>
                    <a:lnTo>
                      <a:pt x="19" y="56"/>
                    </a:lnTo>
                    <a:lnTo>
                      <a:pt x="15" y="55"/>
                    </a:lnTo>
                    <a:lnTo>
                      <a:pt x="11" y="53"/>
                    </a:lnTo>
                    <a:lnTo>
                      <a:pt x="7" y="50"/>
                    </a:lnTo>
                    <a:lnTo>
                      <a:pt x="4" y="47"/>
                    </a:lnTo>
                    <a:lnTo>
                      <a:pt x="2" y="42"/>
                    </a:lnTo>
                  </a:path>
                </a:pathLst>
              </a:custGeom>
              <a:solidFill>
                <a:srgbClr val="E974C3"/>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5034" name="Freeform 336"/>
              <p:cNvSpPr>
                <a:spLocks/>
              </p:cNvSpPr>
              <p:nvPr/>
            </p:nvSpPr>
            <p:spPr bwMode="auto">
              <a:xfrm>
                <a:off x="915" y="2157"/>
                <a:ext cx="67" cy="57"/>
              </a:xfrm>
              <a:custGeom>
                <a:avLst/>
                <a:gdLst>
                  <a:gd name="T0" fmla="*/ 2 w 67"/>
                  <a:gd name="T1" fmla="*/ 42 h 57"/>
                  <a:gd name="T2" fmla="*/ 1 w 67"/>
                  <a:gd name="T3" fmla="*/ 38 h 57"/>
                  <a:gd name="T4" fmla="*/ 0 w 67"/>
                  <a:gd name="T5" fmla="*/ 34 h 57"/>
                  <a:gd name="T6" fmla="*/ 1 w 67"/>
                  <a:gd name="T7" fmla="*/ 29 h 57"/>
                  <a:gd name="T8" fmla="*/ 2 w 67"/>
                  <a:gd name="T9" fmla="*/ 25 h 57"/>
                  <a:gd name="T10" fmla="*/ 3 w 67"/>
                  <a:gd name="T11" fmla="*/ 22 h 57"/>
                  <a:gd name="T12" fmla="*/ 6 w 67"/>
                  <a:gd name="T13" fmla="*/ 18 h 57"/>
                  <a:gd name="T14" fmla="*/ 9 w 67"/>
                  <a:gd name="T15" fmla="*/ 13 h 57"/>
                  <a:gd name="T16" fmla="*/ 12 w 67"/>
                  <a:gd name="T17" fmla="*/ 11 h 57"/>
                  <a:gd name="T18" fmla="*/ 17 w 67"/>
                  <a:gd name="T19" fmla="*/ 7 h 57"/>
                  <a:gd name="T20" fmla="*/ 22 w 67"/>
                  <a:gd name="T21" fmla="*/ 4 h 57"/>
                  <a:gd name="T22" fmla="*/ 27 w 67"/>
                  <a:gd name="T23" fmla="*/ 2 h 57"/>
                  <a:gd name="T24" fmla="*/ 33 w 67"/>
                  <a:gd name="T25" fmla="*/ 1 h 57"/>
                  <a:gd name="T26" fmla="*/ 38 w 67"/>
                  <a:gd name="T27" fmla="*/ 0 h 57"/>
                  <a:gd name="T28" fmla="*/ 43 w 67"/>
                  <a:gd name="T29" fmla="*/ 1 h 57"/>
                  <a:gd name="T30" fmla="*/ 48 w 67"/>
                  <a:gd name="T31" fmla="*/ 2 h 57"/>
                  <a:gd name="T32" fmla="*/ 51 w 67"/>
                  <a:gd name="T33" fmla="*/ 3 h 57"/>
                  <a:gd name="T34" fmla="*/ 56 w 67"/>
                  <a:gd name="T35" fmla="*/ 5 h 57"/>
                  <a:gd name="T36" fmla="*/ 59 w 67"/>
                  <a:gd name="T37" fmla="*/ 8 h 57"/>
                  <a:gd name="T38" fmla="*/ 62 w 67"/>
                  <a:gd name="T39" fmla="*/ 11 h 57"/>
                  <a:gd name="T40" fmla="*/ 64 w 67"/>
                  <a:gd name="T41" fmla="*/ 14 h 57"/>
                  <a:gd name="T42" fmla="*/ 65 w 67"/>
                  <a:gd name="T43" fmla="*/ 18 h 57"/>
                  <a:gd name="T44" fmla="*/ 66 w 67"/>
                  <a:gd name="T45" fmla="*/ 21 h 57"/>
                  <a:gd name="T46" fmla="*/ 65 w 67"/>
                  <a:gd name="T47" fmla="*/ 25 h 57"/>
                  <a:gd name="T48" fmla="*/ 64 w 67"/>
                  <a:gd name="T49" fmla="*/ 31 h 57"/>
                  <a:gd name="T50" fmla="*/ 62 w 67"/>
                  <a:gd name="T51" fmla="*/ 34 h 57"/>
                  <a:gd name="T52" fmla="*/ 60 w 67"/>
                  <a:gd name="T53" fmla="*/ 38 h 57"/>
                  <a:gd name="T54" fmla="*/ 56 w 67"/>
                  <a:gd name="T55" fmla="*/ 43 h 57"/>
                  <a:gd name="T56" fmla="*/ 53 w 67"/>
                  <a:gd name="T57" fmla="*/ 46 h 57"/>
                  <a:gd name="T58" fmla="*/ 49 w 67"/>
                  <a:gd name="T59" fmla="*/ 49 h 57"/>
                  <a:gd name="T60" fmla="*/ 44 w 67"/>
                  <a:gd name="T61" fmla="*/ 51 h 57"/>
                  <a:gd name="T62" fmla="*/ 38 w 67"/>
                  <a:gd name="T63" fmla="*/ 54 h 57"/>
                  <a:gd name="T64" fmla="*/ 33 w 67"/>
                  <a:gd name="T65" fmla="*/ 55 h 57"/>
                  <a:gd name="T66" fmla="*/ 27 w 67"/>
                  <a:gd name="T67" fmla="*/ 56 h 57"/>
                  <a:gd name="T68" fmla="*/ 22 w 67"/>
                  <a:gd name="T69" fmla="*/ 55 h 57"/>
                  <a:gd name="T70" fmla="*/ 19 w 67"/>
                  <a:gd name="T71" fmla="*/ 55 h 57"/>
                  <a:gd name="T72" fmla="*/ 14 w 67"/>
                  <a:gd name="T73" fmla="*/ 54 h 57"/>
                  <a:gd name="T74" fmla="*/ 10 w 67"/>
                  <a:gd name="T75" fmla="*/ 51 h 57"/>
                  <a:gd name="T76" fmla="*/ 6 w 67"/>
                  <a:gd name="T77" fmla="*/ 49 h 57"/>
                  <a:gd name="T78" fmla="*/ 3 w 67"/>
                  <a:gd name="T79" fmla="*/ 45 h 57"/>
                  <a:gd name="T80" fmla="*/ 2 w 67"/>
                  <a:gd name="T81" fmla="*/ 42 h 5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7"/>
                  <a:gd name="T124" fmla="*/ 0 h 57"/>
                  <a:gd name="T125" fmla="*/ 67 w 67"/>
                  <a:gd name="T126" fmla="*/ 57 h 5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7" h="57">
                    <a:moveTo>
                      <a:pt x="2" y="42"/>
                    </a:moveTo>
                    <a:lnTo>
                      <a:pt x="1" y="38"/>
                    </a:lnTo>
                    <a:lnTo>
                      <a:pt x="0" y="34"/>
                    </a:lnTo>
                    <a:lnTo>
                      <a:pt x="1" y="29"/>
                    </a:lnTo>
                    <a:lnTo>
                      <a:pt x="2" y="25"/>
                    </a:lnTo>
                    <a:lnTo>
                      <a:pt x="3" y="22"/>
                    </a:lnTo>
                    <a:lnTo>
                      <a:pt x="6" y="18"/>
                    </a:lnTo>
                    <a:lnTo>
                      <a:pt x="9" y="13"/>
                    </a:lnTo>
                    <a:lnTo>
                      <a:pt x="12" y="11"/>
                    </a:lnTo>
                    <a:lnTo>
                      <a:pt x="17" y="7"/>
                    </a:lnTo>
                    <a:lnTo>
                      <a:pt x="22" y="4"/>
                    </a:lnTo>
                    <a:lnTo>
                      <a:pt x="27" y="2"/>
                    </a:lnTo>
                    <a:lnTo>
                      <a:pt x="33" y="1"/>
                    </a:lnTo>
                    <a:lnTo>
                      <a:pt x="38" y="0"/>
                    </a:lnTo>
                    <a:lnTo>
                      <a:pt x="43" y="1"/>
                    </a:lnTo>
                    <a:lnTo>
                      <a:pt x="48" y="2"/>
                    </a:lnTo>
                    <a:lnTo>
                      <a:pt x="51" y="3"/>
                    </a:lnTo>
                    <a:lnTo>
                      <a:pt x="56" y="5"/>
                    </a:lnTo>
                    <a:lnTo>
                      <a:pt x="59" y="8"/>
                    </a:lnTo>
                    <a:lnTo>
                      <a:pt x="62" y="11"/>
                    </a:lnTo>
                    <a:lnTo>
                      <a:pt x="64" y="14"/>
                    </a:lnTo>
                    <a:lnTo>
                      <a:pt x="65" y="18"/>
                    </a:lnTo>
                    <a:lnTo>
                      <a:pt x="66" y="21"/>
                    </a:lnTo>
                    <a:lnTo>
                      <a:pt x="65" y="25"/>
                    </a:lnTo>
                    <a:lnTo>
                      <a:pt x="64" y="31"/>
                    </a:lnTo>
                    <a:lnTo>
                      <a:pt x="62" y="34"/>
                    </a:lnTo>
                    <a:lnTo>
                      <a:pt x="60" y="38"/>
                    </a:lnTo>
                    <a:lnTo>
                      <a:pt x="56" y="43"/>
                    </a:lnTo>
                    <a:lnTo>
                      <a:pt x="53" y="46"/>
                    </a:lnTo>
                    <a:lnTo>
                      <a:pt x="49" y="49"/>
                    </a:lnTo>
                    <a:lnTo>
                      <a:pt x="44" y="51"/>
                    </a:lnTo>
                    <a:lnTo>
                      <a:pt x="38" y="54"/>
                    </a:lnTo>
                    <a:lnTo>
                      <a:pt x="33" y="55"/>
                    </a:lnTo>
                    <a:lnTo>
                      <a:pt x="27" y="56"/>
                    </a:lnTo>
                    <a:lnTo>
                      <a:pt x="22" y="55"/>
                    </a:lnTo>
                    <a:lnTo>
                      <a:pt x="19" y="55"/>
                    </a:lnTo>
                    <a:lnTo>
                      <a:pt x="14" y="54"/>
                    </a:lnTo>
                    <a:lnTo>
                      <a:pt x="10" y="51"/>
                    </a:lnTo>
                    <a:lnTo>
                      <a:pt x="6" y="49"/>
                    </a:lnTo>
                    <a:lnTo>
                      <a:pt x="3" y="45"/>
                    </a:lnTo>
                    <a:lnTo>
                      <a:pt x="2" y="42"/>
                    </a:lnTo>
                  </a:path>
                </a:pathLst>
              </a:custGeom>
              <a:solidFill>
                <a:srgbClr val="ED83C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5035" name="Freeform 337"/>
              <p:cNvSpPr>
                <a:spLocks/>
              </p:cNvSpPr>
              <p:nvPr/>
            </p:nvSpPr>
            <p:spPr bwMode="auto">
              <a:xfrm>
                <a:off x="916" y="2158"/>
                <a:ext cx="64" cy="54"/>
              </a:xfrm>
              <a:custGeom>
                <a:avLst/>
                <a:gdLst>
                  <a:gd name="T0" fmla="*/ 1 w 64"/>
                  <a:gd name="T1" fmla="*/ 39 h 54"/>
                  <a:gd name="T2" fmla="*/ 0 w 64"/>
                  <a:gd name="T3" fmla="*/ 36 h 54"/>
                  <a:gd name="T4" fmla="*/ 0 w 64"/>
                  <a:gd name="T5" fmla="*/ 31 h 54"/>
                  <a:gd name="T6" fmla="*/ 0 w 64"/>
                  <a:gd name="T7" fmla="*/ 28 h 54"/>
                  <a:gd name="T8" fmla="*/ 1 w 64"/>
                  <a:gd name="T9" fmla="*/ 24 h 54"/>
                  <a:gd name="T10" fmla="*/ 3 w 64"/>
                  <a:gd name="T11" fmla="*/ 20 h 54"/>
                  <a:gd name="T12" fmla="*/ 6 w 64"/>
                  <a:gd name="T13" fmla="*/ 16 h 54"/>
                  <a:gd name="T14" fmla="*/ 8 w 64"/>
                  <a:gd name="T15" fmla="*/ 13 h 54"/>
                  <a:gd name="T16" fmla="*/ 12 w 64"/>
                  <a:gd name="T17" fmla="*/ 10 h 54"/>
                  <a:gd name="T18" fmla="*/ 16 w 64"/>
                  <a:gd name="T19" fmla="*/ 6 h 54"/>
                  <a:gd name="T20" fmla="*/ 21 w 64"/>
                  <a:gd name="T21" fmla="*/ 3 h 54"/>
                  <a:gd name="T22" fmla="*/ 26 w 64"/>
                  <a:gd name="T23" fmla="*/ 2 h 54"/>
                  <a:gd name="T24" fmla="*/ 31 w 64"/>
                  <a:gd name="T25" fmla="*/ 0 h 54"/>
                  <a:gd name="T26" fmla="*/ 36 w 64"/>
                  <a:gd name="T27" fmla="*/ 0 h 54"/>
                  <a:gd name="T28" fmla="*/ 41 w 64"/>
                  <a:gd name="T29" fmla="*/ 0 h 54"/>
                  <a:gd name="T30" fmla="*/ 45 w 64"/>
                  <a:gd name="T31" fmla="*/ 1 h 54"/>
                  <a:gd name="T32" fmla="*/ 49 w 64"/>
                  <a:gd name="T33" fmla="*/ 2 h 54"/>
                  <a:gd name="T34" fmla="*/ 54 w 64"/>
                  <a:gd name="T35" fmla="*/ 4 h 54"/>
                  <a:gd name="T36" fmla="*/ 57 w 64"/>
                  <a:gd name="T37" fmla="*/ 7 h 54"/>
                  <a:gd name="T38" fmla="*/ 59 w 64"/>
                  <a:gd name="T39" fmla="*/ 10 h 54"/>
                  <a:gd name="T40" fmla="*/ 61 w 64"/>
                  <a:gd name="T41" fmla="*/ 14 h 54"/>
                  <a:gd name="T42" fmla="*/ 62 w 64"/>
                  <a:gd name="T43" fmla="*/ 16 h 54"/>
                  <a:gd name="T44" fmla="*/ 63 w 64"/>
                  <a:gd name="T45" fmla="*/ 20 h 54"/>
                  <a:gd name="T46" fmla="*/ 62 w 64"/>
                  <a:gd name="T47" fmla="*/ 25 h 54"/>
                  <a:gd name="T48" fmla="*/ 61 w 64"/>
                  <a:gd name="T49" fmla="*/ 29 h 54"/>
                  <a:gd name="T50" fmla="*/ 60 w 64"/>
                  <a:gd name="T51" fmla="*/ 33 h 54"/>
                  <a:gd name="T52" fmla="*/ 57 w 64"/>
                  <a:gd name="T53" fmla="*/ 36 h 54"/>
                  <a:gd name="T54" fmla="*/ 54 w 64"/>
                  <a:gd name="T55" fmla="*/ 40 h 54"/>
                  <a:gd name="T56" fmla="*/ 50 w 64"/>
                  <a:gd name="T57" fmla="*/ 43 h 54"/>
                  <a:gd name="T58" fmla="*/ 46 w 64"/>
                  <a:gd name="T59" fmla="*/ 47 h 54"/>
                  <a:gd name="T60" fmla="*/ 42 w 64"/>
                  <a:gd name="T61" fmla="*/ 50 h 54"/>
                  <a:gd name="T62" fmla="*/ 37 w 64"/>
                  <a:gd name="T63" fmla="*/ 51 h 54"/>
                  <a:gd name="T64" fmla="*/ 32 w 64"/>
                  <a:gd name="T65" fmla="*/ 52 h 54"/>
                  <a:gd name="T66" fmla="*/ 27 w 64"/>
                  <a:gd name="T67" fmla="*/ 53 h 54"/>
                  <a:gd name="T68" fmla="*/ 21 w 64"/>
                  <a:gd name="T69" fmla="*/ 53 h 54"/>
                  <a:gd name="T70" fmla="*/ 17 w 64"/>
                  <a:gd name="T71" fmla="*/ 52 h 54"/>
                  <a:gd name="T72" fmla="*/ 13 w 64"/>
                  <a:gd name="T73" fmla="*/ 51 h 54"/>
                  <a:gd name="T74" fmla="*/ 9 w 64"/>
                  <a:gd name="T75" fmla="*/ 49 h 54"/>
                  <a:gd name="T76" fmla="*/ 7 w 64"/>
                  <a:gd name="T77" fmla="*/ 46 h 54"/>
                  <a:gd name="T78" fmla="*/ 3 w 64"/>
                  <a:gd name="T79" fmla="*/ 43 h 54"/>
                  <a:gd name="T80" fmla="*/ 1 w 64"/>
                  <a:gd name="T81" fmla="*/ 39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4"/>
                  <a:gd name="T124" fmla="*/ 0 h 54"/>
                  <a:gd name="T125" fmla="*/ 64 w 64"/>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4" h="54">
                    <a:moveTo>
                      <a:pt x="1" y="39"/>
                    </a:moveTo>
                    <a:lnTo>
                      <a:pt x="0" y="36"/>
                    </a:lnTo>
                    <a:lnTo>
                      <a:pt x="0" y="31"/>
                    </a:lnTo>
                    <a:lnTo>
                      <a:pt x="0" y="28"/>
                    </a:lnTo>
                    <a:lnTo>
                      <a:pt x="1" y="24"/>
                    </a:lnTo>
                    <a:lnTo>
                      <a:pt x="3" y="20"/>
                    </a:lnTo>
                    <a:lnTo>
                      <a:pt x="6" y="16"/>
                    </a:lnTo>
                    <a:lnTo>
                      <a:pt x="8" y="13"/>
                    </a:lnTo>
                    <a:lnTo>
                      <a:pt x="12" y="10"/>
                    </a:lnTo>
                    <a:lnTo>
                      <a:pt x="16" y="6"/>
                    </a:lnTo>
                    <a:lnTo>
                      <a:pt x="21" y="3"/>
                    </a:lnTo>
                    <a:lnTo>
                      <a:pt x="26" y="2"/>
                    </a:lnTo>
                    <a:lnTo>
                      <a:pt x="31" y="0"/>
                    </a:lnTo>
                    <a:lnTo>
                      <a:pt x="36" y="0"/>
                    </a:lnTo>
                    <a:lnTo>
                      <a:pt x="41" y="0"/>
                    </a:lnTo>
                    <a:lnTo>
                      <a:pt x="45" y="1"/>
                    </a:lnTo>
                    <a:lnTo>
                      <a:pt x="49" y="2"/>
                    </a:lnTo>
                    <a:lnTo>
                      <a:pt x="54" y="4"/>
                    </a:lnTo>
                    <a:lnTo>
                      <a:pt x="57" y="7"/>
                    </a:lnTo>
                    <a:lnTo>
                      <a:pt x="59" y="10"/>
                    </a:lnTo>
                    <a:lnTo>
                      <a:pt x="61" y="14"/>
                    </a:lnTo>
                    <a:lnTo>
                      <a:pt x="62" y="16"/>
                    </a:lnTo>
                    <a:lnTo>
                      <a:pt x="63" y="20"/>
                    </a:lnTo>
                    <a:lnTo>
                      <a:pt x="62" y="25"/>
                    </a:lnTo>
                    <a:lnTo>
                      <a:pt x="61" y="29"/>
                    </a:lnTo>
                    <a:lnTo>
                      <a:pt x="60" y="33"/>
                    </a:lnTo>
                    <a:lnTo>
                      <a:pt x="57" y="36"/>
                    </a:lnTo>
                    <a:lnTo>
                      <a:pt x="54" y="40"/>
                    </a:lnTo>
                    <a:lnTo>
                      <a:pt x="50" y="43"/>
                    </a:lnTo>
                    <a:lnTo>
                      <a:pt x="46" y="47"/>
                    </a:lnTo>
                    <a:lnTo>
                      <a:pt x="42" y="50"/>
                    </a:lnTo>
                    <a:lnTo>
                      <a:pt x="37" y="51"/>
                    </a:lnTo>
                    <a:lnTo>
                      <a:pt x="32" y="52"/>
                    </a:lnTo>
                    <a:lnTo>
                      <a:pt x="27" y="53"/>
                    </a:lnTo>
                    <a:lnTo>
                      <a:pt x="21" y="53"/>
                    </a:lnTo>
                    <a:lnTo>
                      <a:pt x="17" y="52"/>
                    </a:lnTo>
                    <a:lnTo>
                      <a:pt x="13" y="51"/>
                    </a:lnTo>
                    <a:lnTo>
                      <a:pt x="9" y="49"/>
                    </a:lnTo>
                    <a:lnTo>
                      <a:pt x="7" y="46"/>
                    </a:lnTo>
                    <a:lnTo>
                      <a:pt x="3" y="43"/>
                    </a:lnTo>
                    <a:lnTo>
                      <a:pt x="1" y="39"/>
                    </a:lnTo>
                  </a:path>
                </a:pathLst>
              </a:custGeom>
              <a:solidFill>
                <a:srgbClr val="F292CB"/>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5036" name="Freeform 338"/>
              <p:cNvSpPr>
                <a:spLocks/>
              </p:cNvSpPr>
              <p:nvPr/>
            </p:nvSpPr>
            <p:spPr bwMode="auto">
              <a:xfrm>
                <a:off x="918" y="2159"/>
                <a:ext cx="61" cy="52"/>
              </a:xfrm>
              <a:custGeom>
                <a:avLst/>
                <a:gdLst>
                  <a:gd name="T0" fmla="*/ 1 w 61"/>
                  <a:gd name="T1" fmla="*/ 37 h 52"/>
                  <a:gd name="T2" fmla="*/ 0 w 61"/>
                  <a:gd name="T3" fmla="*/ 34 h 52"/>
                  <a:gd name="T4" fmla="*/ 1 w 61"/>
                  <a:gd name="T5" fmla="*/ 30 h 52"/>
                  <a:gd name="T6" fmla="*/ 1 w 61"/>
                  <a:gd name="T7" fmla="*/ 27 h 52"/>
                  <a:gd name="T8" fmla="*/ 2 w 61"/>
                  <a:gd name="T9" fmla="*/ 23 h 52"/>
                  <a:gd name="T10" fmla="*/ 3 w 61"/>
                  <a:gd name="T11" fmla="*/ 20 h 52"/>
                  <a:gd name="T12" fmla="*/ 6 w 61"/>
                  <a:gd name="T13" fmla="*/ 15 h 52"/>
                  <a:gd name="T14" fmla="*/ 8 w 61"/>
                  <a:gd name="T15" fmla="*/ 11 h 52"/>
                  <a:gd name="T16" fmla="*/ 12 w 61"/>
                  <a:gd name="T17" fmla="*/ 9 h 52"/>
                  <a:gd name="T18" fmla="*/ 15 w 61"/>
                  <a:gd name="T19" fmla="*/ 6 h 52"/>
                  <a:gd name="T20" fmla="*/ 20 w 61"/>
                  <a:gd name="T21" fmla="*/ 3 h 52"/>
                  <a:gd name="T22" fmla="*/ 25 w 61"/>
                  <a:gd name="T23" fmla="*/ 2 h 52"/>
                  <a:gd name="T24" fmla="*/ 30 w 61"/>
                  <a:gd name="T25" fmla="*/ 0 h 52"/>
                  <a:gd name="T26" fmla="*/ 35 w 61"/>
                  <a:gd name="T27" fmla="*/ 0 h 52"/>
                  <a:gd name="T28" fmla="*/ 39 w 61"/>
                  <a:gd name="T29" fmla="*/ 0 h 52"/>
                  <a:gd name="T30" fmla="*/ 43 w 61"/>
                  <a:gd name="T31" fmla="*/ 1 h 52"/>
                  <a:gd name="T32" fmla="*/ 47 w 61"/>
                  <a:gd name="T33" fmla="*/ 2 h 52"/>
                  <a:gd name="T34" fmla="*/ 51 w 61"/>
                  <a:gd name="T35" fmla="*/ 4 h 52"/>
                  <a:gd name="T36" fmla="*/ 54 w 61"/>
                  <a:gd name="T37" fmla="*/ 6 h 52"/>
                  <a:gd name="T38" fmla="*/ 56 w 61"/>
                  <a:gd name="T39" fmla="*/ 10 h 52"/>
                  <a:gd name="T40" fmla="*/ 58 w 61"/>
                  <a:gd name="T41" fmla="*/ 12 h 52"/>
                  <a:gd name="T42" fmla="*/ 59 w 61"/>
                  <a:gd name="T43" fmla="*/ 16 h 52"/>
                  <a:gd name="T44" fmla="*/ 60 w 61"/>
                  <a:gd name="T45" fmla="*/ 19 h 52"/>
                  <a:gd name="T46" fmla="*/ 60 w 61"/>
                  <a:gd name="T47" fmla="*/ 23 h 52"/>
                  <a:gd name="T48" fmla="*/ 58 w 61"/>
                  <a:gd name="T49" fmla="*/ 27 h 52"/>
                  <a:gd name="T50" fmla="*/ 57 w 61"/>
                  <a:gd name="T51" fmla="*/ 31 h 52"/>
                  <a:gd name="T52" fmla="*/ 54 w 61"/>
                  <a:gd name="T53" fmla="*/ 35 h 52"/>
                  <a:gd name="T54" fmla="*/ 51 w 61"/>
                  <a:gd name="T55" fmla="*/ 39 h 52"/>
                  <a:gd name="T56" fmla="*/ 48 w 61"/>
                  <a:gd name="T57" fmla="*/ 41 h 52"/>
                  <a:gd name="T58" fmla="*/ 44 w 61"/>
                  <a:gd name="T59" fmla="*/ 45 h 52"/>
                  <a:gd name="T60" fmla="*/ 40 w 61"/>
                  <a:gd name="T61" fmla="*/ 47 h 52"/>
                  <a:gd name="T62" fmla="*/ 34 w 61"/>
                  <a:gd name="T63" fmla="*/ 49 h 52"/>
                  <a:gd name="T64" fmla="*/ 30 w 61"/>
                  <a:gd name="T65" fmla="*/ 50 h 52"/>
                  <a:gd name="T66" fmla="*/ 25 w 61"/>
                  <a:gd name="T67" fmla="*/ 50 h 52"/>
                  <a:gd name="T68" fmla="*/ 20 w 61"/>
                  <a:gd name="T69" fmla="*/ 51 h 52"/>
                  <a:gd name="T70" fmla="*/ 17 w 61"/>
                  <a:gd name="T71" fmla="*/ 49 h 52"/>
                  <a:gd name="T72" fmla="*/ 13 w 61"/>
                  <a:gd name="T73" fmla="*/ 48 h 52"/>
                  <a:gd name="T74" fmla="*/ 9 w 61"/>
                  <a:gd name="T75" fmla="*/ 46 h 52"/>
                  <a:gd name="T76" fmla="*/ 6 w 61"/>
                  <a:gd name="T77" fmla="*/ 44 h 52"/>
                  <a:gd name="T78" fmla="*/ 3 w 61"/>
                  <a:gd name="T79" fmla="*/ 41 h 52"/>
                  <a:gd name="T80" fmla="*/ 1 w 61"/>
                  <a:gd name="T81" fmla="*/ 37 h 5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1"/>
                  <a:gd name="T124" fmla="*/ 0 h 52"/>
                  <a:gd name="T125" fmla="*/ 61 w 61"/>
                  <a:gd name="T126" fmla="*/ 52 h 5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1" h="52">
                    <a:moveTo>
                      <a:pt x="1" y="37"/>
                    </a:moveTo>
                    <a:lnTo>
                      <a:pt x="0" y="34"/>
                    </a:lnTo>
                    <a:lnTo>
                      <a:pt x="1" y="30"/>
                    </a:lnTo>
                    <a:lnTo>
                      <a:pt x="1" y="27"/>
                    </a:lnTo>
                    <a:lnTo>
                      <a:pt x="2" y="23"/>
                    </a:lnTo>
                    <a:lnTo>
                      <a:pt x="3" y="20"/>
                    </a:lnTo>
                    <a:lnTo>
                      <a:pt x="6" y="15"/>
                    </a:lnTo>
                    <a:lnTo>
                      <a:pt x="8" y="11"/>
                    </a:lnTo>
                    <a:lnTo>
                      <a:pt x="12" y="9"/>
                    </a:lnTo>
                    <a:lnTo>
                      <a:pt x="15" y="6"/>
                    </a:lnTo>
                    <a:lnTo>
                      <a:pt x="20" y="3"/>
                    </a:lnTo>
                    <a:lnTo>
                      <a:pt x="25" y="2"/>
                    </a:lnTo>
                    <a:lnTo>
                      <a:pt x="30" y="0"/>
                    </a:lnTo>
                    <a:lnTo>
                      <a:pt x="35" y="0"/>
                    </a:lnTo>
                    <a:lnTo>
                      <a:pt x="39" y="0"/>
                    </a:lnTo>
                    <a:lnTo>
                      <a:pt x="43" y="1"/>
                    </a:lnTo>
                    <a:lnTo>
                      <a:pt x="47" y="2"/>
                    </a:lnTo>
                    <a:lnTo>
                      <a:pt x="51" y="4"/>
                    </a:lnTo>
                    <a:lnTo>
                      <a:pt x="54" y="6"/>
                    </a:lnTo>
                    <a:lnTo>
                      <a:pt x="56" y="10"/>
                    </a:lnTo>
                    <a:lnTo>
                      <a:pt x="58" y="12"/>
                    </a:lnTo>
                    <a:lnTo>
                      <a:pt x="59" y="16"/>
                    </a:lnTo>
                    <a:lnTo>
                      <a:pt x="60" y="19"/>
                    </a:lnTo>
                    <a:lnTo>
                      <a:pt x="60" y="23"/>
                    </a:lnTo>
                    <a:lnTo>
                      <a:pt x="58" y="27"/>
                    </a:lnTo>
                    <a:lnTo>
                      <a:pt x="57" y="31"/>
                    </a:lnTo>
                    <a:lnTo>
                      <a:pt x="54" y="35"/>
                    </a:lnTo>
                    <a:lnTo>
                      <a:pt x="51" y="39"/>
                    </a:lnTo>
                    <a:lnTo>
                      <a:pt x="48" y="41"/>
                    </a:lnTo>
                    <a:lnTo>
                      <a:pt x="44" y="45"/>
                    </a:lnTo>
                    <a:lnTo>
                      <a:pt x="40" y="47"/>
                    </a:lnTo>
                    <a:lnTo>
                      <a:pt x="34" y="49"/>
                    </a:lnTo>
                    <a:lnTo>
                      <a:pt x="30" y="50"/>
                    </a:lnTo>
                    <a:lnTo>
                      <a:pt x="25" y="50"/>
                    </a:lnTo>
                    <a:lnTo>
                      <a:pt x="20" y="51"/>
                    </a:lnTo>
                    <a:lnTo>
                      <a:pt x="17" y="49"/>
                    </a:lnTo>
                    <a:lnTo>
                      <a:pt x="13" y="48"/>
                    </a:lnTo>
                    <a:lnTo>
                      <a:pt x="9" y="46"/>
                    </a:lnTo>
                    <a:lnTo>
                      <a:pt x="6" y="44"/>
                    </a:lnTo>
                    <a:lnTo>
                      <a:pt x="3" y="41"/>
                    </a:lnTo>
                    <a:lnTo>
                      <a:pt x="1" y="37"/>
                    </a:lnTo>
                  </a:path>
                </a:pathLst>
              </a:custGeom>
              <a:solidFill>
                <a:srgbClr val="F6A1D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5037" name="Freeform 339"/>
              <p:cNvSpPr>
                <a:spLocks/>
              </p:cNvSpPr>
              <p:nvPr/>
            </p:nvSpPr>
            <p:spPr bwMode="auto">
              <a:xfrm>
                <a:off x="919" y="2160"/>
                <a:ext cx="59" cy="49"/>
              </a:xfrm>
              <a:custGeom>
                <a:avLst/>
                <a:gdLst>
                  <a:gd name="T0" fmla="*/ 1 w 59"/>
                  <a:gd name="T1" fmla="*/ 36 h 49"/>
                  <a:gd name="T2" fmla="*/ 1 w 59"/>
                  <a:gd name="T3" fmla="*/ 33 h 49"/>
                  <a:gd name="T4" fmla="*/ 0 w 59"/>
                  <a:gd name="T5" fmla="*/ 29 h 49"/>
                  <a:gd name="T6" fmla="*/ 1 w 59"/>
                  <a:gd name="T7" fmla="*/ 25 h 49"/>
                  <a:gd name="T8" fmla="*/ 2 w 59"/>
                  <a:gd name="T9" fmla="*/ 22 h 49"/>
                  <a:gd name="T10" fmla="*/ 3 w 59"/>
                  <a:gd name="T11" fmla="*/ 19 h 49"/>
                  <a:gd name="T12" fmla="*/ 5 w 59"/>
                  <a:gd name="T13" fmla="*/ 15 h 49"/>
                  <a:gd name="T14" fmla="*/ 8 w 59"/>
                  <a:gd name="T15" fmla="*/ 11 h 49"/>
                  <a:gd name="T16" fmla="*/ 11 w 59"/>
                  <a:gd name="T17" fmla="*/ 9 h 49"/>
                  <a:gd name="T18" fmla="*/ 16 w 59"/>
                  <a:gd name="T19" fmla="*/ 6 h 49"/>
                  <a:gd name="T20" fmla="*/ 19 w 59"/>
                  <a:gd name="T21" fmla="*/ 3 h 49"/>
                  <a:gd name="T22" fmla="*/ 25 w 59"/>
                  <a:gd name="T23" fmla="*/ 2 h 49"/>
                  <a:gd name="T24" fmla="*/ 29 w 59"/>
                  <a:gd name="T25" fmla="*/ 1 h 49"/>
                  <a:gd name="T26" fmla="*/ 33 w 59"/>
                  <a:gd name="T27" fmla="*/ 0 h 49"/>
                  <a:gd name="T28" fmla="*/ 38 w 59"/>
                  <a:gd name="T29" fmla="*/ 1 h 49"/>
                  <a:gd name="T30" fmla="*/ 41 w 59"/>
                  <a:gd name="T31" fmla="*/ 1 h 49"/>
                  <a:gd name="T32" fmla="*/ 45 w 59"/>
                  <a:gd name="T33" fmla="*/ 2 h 49"/>
                  <a:gd name="T34" fmla="*/ 49 w 59"/>
                  <a:gd name="T35" fmla="*/ 4 h 49"/>
                  <a:gd name="T36" fmla="*/ 52 w 59"/>
                  <a:gd name="T37" fmla="*/ 6 h 49"/>
                  <a:gd name="T38" fmla="*/ 55 w 59"/>
                  <a:gd name="T39" fmla="*/ 9 h 49"/>
                  <a:gd name="T40" fmla="*/ 56 w 59"/>
                  <a:gd name="T41" fmla="*/ 12 h 49"/>
                  <a:gd name="T42" fmla="*/ 57 w 59"/>
                  <a:gd name="T43" fmla="*/ 15 h 49"/>
                  <a:gd name="T44" fmla="*/ 58 w 59"/>
                  <a:gd name="T45" fmla="*/ 19 h 49"/>
                  <a:gd name="T46" fmla="*/ 57 w 59"/>
                  <a:gd name="T47" fmla="*/ 23 h 49"/>
                  <a:gd name="T48" fmla="*/ 56 w 59"/>
                  <a:gd name="T49" fmla="*/ 27 h 49"/>
                  <a:gd name="T50" fmla="*/ 55 w 59"/>
                  <a:gd name="T51" fmla="*/ 30 h 49"/>
                  <a:gd name="T52" fmla="*/ 52 w 59"/>
                  <a:gd name="T53" fmla="*/ 34 h 49"/>
                  <a:gd name="T54" fmla="*/ 49 w 59"/>
                  <a:gd name="T55" fmla="*/ 37 h 49"/>
                  <a:gd name="T56" fmla="*/ 46 w 59"/>
                  <a:gd name="T57" fmla="*/ 40 h 49"/>
                  <a:gd name="T58" fmla="*/ 42 w 59"/>
                  <a:gd name="T59" fmla="*/ 42 h 49"/>
                  <a:gd name="T60" fmla="*/ 39 w 59"/>
                  <a:gd name="T61" fmla="*/ 45 h 49"/>
                  <a:gd name="T62" fmla="*/ 33 w 59"/>
                  <a:gd name="T63" fmla="*/ 47 h 49"/>
                  <a:gd name="T64" fmla="*/ 29 w 59"/>
                  <a:gd name="T65" fmla="*/ 48 h 49"/>
                  <a:gd name="T66" fmla="*/ 24 w 59"/>
                  <a:gd name="T67" fmla="*/ 48 h 49"/>
                  <a:gd name="T68" fmla="*/ 20 w 59"/>
                  <a:gd name="T69" fmla="*/ 48 h 49"/>
                  <a:gd name="T70" fmla="*/ 16 w 59"/>
                  <a:gd name="T71" fmla="*/ 47 h 49"/>
                  <a:gd name="T72" fmla="*/ 12 w 59"/>
                  <a:gd name="T73" fmla="*/ 46 h 49"/>
                  <a:gd name="T74" fmla="*/ 9 w 59"/>
                  <a:gd name="T75" fmla="*/ 45 h 49"/>
                  <a:gd name="T76" fmla="*/ 6 w 59"/>
                  <a:gd name="T77" fmla="*/ 42 h 49"/>
                  <a:gd name="T78" fmla="*/ 3 w 59"/>
                  <a:gd name="T79" fmla="*/ 40 h 49"/>
                  <a:gd name="T80" fmla="*/ 1 w 59"/>
                  <a:gd name="T81" fmla="*/ 36 h 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9"/>
                  <a:gd name="T124" fmla="*/ 0 h 49"/>
                  <a:gd name="T125" fmla="*/ 59 w 59"/>
                  <a:gd name="T126" fmla="*/ 49 h 4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9" h="49">
                    <a:moveTo>
                      <a:pt x="1" y="36"/>
                    </a:moveTo>
                    <a:lnTo>
                      <a:pt x="1" y="33"/>
                    </a:lnTo>
                    <a:lnTo>
                      <a:pt x="0" y="29"/>
                    </a:lnTo>
                    <a:lnTo>
                      <a:pt x="1" y="25"/>
                    </a:lnTo>
                    <a:lnTo>
                      <a:pt x="2" y="22"/>
                    </a:lnTo>
                    <a:lnTo>
                      <a:pt x="3" y="19"/>
                    </a:lnTo>
                    <a:lnTo>
                      <a:pt x="5" y="15"/>
                    </a:lnTo>
                    <a:lnTo>
                      <a:pt x="8" y="11"/>
                    </a:lnTo>
                    <a:lnTo>
                      <a:pt x="11" y="9"/>
                    </a:lnTo>
                    <a:lnTo>
                      <a:pt x="16" y="6"/>
                    </a:lnTo>
                    <a:lnTo>
                      <a:pt x="19" y="3"/>
                    </a:lnTo>
                    <a:lnTo>
                      <a:pt x="25" y="2"/>
                    </a:lnTo>
                    <a:lnTo>
                      <a:pt x="29" y="1"/>
                    </a:lnTo>
                    <a:lnTo>
                      <a:pt x="33" y="0"/>
                    </a:lnTo>
                    <a:lnTo>
                      <a:pt x="38" y="1"/>
                    </a:lnTo>
                    <a:lnTo>
                      <a:pt x="41" y="1"/>
                    </a:lnTo>
                    <a:lnTo>
                      <a:pt x="45" y="2"/>
                    </a:lnTo>
                    <a:lnTo>
                      <a:pt x="49" y="4"/>
                    </a:lnTo>
                    <a:lnTo>
                      <a:pt x="52" y="6"/>
                    </a:lnTo>
                    <a:lnTo>
                      <a:pt x="55" y="9"/>
                    </a:lnTo>
                    <a:lnTo>
                      <a:pt x="56" y="12"/>
                    </a:lnTo>
                    <a:lnTo>
                      <a:pt x="57" y="15"/>
                    </a:lnTo>
                    <a:lnTo>
                      <a:pt x="58" y="19"/>
                    </a:lnTo>
                    <a:lnTo>
                      <a:pt x="57" y="23"/>
                    </a:lnTo>
                    <a:lnTo>
                      <a:pt x="56" y="27"/>
                    </a:lnTo>
                    <a:lnTo>
                      <a:pt x="55" y="30"/>
                    </a:lnTo>
                    <a:lnTo>
                      <a:pt x="52" y="34"/>
                    </a:lnTo>
                    <a:lnTo>
                      <a:pt x="49" y="37"/>
                    </a:lnTo>
                    <a:lnTo>
                      <a:pt x="46" y="40"/>
                    </a:lnTo>
                    <a:lnTo>
                      <a:pt x="42" y="42"/>
                    </a:lnTo>
                    <a:lnTo>
                      <a:pt x="39" y="45"/>
                    </a:lnTo>
                    <a:lnTo>
                      <a:pt x="33" y="47"/>
                    </a:lnTo>
                    <a:lnTo>
                      <a:pt x="29" y="48"/>
                    </a:lnTo>
                    <a:lnTo>
                      <a:pt x="24" y="48"/>
                    </a:lnTo>
                    <a:lnTo>
                      <a:pt x="20" y="48"/>
                    </a:lnTo>
                    <a:lnTo>
                      <a:pt x="16" y="47"/>
                    </a:lnTo>
                    <a:lnTo>
                      <a:pt x="12" y="46"/>
                    </a:lnTo>
                    <a:lnTo>
                      <a:pt x="9" y="45"/>
                    </a:lnTo>
                    <a:lnTo>
                      <a:pt x="6" y="42"/>
                    </a:lnTo>
                    <a:lnTo>
                      <a:pt x="3" y="40"/>
                    </a:lnTo>
                    <a:lnTo>
                      <a:pt x="1" y="36"/>
                    </a:lnTo>
                  </a:path>
                </a:pathLst>
              </a:custGeom>
              <a:solidFill>
                <a:srgbClr val="FAB0D4"/>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5038" name="Freeform 340"/>
              <p:cNvSpPr>
                <a:spLocks/>
              </p:cNvSpPr>
              <p:nvPr/>
            </p:nvSpPr>
            <p:spPr bwMode="auto">
              <a:xfrm>
                <a:off x="920" y="2161"/>
                <a:ext cx="57" cy="46"/>
              </a:xfrm>
              <a:custGeom>
                <a:avLst/>
                <a:gdLst>
                  <a:gd name="T0" fmla="*/ 37 w 57"/>
                  <a:gd name="T1" fmla="*/ 42 h 46"/>
                  <a:gd name="T2" fmla="*/ 33 w 57"/>
                  <a:gd name="T3" fmla="*/ 43 h 46"/>
                  <a:gd name="T4" fmla="*/ 28 w 57"/>
                  <a:gd name="T5" fmla="*/ 44 h 46"/>
                  <a:gd name="T6" fmla="*/ 24 w 57"/>
                  <a:gd name="T7" fmla="*/ 45 h 46"/>
                  <a:gd name="T8" fmla="*/ 19 w 57"/>
                  <a:gd name="T9" fmla="*/ 45 h 46"/>
                  <a:gd name="T10" fmla="*/ 15 w 57"/>
                  <a:gd name="T11" fmla="*/ 44 h 46"/>
                  <a:gd name="T12" fmla="*/ 12 w 57"/>
                  <a:gd name="T13" fmla="*/ 44 h 46"/>
                  <a:gd name="T14" fmla="*/ 8 w 57"/>
                  <a:gd name="T15" fmla="*/ 41 h 46"/>
                  <a:gd name="T16" fmla="*/ 6 w 57"/>
                  <a:gd name="T17" fmla="*/ 39 h 46"/>
                  <a:gd name="T18" fmla="*/ 3 w 57"/>
                  <a:gd name="T19" fmla="*/ 37 h 46"/>
                  <a:gd name="T20" fmla="*/ 1 w 57"/>
                  <a:gd name="T21" fmla="*/ 33 h 46"/>
                  <a:gd name="T22" fmla="*/ 0 w 57"/>
                  <a:gd name="T23" fmla="*/ 30 h 46"/>
                  <a:gd name="T24" fmla="*/ 1 w 57"/>
                  <a:gd name="T25" fmla="*/ 27 h 46"/>
                  <a:gd name="T26" fmla="*/ 1 w 57"/>
                  <a:gd name="T27" fmla="*/ 23 h 46"/>
                  <a:gd name="T28" fmla="*/ 1 w 57"/>
                  <a:gd name="T29" fmla="*/ 21 h 46"/>
                  <a:gd name="T30" fmla="*/ 3 w 57"/>
                  <a:gd name="T31" fmla="*/ 17 h 46"/>
                  <a:gd name="T32" fmla="*/ 5 w 57"/>
                  <a:gd name="T33" fmla="*/ 13 h 46"/>
                  <a:gd name="T34" fmla="*/ 7 w 57"/>
                  <a:gd name="T35" fmla="*/ 11 h 46"/>
                  <a:gd name="T36" fmla="*/ 10 w 57"/>
                  <a:gd name="T37" fmla="*/ 8 h 46"/>
                  <a:gd name="T38" fmla="*/ 15 w 57"/>
                  <a:gd name="T39" fmla="*/ 6 h 46"/>
                  <a:gd name="T40" fmla="*/ 18 w 57"/>
                  <a:gd name="T41" fmla="*/ 3 h 46"/>
                  <a:gd name="T42" fmla="*/ 23 w 57"/>
                  <a:gd name="T43" fmla="*/ 2 h 46"/>
                  <a:gd name="T44" fmla="*/ 28 w 57"/>
                  <a:gd name="T45" fmla="*/ 0 h 46"/>
                  <a:gd name="T46" fmla="*/ 33 w 57"/>
                  <a:gd name="T47" fmla="*/ 0 h 46"/>
                  <a:gd name="T48" fmla="*/ 37 w 57"/>
                  <a:gd name="T49" fmla="*/ 0 h 46"/>
                  <a:gd name="T50" fmla="*/ 40 w 57"/>
                  <a:gd name="T51" fmla="*/ 1 h 46"/>
                  <a:gd name="T52" fmla="*/ 44 w 57"/>
                  <a:gd name="T53" fmla="*/ 1 h 46"/>
                  <a:gd name="T54" fmla="*/ 47 w 57"/>
                  <a:gd name="T55" fmla="*/ 3 h 46"/>
                  <a:gd name="T56" fmla="*/ 50 w 57"/>
                  <a:gd name="T57" fmla="*/ 6 h 46"/>
                  <a:gd name="T58" fmla="*/ 52 w 57"/>
                  <a:gd name="T59" fmla="*/ 8 h 46"/>
                  <a:gd name="T60" fmla="*/ 54 w 57"/>
                  <a:gd name="T61" fmla="*/ 11 h 46"/>
                  <a:gd name="T62" fmla="*/ 55 w 57"/>
                  <a:gd name="T63" fmla="*/ 14 h 46"/>
                  <a:gd name="T64" fmla="*/ 56 w 57"/>
                  <a:gd name="T65" fmla="*/ 17 h 46"/>
                  <a:gd name="T66" fmla="*/ 55 w 57"/>
                  <a:gd name="T67" fmla="*/ 20 h 46"/>
                  <a:gd name="T68" fmla="*/ 54 w 57"/>
                  <a:gd name="T69" fmla="*/ 24 h 46"/>
                  <a:gd name="T70" fmla="*/ 53 w 57"/>
                  <a:gd name="T71" fmla="*/ 27 h 46"/>
                  <a:gd name="T72" fmla="*/ 50 w 57"/>
                  <a:gd name="T73" fmla="*/ 32 h 46"/>
                  <a:gd name="T74" fmla="*/ 48 w 57"/>
                  <a:gd name="T75" fmla="*/ 34 h 46"/>
                  <a:gd name="T76" fmla="*/ 45 w 57"/>
                  <a:gd name="T77" fmla="*/ 37 h 46"/>
                  <a:gd name="T78" fmla="*/ 41 w 57"/>
                  <a:gd name="T79" fmla="*/ 40 h 46"/>
                  <a:gd name="T80" fmla="*/ 37 w 57"/>
                  <a:gd name="T81" fmla="*/ 42 h 4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7"/>
                  <a:gd name="T124" fmla="*/ 0 h 46"/>
                  <a:gd name="T125" fmla="*/ 57 w 57"/>
                  <a:gd name="T126" fmla="*/ 46 h 4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7" h="46">
                    <a:moveTo>
                      <a:pt x="37" y="42"/>
                    </a:moveTo>
                    <a:lnTo>
                      <a:pt x="33" y="43"/>
                    </a:lnTo>
                    <a:lnTo>
                      <a:pt x="28" y="44"/>
                    </a:lnTo>
                    <a:lnTo>
                      <a:pt x="24" y="45"/>
                    </a:lnTo>
                    <a:lnTo>
                      <a:pt x="19" y="45"/>
                    </a:lnTo>
                    <a:lnTo>
                      <a:pt x="15" y="44"/>
                    </a:lnTo>
                    <a:lnTo>
                      <a:pt x="12" y="44"/>
                    </a:lnTo>
                    <a:lnTo>
                      <a:pt x="8" y="41"/>
                    </a:lnTo>
                    <a:lnTo>
                      <a:pt x="6" y="39"/>
                    </a:lnTo>
                    <a:lnTo>
                      <a:pt x="3" y="37"/>
                    </a:lnTo>
                    <a:lnTo>
                      <a:pt x="1" y="33"/>
                    </a:lnTo>
                    <a:lnTo>
                      <a:pt x="0" y="30"/>
                    </a:lnTo>
                    <a:lnTo>
                      <a:pt x="1" y="27"/>
                    </a:lnTo>
                    <a:lnTo>
                      <a:pt x="1" y="23"/>
                    </a:lnTo>
                    <a:lnTo>
                      <a:pt x="1" y="21"/>
                    </a:lnTo>
                    <a:lnTo>
                      <a:pt x="3" y="17"/>
                    </a:lnTo>
                    <a:lnTo>
                      <a:pt x="5" y="13"/>
                    </a:lnTo>
                    <a:lnTo>
                      <a:pt x="7" y="11"/>
                    </a:lnTo>
                    <a:lnTo>
                      <a:pt x="10" y="8"/>
                    </a:lnTo>
                    <a:lnTo>
                      <a:pt x="15" y="6"/>
                    </a:lnTo>
                    <a:lnTo>
                      <a:pt x="18" y="3"/>
                    </a:lnTo>
                    <a:lnTo>
                      <a:pt x="23" y="2"/>
                    </a:lnTo>
                    <a:lnTo>
                      <a:pt x="28" y="0"/>
                    </a:lnTo>
                    <a:lnTo>
                      <a:pt x="33" y="0"/>
                    </a:lnTo>
                    <a:lnTo>
                      <a:pt x="37" y="0"/>
                    </a:lnTo>
                    <a:lnTo>
                      <a:pt x="40" y="1"/>
                    </a:lnTo>
                    <a:lnTo>
                      <a:pt x="44" y="1"/>
                    </a:lnTo>
                    <a:lnTo>
                      <a:pt x="47" y="3"/>
                    </a:lnTo>
                    <a:lnTo>
                      <a:pt x="50" y="6"/>
                    </a:lnTo>
                    <a:lnTo>
                      <a:pt x="52" y="8"/>
                    </a:lnTo>
                    <a:lnTo>
                      <a:pt x="54" y="11"/>
                    </a:lnTo>
                    <a:lnTo>
                      <a:pt x="55" y="14"/>
                    </a:lnTo>
                    <a:lnTo>
                      <a:pt x="56" y="17"/>
                    </a:lnTo>
                    <a:lnTo>
                      <a:pt x="55" y="20"/>
                    </a:lnTo>
                    <a:lnTo>
                      <a:pt x="54" y="24"/>
                    </a:lnTo>
                    <a:lnTo>
                      <a:pt x="53" y="27"/>
                    </a:lnTo>
                    <a:lnTo>
                      <a:pt x="50" y="32"/>
                    </a:lnTo>
                    <a:lnTo>
                      <a:pt x="48" y="34"/>
                    </a:lnTo>
                    <a:lnTo>
                      <a:pt x="45" y="37"/>
                    </a:lnTo>
                    <a:lnTo>
                      <a:pt x="41" y="40"/>
                    </a:lnTo>
                    <a:lnTo>
                      <a:pt x="37" y="42"/>
                    </a:lnTo>
                  </a:path>
                </a:pathLst>
              </a:custGeom>
              <a:solidFill>
                <a:srgbClr val="FFBFD8"/>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5039" name="Freeform 341"/>
              <p:cNvSpPr>
                <a:spLocks/>
              </p:cNvSpPr>
              <p:nvPr/>
            </p:nvSpPr>
            <p:spPr bwMode="auto">
              <a:xfrm>
                <a:off x="923" y="2163"/>
                <a:ext cx="52" cy="44"/>
              </a:xfrm>
              <a:custGeom>
                <a:avLst/>
                <a:gdLst>
                  <a:gd name="T0" fmla="*/ 1 w 52"/>
                  <a:gd name="T1" fmla="*/ 32 h 44"/>
                  <a:gd name="T2" fmla="*/ 0 w 52"/>
                  <a:gd name="T3" fmla="*/ 29 h 44"/>
                  <a:gd name="T4" fmla="*/ 1 w 52"/>
                  <a:gd name="T5" fmla="*/ 25 h 44"/>
                  <a:gd name="T6" fmla="*/ 1 w 52"/>
                  <a:gd name="T7" fmla="*/ 22 h 44"/>
                  <a:gd name="T8" fmla="*/ 1 w 52"/>
                  <a:gd name="T9" fmla="*/ 20 h 44"/>
                  <a:gd name="T10" fmla="*/ 2 w 52"/>
                  <a:gd name="T11" fmla="*/ 17 h 44"/>
                  <a:gd name="T12" fmla="*/ 4 w 52"/>
                  <a:gd name="T13" fmla="*/ 13 h 44"/>
                  <a:gd name="T14" fmla="*/ 7 w 52"/>
                  <a:gd name="T15" fmla="*/ 10 h 44"/>
                  <a:gd name="T16" fmla="*/ 10 w 52"/>
                  <a:gd name="T17" fmla="*/ 8 h 44"/>
                  <a:gd name="T18" fmla="*/ 13 w 52"/>
                  <a:gd name="T19" fmla="*/ 6 h 44"/>
                  <a:gd name="T20" fmla="*/ 17 w 52"/>
                  <a:gd name="T21" fmla="*/ 3 h 44"/>
                  <a:gd name="T22" fmla="*/ 21 w 52"/>
                  <a:gd name="T23" fmla="*/ 1 h 44"/>
                  <a:gd name="T24" fmla="*/ 25 w 52"/>
                  <a:gd name="T25" fmla="*/ 0 h 44"/>
                  <a:gd name="T26" fmla="*/ 29 w 52"/>
                  <a:gd name="T27" fmla="*/ 0 h 44"/>
                  <a:gd name="T28" fmla="*/ 33 w 52"/>
                  <a:gd name="T29" fmla="*/ 1 h 44"/>
                  <a:gd name="T30" fmla="*/ 37 w 52"/>
                  <a:gd name="T31" fmla="*/ 1 h 44"/>
                  <a:gd name="T32" fmla="*/ 40 w 52"/>
                  <a:gd name="T33" fmla="*/ 2 h 44"/>
                  <a:gd name="T34" fmla="*/ 43 w 52"/>
                  <a:gd name="T35" fmla="*/ 3 h 44"/>
                  <a:gd name="T36" fmla="*/ 46 w 52"/>
                  <a:gd name="T37" fmla="*/ 5 h 44"/>
                  <a:gd name="T38" fmla="*/ 47 w 52"/>
                  <a:gd name="T39" fmla="*/ 7 h 44"/>
                  <a:gd name="T40" fmla="*/ 49 w 52"/>
                  <a:gd name="T41" fmla="*/ 11 h 44"/>
                  <a:gd name="T42" fmla="*/ 50 w 52"/>
                  <a:gd name="T43" fmla="*/ 13 h 44"/>
                  <a:gd name="T44" fmla="*/ 51 w 52"/>
                  <a:gd name="T45" fmla="*/ 16 h 44"/>
                  <a:gd name="T46" fmla="*/ 50 w 52"/>
                  <a:gd name="T47" fmla="*/ 20 h 44"/>
                  <a:gd name="T48" fmla="*/ 49 w 52"/>
                  <a:gd name="T49" fmla="*/ 23 h 44"/>
                  <a:gd name="T50" fmla="*/ 48 w 52"/>
                  <a:gd name="T51" fmla="*/ 26 h 44"/>
                  <a:gd name="T52" fmla="*/ 46 w 52"/>
                  <a:gd name="T53" fmla="*/ 29 h 44"/>
                  <a:gd name="T54" fmla="*/ 43 w 52"/>
                  <a:gd name="T55" fmla="*/ 33 h 44"/>
                  <a:gd name="T56" fmla="*/ 41 w 52"/>
                  <a:gd name="T57" fmla="*/ 35 h 44"/>
                  <a:gd name="T58" fmla="*/ 37 w 52"/>
                  <a:gd name="T59" fmla="*/ 37 h 44"/>
                  <a:gd name="T60" fmla="*/ 33 w 52"/>
                  <a:gd name="T61" fmla="*/ 40 h 44"/>
                  <a:gd name="T62" fmla="*/ 30 w 52"/>
                  <a:gd name="T63" fmla="*/ 41 h 44"/>
                  <a:gd name="T64" fmla="*/ 26 w 52"/>
                  <a:gd name="T65" fmla="*/ 42 h 44"/>
                  <a:gd name="T66" fmla="*/ 21 w 52"/>
                  <a:gd name="T67" fmla="*/ 42 h 44"/>
                  <a:gd name="T68" fmla="*/ 17 w 52"/>
                  <a:gd name="T69" fmla="*/ 43 h 44"/>
                  <a:gd name="T70" fmla="*/ 14 w 52"/>
                  <a:gd name="T71" fmla="*/ 42 h 44"/>
                  <a:gd name="T72" fmla="*/ 10 w 52"/>
                  <a:gd name="T73" fmla="*/ 41 h 44"/>
                  <a:gd name="T74" fmla="*/ 8 w 52"/>
                  <a:gd name="T75" fmla="*/ 39 h 44"/>
                  <a:gd name="T76" fmla="*/ 5 w 52"/>
                  <a:gd name="T77" fmla="*/ 37 h 44"/>
                  <a:gd name="T78" fmla="*/ 3 w 52"/>
                  <a:gd name="T79" fmla="*/ 35 h 44"/>
                  <a:gd name="T80" fmla="*/ 1 w 52"/>
                  <a:gd name="T81" fmla="*/ 32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44"/>
                  <a:gd name="T125" fmla="*/ 52 w 52"/>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44">
                    <a:moveTo>
                      <a:pt x="1" y="32"/>
                    </a:moveTo>
                    <a:lnTo>
                      <a:pt x="0" y="29"/>
                    </a:lnTo>
                    <a:lnTo>
                      <a:pt x="1" y="25"/>
                    </a:lnTo>
                    <a:lnTo>
                      <a:pt x="1" y="22"/>
                    </a:lnTo>
                    <a:lnTo>
                      <a:pt x="1" y="20"/>
                    </a:lnTo>
                    <a:lnTo>
                      <a:pt x="2" y="17"/>
                    </a:lnTo>
                    <a:lnTo>
                      <a:pt x="4" y="13"/>
                    </a:lnTo>
                    <a:lnTo>
                      <a:pt x="7" y="10"/>
                    </a:lnTo>
                    <a:lnTo>
                      <a:pt x="10" y="8"/>
                    </a:lnTo>
                    <a:lnTo>
                      <a:pt x="13" y="6"/>
                    </a:lnTo>
                    <a:lnTo>
                      <a:pt x="17" y="3"/>
                    </a:lnTo>
                    <a:lnTo>
                      <a:pt x="21" y="1"/>
                    </a:lnTo>
                    <a:lnTo>
                      <a:pt x="25" y="0"/>
                    </a:lnTo>
                    <a:lnTo>
                      <a:pt x="29" y="0"/>
                    </a:lnTo>
                    <a:lnTo>
                      <a:pt x="33" y="1"/>
                    </a:lnTo>
                    <a:lnTo>
                      <a:pt x="37" y="1"/>
                    </a:lnTo>
                    <a:lnTo>
                      <a:pt x="40" y="2"/>
                    </a:lnTo>
                    <a:lnTo>
                      <a:pt x="43" y="3"/>
                    </a:lnTo>
                    <a:lnTo>
                      <a:pt x="46" y="5"/>
                    </a:lnTo>
                    <a:lnTo>
                      <a:pt x="47" y="7"/>
                    </a:lnTo>
                    <a:lnTo>
                      <a:pt x="49" y="11"/>
                    </a:lnTo>
                    <a:lnTo>
                      <a:pt x="50" y="13"/>
                    </a:lnTo>
                    <a:lnTo>
                      <a:pt x="51" y="16"/>
                    </a:lnTo>
                    <a:lnTo>
                      <a:pt x="50" y="20"/>
                    </a:lnTo>
                    <a:lnTo>
                      <a:pt x="49" y="23"/>
                    </a:lnTo>
                    <a:lnTo>
                      <a:pt x="48" y="26"/>
                    </a:lnTo>
                    <a:lnTo>
                      <a:pt x="46" y="29"/>
                    </a:lnTo>
                    <a:lnTo>
                      <a:pt x="43" y="33"/>
                    </a:lnTo>
                    <a:lnTo>
                      <a:pt x="41" y="35"/>
                    </a:lnTo>
                    <a:lnTo>
                      <a:pt x="37" y="37"/>
                    </a:lnTo>
                    <a:lnTo>
                      <a:pt x="33" y="40"/>
                    </a:lnTo>
                    <a:lnTo>
                      <a:pt x="30" y="41"/>
                    </a:lnTo>
                    <a:lnTo>
                      <a:pt x="26" y="42"/>
                    </a:lnTo>
                    <a:lnTo>
                      <a:pt x="21" y="42"/>
                    </a:lnTo>
                    <a:lnTo>
                      <a:pt x="17" y="43"/>
                    </a:lnTo>
                    <a:lnTo>
                      <a:pt x="14" y="42"/>
                    </a:lnTo>
                    <a:lnTo>
                      <a:pt x="10" y="41"/>
                    </a:lnTo>
                    <a:lnTo>
                      <a:pt x="8" y="39"/>
                    </a:lnTo>
                    <a:lnTo>
                      <a:pt x="5" y="37"/>
                    </a:lnTo>
                    <a:lnTo>
                      <a:pt x="3" y="35"/>
                    </a:lnTo>
                    <a:lnTo>
                      <a:pt x="1" y="32"/>
                    </a:lnTo>
                  </a:path>
                </a:pathLst>
              </a:custGeom>
              <a:solidFill>
                <a:srgbClr val="F9AFC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5040" name="Freeform 342"/>
              <p:cNvSpPr>
                <a:spLocks/>
              </p:cNvSpPr>
              <p:nvPr/>
            </p:nvSpPr>
            <p:spPr bwMode="auto">
              <a:xfrm>
                <a:off x="924" y="2164"/>
                <a:ext cx="49" cy="41"/>
              </a:xfrm>
              <a:custGeom>
                <a:avLst/>
                <a:gdLst>
                  <a:gd name="T0" fmla="*/ 2 w 49"/>
                  <a:gd name="T1" fmla="*/ 30 h 41"/>
                  <a:gd name="T2" fmla="*/ 0 w 49"/>
                  <a:gd name="T3" fmla="*/ 26 h 41"/>
                  <a:gd name="T4" fmla="*/ 1 w 49"/>
                  <a:gd name="T5" fmla="*/ 23 h 41"/>
                  <a:gd name="T6" fmla="*/ 1 w 49"/>
                  <a:gd name="T7" fmla="*/ 21 h 41"/>
                  <a:gd name="T8" fmla="*/ 2 w 49"/>
                  <a:gd name="T9" fmla="*/ 18 h 41"/>
                  <a:gd name="T10" fmla="*/ 3 w 49"/>
                  <a:gd name="T11" fmla="*/ 15 h 41"/>
                  <a:gd name="T12" fmla="*/ 4 w 49"/>
                  <a:gd name="T13" fmla="*/ 13 h 41"/>
                  <a:gd name="T14" fmla="*/ 7 w 49"/>
                  <a:gd name="T15" fmla="*/ 10 h 41"/>
                  <a:gd name="T16" fmla="*/ 9 w 49"/>
                  <a:gd name="T17" fmla="*/ 7 h 41"/>
                  <a:gd name="T18" fmla="*/ 13 w 49"/>
                  <a:gd name="T19" fmla="*/ 4 h 41"/>
                  <a:gd name="T20" fmla="*/ 16 w 49"/>
                  <a:gd name="T21" fmla="*/ 3 h 41"/>
                  <a:gd name="T22" fmla="*/ 21 w 49"/>
                  <a:gd name="T23" fmla="*/ 1 h 41"/>
                  <a:gd name="T24" fmla="*/ 24 w 49"/>
                  <a:gd name="T25" fmla="*/ 1 h 41"/>
                  <a:gd name="T26" fmla="*/ 28 w 49"/>
                  <a:gd name="T27" fmla="*/ 0 h 41"/>
                  <a:gd name="T28" fmla="*/ 32 w 49"/>
                  <a:gd name="T29" fmla="*/ 0 h 41"/>
                  <a:gd name="T30" fmla="*/ 35 w 49"/>
                  <a:gd name="T31" fmla="*/ 1 h 41"/>
                  <a:gd name="T32" fmla="*/ 37 w 49"/>
                  <a:gd name="T33" fmla="*/ 1 h 41"/>
                  <a:gd name="T34" fmla="*/ 41 w 49"/>
                  <a:gd name="T35" fmla="*/ 2 h 41"/>
                  <a:gd name="T36" fmla="*/ 43 w 49"/>
                  <a:gd name="T37" fmla="*/ 5 h 41"/>
                  <a:gd name="T38" fmla="*/ 45 w 49"/>
                  <a:gd name="T39" fmla="*/ 6 h 41"/>
                  <a:gd name="T40" fmla="*/ 47 w 49"/>
                  <a:gd name="T41" fmla="*/ 10 h 41"/>
                  <a:gd name="T42" fmla="*/ 47 w 49"/>
                  <a:gd name="T43" fmla="*/ 13 h 41"/>
                  <a:gd name="T44" fmla="*/ 48 w 49"/>
                  <a:gd name="T45" fmla="*/ 15 h 41"/>
                  <a:gd name="T46" fmla="*/ 47 w 49"/>
                  <a:gd name="T47" fmla="*/ 18 h 41"/>
                  <a:gd name="T48" fmla="*/ 47 w 49"/>
                  <a:gd name="T49" fmla="*/ 22 h 41"/>
                  <a:gd name="T50" fmla="*/ 45 w 49"/>
                  <a:gd name="T51" fmla="*/ 25 h 41"/>
                  <a:gd name="T52" fmla="*/ 44 w 49"/>
                  <a:gd name="T53" fmla="*/ 27 h 41"/>
                  <a:gd name="T54" fmla="*/ 41 w 49"/>
                  <a:gd name="T55" fmla="*/ 30 h 41"/>
                  <a:gd name="T56" fmla="*/ 39 w 49"/>
                  <a:gd name="T57" fmla="*/ 33 h 41"/>
                  <a:gd name="T58" fmla="*/ 36 w 49"/>
                  <a:gd name="T59" fmla="*/ 35 h 41"/>
                  <a:gd name="T60" fmla="*/ 32 w 49"/>
                  <a:gd name="T61" fmla="*/ 37 h 41"/>
                  <a:gd name="T62" fmla="*/ 28 w 49"/>
                  <a:gd name="T63" fmla="*/ 38 h 41"/>
                  <a:gd name="T64" fmla="*/ 25 w 49"/>
                  <a:gd name="T65" fmla="*/ 39 h 41"/>
                  <a:gd name="T66" fmla="*/ 20 w 49"/>
                  <a:gd name="T67" fmla="*/ 40 h 41"/>
                  <a:gd name="T68" fmla="*/ 17 w 49"/>
                  <a:gd name="T69" fmla="*/ 40 h 41"/>
                  <a:gd name="T70" fmla="*/ 14 w 49"/>
                  <a:gd name="T71" fmla="*/ 39 h 41"/>
                  <a:gd name="T72" fmla="*/ 9 w 49"/>
                  <a:gd name="T73" fmla="*/ 38 h 41"/>
                  <a:gd name="T74" fmla="*/ 8 w 49"/>
                  <a:gd name="T75" fmla="*/ 37 h 41"/>
                  <a:gd name="T76" fmla="*/ 5 w 49"/>
                  <a:gd name="T77" fmla="*/ 34 h 41"/>
                  <a:gd name="T78" fmla="*/ 4 w 49"/>
                  <a:gd name="T79" fmla="*/ 33 h 41"/>
                  <a:gd name="T80" fmla="*/ 2 w 49"/>
                  <a:gd name="T81" fmla="*/ 30 h 4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9"/>
                  <a:gd name="T124" fmla="*/ 0 h 41"/>
                  <a:gd name="T125" fmla="*/ 49 w 49"/>
                  <a:gd name="T126" fmla="*/ 41 h 4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9" h="41">
                    <a:moveTo>
                      <a:pt x="2" y="30"/>
                    </a:moveTo>
                    <a:lnTo>
                      <a:pt x="0" y="26"/>
                    </a:lnTo>
                    <a:lnTo>
                      <a:pt x="1" y="23"/>
                    </a:lnTo>
                    <a:lnTo>
                      <a:pt x="1" y="21"/>
                    </a:lnTo>
                    <a:lnTo>
                      <a:pt x="2" y="18"/>
                    </a:lnTo>
                    <a:lnTo>
                      <a:pt x="3" y="15"/>
                    </a:lnTo>
                    <a:lnTo>
                      <a:pt x="4" y="13"/>
                    </a:lnTo>
                    <a:lnTo>
                      <a:pt x="7" y="10"/>
                    </a:lnTo>
                    <a:lnTo>
                      <a:pt x="9" y="7"/>
                    </a:lnTo>
                    <a:lnTo>
                      <a:pt x="13" y="4"/>
                    </a:lnTo>
                    <a:lnTo>
                      <a:pt x="16" y="3"/>
                    </a:lnTo>
                    <a:lnTo>
                      <a:pt x="21" y="1"/>
                    </a:lnTo>
                    <a:lnTo>
                      <a:pt x="24" y="1"/>
                    </a:lnTo>
                    <a:lnTo>
                      <a:pt x="28" y="0"/>
                    </a:lnTo>
                    <a:lnTo>
                      <a:pt x="32" y="0"/>
                    </a:lnTo>
                    <a:lnTo>
                      <a:pt x="35" y="1"/>
                    </a:lnTo>
                    <a:lnTo>
                      <a:pt x="37" y="1"/>
                    </a:lnTo>
                    <a:lnTo>
                      <a:pt x="41" y="2"/>
                    </a:lnTo>
                    <a:lnTo>
                      <a:pt x="43" y="5"/>
                    </a:lnTo>
                    <a:lnTo>
                      <a:pt x="45" y="6"/>
                    </a:lnTo>
                    <a:lnTo>
                      <a:pt x="47" y="10"/>
                    </a:lnTo>
                    <a:lnTo>
                      <a:pt x="47" y="13"/>
                    </a:lnTo>
                    <a:lnTo>
                      <a:pt x="48" y="15"/>
                    </a:lnTo>
                    <a:lnTo>
                      <a:pt x="47" y="18"/>
                    </a:lnTo>
                    <a:lnTo>
                      <a:pt x="47" y="22"/>
                    </a:lnTo>
                    <a:lnTo>
                      <a:pt x="45" y="25"/>
                    </a:lnTo>
                    <a:lnTo>
                      <a:pt x="44" y="27"/>
                    </a:lnTo>
                    <a:lnTo>
                      <a:pt x="41" y="30"/>
                    </a:lnTo>
                    <a:lnTo>
                      <a:pt x="39" y="33"/>
                    </a:lnTo>
                    <a:lnTo>
                      <a:pt x="36" y="35"/>
                    </a:lnTo>
                    <a:lnTo>
                      <a:pt x="32" y="37"/>
                    </a:lnTo>
                    <a:lnTo>
                      <a:pt x="28" y="38"/>
                    </a:lnTo>
                    <a:lnTo>
                      <a:pt x="25" y="39"/>
                    </a:lnTo>
                    <a:lnTo>
                      <a:pt x="20" y="40"/>
                    </a:lnTo>
                    <a:lnTo>
                      <a:pt x="17" y="40"/>
                    </a:lnTo>
                    <a:lnTo>
                      <a:pt x="14" y="39"/>
                    </a:lnTo>
                    <a:lnTo>
                      <a:pt x="9" y="38"/>
                    </a:lnTo>
                    <a:lnTo>
                      <a:pt x="8" y="37"/>
                    </a:lnTo>
                    <a:lnTo>
                      <a:pt x="5" y="34"/>
                    </a:lnTo>
                    <a:lnTo>
                      <a:pt x="4" y="33"/>
                    </a:lnTo>
                    <a:lnTo>
                      <a:pt x="2" y="30"/>
                    </a:lnTo>
                  </a:path>
                </a:pathLst>
              </a:custGeom>
              <a:solidFill>
                <a:srgbClr val="F4A0C6"/>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5041" name="Freeform 343"/>
              <p:cNvSpPr>
                <a:spLocks/>
              </p:cNvSpPr>
              <p:nvPr/>
            </p:nvSpPr>
            <p:spPr bwMode="auto">
              <a:xfrm>
                <a:off x="926" y="2166"/>
                <a:ext cx="46" cy="37"/>
              </a:xfrm>
              <a:custGeom>
                <a:avLst/>
                <a:gdLst>
                  <a:gd name="T0" fmla="*/ 2 w 46"/>
                  <a:gd name="T1" fmla="*/ 27 h 37"/>
                  <a:gd name="T2" fmla="*/ 0 w 46"/>
                  <a:gd name="T3" fmla="*/ 24 h 37"/>
                  <a:gd name="T4" fmla="*/ 1 w 46"/>
                  <a:gd name="T5" fmla="*/ 21 h 37"/>
                  <a:gd name="T6" fmla="*/ 1 w 46"/>
                  <a:gd name="T7" fmla="*/ 19 h 37"/>
                  <a:gd name="T8" fmla="*/ 1 w 46"/>
                  <a:gd name="T9" fmla="*/ 16 h 37"/>
                  <a:gd name="T10" fmla="*/ 2 w 46"/>
                  <a:gd name="T11" fmla="*/ 14 h 37"/>
                  <a:gd name="T12" fmla="*/ 5 w 46"/>
                  <a:gd name="T13" fmla="*/ 11 h 37"/>
                  <a:gd name="T14" fmla="*/ 6 w 46"/>
                  <a:gd name="T15" fmla="*/ 8 h 37"/>
                  <a:gd name="T16" fmla="*/ 9 w 46"/>
                  <a:gd name="T17" fmla="*/ 7 h 37"/>
                  <a:gd name="T18" fmla="*/ 12 w 46"/>
                  <a:gd name="T19" fmla="*/ 4 h 37"/>
                  <a:gd name="T20" fmla="*/ 16 w 46"/>
                  <a:gd name="T21" fmla="*/ 3 h 37"/>
                  <a:gd name="T22" fmla="*/ 19 w 46"/>
                  <a:gd name="T23" fmla="*/ 2 h 37"/>
                  <a:gd name="T24" fmla="*/ 22 w 46"/>
                  <a:gd name="T25" fmla="*/ 1 h 37"/>
                  <a:gd name="T26" fmla="*/ 26 w 46"/>
                  <a:gd name="T27" fmla="*/ 0 h 37"/>
                  <a:gd name="T28" fmla="*/ 30 w 46"/>
                  <a:gd name="T29" fmla="*/ 1 h 37"/>
                  <a:gd name="T30" fmla="*/ 33 w 46"/>
                  <a:gd name="T31" fmla="*/ 1 h 37"/>
                  <a:gd name="T32" fmla="*/ 35 w 46"/>
                  <a:gd name="T33" fmla="*/ 2 h 37"/>
                  <a:gd name="T34" fmla="*/ 38 w 46"/>
                  <a:gd name="T35" fmla="*/ 3 h 37"/>
                  <a:gd name="T36" fmla="*/ 40 w 46"/>
                  <a:gd name="T37" fmla="*/ 5 h 37"/>
                  <a:gd name="T38" fmla="*/ 42 w 46"/>
                  <a:gd name="T39" fmla="*/ 6 h 37"/>
                  <a:gd name="T40" fmla="*/ 43 w 46"/>
                  <a:gd name="T41" fmla="*/ 9 h 37"/>
                  <a:gd name="T42" fmla="*/ 44 w 46"/>
                  <a:gd name="T43" fmla="*/ 11 h 37"/>
                  <a:gd name="T44" fmla="*/ 45 w 46"/>
                  <a:gd name="T45" fmla="*/ 14 h 37"/>
                  <a:gd name="T46" fmla="*/ 44 w 46"/>
                  <a:gd name="T47" fmla="*/ 16 h 37"/>
                  <a:gd name="T48" fmla="*/ 44 w 46"/>
                  <a:gd name="T49" fmla="*/ 20 h 37"/>
                  <a:gd name="T50" fmla="*/ 42 w 46"/>
                  <a:gd name="T51" fmla="*/ 22 h 37"/>
                  <a:gd name="T52" fmla="*/ 41 w 46"/>
                  <a:gd name="T53" fmla="*/ 25 h 37"/>
                  <a:gd name="T54" fmla="*/ 38 w 46"/>
                  <a:gd name="T55" fmla="*/ 28 h 37"/>
                  <a:gd name="T56" fmla="*/ 37 w 46"/>
                  <a:gd name="T57" fmla="*/ 29 h 37"/>
                  <a:gd name="T58" fmla="*/ 33 w 46"/>
                  <a:gd name="T59" fmla="*/ 32 h 37"/>
                  <a:gd name="T60" fmla="*/ 30 w 46"/>
                  <a:gd name="T61" fmla="*/ 33 h 37"/>
                  <a:gd name="T62" fmla="*/ 26 w 46"/>
                  <a:gd name="T63" fmla="*/ 35 h 37"/>
                  <a:gd name="T64" fmla="*/ 23 w 46"/>
                  <a:gd name="T65" fmla="*/ 36 h 37"/>
                  <a:gd name="T66" fmla="*/ 19 w 46"/>
                  <a:gd name="T67" fmla="*/ 36 h 37"/>
                  <a:gd name="T68" fmla="*/ 16 w 46"/>
                  <a:gd name="T69" fmla="*/ 35 h 37"/>
                  <a:gd name="T70" fmla="*/ 12 w 46"/>
                  <a:gd name="T71" fmla="*/ 35 h 37"/>
                  <a:gd name="T72" fmla="*/ 9 w 46"/>
                  <a:gd name="T73" fmla="*/ 35 h 37"/>
                  <a:gd name="T74" fmla="*/ 7 w 46"/>
                  <a:gd name="T75" fmla="*/ 33 h 37"/>
                  <a:gd name="T76" fmla="*/ 5 w 46"/>
                  <a:gd name="T77" fmla="*/ 32 h 37"/>
                  <a:gd name="T78" fmla="*/ 4 w 46"/>
                  <a:gd name="T79" fmla="*/ 29 h 37"/>
                  <a:gd name="T80" fmla="*/ 2 w 46"/>
                  <a:gd name="T81" fmla="*/ 2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
                  <a:gd name="T124" fmla="*/ 0 h 37"/>
                  <a:gd name="T125" fmla="*/ 46 w 46"/>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 h="37">
                    <a:moveTo>
                      <a:pt x="2" y="27"/>
                    </a:moveTo>
                    <a:lnTo>
                      <a:pt x="0" y="24"/>
                    </a:lnTo>
                    <a:lnTo>
                      <a:pt x="1" y="21"/>
                    </a:lnTo>
                    <a:lnTo>
                      <a:pt x="1" y="19"/>
                    </a:lnTo>
                    <a:lnTo>
                      <a:pt x="1" y="16"/>
                    </a:lnTo>
                    <a:lnTo>
                      <a:pt x="2" y="14"/>
                    </a:lnTo>
                    <a:lnTo>
                      <a:pt x="5" y="11"/>
                    </a:lnTo>
                    <a:lnTo>
                      <a:pt x="6" y="8"/>
                    </a:lnTo>
                    <a:lnTo>
                      <a:pt x="9" y="7"/>
                    </a:lnTo>
                    <a:lnTo>
                      <a:pt x="12" y="4"/>
                    </a:lnTo>
                    <a:lnTo>
                      <a:pt x="16" y="3"/>
                    </a:lnTo>
                    <a:lnTo>
                      <a:pt x="19" y="2"/>
                    </a:lnTo>
                    <a:lnTo>
                      <a:pt x="22" y="1"/>
                    </a:lnTo>
                    <a:lnTo>
                      <a:pt x="26" y="0"/>
                    </a:lnTo>
                    <a:lnTo>
                      <a:pt x="30" y="1"/>
                    </a:lnTo>
                    <a:lnTo>
                      <a:pt x="33" y="1"/>
                    </a:lnTo>
                    <a:lnTo>
                      <a:pt x="35" y="2"/>
                    </a:lnTo>
                    <a:lnTo>
                      <a:pt x="38" y="3"/>
                    </a:lnTo>
                    <a:lnTo>
                      <a:pt x="40" y="5"/>
                    </a:lnTo>
                    <a:lnTo>
                      <a:pt x="42" y="6"/>
                    </a:lnTo>
                    <a:lnTo>
                      <a:pt x="43" y="9"/>
                    </a:lnTo>
                    <a:lnTo>
                      <a:pt x="44" y="11"/>
                    </a:lnTo>
                    <a:lnTo>
                      <a:pt x="45" y="14"/>
                    </a:lnTo>
                    <a:lnTo>
                      <a:pt x="44" y="16"/>
                    </a:lnTo>
                    <a:lnTo>
                      <a:pt x="44" y="20"/>
                    </a:lnTo>
                    <a:lnTo>
                      <a:pt x="42" y="22"/>
                    </a:lnTo>
                    <a:lnTo>
                      <a:pt x="41" y="25"/>
                    </a:lnTo>
                    <a:lnTo>
                      <a:pt x="38" y="28"/>
                    </a:lnTo>
                    <a:lnTo>
                      <a:pt x="37" y="29"/>
                    </a:lnTo>
                    <a:lnTo>
                      <a:pt x="33" y="32"/>
                    </a:lnTo>
                    <a:lnTo>
                      <a:pt x="30" y="33"/>
                    </a:lnTo>
                    <a:lnTo>
                      <a:pt x="26" y="35"/>
                    </a:lnTo>
                    <a:lnTo>
                      <a:pt x="23" y="36"/>
                    </a:lnTo>
                    <a:lnTo>
                      <a:pt x="19" y="36"/>
                    </a:lnTo>
                    <a:lnTo>
                      <a:pt x="16" y="35"/>
                    </a:lnTo>
                    <a:lnTo>
                      <a:pt x="12" y="35"/>
                    </a:lnTo>
                    <a:lnTo>
                      <a:pt x="9" y="35"/>
                    </a:lnTo>
                    <a:lnTo>
                      <a:pt x="7" y="33"/>
                    </a:lnTo>
                    <a:lnTo>
                      <a:pt x="5" y="32"/>
                    </a:lnTo>
                    <a:lnTo>
                      <a:pt x="4" y="29"/>
                    </a:lnTo>
                    <a:lnTo>
                      <a:pt x="2" y="27"/>
                    </a:lnTo>
                  </a:path>
                </a:pathLst>
              </a:custGeom>
              <a:solidFill>
                <a:srgbClr val="EF91B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5042" name="Freeform 344"/>
              <p:cNvSpPr>
                <a:spLocks/>
              </p:cNvSpPr>
              <p:nvPr/>
            </p:nvSpPr>
            <p:spPr bwMode="auto">
              <a:xfrm>
                <a:off x="928" y="2168"/>
                <a:ext cx="41" cy="34"/>
              </a:xfrm>
              <a:custGeom>
                <a:avLst/>
                <a:gdLst>
                  <a:gd name="T0" fmla="*/ 1 w 41"/>
                  <a:gd name="T1" fmla="*/ 25 h 34"/>
                  <a:gd name="T2" fmla="*/ 0 w 41"/>
                  <a:gd name="T3" fmla="*/ 22 h 34"/>
                  <a:gd name="T4" fmla="*/ 0 w 41"/>
                  <a:gd name="T5" fmla="*/ 18 h 34"/>
                  <a:gd name="T6" fmla="*/ 0 w 41"/>
                  <a:gd name="T7" fmla="*/ 17 h 34"/>
                  <a:gd name="T8" fmla="*/ 1 w 41"/>
                  <a:gd name="T9" fmla="*/ 15 h 34"/>
                  <a:gd name="T10" fmla="*/ 1 w 41"/>
                  <a:gd name="T11" fmla="*/ 13 h 34"/>
                  <a:gd name="T12" fmla="*/ 3 w 41"/>
                  <a:gd name="T13" fmla="*/ 11 h 34"/>
                  <a:gd name="T14" fmla="*/ 6 w 41"/>
                  <a:gd name="T15" fmla="*/ 8 h 34"/>
                  <a:gd name="T16" fmla="*/ 7 w 41"/>
                  <a:gd name="T17" fmla="*/ 6 h 34"/>
                  <a:gd name="T18" fmla="*/ 11 w 41"/>
                  <a:gd name="T19" fmla="*/ 4 h 34"/>
                  <a:gd name="T20" fmla="*/ 14 w 41"/>
                  <a:gd name="T21" fmla="*/ 2 h 34"/>
                  <a:gd name="T22" fmla="*/ 17 w 41"/>
                  <a:gd name="T23" fmla="*/ 1 h 34"/>
                  <a:gd name="T24" fmla="*/ 20 w 41"/>
                  <a:gd name="T25" fmla="*/ 1 h 34"/>
                  <a:gd name="T26" fmla="*/ 24 w 41"/>
                  <a:gd name="T27" fmla="*/ 0 h 34"/>
                  <a:gd name="T28" fmla="*/ 27 w 41"/>
                  <a:gd name="T29" fmla="*/ 1 h 34"/>
                  <a:gd name="T30" fmla="*/ 29 w 41"/>
                  <a:gd name="T31" fmla="*/ 1 h 34"/>
                  <a:gd name="T32" fmla="*/ 32 w 41"/>
                  <a:gd name="T33" fmla="*/ 1 h 34"/>
                  <a:gd name="T34" fmla="*/ 34 w 41"/>
                  <a:gd name="T35" fmla="*/ 2 h 34"/>
                  <a:gd name="T36" fmla="*/ 36 w 41"/>
                  <a:gd name="T37" fmla="*/ 4 h 34"/>
                  <a:gd name="T38" fmla="*/ 38 w 41"/>
                  <a:gd name="T39" fmla="*/ 5 h 34"/>
                  <a:gd name="T40" fmla="*/ 38 w 41"/>
                  <a:gd name="T41" fmla="*/ 8 h 34"/>
                  <a:gd name="T42" fmla="*/ 40 w 41"/>
                  <a:gd name="T43" fmla="*/ 10 h 34"/>
                  <a:gd name="T44" fmla="*/ 40 w 41"/>
                  <a:gd name="T45" fmla="*/ 13 h 34"/>
                  <a:gd name="T46" fmla="*/ 40 w 41"/>
                  <a:gd name="T47" fmla="*/ 15 h 34"/>
                  <a:gd name="T48" fmla="*/ 39 w 41"/>
                  <a:gd name="T49" fmla="*/ 17 h 34"/>
                  <a:gd name="T50" fmla="*/ 38 w 41"/>
                  <a:gd name="T51" fmla="*/ 20 h 34"/>
                  <a:gd name="T52" fmla="*/ 37 w 41"/>
                  <a:gd name="T53" fmla="*/ 22 h 34"/>
                  <a:gd name="T54" fmla="*/ 35 w 41"/>
                  <a:gd name="T55" fmla="*/ 25 h 34"/>
                  <a:gd name="T56" fmla="*/ 32 w 41"/>
                  <a:gd name="T57" fmla="*/ 27 h 34"/>
                  <a:gd name="T58" fmla="*/ 29 w 41"/>
                  <a:gd name="T59" fmla="*/ 29 h 34"/>
                  <a:gd name="T60" fmla="*/ 27 w 41"/>
                  <a:gd name="T61" fmla="*/ 30 h 34"/>
                  <a:gd name="T62" fmla="*/ 23 w 41"/>
                  <a:gd name="T63" fmla="*/ 32 h 34"/>
                  <a:gd name="T64" fmla="*/ 21 w 41"/>
                  <a:gd name="T65" fmla="*/ 33 h 34"/>
                  <a:gd name="T66" fmla="*/ 17 w 41"/>
                  <a:gd name="T67" fmla="*/ 33 h 34"/>
                  <a:gd name="T68" fmla="*/ 13 w 41"/>
                  <a:gd name="T69" fmla="*/ 32 h 34"/>
                  <a:gd name="T70" fmla="*/ 11 w 41"/>
                  <a:gd name="T71" fmla="*/ 32 h 34"/>
                  <a:gd name="T72" fmla="*/ 8 w 41"/>
                  <a:gd name="T73" fmla="*/ 32 h 34"/>
                  <a:gd name="T74" fmla="*/ 6 w 41"/>
                  <a:gd name="T75" fmla="*/ 30 h 34"/>
                  <a:gd name="T76" fmla="*/ 4 w 41"/>
                  <a:gd name="T77" fmla="*/ 29 h 34"/>
                  <a:gd name="T78" fmla="*/ 2 w 41"/>
                  <a:gd name="T79" fmla="*/ 27 h 34"/>
                  <a:gd name="T80" fmla="*/ 1 w 41"/>
                  <a:gd name="T81" fmla="*/ 25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34"/>
                  <a:gd name="T125" fmla="*/ 41 w 41"/>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34">
                    <a:moveTo>
                      <a:pt x="1" y="25"/>
                    </a:moveTo>
                    <a:lnTo>
                      <a:pt x="0" y="22"/>
                    </a:lnTo>
                    <a:lnTo>
                      <a:pt x="0" y="18"/>
                    </a:lnTo>
                    <a:lnTo>
                      <a:pt x="0" y="17"/>
                    </a:lnTo>
                    <a:lnTo>
                      <a:pt x="1" y="15"/>
                    </a:lnTo>
                    <a:lnTo>
                      <a:pt x="1" y="13"/>
                    </a:lnTo>
                    <a:lnTo>
                      <a:pt x="3" y="11"/>
                    </a:lnTo>
                    <a:lnTo>
                      <a:pt x="6" y="8"/>
                    </a:lnTo>
                    <a:lnTo>
                      <a:pt x="7" y="6"/>
                    </a:lnTo>
                    <a:lnTo>
                      <a:pt x="11" y="4"/>
                    </a:lnTo>
                    <a:lnTo>
                      <a:pt x="14" y="2"/>
                    </a:lnTo>
                    <a:lnTo>
                      <a:pt x="17" y="1"/>
                    </a:lnTo>
                    <a:lnTo>
                      <a:pt x="20" y="1"/>
                    </a:lnTo>
                    <a:lnTo>
                      <a:pt x="24" y="0"/>
                    </a:lnTo>
                    <a:lnTo>
                      <a:pt x="27" y="1"/>
                    </a:lnTo>
                    <a:lnTo>
                      <a:pt x="29" y="1"/>
                    </a:lnTo>
                    <a:lnTo>
                      <a:pt x="32" y="1"/>
                    </a:lnTo>
                    <a:lnTo>
                      <a:pt x="34" y="2"/>
                    </a:lnTo>
                    <a:lnTo>
                      <a:pt x="36" y="4"/>
                    </a:lnTo>
                    <a:lnTo>
                      <a:pt x="38" y="5"/>
                    </a:lnTo>
                    <a:lnTo>
                      <a:pt x="38" y="8"/>
                    </a:lnTo>
                    <a:lnTo>
                      <a:pt x="40" y="10"/>
                    </a:lnTo>
                    <a:lnTo>
                      <a:pt x="40" y="13"/>
                    </a:lnTo>
                    <a:lnTo>
                      <a:pt x="40" y="15"/>
                    </a:lnTo>
                    <a:lnTo>
                      <a:pt x="39" y="17"/>
                    </a:lnTo>
                    <a:lnTo>
                      <a:pt x="38" y="20"/>
                    </a:lnTo>
                    <a:lnTo>
                      <a:pt x="37" y="22"/>
                    </a:lnTo>
                    <a:lnTo>
                      <a:pt x="35" y="25"/>
                    </a:lnTo>
                    <a:lnTo>
                      <a:pt x="32" y="27"/>
                    </a:lnTo>
                    <a:lnTo>
                      <a:pt x="29" y="29"/>
                    </a:lnTo>
                    <a:lnTo>
                      <a:pt x="27" y="30"/>
                    </a:lnTo>
                    <a:lnTo>
                      <a:pt x="23" y="32"/>
                    </a:lnTo>
                    <a:lnTo>
                      <a:pt x="21" y="33"/>
                    </a:lnTo>
                    <a:lnTo>
                      <a:pt x="17" y="33"/>
                    </a:lnTo>
                    <a:lnTo>
                      <a:pt x="13" y="32"/>
                    </a:lnTo>
                    <a:lnTo>
                      <a:pt x="11" y="32"/>
                    </a:lnTo>
                    <a:lnTo>
                      <a:pt x="8" y="32"/>
                    </a:lnTo>
                    <a:lnTo>
                      <a:pt x="6" y="30"/>
                    </a:lnTo>
                    <a:lnTo>
                      <a:pt x="4" y="29"/>
                    </a:lnTo>
                    <a:lnTo>
                      <a:pt x="2" y="27"/>
                    </a:lnTo>
                    <a:lnTo>
                      <a:pt x="1" y="25"/>
                    </a:lnTo>
                  </a:path>
                </a:pathLst>
              </a:custGeom>
              <a:solidFill>
                <a:srgbClr val="EA82B5"/>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5043" name="Freeform 345"/>
              <p:cNvSpPr>
                <a:spLocks/>
              </p:cNvSpPr>
              <p:nvPr/>
            </p:nvSpPr>
            <p:spPr bwMode="auto">
              <a:xfrm>
                <a:off x="930" y="2169"/>
                <a:ext cx="37" cy="31"/>
              </a:xfrm>
              <a:custGeom>
                <a:avLst/>
                <a:gdLst>
                  <a:gd name="T0" fmla="*/ 1 w 37"/>
                  <a:gd name="T1" fmla="*/ 22 h 31"/>
                  <a:gd name="T2" fmla="*/ 0 w 37"/>
                  <a:gd name="T3" fmla="*/ 20 h 31"/>
                  <a:gd name="T4" fmla="*/ 0 w 37"/>
                  <a:gd name="T5" fmla="*/ 18 h 31"/>
                  <a:gd name="T6" fmla="*/ 0 w 37"/>
                  <a:gd name="T7" fmla="*/ 15 h 31"/>
                  <a:gd name="T8" fmla="*/ 1 w 37"/>
                  <a:gd name="T9" fmla="*/ 14 h 31"/>
                  <a:gd name="T10" fmla="*/ 2 w 37"/>
                  <a:gd name="T11" fmla="*/ 11 h 31"/>
                  <a:gd name="T12" fmla="*/ 4 w 37"/>
                  <a:gd name="T13" fmla="*/ 10 h 31"/>
                  <a:gd name="T14" fmla="*/ 6 w 37"/>
                  <a:gd name="T15" fmla="*/ 7 h 31"/>
                  <a:gd name="T16" fmla="*/ 7 w 37"/>
                  <a:gd name="T17" fmla="*/ 6 h 31"/>
                  <a:gd name="T18" fmla="*/ 9 w 37"/>
                  <a:gd name="T19" fmla="*/ 4 h 31"/>
                  <a:gd name="T20" fmla="*/ 12 w 37"/>
                  <a:gd name="T21" fmla="*/ 2 h 31"/>
                  <a:gd name="T22" fmla="*/ 16 w 37"/>
                  <a:gd name="T23" fmla="*/ 1 h 31"/>
                  <a:gd name="T24" fmla="*/ 18 w 37"/>
                  <a:gd name="T25" fmla="*/ 1 h 31"/>
                  <a:gd name="T26" fmla="*/ 21 w 37"/>
                  <a:gd name="T27" fmla="*/ 0 h 31"/>
                  <a:gd name="T28" fmla="*/ 24 w 37"/>
                  <a:gd name="T29" fmla="*/ 0 h 31"/>
                  <a:gd name="T30" fmla="*/ 27 w 37"/>
                  <a:gd name="T31" fmla="*/ 1 h 31"/>
                  <a:gd name="T32" fmla="*/ 29 w 37"/>
                  <a:gd name="T33" fmla="*/ 1 h 31"/>
                  <a:gd name="T34" fmla="*/ 31 w 37"/>
                  <a:gd name="T35" fmla="*/ 3 h 31"/>
                  <a:gd name="T36" fmla="*/ 33 w 37"/>
                  <a:gd name="T37" fmla="*/ 3 h 31"/>
                  <a:gd name="T38" fmla="*/ 34 w 37"/>
                  <a:gd name="T39" fmla="*/ 5 h 31"/>
                  <a:gd name="T40" fmla="*/ 35 w 37"/>
                  <a:gd name="T41" fmla="*/ 7 h 31"/>
                  <a:gd name="T42" fmla="*/ 36 w 37"/>
                  <a:gd name="T43" fmla="*/ 9 h 31"/>
                  <a:gd name="T44" fmla="*/ 36 w 37"/>
                  <a:gd name="T45" fmla="*/ 12 h 31"/>
                  <a:gd name="T46" fmla="*/ 36 w 37"/>
                  <a:gd name="T47" fmla="*/ 14 h 31"/>
                  <a:gd name="T48" fmla="*/ 35 w 37"/>
                  <a:gd name="T49" fmla="*/ 16 h 31"/>
                  <a:gd name="T50" fmla="*/ 35 w 37"/>
                  <a:gd name="T51" fmla="*/ 18 h 31"/>
                  <a:gd name="T52" fmla="*/ 33 w 37"/>
                  <a:gd name="T53" fmla="*/ 21 h 31"/>
                  <a:gd name="T54" fmla="*/ 32 w 37"/>
                  <a:gd name="T55" fmla="*/ 23 h 31"/>
                  <a:gd name="T56" fmla="*/ 29 w 37"/>
                  <a:gd name="T57" fmla="*/ 24 h 31"/>
                  <a:gd name="T58" fmla="*/ 27 w 37"/>
                  <a:gd name="T59" fmla="*/ 27 h 31"/>
                  <a:gd name="T60" fmla="*/ 24 w 37"/>
                  <a:gd name="T61" fmla="*/ 27 h 31"/>
                  <a:gd name="T62" fmla="*/ 21 w 37"/>
                  <a:gd name="T63" fmla="*/ 29 h 31"/>
                  <a:gd name="T64" fmla="*/ 18 w 37"/>
                  <a:gd name="T65" fmla="*/ 30 h 31"/>
                  <a:gd name="T66" fmla="*/ 16 w 37"/>
                  <a:gd name="T67" fmla="*/ 29 h 31"/>
                  <a:gd name="T68" fmla="*/ 13 w 37"/>
                  <a:gd name="T69" fmla="*/ 30 h 31"/>
                  <a:gd name="T70" fmla="*/ 11 w 37"/>
                  <a:gd name="T71" fmla="*/ 30 h 31"/>
                  <a:gd name="T72" fmla="*/ 8 w 37"/>
                  <a:gd name="T73" fmla="*/ 29 h 31"/>
                  <a:gd name="T74" fmla="*/ 6 w 37"/>
                  <a:gd name="T75" fmla="*/ 28 h 31"/>
                  <a:gd name="T76" fmla="*/ 4 w 37"/>
                  <a:gd name="T77" fmla="*/ 26 h 31"/>
                  <a:gd name="T78" fmla="*/ 2 w 37"/>
                  <a:gd name="T79" fmla="*/ 25 h 31"/>
                  <a:gd name="T80" fmla="*/ 1 w 37"/>
                  <a:gd name="T81" fmla="*/ 22 h 3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31"/>
                  <a:gd name="T125" fmla="*/ 37 w 37"/>
                  <a:gd name="T126" fmla="*/ 31 h 3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31">
                    <a:moveTo>
                      <a:pt x="1" y="22"/>
                    </a:moveTo>
                    <a:lnTo>
                      <a:pt x="0" y="20"/>
                    </a:lnTo>
                    <a:lnTo>
                      <a:pt x="0" y="18"/>
                    </a:lnTo>
                    <a:lnTo>
                      <a:pt x="0" y="15"/>
                    </a:lnTo>
                    <a:lnTo>
                      <a:pt x="1" y="14"/>
                    </a:lnTo>
                    <a:lnTo>
                      <a:pt x="2" y="11"/>
                    </a:lnTo>
                    <a:lnTo>
                      <a:pt x="4" y="10"/>
                    </a:lnTo>
                    <a:lnTo>
                      <a:pt x="6" y="7"/>
                    </a:lnTo>
                    <a:lnTo>
                      <a:pt x="7" y="6"/>
                    </a:lnTo>
                    <a:lnTo>
                      <a:pt x="9" y="4"/>
                    </a:lnTo>
                    <a:lnTo>
                      <a:pt x="12" y="2"/>
                    </a:lnTo>
                    <a:lnTo>
                      <a:pt x="16" y="1"/>
                    </a:lnTo>
                    <a:lnTo>
                      <a:pt x="18" y="1"/>
                    </a:lnTo>
                    <a:lnTo>
                      <a:pt x="21" y="0"/>
                    </a:lnTo>
                    <a:lnTo>
                      <a:pt x="24" y="0"/>
                    </a:lnTo>
                    <a:lnTo>
                      <a:pt x="27" y="1"/>
                    </a:lnTo>
                    <a:lnTo>
                      <a:pt x="29" y="1"/>
                    </a:lnTo>
                    <a:lnTo>
                      <a:pt x="31" y="3"/>
                    </a:lnTo>
                    <a:lnTo>
                      <a:pt x="33" y="3"/>
                    </a:lnTo>
                    <a:lnTo>
                      <a:pt x="34" y="5"/>
                    </a:lnTo>
                    <a:lnTo>
                      <a:pt x="35" y="7"/>
                    </a:lnTo>
                    <a:lnTo>
                      <a:pt x="36" y="9"/>
                    </a:lnTo>
                    <a:lnTo>
                      <a:pt x="36" y="12"/>
                    </a:lnTo>
                    <a:lnTo>
                      <a:pt x="36" y="14"/>
                    </a:lnTo>
                    <a:lnTo>
                      <a:pt x="35" y="16"/>
                    </a:lnTo>
                    <a:lnTo>
                      <a:pt x="35" y="18"/>
                    </a:lnTo>
                    <a:lnTo>
                      <a:pt x="33" y="21"/>
                    </a:lnTo>
                    <a:lnTo>
                      <a:pt x="32" y="23"/>
                    </a:lnTo>
                    <a:lnTo>
                      <a:pt x="29" y="24"/>
                    </a:lnTo>
                    <a:lnTo>
                      <a:pt x="27" y="27"/>
                    </a:lnTo>
                    <a:lnTo>
                      <a:pt x="24" y="27"/>
                    </a:lnTo>
                    <a:lnTo>
                      <a:pt x="21" y="29"/>
                    </a:lnTo>
                    <a:lnTo>
                      <a:pt x="18" y="30"/>
                    </a:lnTo>
                    <a:lnTo>
                      <a:pt x="16" y="29"/>
                    </a:lnTo>
                    <a:lnTo>
                      <a:pt x="13" y="30"/>
                    </a:lnTo>
                    <a:lnTo>
                      <a:pt x="11" y="30"/>
                    </a:lnTo>
                    <a:lnTo>
                      <a:pt x="8" y="29"/>
                    </a:lnTo>
                    <a:lnTo>
                      <a:pt x="6" y="28"/>
                    </a:lnTo>
                    <a:lnTo>
                      <a:pt x="4" y="26"/>
                    </a:lnTo>
                    <a:lnTo>
                      <a:pt x="2" y="25"/>
                    </a:lnTo>
                    <a:lnTo>
                      <a:pt x="1" y="22"/>
                    </a:lnTo>
                  </a:path>
                </a:pathLst>
              </a:custGeom>
              <a:solidFill>
                <a:srgbClr val="E572AC"/>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5044" name="Freeform 346"/>
              <p:cNvSpPr>
                <a:spLocks/>
              </p:cNvSpPr>
              <p:nvPr/>
            </p:nvSpPr>
            <p:spPr bwMode="auto">
              <a:xfrm>
                <a:off x="932" y="2172"/>
                <a:ext cx="34" cy="26"/>
              </a:xfrm>
              <a:custGeom>
                <a:avLst/>
                <a:gdLst>
                  <a:gd name="T0" fmla="*/ 2 w 34"/>
                  <a:gd name="T1" fmla="*/ 18 h 26"/>
                  <a:gd name="T2" fmla="*/ 0 w 34"/>
                  <a:gd name="T3" fmla="*/ 17 h 26"/>
                  <a:gd name="T4" fmla="*/ 1 w 34"/>
                  <a:gd name="T5" fmla="*/ 15 h 26"/>
                  <a:gd name="T6" fmla="*/ 1 w 34"/>
                  <a:gd name="T7" fmla="*/ 13 h 26"/>
                  <a:gd name="T8" fmla="*/ 2 w 34"/>
                  <a:gd name="T9" fmla="*/ 10 h 26"/>
                  <a:gd name="T10" fmla="*/ 3 w 34"/>
                  <a:gd name="T11" fmla="*/ 8 h 26"/>
                  <a:gd name="T12" fmla="*/ 4 w 34"/>
                  <a:gd name="T13" fmla="*/ 5 h 26"/>
                  <a:gd name="T14" fmla="*/ 7 w 34"/>
                  <a:gd name="T15" fmla="*/ 4 h 26"/>
                  <a:gd name="T16" fmla="*/ 10 w 34"/>
                  <a:gd name="T17" fmla="*/ 3 h 26"/>
                  <a:gd name="T18" fmla="*/ 12 w 34"/>
                  <a:gd name="T19" fmla="*/ 2 h 26"/>
                  <a:gd name="T20" fmla="*/ 15 w 34"/>
                  <a:gd name="T21" fmla="*/ 1 h 26"/>
                  <a:gd name="T22" fmla="*/ 17 w 34"/>
                  <a:gd name="T23" fmla="*/ 0 h 26"/>
                  <a:gd name="T24" fmla="*/ 20 w 34"/>
                  <a:gd name="T25" fmla="*/ 0 h 26"/>
                  <a:gd name="T26" fmla="*/ 22 w 34"/>
                  <a:gd name="T27" fmla="*/ 0 h 26"/>
                  <a:gd name="T28" fmla="*/ 25 w 34"/>
                  <a:gd name="T29" fmla="*/ 1 h 26"/>
                  <a:gd name="T30" fmla="*/ 27 w 34"/>
                  <a:gd name="T31" fmla="*/ 0 h 26"/>
                  <a:gd name="T32" fmla="*/ 29 w 34"/>
                  <a:gd name="T33" fmla="*/ 1 h 26"/>
                  <a:gd name="T34" fmla="*/ 31 w 34"/>
                  <a:gd name="T35" fmla="*/ 3 h 26"/>
                  <a:gd name="T36" fmla="*/ 31 w 34"/>
                  <a:gd name="T37" fmla="*/ 4 h 26"/>
                  <a:gd name="T38" fmla="*/ 32 w 34"/>
                  <a:gd name="T39" fmla="*/ 5 h 26"/>
                  <a:gd name="T40" fmla="*/ 33 w 34"/>
                  <a:gd name="T41" fmla="*/ 7 h 26"/>
                  <a:gd name="T42" fmla="*/ 33 w 34"/>
                  <a:gd name="T43" fmla="*/ 9 h 26"/>
                  <a:gd name="T44" fmla="*/ 33 w 34"/>
                  <a:gd name="T45" fmla="*/ 11 h 26"/>
                  <a:gd name="T46" fmla="*/ 32 w 34"/>
                  <a:gd name="T47" fmla="*/ 13 h 26"/>
                  <a:gd name="T48" fmla="*/ 32 w 34"/>
                  <a:gd name="T49" fmla="*/ 15 h 26"/>
                  <a:gd name="T50" fmla="*/ 31 w 34"/>
                  <a:gd name="T51" fmla="*/ 17 h 26"/>
                  <a:gd name="T52" fmla="*/ 29 w 34"/>
                  <a:gd name="T53" fmla="*/ 19 h 26"/>
                  <a:gd name="T54" fmla="*/ 27 w 34"/>
                  <a:gd name="T55" fmla="*/ 20 h 26"/>
                  <a:gd name="T56" fmla="*/ 25 w 34"/>
                  <a:gd name="T57" fmla="*/ 22 h 26"/>
                  <a:gd name="T58" fmla="*/ 22 w 34"/>
                  <a:gd name="T59" fmla="*/ 23 h 26"/>
                  <a:gd name="T60" fmla="*/ 20 w 34"/>
                  <a:gd name="T61" fmla="*/ 24 h 26"/>
                  <a:gd name="T62" fmla="*/ 17 w 34"/>
                  <a:gd name="T63" fmla="*/ 25 h 26"/>
                  <a:gd name="T64" fmla="*/ 15 w 34"/>
                  <a:gd name="T65" fmla="*/ 24 h 26"/>
                  <a:gd name="T66" fmla="*/ 12 w 34"/>
                  <a:gd name="T67" fmla="*/ 25 h 26"/>
                  <a:gd name="T68" fmla="*/ 10 w 34"/>
                  <a:gd name="T69" fmla="*/ 24 h 26"/>
                  <a:gd name="T70" fmla="*/ 7 w 34"/>
                  <a:gd name="T71" fmla="*/ 24 h 26"/>
                  <a:gd name="T72" fmla="*/ 5 w 34"/>
                  <a:gd name="T73" fmla="*/ 23 h 26"/>
                  <a:gd name="T74" fmla="*/ 4 w 34"/>
                  <a:gd name="T75" fmla="*/ 22 h 26"/>
                  <a:gd name="T76" fmla="*/ 2 w 34"/>
                  <a:gd name="T77" fmla="*/ 21 h 26"/>
                  <a:gd name="T78" fmla="*/ 2 w 34"/>
                  <a:gd name="T79" fmla="*/ 18 h 2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4"/>
                  <a:gd name="T121" fmla="*/ 0 h 26"/>
                  <a:gd name="T122" fmla="*/ 34 w 34"/>
                  <a:gd name="T123" fmla="*/ 26 h 2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4" h="26">
                    <a:moveTo>
                      <a:pt x="2" y="18"/>
                    </a:moveTo>
                    <a:lnTo>
                      <a:pt x="0" y="17"/>
                    </a:lnTo>
                    <a:lnTo>
                      <a:pt x="1" y="15"/>
                    </a:lnTo>
                    <a:lnTo>
                      <a:pt x="1" y="13"/>
                    </a:lnTo>
                    <a:lnTo>
                      <a:pt x="2" y="10"/>
                    </a:lnTo>
                    <a:lnTo>
                      <a:pt x="3" y="8"/>
                    </a:lnTo>
                    <a:lnTo>
                      <a:pt x="4" y="5"/>
                    </a:lnTo>
                    <a:lnTo>
                      <a:pt x="7" y="4"/>
                    </a:lnTo>
                    <a:lnTo>
                      <a:pt x="10" y="3"/>
                    </a:lnTo>
                    <a:lnTo>
                      <a:pt x="12" y="2"/>
                    </a:lnTo>
                    <a:lnTo>
                      <a:pt x="15" y="1"/>
                    </a:lnTo>
                    <a:lnTo>
                      <a:pt x="17" y="0"/>
                    </a:lnTo>
                    <a:lnTo>
                      <a:pt x="20" y="0"/>
                    </a:lnTo>
                    <a:lnTo>
                      <a:pt x="22" y="0"/>
                    </a:lnTo>
                    <a:lnTo>
                      <a:pt x="25" y="1"/>
                    </a:lnTo>
                    <a:lnTo>
                      <a:pt x="27" y="0"/>
                    </a:lnTo>
                    <a:lnTo>
                      <a:pt x="29" y="1"/>
                    </a:lnTo>
                    <a:lnTo>
                      <a:pt x="31" y="3"/>
                    </a:lnTo>
                    <a:lnTo>
                      <a:pt x="31" y="4"/>
                    </a:lnTo>
                    <a:lnTo>
                      <a:pt x="32" y="5"/>
                    </a:lnTo>
                    <a:lnTo>
                      <a:pt x="33" y="7"/>
                    </a:lnTo>
                    <a:lnTo>
                      <a:pt x="33" y="9"/>
                    </a:lnTo>
                    <a:lnTo>
                      <a:pt x="33" y="11"/>
                    </a:lnTo>
                    <a:lnTo>
                      <a:pt x="32" y="13"/>
                    </a:lnTo>
                    <a:lnTo>
                      <a:pt x="32" y="15"/>
                    </a:lnTo>
                    <a:lnTo>
                      <a:pt x="31" y="17"/>
                    </a:lnTo>
                    <a:lnTo>
                      <a:pt x="29" y="19"/>
                    </a:lnTo>
                    <a:lnTo>
                      <a:pt x="27" y="20"/>
                    </a:lnTo>
                    <a:lnTo>
                      <a:pt x="25" y="22"/>
                    </a:lnTo>
                    <a:lnTo>
                      <a:pt x="22" y="23"/>
                    </a:lnTo>
                    <a:lnTo>
                      <a:pt x="20" y="24"/>
                    </a:lnTo>
                    <a:lnTo>
                      <a:pt x="17" y="25"/>
                    </a:lnTo>
                    <a:lnTo>
                      <a:pt x="15" y="24"/>
                    </a:lnTo>
                    <a:lnTo>
                      <a:pt x="12" y="25"/>
                    </a:lnTo>
                    <a:lnTo>
                      <a:pt x="10" y="24"/>
                    </a:lnTo>
                    <a:lnTo>
                      <a:pt x="7" y="24"/>
                    </a:lnTo>
                    <a:lnTo>
                      <a:pt x="5" y="23"/>
                    </a:lnTo>
                    <a:lnTo>
                      <a:pt x="4" y="22"/>
                    </a:lnTo>
                    <a:lnTo>
                      <a:pt x="2" y="21"/>
                    </a:lnTo>
                    <a:lnTo>
                      <a:pt x="2" y="18"/>
                    </a:lnTo>
                  </a:path>
                </a:pathLst>
              </a:custGeom>
              <a:solidFill>
                <a:srgbClr val="E063A3"/>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5045" name="Freeform 347"/>
              <p:cNvSpPr>
                <a:spLocks/>
              </p:cNvSpPr>
              <p:nvPr/>
            </p:nvSpPr>
            <p:spPr bwMode="auto">
              <a:xfrm>
                <a:off x="934" y="2173"/>
                <a:ext cx="30" cy="25"/>
              </a:xfrm>
              <a:custGeom>
                <a:avLst/>
                <a:gdLst>
                  <a:gd name="T0" fmla="*/ 1 w 30"/>
                  <a:gd name="T1" fmla="*/ 18 h 25"/>
                  <a:gd name="T2" fmla="*/ 0 w 30"/>
                  <a:gd name="T3" fmla="*/ 16 h 25"/>
                  <a:gd name="T4" fmla="*/ 0 w 30"/>
                  <a:gd name="T5" fmla="*/ 14 h 25"/>
                  <a:gd name="T6" fmla="*/ 0 w 30"/>
                  <a:gd name="T7" fmla="*/ 13 h 25"/>
                  <a:gd name="T8" fmla="*/ 1 w 30"/>
                  <a:gd name="T9" fmla="*/ 11 h 25"/>
                  <a:gd name="T10" fmla="*/ 1 w 30"/>
                  <a:gd name="T11" fmla="*/ 9 h 25"/>
                  <a:gd name="T12" fmla="*/ 3 w 30"/>
                  <a:gd name="T13" fmla="*/ 7 h 25"/>
                  <a:gd name="T14" fmla="*/ 4 w 30"/>
                  <a:gd name="T15" fmla="*/ 6 h 25"/>
                  <a:gd name="T16" fmla="*/ 5 w 30"/>
                  <a:gd name="T17" fmla="*/ 4 h 25"/>
                  <a:gd name="T18" fmla="*/ 8 w 30"/>
                  <a:gd name="T19" fmla="*/ 3 h 25"/>
                  <a:gd name="T20" fmla="*/ 10 w 30"/>
                  <a:gd name="T21" fmla="*/ 2 h 25"/>
                  <a:gd name="T22" fmla="*/ 13 w 30"/>
                  <a:gd name="T23" fmla="*/ 1 h 25"/>
                  <a:gd name="T24" fmla="*/ 15 w 30"/>
                  <a:gd name="T25" fmla="*/ 1 h 25"/>
                  <a:gd name="T26" fmla="*/ 17 w 30"/>
                  <a:gd name="T27" fmla="*/ 0 h 25"/>
                  <a:gd name="T28" fmla="*/ 19 w 30"/>
                  <a:gd name="T29" fmla="*/ 1 h 25"/>
                  <a:gd name="T30" fmla="*/ 21 w 30"/>
                  <a:gd name="T31" fmla="*/ 0 h 25"/>
                  <a:gd name="T32" fmla="*/ 22 w 30"/>
                  <a:gd name="T33" fmla="*/ 1 h 25"/>
                  <a:gd name="T34" fmla="*/ 25 w 30"/>
                  <a:gd name="T35" fmla="*/ 1 h 25"/>
                  <a:gd name="T36" fmla="*/ 26 w 30"/>
                  <a:gd name="T37" fmla="*/ 2 h 25"/>
                  <a:gd name="T38" fmla="*/ 27 w 30"/>
                  <a:gd name="T39" fmla="*/ 4 h 25"/>
                  <a:gd name="T40" fmla="*/ 28 w 30"/>
                  <a:gd name="T41" fmla="*/ 6 h 25"/>
                  <a:gd name="T42" fmla="*/ 28 w 30"/>
                  <a:gd name="T43" fmla="*/ 7 h 25"/>
                  <a:gd name="T44" fmla="*/ 29 w 30"/>
                  <a:gd name="T45" fmla="*/ 9 h 25"/>
                  <a:gd name="T46" fmla="*/ 28 w 30"/>
                  <a:gd name="T47" fmla="*/ 11 h 25"/>
                  <a:gd name="T48" fmla="*/ 28 w 30"/>
                  <a:gd name="T49" fmla="*/ 13 h 25"/>
                  <a:gd name="T50" fmla="*/ 28 w 30"/>
                  <a:gd name="T51" fmla="*/ 14 h 25"/>
                  <a:gd name="T52" fmla="*/ 26 w 30"/>
                  <a:gd name="T53" fmla="*/ 16 h 25"/>
                  <a:gd name="T54" fmla="*/ 24 w 30"/>
                  <a:gd name="T55" fmla="*/ 18 h 25"/>
                  <a:gd name="T56" fmla="*/ 23 w 30"/>
                  <a:gd name="T57" fmla="*/ 19 h 25"/>
                  <a:gd name="T58" fmla="*/ 21 w 30"/>
                  <a:gd name="T59" fmla="*/ 21 h 25"/>
                  <a:gd name="T60" fmla="*/ 19 w 30"/>
                  <a:gd name="T61" fmla="*/ 22 h 25"/>
                  <a:gd name="T62" fmla="*/ 17 w 30"/>
                  <a:gd name="T63" fmla="*/ 23 h 25"/>
                  <a:gd name="T64" fmla="*/ 15 w 30"/>
                  <a:gd name="T65" fmla="*/ 23 h 25"/>
                  <a:gd name="T66" fmla="*/ 12 w 30"/>
                  <a:gd name="T67" fmla="*/ 24 h 25"/>
                  <a:gd name="T68" fmla="*/ 10 w 30"/>
                  <a:gd name="T69" fmla="*/ 24 h 25"/>
                  <a:gd name="T70" fmla="*/ 8 w 30"/>
                  <a:gd name="T71" fmla="*/ 23 h 25"/>
                  <a:gd name="T72" fmla="*/ 6 w 30"/>
                  <a:gd name="T73" fmla="*/ 23 h 25"/>
                  <a:gd name="T74" fmla="*/ 5 w 30"/>
                  <a:gd name="T75" fmla="*/ 22 h 25"/>
                  <a:gd name="T76" fmla="*/ 3 w 30"/>
                  <a:gd name="T77" fmla="*/ 21 h 25"/>
                  <a:gd name="T78" fmla="*/ 2 w 30"/>
                  <a:gd name="T79" fmla="*/ 19 h 25"/>
                  <a:gd name="T80" fmla="*/ 1 w 30"/>
                  <a:gd name="T81" fmla="*/ 18 h 2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
                  <a:gd name="T124" fmla="*/ 0 h 25"/>
                  <a:gd name="T125" fmla="*/ 30 w 30"/>
                  <a:gd name="T126" fmla="*/ 25 h 2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 h="25">
                    <a:moveTo>
                      <a:pt x="1" y="18"/>
                    </a:moveTo>
                    <a:lnTo>
                      <a:pt x="0" y="16"/>
                    </a:lnTo>
                    <a:lnTo>
                      <a:pt x="0" y="14"/>
                    </a:lnTo>
                    <a:lnTo>
                      <a:pt x="0" y="13"/>
                    </a:lnTo>
                    <a:lnTo>
                      <a:pt x="1" y="11"/>
                    </a:lnTo>
                    <a:lnTo>
                      <a:pt x="1" y="9"/>
                    </a:lnTo>
                    <a:lnTo>
                      <a:pt x="3" y="7"/>
                    </a:lnTo>
                    <a:lnTo>
                      <a:pt x="4" y="6"/>
                    </a:lnTo>
                    <a:lnTo>
                      <a:pt x="5" y="4"/>
                    </a:lnTo>
                    <a:lnTo>
                      <a:pt x="8" y="3"/>
                    </a:lnTo>
                    <a:lnTo>
                      <a:pt x="10" y="2"/>
                    </a:lnTo>
                    <a:lnTo>
                      <a:pt x="13" y="1"/>
                    </a:lnTo>
                    <a:lnTo>
                      <a:pt x="15" y="1"/>
                    </a:lnTo>
                    <a:lnTo>
                      <a:pt x="17" y="0"/>
                    </a:lnTo>
                    <a:lnTo>
                      <a:pt x="19" y="1"/>
                    </a:lnTo>
                    <a:lnTo>
                      <a:pt x="21" y="0"/>
                    </a:lnTo>
                    <a:lnTo>
                      <a:pt x="22" y="1"/>
                    </a:lnTo>
                    <a:lnTo>
                      <a:pt x="25" y="1"/>
                    </a:lnTo>
                    <a:lnTo>
                      <a:pt x="26" y="2"/>
                    </a:lnTo>
                    <a:lnTo>
                      <a:pt x="27" y="4"/>
                    </a:lnTo>
                    <a:lnTo>
                      <a:pt x="28" y="6"/>
                    </a:lnTo>
                    <a:lnTo>
                      <a:pt x="28" y="7"/>
                    </a:lnTo>
                    <a:lnTo>
                      <a:pt x="29" y="9"/>
                    </a:lnTo>
                    <a:lnTo>
                      <a:pt x="28" y="11"/>
                    </a:lnTo>
                    <a:lnTo>
                      <a:pt x="28" y="13"/>
                    </a:lnTo>
                    <a:lnTo>
                      <a:pt x="28" y="14"/>
                    </a:lnTo>
                    <a:lnTo>
                      <a:pt x="26" y="16"/>
                    </a:lnTo>
                    <a:lnTo>
                      <a:pt x="24" y="18"/>
                    </a:lnTo>
                    <a:lnTo>
                      <a:pt x="23" y="19"/>
                    </a:lnTo>
                    <a:lnTo>
                      <a:pt x="21" y="21"/>
                    </a:lnTo>
                    <a:lnTo>
                      <a:pt x="19" y="22"/>
                    </a:lnTo>
                    <a:lnTo>
                      <a:pt x="17" y="23"/>
                    </a:lnTo>
                    <a:lnTo>
                      <a:pt x="15" y="23"/>
                    </a:lnTo>
                    <a:lnTo>
                      <a:pt x="12" y="24"/>
                    </a:lnTo>
                    <a:lnTo>
                      <a:pt x="10" y="24"/>
                    </a:lnTo>
                    <a:lnTo>
                      <a:pt x="8" y="23"/>
                    </a:lnTo>
                    <a:lnTo>
                      <a:pt x="6" y="23"/>
                    </a:lnTo>
                    <a:lnTo>
                      <a:pt x="5" y="22"/>
                    </a:lnTo>
                    <a:lnTo>
                      <a:pt x="3" y="21"/>
                    </a:lnTo>
                    <a:lnTo>
                      <a:pt x="2" y="19"/>
                    </a:lnTo>
                    <a:lnTo>
                      <a:pt x="1" y="18"/>
                    </a:lnTo>
                  </a:path>
                </a:pathLst>
              </a:custGeom>
              <a:solidFill>
                <a:srgbClr val="DB549A"/>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5046" name="Freeform 348"/>
              <p:cNvSpPr>
                <a:spLocks/>
              </p:cNvSpPr>
              <p:nvPr/>
            </p:nvSpPr>
            <p:spPr bwMode="auto">
              <a:xfrm>
                <a:off x="935" y="2175"/>
                <a:ext cx="28" cy="20"/>
              </a:xfrm>
              <a:custGeom>
                <a:avLst/>
                <a:gdLst>
                  <a:gd name="T0" fmla="*/ 1 w 28"/>
                  <a:gd name="T1" fmla="*/ 14 h 20"/>
                  <a:gd name="T2" fmla="*/ 0 w 28"/>
                  <a:gd name="T3" fmla="*/ 13 h 20"/>
                  <a:gd name="T4" fmla="*/ 1 w 28"/>
                  <a:gd name="T5" fmla="*/ 11 h 20"/>
                  <a:gd name="T6" fmla="*/ 1 w 28"/>
                  <a:gd name="T7" fmla="*/ 10 h 20"/>
                  <a:gd name="T8" fmla="*/ 1 w 28"/>
                  <a:gd name="T9" fmla="*/ 8 h 20"/>
                  <a:gd name="T10" fmla="*/ 2 w 28"/>
                  <a:gd name="T11" fmla="*/ 7 h 20"/>
                  <a:gd name="T12" fmla="*/ 2 w 28"/>
                  <a:gd name="T13" fmla="*/ 6 h 20"/>
                  <a:gd name="T14" fmla="*/ 4 w 28"/>
                  <a:gd name="T15" fmla="*/ 4 h 20"/>
                  <a:gd name="T16" fmla="*/ 5 w 28"/>
                  <a:gd name="T17" fmla="*/ 3 h 20"/>
                  <a:gd name="T18" fmla="*/ 7 w 28"/>
                  <a:gd name="T19" fmla="*/ 3 h 20"/>
                  <a:gd name="T20" fmla="*/ 9 w 28"/>
                  <a:gd name="T21" fmla="*/ 2 h 20"/>
                  <a:gd name="T22" fmla="*/ 11 w 28"/>
                  <a:gd name="T23" fmla="*/ 1 h 20"/>
                  <a:gd name="T24" fmla="*/ 13 w 28"/>
                  <a:gd name="T25" fmla="*/ 0 h 20"/>
                  <a:gd name="T26" fmla="*/ 16 w 28"/>
                  <a:gd name="T27" fmla="*/ 0 h 20"/>
                  <a:gd name="T28" fmla="*/ 17 w 28"/>
                  <a:gd name="T29" fmla="*/ 1 h 20"/>
                  <a:gd name="T30" fmla="*/ 18 w 28"/>
                  <a:gd name="T31" fmla="*/ 0 h 20"/>
                  <a:gd name="T32" fmla="*/ 21 w 28"/>
                  <a:gd name="T33" fmla="*/ 1 h 20"/>
                  <a:gd name="T34" fmla="*/ 23 w 28"/>
                  <a:gd name="T35" fmla="*/ 2 h 20"/>
                  <a:gd name="T36" fmla="*/ 24 w 28"/>
                  <a:gd name="T37" fmla="*/ 3 h 20"/>
                  <a:gd name="T38" fmla="*/ 25 w 28"/>
                  <a:gd name="T39" fmla="*/ 3 h 20"/>
                  <a:gd name="T40" fmla="*/ 26 w 28"/>
                  <a:gd name="T41" fmla="*/ 4 h 20"/>
                  <a:gd name="T42" fmla="*/ 26 w 28"/>
                  <a:gd name="T43" fmla="*/ 5 h 20"/>
                  <a:gd name="T44" fmla="*/ 27 w 28"/>
                  <a:gd name="T45" fmla="*/ 7 h 20"/>
                  <a:gd name="T46" fmla="*/ 26 w 28"/>
                  <a:gd name="T47" fmla="*/ 8 h 20"/>
                  <a:gd name="T48" fmla="*/ 26 w 28"/>
                  <a:gd name="T49" fmla="*/ 10 h 20"/>
                  <a:gd name="T50" fmla="*/ 25 w 28"/>
                  <a:gd name="T51" fmla="*/ 12 h 20"/>
                  <a:gd name="T52" fmla="*/ 25 w 28"/>
                  <a:gd name="T53" fmla="*/ 13 h 20"/>
                  <a:gd name="T54" fmla="*/ 23 w 28"/>
                  <a:gd name="T55" fmla="*/ 14 h 20"/>
                  <a:gd name="T56" fmla="*/ 21 w 28"/>
                  <a:gd name="T57" fmla="*/ 16 h 20"/>
                  <a:gd name="T58" fmla="*/ 20 w 28"/>
                  <a:gd name="T59" fmla="*/ 16 h 20"/>
                  <a:gd name="T60" fmla="*/ 18 w 28"/>
                  <a:gd name="T61" fmla="*/ 17 h 20"/>
                  <a:gd name="T62" fmla="*/ 16 w 28"/>
                  <a:gd name="T63" fmla="*/ 18 h 20"/>
                  <a:gd name="T64" fmla="*/ 14 w 28"/>
                  <a:gd name="T65" fmla="*/ 18 h 20"/>
                  <a:gd name="T66" fmla="*/ 11 w 28"/>
                  <a:gd name="T67" fmla="*/ 19 h 20"/>
                  <a:gd name="T68" fmla="*/ 9 w 28"/>
                  <a:gd name="T69" fmla="*/ 19 h 20"/>
                  <a:gd name="T70" fmla="*/ 7 w 28"/>
                  <a:gd name="T71" fmla="*/ 18 h 20"/>
                  <a:gd name="T72" fmla="*/ 6 w 28"/>
                  <a:gd name="T73" fmla="*/ 18 h 20"/>
                  <a:gd name="T74" fmla="*/ 4 w 28"/>
                  <a:gd name="T75" fmla="*/ 17 h 20"/>
                  <a:gd name="T76" fmla="*/ 2 w 28"/>
                  <a:gd name="T77" fmla="*/ 17 h 20"/>
                  <a:gd name="T78" fmla="*/ 2 w 28"/>
                  <a:gd name="T79" fmla="*/ 15 h 20"/>
                  <a:gd name="T80" fmla="*/ 1 w 28"/>
                  <a:gd name="T81" fmla="*/ 14 h 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
                  <a:gd name="T124" fmla="*/ 0 h 20"/>
                  <a:gd name="T125" fmla="*/ 28 w 28"/>
                  <a:gd name="T126" fmla="*/ 20 h 2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 h="20">
                    <a:moveTo>
                      <a:pt x="1" y="14"/>
                    </a:moveTo>
                    <a:lnTo>
                      <a:pt x="0" y="13"/>
                    </a:lnTo>
                    <a:lnTo>
                      <a:pt x="1" y="11"/>
                    </a:lnTo>
                    <a:lnTo>
                      <a:pt x="1" y="10"/>
                    </a:lnTo>
                    <a:lnTo>
                      <a:pt x="1" y="8"/>
                    </a:lnTo>
                    <a:lnTo>
                      <a:pt x="2" y="7"/>
                    </a:lnTo>
                    <a:lnTo>
                      <a:pt x="2" y="6"/>
                    </a:lnTo>
                    <a:lnTo>
                      <a:pt x="4" y="4"/>
                    </a:lnTo>
                    <a:lnTo>
                      <a:pt x="5" y="3"/>
                    </a:lnTo>
                    <a:lnTo>
                      <a:pt x="7" y="3"/>
                    </a:lnTo>
                    <a:lnTo>
                      <a:pt x="9" y="2"/>
                    </a:lnTo>
                    <a:lnTo>
                      <a:pt x="11" y="1"/>
                    </a:lnTo>
                    <a:lnTo>
                      <a:pt x="13" y="0"/>
                    </a:lnTo>
                    <a:lnTo>
                      <a:pt x="16" y="0"/>
                    </a:lnTo>
                    <a:lnTo>
                      <a:pt x="17" y="1"/>
                    </a:lnTo>
                    <a:lnTo>
                      <a:pt x="18" y="0"/>
                    </a:lnTo>
                    <a:lnTo>
                      <a:pt x="21" y="1"/>
                    </a:lnTo>
                    <a:lnTo>
                      <a:pt x="23" y="2"/>
                    </a:lnTo>
                    <a:lnTo>
                      <a:pt x="24" y="3"/>
                    </a:lnTo>
                    <a:lnTo>
                      <a:pt x="25" y="3"/>
                    </a:lnTo>
                    <a:lnTo>
                      <a:pt x="26" y="4"/>
                    </a:lnTo>
                    <a:lnTo>
                      <a:pt x="26" y="5"/>
                    </a:lnTo>
                    <a:lnTo>
                      <a:pt x="27" y="7"/>
                    </a:lnTo>
                    <a:lnTo>
                      <a:pt x="26" y="8"/>
                    </a:lnTo>
                    <a:lnTo>
                      <a:pt x="26" y="10"/>
                    </a:lnTo>
                    <a:lnTo>
                      <a:pt x="25" y="12"/>
                    </a:lnTo>
                    <a:lnTo>
                      <a:pt x="25" y="13"/>
                    </a:lnTo>
                    <a:lnTo>
                      <a:pt x="23" y="14"/>
                    </a:lnTo>
                    <a:lnTo>
                      <a:pt x="21" y="16"/>
                    </a:lnTo>
                    <a:lnTo>
                      <a:pt x="20" y="16"/>
                    </a:lnTo>
                    <a:lnTo>
                      <a:pt x="18" y="17"/>
                    </a:lnTo>
                    <a:lnTo>
                      <a:pt x="16" y="18"/>
                    </a:lnTo>
                    <a:lnTo>
                      <a:pt x="14" y="18"/>
                    </a:lnTo>
                    <a:lnTo>
                      <a:pt x="11" y="19"/>
                    </a:lnTo>
                    <a:lnTo>
                      <a:pt x="9" y="19"/>
                    </a:lnTo>
                    <a:lnTo>
                      <a:pt x="7" y="18"/>
                    </a:lnTo>
                    <a:lnTo>
                      <a:pt x="6" y="18"/>
                    </a:lnTo>
                    <a:lnTo>
                      <a:pt x="4" y="17"/>
                    </a:lnTo>
                    <a:lnTo>
                      <a:pt x="2" y="17"/>
                    </a:lnTo>
                    <a:lnTo>
                      <a:pt x="2" y="15"/>
                    </a:lnTo>
                    <a:lnTo>
                      <a:pt x="1" y="14"/>
                    </a:lnTo>
                  </a:path>
                </a:pathLst>
              </a:custGeom>
              <a:solidFill>
                <a:srgbClr val="D64491"/>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5047" name="Freeform 349"/>
              <p:cNvSpPr>
                <a:spLocks/>
              </p:cNvSpPr>
              <p:nvPr/>
            </p:nvSpPr>
            <p:spPr bwMode="auto">
              <a:xfrm>
                <a:off x="937" y="2176"/>
                <a:ext cx="24" cy="19"/>
              </a:xfrm>
              <a:custGeom>
                <a:avLst/>
                <a:gdLst>
                  <a:gd name="T0" fmla="*/ 1 w 24"/>
                  <a:gd name="T1" fmla="*/ 14 h 19"/>
                  <a:gd name="T2" fmla="*/ 0 w 24"/>
                  <a:gd name="T3" fmla="*/ 12 h 19"/>
                  <a:gd name="T4" fmla="*/ 1 w 24"/>
                  <a:gd name="T5" fmla="*/ 11 h 19"/>
                  <a:gd name="T6" fmla="*/ 1 w 24"/>
                  <a:gd name="T7" fmla="*/ 9 h 19"/>
                  <a:gd name="T8" fmla="*/ 1 w 24"/>
                  <a:gd name="T9" fmla="*/ 8 h 19"/>
                  <a:gd name="T10" fmla="*/ 1 w 24"/>
                  <a:gd name="T11" fmla="*/ 7 h 19"/>
                  <a:gd name="T12" fmla="*/ 2 w 24"/>
                  <a:gd name="T13" fmla="*/ 6 h 19"/>
                  <a:gd name="T14" fmla="*/ 4 w 24"/>
                  <a:gd name="T15" fmla="*/ 5 h 19"/>
                  <a:gd name="T16" fmla="*/ 5 w 24"/>
                  <a:gd name="T17" fmla="*/ 4 h 19"/>
                  <a:gd name="T18" fmla="*/ 7 w 24"/>
                  <a:gd name="T19" fmla="*/ 2 h 19"/>
                  <a:gd name="T20" fmla="*/ 8 w 24"/>
                  <a:gd name="T21" fmla="*/ 2 h 19"/>
                  <a:gd name="T22" fmla="*/ 10 w 24"/>
                  <a:gd name="T23" fmla="*/ 1 h 19"/>
                  <a:gd name="T24" fmla="*/ 12 w 24"/>
                  <a:gd name="T25" fmla="*/ 1 h 19"/>
                  <a:gd name="T26" fmla="*/ 13 w 24"/>
                  <a:gd name="T27" fmla="*/ 0 h 19"/>
                  <a:gd name="T28" fmla="*/ 16 w 24"/>
                  <a:gd name="T29" fmla="*/ 1 h 19"/>
                  <a:gd name="T30" fmla="*/ 17 w 24"/>
                  <a:gd name="T31" fmla="*/ 1 h 19"/>
                  <a:gd name="T32" fmla="*/ 18 w 24"/>
                  <a:gd name="T33" fmla="*/ 1 h 19"/>
                  <a:gd name="T34" fmla="*/ 20 w 24"/>
                  <a:gd name="T35" fmla="*/ 2 h 19"/>
                  <a:gd name="T36" fmla="*/ 20 w 24"/>
                  <a:gd name="T37" fmla="*/ 3 h 19"/>
                  <a:gd name="T38" fmla="*/ 22 w 24"/>
                  <a:gd name="T39" fmla="*/ 3 h 19"/>
                  <a:gd name="T40" fmla="*/ 22 w 24"/>
                  <a:gd name="T41" fmla="*/ 4 h 19"/>
                  <a:gd name="T42" fmla="*/ 22 w 24"/>
                  <a:gd name="T43" fmla="*/ 5 h 19"/>
                  <a:gd name="T44" fmla="*/ 23 w 24"/>
                  <a:gd name="T45" fmla="*/ 7 h 19"/>
                  <a:gd name="T46" fmla="*/ 22 w 24"/>
                  <a:gd name="T47" fmla="*/ 8 h 19"/>
                  <a:gd name="T48" fmla="*/ 22 w 24"/>
                  <a:gd name="T49" fmla="*/ 10 h 19"/>
                  <a:gd name="T50" fmla="*/ 21 w 24"/>
                  <a:gd name="T51" fmla="*/ 11 h 19"/>
                  <a:gd name="T52" fmla="*/ 21 w 24"/>
                  <a:gd name="T53" fmla="*/ 12 h 19"/>
                  <a:gd name="T54" fmla="*/ 19 w 24"/>
                  <a:gd name="T55" fmla="*/ 14 h 19"/>
                  <a:gd name="T56" fmla="*/ 18 w 24"/>
                  <a:gd name="T57" fmla="*/ 15 h 19"/>
                  <a:gd name="T58" fmla="*/ 16 w 24"/>
                  <a:gd name="T59" fmla="*/ 15 h 19"/>
                  <a:gd name="T60" fmla="*/ 16 w 24"/>
                  <a:gd name="T61" fmla="*/ 16 h 19"/>
                  <a:gd name="T62" fmla="*/ 13 w 24"/>
                  <a:gd name="T63" fmla="*/ 17 h 19"/>
                  <a:gd name="T64" fmla="*/ 12 w 24"/>
                  <a:gd name="T65" fmla="*/ 17 h 19"/>
                  <a:gd name="T66" fmla="*/ 10 w 24"/>
                  <a:gd name="T67" fmla="*/ 18 h 19"/>
                  <a:gd name="T68" fmla="*/ 7 w 24"/>
                  <a:gd name="T69" fmla="*/ 17 h 19"/>
                  <a:gd name="T70" fmla="*/ 7 w 24"/>
                  <a:gd name="T71" fmla="*/ 18 h 19"/>
                  <a:gd name="T72" fmla="*/ 5 w 24"/>
                  <a:gd name="T73" fmla="*/ 17 h 19"/>
                  <a:gd name="T74" fmla="*/ 3 w 24"/>
                  <a:gd name="T75" fmla="*/ 16 h 19"/>
                  <a:gd name="T76" fmla="*/ 2 w 24"/>
                  <a:gd name="T77" fmla="*/ 15 h 19"/>
                  <a:gd name="T78" fmla="*/ 1 w 24"/>
                  <a:gd name="T79" fmla="*/ 14 h 1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4"/>
                  <a:gd name="T121" fmla="*/ 0 h 19"/>
                  <a:gd name="T122" fmla="*/ 24 w 24"/>
                  <a:gd name="T123" fmla="*/ 19 h 1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4" h="19">
                    <a:moveTo>
                      <a:pt x="1" y="14"/>
                    </a:moveTo>
                    <a:lnTo>
                      <a:pt x="0" y="12"/>
                    </a:lnTo>
                    <a:lnTo>
                      <a:pt x="1" y="11"/>
                    </a:lnTo>
                    <a:lnTo>
                      <a:pt x="1" y="9"/>
                    </a:lnTo>
                    <a:lnTo>
                      <a:pt x="1" y="8"/>
                    </a:lnTo>
                    <a:lnTo>
                      <a:pt x="1" y="7"/>
                    </a:lnTo>
                    <a:lnTo>
                      <a:pt x="2" y="6"/>
                    </a:lnTo>
                    <a:lnTo>
                      <a:pt x="4" y="5"/>
                    </a:lnTo>
                    <a:lnTo>
                      <a:pt x="5" y="4"/>
                    </a:lnTo>
                    <a:lnTo>
                      <a:pt x="7" y="2"/>
                    </a:lnTo>
                    <a:lnTo>
                      <a:pt x="8" y="2"/>
                    </a:lnTo>
                    <a:lnTo>
                      <a:pt x="10" y="1"/>
                    </a:lnTo>
                    <a:lnTo>
                      <a:pt x="12" y="1"/>
                    </a:lnTo>
                    <a:lnTo>
                      <a:pt x="13" y="0"/>
                    </a:lnTo>
                    <a:lnTo>
                      <a:pt x="16" y="1"/>
                    </a:lnTo>
                    <a:lnTo>
                      <a:pt x="17" y="1"/>
                    </a:lnTo>
                    <a:lnTo>
                      <a:pt x="18" y="1"/>
                    </a:lnTo>
                    <a:lnTo>
                      <a:pt x="20" y="2"/>
                    </a:lnTo>
                    <a:lnTo>
                      <a:pt x="20" y="3"/>
                    </a:lnTo>
                    <a:lnTo>
                      <a:pt x="22" y="3"/>
                    </a:lnTo>
                    <a:lnTo>
                      <a:pt x="22" y="4"/>
                    </a:lnTo>
                    <a:lnTo>
                      <a:pt x="22" y="5"/>
                    </a:lnTo>
                    <a:lnTo>
                      <a:pt x="23" y="7"/>
                    </a:lnTo>
                    <a:lnTo>
                      <a:pt x="22" y="8"/>
                    </a:lnTo>
                    <a:lnTo>
                      <a:pt x="22" y="10"/>
                    </a:lnTo>
                    <a:lnTo>
                      <a:pt x="21" y="11"/>
                    </a:lnTo>
                    <a:lnTo>
                      <a:pt x="21" y="12"/>
                    </a:lnTo>
                    <a:lnTo>
                      <a:pt x="19" y="14"/>
                    </a:lnTo>
                    <a:lnTo>
                      <a:pt x="18" y="15"/>
                    </a:lnTo>
                    <a:lnTo>
                      <a:pt x="16" y="15"/>
                    </a:lnTo>
                    <a:lnTo>
                      <a:pt x="16" y="16"/>
                    </a:lnTo>
                    <a:lnTo>
                      <a:pt x="13" y="17"/>
                    </a:lnTo>
                    <a:lnTo>
                      <a:pt x="12" y="17"/>
                    </a:lnTo>
                    <a:lnTo>
                      <a:pt x="10" y="18"/>
                    </a:lnTo>
                    <a:lnTo>
                      <a:pt x="7" y="17"/>
                    </a:lnTo>
                    <a:lnTo>
                      <a:pt x="7" y="18"/>
                    </a:lnTo>
                    <a:lnTo>
                      <a:pt x="5" y="17"/>
                    </a:lnTo>
                    <a:lnTo>
                      <a:pt x="3" y="16"/>
                    </a:lnTo>
                    <a:lnTo>
                      <a:pt x="2" y="15"/>
                    </a:lnTo>
                    <a:lnTo>
                      <a:pt x="1" y="14"/>
                    </a:lnTo>
                  </a:path>
                </a:pathLst>
              </a:custGeom>
              <a:solidFill>
                <a:srgbClr val="D13588"/>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5048" name="Freeform 350"/>
              <p:cNvSpPr>
                <a:spLocks/>
              </p:cNvSpPr>
              <p:nvPr/>
            </p:nvSpPr>
            <p:spPr bwMode="auto">
              <a:xfrm>
                <a:off x="939" y="2178"/>
                <a:ext cx="20" cy="17"/>
              </a:xfrm>
              <a:custGeom>
                <a:avLst/>
                <a:gdLst>
                  <a:gd name="T0" fmla="*/ 12 w 20"/>
                  <a:gd name="T1" fmla="*/ 14 h 17"/>
                  <a:gd name="T2" fmla="*/ 11 w 20"/>
                  <a:gd name="T3" fmla="*/ 14 h 17"/>
                  <a:gd name="T4" fmla="*/ 9 w 20"/>
                  <a:gd name="T5" fmla="*/ 14 h 17"/>
                  <a:gd name="T6" fmla="*/ 8 w 20"/>
                  <a:gd name="T7" fmla="*/ 16 h 17"/>
                  <a:gd name="T8" fmla="*/ 6 w 20"/>
                  <a:gd name="T9" fmla="*/ 16 h 17"/>
                  <a:gd name="T10" fmla="*/ 5 w 20"/>
                  <a:gd name="T11" fmla="*/ 14 h 17"/>
                  <a:gd name="T12" fmla="*/ 3 w 20"/>
                  <a:gd name="T13" fmla="*/ 14 h 17"/>
                  <a:gd name="T14" fmla="*/ 2 w 20"/>
                  <a:gd name="T15" fmla="*/ 13 h 17"/>
                  <a:gd name="T16" fmla="*/ 2 w 20"/>
                  <a:gd name="T17" fmla="*/ 12 h 17"/>
                  <a:gd name="T18" fmla="*/ 1 w 20"/>
                  <a:gd name="T19" fmla="*/ 11 h 17"/>
                  <a:gd name="T20" fmla="*/ 0 w 20"/>
                  <a:gd name="T21" fmla="*/ 11 h 17"/>
                  <a:gd name="T22" fmla="*/ 0 w 20"/>
                  <a:gd name="T23" fmla="*/ 9 h 17"/>
                  <a:gd name="T24" fmla="*/ 0 w 20"/>
                  <a:gd name="T25" fmla="*/ 8 h 17"/>
                  <a:gd name="T26" fmla="*/ 1 w 20"/>
                  <a:gd name="T27" fmla="*/ 6 h 17"/>
                  <a:gd name="T28" fmla="*/ 1 w 20"/>
                  <a:gd name="T29" fmla="*/ 5 h 17"/>
                  <a:gd name="T30" fmla="*/ 2 w 20"/>
                  <a:gd name="T31" fmla="*/ 4 h 17"/>
                  <a:gd name="T32" fmla="*/ 2 w 20"/>
                  <a:gd name="T33" fmla="*/ 3 h 17"/>
                  <a:gd name="T34" fmla="*/ 3 w 20"/>
                  <a:gd name="T35" fmla="*/ 2 h 17"/>
                  <a:gd name="T36" fmla="*/ 5 w 20"/>
                  <a:gd name="T37" fmla="*/ 2 h 17"/>
                  <a:gd name="T38" fmla="*/ 6 w 20"/>
                  <a:gd name="T39" fmla="*/ 1 h 17"/>
                  <a:gd name="T40" fmla="*/ 8 w 20"/>
                  <a:gd name="T41" fmla="*/ 0 h 17"/>
                  <a:gd name="T42" fmla="*/ 9 w 20"/>
                  <a:gd name="T43" fmla="*/ 0 h 17"/>
                  <a:gd name="T44" fmla="*/ 11 w 20"/>
                  <a:gd name="T45" fmla="*/ 0 h 17"/>
                  <a:gd name="T46" fmla="*/ 12 w 20"/>
                  <a:gd name="T47" fmla="*/ 0 h 17"/>
                  <a:gd name="T48" fmla="*/ 13 w 20"/>
                  <a:gd name="T49" fmla="*/ 0 h 17"/>
                  <a:gd name="T50" fmla="*/ 15 w 20"/>
                  <a:gd name="T51" fmla="*/ 1 h 17"/>
                  <a:gd name="T52" fmla="*/ 16 w 20"/>
                  <a:gd name="T53" fmla="*/ 1 h 17"/>
                  <a:gd name="T54" fmla="*/ 17 w 20"/>
                  <a:gd name="T55" fmla="*/ 2 h 17"/>
                  <a:gd name="T56" fmla="*/ 18 w 20"/>
                  <a:gd name="T57" fmla="*/ 3 h 17"/>
                  <a:gd name="T58" fmla="*/ 19 w 20"/>
                  <a:gd name="T59" fmla="*/ 5 h 17"/>
                  <a:gd name="T60" fmla="*/ 18 w 20"/>
                  <a:gd name="T61" fmla="*/ 6 h 17"/>
                  <a:gd name="T62" fmla="*/ 17 w 20"/>
                  <a:gd name="T63" fmla="*/ 8 h 17"/>
                  <a:gd name="T64" fmla="*/ 17 w 20"/>
                  <a:gd name="T65" fmla="*/ 9 h 17"/>
                  <a:gd name="T66" fmla="*/ 17 w 20"/>
                  <a:gd name="T67" fmla="*/ 11 h 17"/>
                  <a:gd name="T68" fmla="*/ 16 w 20"/>
                  <a:gd name="T69" fmla="*/ 12 h 17"/>
                  <a:gd name="T70" fmla="*/ 15 w 20"/>
                  <a:gd name="T71" fmla="*/ 12 h 17"/>
                  <a:gd name="T72" fmla="*/ 13 w 20"/>
                  <a:gd name="T73" fmla="*/ 13 h 17"/>
                  <a:gd name="T74" fmla="*/ 12 w 20"/>
                  <a:gd name="T75" fmla="*/ 14 h 1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0"/>
                  <a:gd name="T115" fmla="*/ 0 h 17"/>
                  <a:gd name="T116" fmla="*/ 20 w 20"/>
                  <a:gd name="T117" fmla="*/ 17 h 1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0" h="17">
                    <a:moveTo>
                      <a:pt x="12" y="14"/>
                    </a:moveTo>
                    <a:lnTo>
                      <a:pt x="11" y="14"/>
                    </a:lnTo>
                    <a:lnTo>
                      <a:pt x="9" y="14"/>
                    </a:lnTo>
                    <a:lnTo>
                      <a:pt x="8" y="16"/>
                    </a:lnTo>
                    <a:lnTo>
                      <a:pt x="6" y="16"/>
                    </a:lnTo>
                    <a:lnTo>
                      <a:pt x="5" y="14"/>
                    </a:lnTo>
                    <a:lnTo>
                      <a:pt x="3" y="14"/>
                    </a:lnTo>
                    <a:lnTo>
                      <a:pt x="2" y="13"/>
                    </a:lnTo>
                    <a:lnTo>
                      <a:pt x="2" y="12"/>
                    </a:lnTo>
                    <a:lnTo>
                      <a:pt x="1" y="11"/>
                    </a:lnTo>
                    <a:lnTo>
                      <a:pt x="0" y="11"/>
                    </a:lnTo>
                    <a:lnTo>
                      <a:pt x="0" y="9"/>
                    </a:lnTo>
                    <a:lnTo>
                      <a:pt x="0" y="8"/>
                    </a:lnTo>
                    <a:lnTo>
                      <a:pt x="1" y="6"/>
                    </a:lnTo>
                    <a:lnTo>
                      <a:pt x="1" y="5"/>
                    </a:lnTo>
                    <a:lnTo>
                      <a:pt x="2" y="4"/>
                    </a:lnTo>
                    <a:lnTo>
                      <a:pt x="2" y="3"/>
                    </a:lnTo>
                    <a:lnTo>
                      <a:pt x="3" y="2"/>
                    </a:lnTo>
                    <a:lnTo>
                      <a:pt x="5" y="2"/>
                    </a:lnTo>
                    <a:lnTo>
                      <a:pt x="6" y="1"/>
                    </a:lnTo>
                    <a:lnTo>
                      <a:pt x="8" y="0"/>
                    </a:lnTo>
                    <a:lnTo>
                      <a:pt x="9" y="0"/>
                    </a:lnTo>
                    <a:lnTo>
                      <a:pt x="11" y="0"/>
                    </a:lnTo>
                    <a:lnTo>
                      <a:pt x="12" y="0"/>
                    </a:lnTo>
                    <a:lnTo>
                      <a:pt x="13" y="0"/>
                    </a:lnTo>
                    <a:lnTo>
                      <a:pt x="15" y="1"/>
                    </a:lnTo>
                    <a:lnTo>
                      <a:pt x="16" y="1"/>
                    </a:lnTo>
                    <a:lnTo>
                      <a:pt x="17" y="2"/>
                    </a:lnTo>
                    <a:lnTo>
                      <a:pt x="18" y="3"/>
                    </a:lnTo>
                    <a:lnTo>
                      <a:pt x="19" y="5"/>
                    </a:lnTo>
                    <a:lnTo>
                      <a:pt x="18" y="6"/>
                    </a:lnTo>
                    <a:lnTo>
                      <a:pt x="17" y="8"/>
                    </a:lnTo>
                    <a:lnTo>
                      <a:pt x="17" y="9"/>
                    </a:lnTo>
                    <a:lnTo>
                      <a:pt x="17" y="11"/>
                    </a:lnTo>
                    <a:lnTo>
                      <a:pt x="16" y="12"/>
                    </a:lnTo>
                    <a:lnTo>
                      <a:pt x="15" y="12"/>
                    </a:lnTo>
                    <a:lnTo>
                      <a:pt x="13" y="13"/>
                    </a:lnTo>
                    <a:lnTo>
                      <a:pt x="12" y="14"/>
                    </a:lnTo>
                  </a:path>
                </a:pathLst>
              </a:custGeom>
              <a:solidFill>
                <a:srgbClr val="CB267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5049" name="Freeform 351"/>
              <p:cNvSpPr>
                <a:spLocks/>
              </p:cNvSpPr>
              <p:nvPr/>
            </p:nvSpPr>
            <p:spPr bwMode="auto">
              <a:xfrm>
                <a:off x="940" y="2164"/>
                <a:ext cx="29" cy="17"/>
              </a:xfrm>
              <a:custGeom>
                <a:avLst/>
                <a:gdLst>
                  <a:gd name="T0" fmla="*/ 13 w 29"/>
                  <a:gd name="T1" fmla="*/ 0 h 17"/>
                  <a:gd name="T2" fmla="*/ 15 w 29"/>
                  <a:gd name="T3" fmla="*/ 2 h 17"/>
                  <a:gd name="T4" fmla="*/ 16 w 29"/>
                  <a:gd name="T5" fmla="*/ 0 h 17"/>
                  <a:gd name="T6" fmla="*/ 18 w 29"/>
                  <a:gd name="T7" fmla="*/ 2 h 17"/>
                  <a:gd name="T8" fmla="*/ 20 w 29"/>
                  <a:gd name="T9" fmla="*/ 2 h 17"/>
                  <a:gd name="T10" fmla="*/ 21 w 29"/>
                  <a:gd name="T11" fmla="*/ 2 h 17"/>
                  <a:gd name="T12" fmla="*/ 23 w 29"/>
                  <a:gd name="T13" fmla="*/ 4 h 17"/>
                  <a:gd name="T14" fmla="*/ 24 w 29"/>
                  <a:gd name="T15" fmla="*/ 6 h 17"/>
                  <a:gd name="T16" fmla="*/ 25 w 29"/>
                  <a:gd name="T17" fmla="*/ 10 h 17"/>
                  <a:gd name="T18" fmla="*/ 26 w 29"/>
                  <a:gd name="T19" fmla="*/ 12 h 17"/>
                  <a:gd name="T20" fmla="*/ 27 w 29"/>
                  <a:gd name="T21" fmla="*/ 14 h 17"/>
                  <a:gd name="T22" fmla="*/ 28 w 29"/>
                  <a:gd name="T23" fmla="*/ 14 h 17"/>
                  <a:gd name="T24" fmla="*/ 27 w 29"/>
                  <a:gd name="T25" fmla="*/ 16 h 17"/>
                  <a:gd name="T26" fmla="*/ 26 w 29"/>
                  <a:gd name="T27" fmla="*/ 16 h 17"/>
                  <a:gd name="T28" fmla="*/ 25 w 29"/>
                  <a:gd name="T29" fmla="*/ 16 h 17"/>
                  <a:gd name="T30" fmla="*/ 24 w 29"/>
                  <a:gd name="T31" fmla="*/ 14 h 17"/>
                  <a:gd name="T32" fmla="*/ 23 w 29"/>
                  <a:gd name="T33" fmla="*/ 14 h 17"/>
                  <a:gd name="T34" fmla="*/ 21 w 29"/>
                  <a:gd name="T35" fmla="*/ 12 h 17"/>
                  <a:gd name="T36" fmla="*/ 20 w 29"/>
                  <a:gd name="T37" fmla="*/ 10 h 17"/>
                  <a:gd name="T38" fmla="*/ 17 w 29"/>
                  <a:gd name="T39" fmla="*/ 8 h 17"/>
                  <a:gd name="T40" fmla="*/ 15 w 29"/>
                  <a:gd name="T41" fmla="*/ 6 h 17"/>
                  <a:gd name="T42" fmla="*/ 12 w 29"/>
                  <a:gd name="T43" fmla="*/ 6 h 17"/>
                  <a:gd name="T44" fmla="*/ 9 w 29"/>
                  <a:gd name="T45" fmla="*/ 6 h 17"/>
                  <a:gd name="T46" fmla="*/ 7 w 29"/>
                  <a:gd name="T47" fmla="*/ 6 h 17"/>
                  <a:gd name="T48" fmla="*/ 4 w 29"/>
                  <a:gd name="T49" fmla="*/ 10 h 17"/>
                  <a:gd name="T50" fmla="*/ 2 w 29"/>
                  <a:gd name="T51" fmla="*/ 10 h 17"/>
                  <a:gd name="T52" fmla="*/ 0 w 29"/>
                  <a:gd name="T53" fmla="*/ 12 h 17"/>
                  <a:gd name="T54" fmla="*/ 1 w 29"/>
                  <a:gd name="T55" fmla="*/ 12 h 17"/>
                  <a:gd name="T56" fmla="*/ 0 w 29"/>
                  <a:gd name="T57" fmla="*/ 10 h 17"/>
                  <a:gd name="T58" fmla="*/ 1 w 29"/>
                  <a:gd name="T59" fmla="*/ 8 h 17"/>
                  <a:gd name="T60" fmla="*/ 2 w 29"/>
                  <a:gd name="T61" fmla="*/ 6 h 17"/>
                  <a:gd name="T62" fmla="*/ 4 w 29"/>
                  <a:gd name="T63" fmla="*/ 6 h 17"/>
                  <a:gd name="T64" fmla="*/ 6 w 29"/>
                  <a:gd name="T65" fmla="*/ 4 h 17"/>
                  <a:gd name="T66" fmla="*/ 8 w 29"/>
                  <a:gd name="T67" fmla="*/ 2 h 17"/>
                  <a:gd name="T68" fmla="*/ 10 w 29"/>
                  <a:gd name="T69" fmla="*/ 2 h 17"/>
                  <a:gd name="T70" fmla="*/ 11 w 29"/>
                  <a:gd name="T71" fmla="*/ 0 h 17"/>
                  <a:gd name="T72" fmla="*/ 13 w 29"/>
                  <a:gd name="T73" fmla="*/ 0 h 1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9"/>
                  <a:gd name="T112" fmla="*/ 0 h 17"/>
                  <a:gd name="T113" fmla="*/ 29 w 29"/>
                  <a:gd name="T114" fmla="*/ 17 h 1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9" h="17">
                    <a:moveTo>
                      <a:pt x="13" y="0"/>
                    </a:moveTo>
                    <a:lnTo>
                      <a:pt x="15" y="2"/>
                    </a:lnTo>
                    <a:lnTo>
                      <a:pt x="16" y="0"/>
                    </a:lnTo>
                    <a:lnTo>
                      <a:pt x="18" y="2"/>
                    </a:lnTo>
                    <a:lnTo>
                      <a:pt x="20" y="2"/>
                    </a:lnTo>
                    <a:lnTo>
                      <a:pt x="21" y="2"/>
                    </a:lnTo>
                    <a:lnTo>
                      <a:pt x="23" y="4"/>
                    </a:lnTo>
                    <a:lnTo>
                      <a:pt x="24" y="6"/>
                    </a:lnTo>
                    <a:lnTo>
                      <a:pt x="25" y="10"/>
                    </a:lnTo>
                    <a:lnTo>
                      <a:pt x="26" y="12"/>
                    </a:lnTo>
                    <a:lnTo>
                      <a:pt x="27" y="14"/>
                    </a:lnTo>
                    <a:lnTo>
                      <a:pt x="28" y="14"/>
                    </a:lnTo>
                    <a:lnTo>
                      <a:pt x="27" y="16"/>
                    </a:lnTo>
                    <a:lnTo>
                      <a:pt x="26" y="16"/>
                    </a:lnTo>
                    <a:lnTo>
                      <a:pt x="25" y="16"/>
                    </a:lnTo>
                    <a:lnTo>
                      <a:pt x="24" y="14"/>
                    </a:lnTo>
                    <a:lnTo>
                      <a:pt x="23" y="14"/>
                    </a:lnTo>
                    <a:lnTo>
                      <a:pt x="21" y="12"/>
                    </a:lnTo>
                    <a:lnTo>
                      <a:pt x="20" y="10"/>
                    </a:lnTo>
                    <a:lnTo>
                      <a:pt x="17" y="8"/>
                    </a:lnTo>
                    <a:lnTo>
                      <a:pt x="15" y="6"/>
                    </a:lnTo>
                    <a:lnTo>
                      <a:pt x="12" y="6"/>
                    </a:lnTo>
                    <a:lnTo>
                      <a:pt x="9" y="6"/>
                    </a:lnTo>
                    <a:lnTo>
                      <a:pt x="7" y="6"/>
                    </a:lnTo>
                    <a:lnTo>
                      <a:pt x="4" y="10"/>
                    </a:lnTo>
                    <a:lnTo>
                      <a:pt x="2" y="10"/>
                    </a:lnTo>
                    <a:lnTo>
                      <a:pt x="0" y="12"/>
                    </a:lnTo>
                    <a:lnTo>
                      <a:pt x="1" y="12"/>
                    </a:lnTo>
                    <a:lnTo>
                      <a:pt x="0" y="10"/>
                    </a:lnTo>
                    <a:lnTo>
                      <a:pt x="1" y="8"/>
                    </a:lnTo>
                    <a:lnTo>
                      <a:pt x="2" y="6"/>
                    </a:lnTo>
                    <a:lnTo>
                      <a:pt x="4" y="6"/>
                    </a:lnTo>
                    <a:lnTo>
                      <a:pt x="6" y="4"/>
                    </a:lnTo>
                    <a:lnTo>
                      <a:pt x="8" y="2"/>
                    </a:lnTo>
                    <a:lnTo>
                      <a:pt x="10" y="2"/>
                    </a:lnTo>
                    <a:lnTo>
                      <a:pt x="11" y="0"/>
                    </a:lnTo>
                    <a:lnTo>
                      <a:pt x="13" y="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da-DK"/>
              </a:p>
            </p:txBody>
          </p:sp>
          <p:sp>
            <p:nvSpPr>
              <p:cNvPr id="115050" name="Freeform 352"/>
              <p:cNvSpPr>
                <a:spLocks/>
              </p:cNvSpPr>
              <p:nvPr/>
            </p:nvSpPr>
            <p:spPr bwMode="auto">
              <a:xfrm>
                <a:off x="937" y="2164"/>
                <a:ext cx="32" cy="17"/>
              </a:xfrm>
              <a:custGeom>
                <a:avLst/>
                <a:gdLst>
                  <a:gd name="T0" fmla="*/ 15 w 32"/>
                  <a:gd name="T1" fmla="*/ 0 h 17"/>
                  <a:gd name="T2" fmla="*/ 16 w 32"/>
                  <a:gd name="T3" fmla="*/ 0 h 17"/>
                  <a:gd name="T4" fmla="*/ 18 w 32"/>
                  <a:gd name="T5" fmla="*/ 1 h 17"/>
                  <a:gd name="T6" fmla="*/ 20 w 32"/>
                  <a:gd name="T7" fmla="*/ 1 h 17"/>
                  <a:gd name="T8" fmla="*/ 21 w 32"/>
                  <a:gd name="T9" fmla="*/ 1 h 17"/>
                  <a:gd name="T10" fmla="*/ 23 w 32"/>
                  <a:gd name="T11" fmla="*/ 2 h 17"/>
                  <a:gd name="T12" fmla="*/ 24 w 32"/>
                  <a:gd name="T13" fmla="*/ 2 h 17"/>
                  <a:gd name="T14" fmla="*/ 26 w 32"/>
                  <a:gd name="T15" fmla="*/ 4 h 17"/>
                  <a:gd name="T16" fmla="*/ 26 w 32"/>
                  <a:gd name="T17" fmla="*/ 7 h 17"/>
                  <a:gd name="T18" fmla="*/ 28 w 32"/>
                  <a:gd name="T19" fmla="*/ 8 h 17"/>
                  <a:gd name="T20" fmla="*/ 29 w 32"/>
                  <a:gd name="T21" fmla="*/ 11 h 17"/>
                  <a:gd name="T22" fmla="*/ 30 w 32"/>
                  <a:gd name="T23" fmla="*/ 13 h 17"/>
                  <a:gd name="T24" fmla="*/ 31 w 32"/>
                  <a:gd name="T25" fmla="*/ 14 h 17"/>
                  <a:gd name="T26" fmla="*/ 30 w 32"/>
                  <a:gd name="T27" fmla="*/ 16 h 17"/>
                  <a:gd name="T28" fmla="*/ 29 w 32"/>
                  <a:gd name="T29" fmla="*/ 16 h 17"/>
                  <a:gd name="T30" fmla="*/ 29 w 32"/>
                  <a:gd name="T31" fmla="*/ 14 h 17"/>
                  <a:gd name="T32" fmla="*/ 28 w 32"/>
                  <a:gd name="T33" fmla="*/ 14 h 17"/>
                  <a:gd name="T34" fmla="*/ 27 w 32"/>
                  <a:gd name="T35" fmla="*/ 13 h 17"/>
                  <a:gd name="T36" fmla="*/ 26 w 32"/>
                  <a:gd name="T37" fmla="*/ 11 h 17"/>
                  <a:gd name="T38" fmla="*/ 24 w 32"/>
                  <a:gd name="T39" fmla="*/ 13 h 17"/>
                  <a:gd name="T40" fmla="*/ 22 w 32"/>
                  <a:gd name="T41" fmla="*/ 8 h 17"/>
                  <a:gd name="T42" fmla="*/ 20 w 32"/>
                  <a:gd name="T43" fmla="*/ 8 h 17"/>
                  <a:gd name="T44" fmla="*/ 16 w 32"/>
                  <a:gd name="T45" fmla="*/ 7 h 17"/>
                  <a:gd name="T46" fmla="*/ 14 w 32"/>
                  <a:gd name="T47" fmla="*/ 7 h 17"/>
                  <a:gd name="T48" fmla="*/ 10 w 32"/>
                  <a:gd name="T49" fmla="*/ 5 h 17"/>
                  <a:gd name="T50" fmla="*/ 8 w 32"/>
                  <a:gd name="T51" fmla="*/ 7 h 17"/>
                  <a:gd name="T52" fmla="*/ 5 w 32"/>
                  <a:gd name="T53" fmla="*/ 7 h 17"/>
                  <a:gd name="T54" fmla="*/ 3 w 32"/>
                  <a:gd name="T55" fmla="*/ 8 h 17"/>
                  <a:gd name="T56" fmla="*/ 2 w 32"/>
                  <a:gd name="T57" fmla="*/ 8 h 17"/>
                  <a:gd name="T58" fmla="*/ 0 w 32"/>
                  <a:gd name="T59" fmla="*/ 10 h 17"/>
                  <a:gd name="T60" fmla="*/ 1 w 32"/>
                  <a:gd name="T61" fmla="*/ 10 h 17"/>
                  <a:gd name="T62" fmla="*/ 1 w 32"/>
                  <a:gd name="T63" fmla="*/ 8 h 17"/>
                  <a:gd name="T64" fmla="*/ 1 w 32"/>
                  <a:gd name="T65" fmla="*/ 7 h 17"/>
                  <a:gd name="T66" fmla="*/ 3 w 32"/>
                  <a:gd name="T67" fmla="*/ 5 h 17"/>
                  <a:gd name="T68" fmla="*/ 5 w 32"/>
                  <a:gd name="T69" fmla="*/ 2 h 17"/>
                  <a:gd name="T70" fmla="*/ 7 w 32"/>
                  <a:gd name="T71" fmla="*/ 2 h 17"/>
                  <a:gd name="T72" fmla="*/ 9 w 32"/>
                  <a:gd name="T73" fmla="*/ 1 h 17"/>
                  <a:gd name="T74" fmla="*/ 11 w 32"/>
                  <a:gd name="T75" fmla="*/ 1 h 17"/>
                  <a:gd name="T76" fmla="*/ 13 w 32"/>
                  <a:gd name="T77" fmla="*/ 0 h 17"/>
                  <a:gd name="T78" fmla="*/ 15 w 32"/>
                  <a:gd name="T79" fmla="*/ 0 h 1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2"/>
                  <a:gd name="T121" fmla="*/ 0 h 17"/>
                  <a:gd name="T122" fmla="*/ 32 w 32"/>
                  <a:gd name="T123" fmla="*/ 17 h 1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2" h="17">
                    <a:moveTo>
                      <a:pt x="15" y="0"/>
                    </a:moveTo>
                    <a:lnTo>
                      <a:pt x="16" y="0"/>
                    </a:lnTo>
                    <a:lnTo>
                      <a:pt x="18" y="1"/>
                    </a:lnTo>
                    <a:lnTo>
                      <a:pt x="20" y="1"/>
                    </a:lnTo>
                    <a:lnTo>
                      <a:pt x="21" y="1"/>
                    </a:lnTo>
                    <a:lnTo>
                      <a:pt x="23" y="2"/>
                    </a:lnTo>
                    <a:lnTo>
                      <a:pt x="24" y="2"/>
                    </a:lnTo>
                    <a:lnTo>
                      <a:pt x="26" y="4"/>
                    </a:lnTo>
                    <a:lnTo>
                      <a:pt x="26" y="7"/>
                    </a:lnTo>
                    <a:lnTo>
                      <a:pt x="28" y="8"/>
                    </a:lnTo>
                    <a:lnTo>
                      <a:pt x="29" y="11"/>
                    </a:lnTo>
                    <a:lnTo>
                      <a:pt x="30" y="13"/>
                    </a:lnTo>
                    <a:lnTo>
                      <a:pt x="31" y="14"/>
                    </a:lnTo>
                    <a:lnTo>
                      <a:pt x="30" y="16"/>
                    </a:lnTo>
                    <a:lnTo>
                      <a:pt x="29" y="16"/>
                    </a:lnTo>
                    <a:lnTo>
                      <a:pt x="29" y="14"/>
                    </a:lnTo>
                    <a:lnTo>
                      <a:pt x="28" y="14"/>
                    </a:lnTo>
                    <a:lnTo>
                      <a:pt x="27" y="13"/>
                    </a:lnTo>
                    <a:lnTo>
                      <a:pt x="26" y="11"/>
                    </a:lnTo>
                    <a:lnTo>
                      <a:pt x="24" y="13"/>
                    </a:lnTo>
                    <a:lnTo>
                      <a:pt x="22" y="8"/>
                    </a:lnTo>
                    <a:lnTo>
                      <a:pt x="20" y="8"/>
                    </a:lnTo>
                    <a:lnTo>
                      <a:pt x="16" y="7"/>
                    </a:lnTo>
                    <a:lnTo>
                      <a:pt x="14" y="7"/>
                    </a:lnTo>
                    <a:lnTo>
                      <a:pt x="10" y="5"/>
                    </a:lnTo>
                    <a:lnTo>
                      <a:pt x="8" y="7"/>
                    </a:lnTo>
                    <a:lnTo>
                      <a:pt x="5" y="7"/>
                    </a:lnTo>
                    <a:lnTo>
                      <a:pt x="3" y="8"/>
                    </a:lnTo>
                    <a:lnTo>
                      <a:pt x="2" y="8"/>
                    </a:lnTo>
                    <a:lnTo>
                      <a:pt x="0" y="10"/>
                    </a:lnTo>
                    <a:lnTo>
                      <a:pt x="1" y="10"/>
                    </a:lnTo>
                    <a:lnTo>
                      <a:pt x="1" y="8"/>
                    </a:lnTo>
                    <a:lnTo>
                      <a:pt x="1" y="7"/>
                    </a:lnTo>
                    <a:lnTo>
                      <a:pt x="3" y="5"/>
                    </a:lnTo>
                    <a:lnTo>
                      <a:pt x="5" y="2"/>
                    </a:lnTo>
                    <a:lnTo>
                      <a:pt x="7" y="2"/>
                    </a:lnTo>
                    <a:lnTo>
                      <a:pt x="9" y="1"/>
                    </a:lnTo>
                    <a:lnTo>
                      <a:pt x="11" y="1"/>
                    </a:lnTo>
                    <a:lnTo>
                      <a:pt x="13" y="0"/>
                    </a:lnTo>
                    <a:lnTo>
                      <a:pt x="15" y="0"/>
                    </a:lnTo>
                  </a:path>
                </a:pathLst>
              </a:custGeom>
              <a:noFill/>
              <a:ln w="127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5051" name="Freeform 353"/>
              <p:cNvSpPr>
                <a:spLocks/>
              </p:cNvSpPr>
              <p:nvPr/>
            </p:nvSpPr>
            <p:spPr bwMode="auto">
              <a:xfrm>
                <a:off x="911" y="2207"/>
                <a:ext cx="17" cy="17"/>
              </a:xfrm>
              <a:custGeom>
                <a:avLst/>
                <a:gdLst>
                  <a:gd name="T0" fmla="*/ 0 w 17"/>
                  <a:gd name="T1" fmla="*/ 0 h 17"/>
                  <a:gd name="T2" fmla="*/ 0 w 17"/>
                  <a:gd name="T3" fmla="*/ 1 h 17"/>
                  <a:gd name="T4" fmla="*/ 0 w 17"/>
                  <a:gd name="T5" fmla="*/ 2 h 17"/>
                  <a:gd name="T6" fmla="*/ 1 w 17"/>
                  <a:gd name="T7" fmla="*/ 3 h 17"/>
                  <a:gd name="T8" fmla="*/ 2 w 17"/>
                  <a:gd name="T9" fmla="*/ 6 h 17"/>
                  <a:gd name="T10" fmla="*/ 4 w 17"/>
                  <a:gd name="T11" fmla="*/ 8 h 17"/>
                  <a:gd name="T12" fmla="*/ 6 w 17"/>
                  <a:gd name="T13" fmla="*/ 11 h 17"/>
                  <a:gd name="T14" fmla="*/ 9 w 17"/>
                  <a:gd name="T15" fmla="*/ 13 h 17"/>
                  <a:gd name="T16" fmla="*/ 12 w 17"/>
                  <a:gd name="T17" fmla="*/ 14 h 17"/>
                  <a:gd name="T18" fmla="*/ 16 w 17"/>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0" y="0"/>
                    </a:moveTo>
                    <a:lnTo>
                      <a:pt x="0" y="1"/>
                    </a:lnTo>
                    <a:lnTo>
                      <a:pt x="0" y="2"/>
                    </a:lnTo>
                    <a:lnTo>
                      <a:pt x="1" y="3"/>
                    </a:lnTo>
                    <a:lnTo>
                      <a:pt x="2" y="6"/>
                    </a:lnTo>
                    <a:lnTo>
                      <a:pt x="4" y="8"/>
                    </a:lnTo>
                    <a:lnTo>
                      <a:pt x="6" y="11"/>
                    </a:lnTo>
                    <a:lnTo>
                      <a:pt x="9" y="13"/>
                    </a:lnTo>
                    <a:lnTo>
                      <a:pt x="12" y="14"/>
                    </a:lnTo>
                    <a:lnTo>
                      <a:pt x="16" y="16"/>
                    </a:lnTo>
                  </a:path>
                </a:pathLst>
              </a:custGeom>
              <a:noFill/>
              <a:ln w="127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5052" name="Freeform 354"/>
              <p:cNvSpPr>
                <a:spLocks/>
              </p:cNvSpPr>
              <p:nvPr/>
            </p:nvSpPr>
            <p:spPr bwMode="auto">
              <a:xfrm>
                <a:off x="906" y="2213"/>
                <a:ext cx="22" cy="17"/>
              </a:xfrm>
              <a:custGeom>
                <a:avLst/>
                <a:gdLst>
                  <a:gd name="T0" fmla="*/ 0 w 22"/>
                  <a:gd name="T1" fmla="*/ 1 h 17"/>
                  <a:gd name="T2" fmla="*/ 1 w 22"/>
                  <a:gd name="T3" fmla="*/ 0 h 17"/>
                  <a:gd name="T4" fmla="*/ 2 w 22"/>
                  <a:gd name="T5" fmla="*/ 2 h 17"/>
                  <a:gd name="T6" fmla="*/ 3 w 22"/>
                  <a:gd name="T7" fmla="*/ 3 h 17"/>
                  <a:gd name="T8" fmla="*/ 5 w 22"/>
                  <a:gd name="T9" fmla="*/ 5 h 17"/>
                  <a:gd name="T10" fmla="*/ 7 w 22"/>
                  <a:gd name="T11" fmla="*/ 8 h 17"/>
                  <a:gd name="T12" fmla="*/ 10 w 22"/>
                  <a:gd name="T13" fmla="*/ 11 h 17"/>
                  <a:gd name="T14" fmla="*/ 12 w 22"/>
                  <a:gd name="T15" fmla="*/ 12 h 17"/>
                  <a:gd name="T16" fmla="*/ 15 w 22"/>
                  <a:gd name="T17" fmla="*/ 13 h 17"/>
                  <a:gd name="T18" fmla="*/ 19 w 22"/>
                  <a:gd name="T19" fmla="*/ 14 h 17"/>
                  <a:gd name="T20" fmla="*/ 21 w 22"/>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17"/>
                  <a:gd name="T35" fmla="*/ 22 w 22"/>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17">
                    <a:moveTo>
                      <a:pt x="0" y="1"/>
                    </a:moveTo>
                    <a:lnTo>
                      <a:pt x="1" y="0"/>
                    </a:lnTo>
                    <a:lnTo>
                      <a:pt x="2" y="2"/>
                    </a:lnTo>
                    <a:lnTo>
                      <a:pt x="3" y="3"/>
                    </a:lnTo>
                    <a:lnTo>
                      <a:pt x="5" y="5"/>
                    </a:lnTo>
                    <a:lnTo>
                      <a:pt x="7" y="8"/>
                    </a:lnTo>
                    <a:lnTo>
                      <a:pt x="10" y="11"/>
                    </a:lnTo>
                    <a:lnTo>
                      <a:pt x="12" y="12"/>
                    </a:lnTo>
                    <a:lnTo>
                      <a:pt x="15" y="13"/>
                    </a:lnTo>
                    <a:lnTo>
                      <a:pt x="19" y="14"/>
                    </a:lnTo>
                    <a:lnTo>
                      <a:pt x="21" y="16"/>
                    </a:lnTo>
                  </a:path>
                </a:pathLst>
              </a:custGeom>
              <a:noFill/>
              <a:ln w="127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5053" name="Freeform 355"/>
              <p:cNvSpPr>
                <a:spLocks/>
              </p:cNvSpPr>
              <p:nvPr/>
            </p:nvSpPr>
            <p:spPr bwMode="auto">
              <a:xfrm>
                <a:off x="967" y="2152"/>
                <a:ext cx="21" cy="32"/>
              </a:xfrm>
              <a:custGeom>
                <a:avLst/>
                <a:gdLst>
                  <a:gd name="T0" fmla="*/ 0 w 21"/>
                  <a:gd name="T1" fmla="*/ 0 h 32"/>
                  <a:gd name="T2" fmla="*/ 1 w 21"/>
                  <a:gd name="T3" fmla="*/ 0 h 32"/>
                  <a:gd name="T4" fmla="*/ 2 w 21"/>
                  <a:gd name="T5" fmla="*/ 2 h 32"/>
                  <a:gd name="T6" fmla="*/ 4 w 21"/>
                  <a:gd name="T7" fmla="*/ 3 h 32"/>
                  <a:gd name="T8" fmla="*/ 7 w 21"/>
                  <a:gd name="T9" fmla="*/ 5 h 32"/>
                  <a:gd name="T10" fmla="*/ 11 w 21"/>
                  <a:gd name="T11" fmla="*/ 7 h 32"/>
                  <a:gd name="T12" fmla="*/ 13 w 21"/>
                  <a:gd name="T13" fmla="*/ 11 h 32"/>
                  <a:gd name="T14" fmla="*/ 16 w 21"/>
                  <a:gd name="T15" fmla="*/ 14 h 32"/>
                  <a:gd name="T16" fmla="*/ 18 w 21"/>
                  <a:gd name="T17" fmla="*/ 19 h 32"/>
                  <a:gd name="T18" fmla="*/ 20 w 21"/>
                  <a:gd name="T19" fmla="*/ 23 h 32"/>
                  <a:gd name="T20" fmla="*/ 20 w 21"/>
                  <a:gd name="T21" fmla="*/ 31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
                  <a:gd name="T34" fmla="*/ 0 h 32"/>
                  <a:gd name="T35" fmla="*/ 21 w 21"/>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 h="32">
                    <a:moveTo>
                      <a:pt x="0" y="0"/>
                    </a:moveTo>
                    <a:lnTo>
                      <a:pt x="1" y="0"/>
                    </a:lnTo>
                    <a:lnTo>
                      <a:pt x="2" y="2"/>
                    </a:lnTo>
                    <a:lnTo>
                      <a:pt x="4" y="3"/>
                    </a:lnTo>
                    <a:lnTo>
                      <a:pt x="7" y="5"/>
                    </a:lnTo>
                    <a:lnTo>
                      <a:pt x="11" y="7"/>
                    </a:lnTo>
                    <a:lnTo>
                      <a:pt x="13" y="11"/>
                    </a:lnTo>
                    <a:lnTo>
                      <a:pt x="16" y="14"/>
                    </a:lnTo>
                    <a:lnTo>
                      <a:pt x="18" y="19"/>
                    </a:lnTo>
                    <a:lnTo>
                      <a:pt x="20" y="23"/>
                    </a:lnTo>
                    <a:lnTo>
                      <a:pt x="20" y="31"/>
                    </a:lnTo>
                  </a:path>
                </a:pathLst>
              </a:custGeom>
              <a:noFill/>
              <a:ln w="127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sp>
            <p:nvSpPr>
              <p:cNvPr id="115054" name="Freeform 356"/>
              <p:cNvSpPr>
                <a:spLocks/>
              </p:cNvSpPr>
              <p:nvPr/>
            </p:nvSpPr>
            <p:spPr bwMode="auto">
              <a:xfrm>
                <a:off x="971" y="2181"/>
                <a:ext cx="17" cy="17"/>
              </a:xfrm>
              <a:custGeom>
                <a:avLst/>
                <a:gdLst>
                  <a:gd name="T0" fmla="*/ 16 w 17"/>
                  <a:gd name="T1" fmla="*/ 10 h 17"/>
                  <a:gd name="T2" fmla="*/ 10 w 17"/>
                  <a:gd name="T3" fmla="*/ 10 h 17"/>
                  <a:gd name="T4" fmla="*/ 10 w 17"/>
                  <a:gd name="T5" fmla="*/ 16 h 17"/>
                  <a:gd name="T6" fmla="*/ 5 w 17"/>
                  <a:gd name="T7" fmla="*/ 16 h 17"/>
                  <a:gd name="T8" fmla="*/ 5 w 17"/>
                  <a:gd name="T9" fmla="*/ 10 h 17"/>
                  <a:gd name="T10" fmla="*/ 0 w 17"/>
                  <a:gd name="T11" fmla="*/ 10 h 17"/>
                  <a:gd name="T12" fmla="*/ 5 w 17"/>
                  <a:gd name="T13" fmla="*/ 5 h 17"/>
                  <a:gd name="T14" fmla="*/ 5 w 17"/>
                  <a:gd name="T15" fmla="*/ 0 h 17"/>
                  <a:gd name="T16" fmla="*/ 5 w 17"/>
                  <a:gd name="T17" fmla="*/ 5 h 17"/>
                  <a:gd name="T18" fmla="*/ 10 w 17"/>
                  <a:gd name="T19" fmla="*/ 5 h 17"/>
                  <a:gd name="T20" fmla="*/ 10 w 17"/>
                  <a:gd name="T21" fmla="*/ 10 h 17"/>
                  <a:gd name="T22" fmla="*/ 16 w 17"/>
                  <a:gd name="T23" fmla="*/ 10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7"/>
                  <a:gd name="T38" fmla="*/ 17 w 17"/>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7">
                    <a:moveTo>
                      <a:pt x="16" y="10"/>
                    </a:moveTo>
                    <a:lnTo>
                      <a:pt x="10" y="10"/>
                    </a:lnTo>
                    <a:lnTo>
                      <a:pt x="10" y="16"/>
                    </a:lnTo>
                    <a:lnTo>
                      <a:pt x="5" y="16"/>
                    </a:lnTo>
                    <a:lnTo>
                      <a:pt x="5" y="10"/>
                    </a:lnTo>
                    <a:lnTo>
                      <a:pt x="0" y="10"/>
                    </a:lnTo>
                    <a:lnTo>
                      <a:pt x="5" y="5"/>
                    </a:lnTo>
                    <a:lnTo>
                      <a:pt x="5" y="0"/>
                    </a:lnTo>
                    <a:lnTo>
                      <a:pt x="5" y="5"/>
                    </a:lnTo>
                    <a:lnTo>
                      <a:pt x="10" y="5"/>
                    </a:lnTo>
                    <a:lnTo>
                      <a:pt x="10" y="10"/>
                    </a:lnTo>
                    <a:lnTo>
                      <a:pt x="16" y="10"/>
                    </a:lnTo>
                  </a:path>
                </a:pathLst>
              </a:custGeom>
              <a:noFill/>
              <a:ln w="127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da-DK"/>
              </a:p>
            </p:txBody>
          </p:sp>
        </p:grpSp>
        <p:pic>
          <p:nvPicPr>
            <p:cNvPr id="114696" name="Picture 35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836712"/>
              <a:ext cx="1517650" cy="382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14697" name="Picture 358"/>
            <p:cNvPicPr>
              <a:picLocks noChangeArrowheads="1"/>
            </p:cNvPicPr>
            <p:nvPr/>
          </p:nvPicPr>
          <p:blipFill>
            <a:blip r:embed="rId4">
              <a:extLst>
                <a:ext uri="{28A0092B-C50C-407E-A947-70E740481C1C}">
                  <a14:useLocalDpi xmlns:a14="http://schemas.microsoft.com/office/drawing/2010/main" val="0"/>
                </a:ext>
              </a:extLst>
            </a:blip>
            <a:srcRect t="26294"/>
            <a:stretch>
              <a:fillRect/>
            </a:stretch>
          </p:blipFill>
          <p:spPr bwMode="auto">
            <a:xfrm>
              <a:off x="5076056" y="3717032"/>
              <a:ext cx="1574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14698" name="Picture 35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0455" y="4365104"/>
              <a:ext cx="2227262"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4699" name="Rectangle 360"/>
            <p:cNvSpPr>
              <a:spLocks noChangeArrowheads="1"/>
            </p:cNvSpPr>
            <p:nvPr/>
          </p:nvSpPr>
          <p:spPr bwMode="auto">
            <a:xfrm>
              <a:off x="6005674" y="2564904"/>
              <a:ext cx="1738586" cy="828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7853" tIns="33331" rIns="67853" bIns="33331">
              <a:spAutoFit/>
            </a:bodyPr>
            <a:lstStyle>
              <a:lvl1pPr defTabSz="762000"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defTabSz="76200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defTabSz="7620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defTabSz="7620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defTabSz="7620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defTabSz="7620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defTabSz="7620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defTabSz="7620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defTabSz="7620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algn="ctr">
                <a:spcBef>
                  <a:spcPct val="0"/>
                </a:spcBef>
                <a:buClrTx/>
                <a:buFontTx/>
                <a:buNone/>
              </a:pPr>
              <a:r>
                <a:rPr lang="da-DK" altLang="da-DK" sz="1800" b="1">
                  <a:solidFill>
                    <a:srgbClr val="FAFD00"/>
                  </a:solidFill>
                  <a:latin typeface="Arial" pitchFamily="34" charset="0"/>
                </a:rPr>
                <a:t>Brystkræft</a:t>
              </a:r>
            </a:p>
            <a:p>
              <a:pPr algn="ctr">
                <a:spcBef>
                  <a:spcPct val="0"/>
                </a:spcBef>
                <a:buClrTx/>
                <a:buFontTx/>
                <a:buNone/>
              </a:pPr>
              <a:r>
                <a:rPr lang="da-DK" altLang="da-DK" sz="1800" b="1">
                  <a:solidFill>
                    <a:srgbClr val="FAFD00"/>
                  </a:solidFill>
                  <a:latin typeface="Arial" pitchFamily="34" charset="0"/>
                </a:rPr>
                <a:t>celler</a:t>
              </a:r>
            </a:p>
          </p:txBody>
        </p:sp>
        <p:sp>
          <p:nvSpPr>
            <p:cNvPr id="114700" name="Rectangle 361"/>
            <p:cNvSpPr>
              <a:spLocks noChangeArrowheads="1"/>
            </p:cNvSpPr>
            <p:nvPr/>
          </p:nvSpPr>
          <p:spPr bwMode="auto">
            <a:xfrm>
              <a:off x="5490018" y="1412776"/>
              <a:ext cx="1225658" cy="459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7853" tIns="33331" rIns="67853" bIns="33331">
              <a:spAutoFit/>
            </a:bodyPr>
            <a:lstStyle>
              <a:lvl1pPr defTabSz="762000"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defTabSz="76200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defTabSz="7620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defTabSz="7620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defTabSz="7620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defTabSz="7620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defTabSz="7620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defTabSz="7620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defTabSz="7620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algn="ctr">
                <a:spcBef>
                  <a:spcPct val="0"/>
                </a:spcBef>
                <a:buClrTx/>
                <a:buFontTx/>
                <a:buNone/>
              </a:pPr>
              <a:r>
                <a:rPr lang="da-DK" altLang="da-DK" sz="1800" b="1">
                  <a:solidFill>
                    <a:srgbClr val="FAFD00"/>
                  </a:solidFill>
                  <a:latin typeface="Arial" pitchFamily="34" charset="0"/>
                </a:rPr>
                <a:t>Muskel</a:t>
              </a:r>
            </a:p>
          </p:txBody>
        </p:sp>
        <p:sp>
          <p:nvSpPr>
            <p:cNvPr id="114701" name="Rectangle 362"/>
            <p:cNvSpPr>
              <a:spLocks noChangeArrowheads="1"/>
            </p:cNvSpPr>
            <p:nvPr/>
          </p:nvSpPr>
          <p:spPr bwMode="auto">
            <a:xfrm>
              <a:off x="5359839" y="5517232"/>
              <a:ext cx="832409" cy="459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7853" tIns="33331" rIns="67853" bIns="33331">
              <a:spAutoFit/>
            </a:bodyPr>
            <a:lstStyle>
              <a:lvl1pPr defTabSz="762000"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defTabSz="76200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defTabSz="7620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defTabSz="7620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defTabSz="7620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defTabSz="7620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defTabSz="7620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defTabSz="7620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defTabSz="7620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algn="ctr">
                <a:spcBef>
                  <a:spcPct val="0"/>
                </a:spcBef>
                <a:buClrTx/>
                <a:buFontTx/>
                <a:buNone/>
              </a:pPr>
              <a:r>
                <a:rPr lang="da-DK" altLang="da-DK" sz="1800" b="1">
                  <a:solidFill>
                    <a:srgbClr val="FAFD00"/>
                  </a:solidFill>
                  <a:latin typeface="Arial" pitchFamily="34" charset="0"/>
                </a:rPr>
                <a:t>Fedt</a:t>
              </a:r>
            </a:p>
          </p:txBody>
        </p:sp>
        <p:sp>
          <p:nvSpPr>
            <p:cNvPr id="114702" name="Rectangle 363"/>
            <p:cNvSpPr>
              <a:spLocks noChangeArrowheads="1"/>
            </p:cNvSpPr>
            <p:nvPr/>
          </p:nvSpPr>
          <p:spPr bwMode="auto">
            <a:xfrm>
              <a:off x="7376301" y="6021288"/>
              <a:ext cx="1003386" cy="459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7853" tIns="33331" rIns="67853" bIns="33331">
              <a:spAutoFit/>
            </a:bodyPr>
            <a:lstStyle>
              <a:lvl1pPr defTabSz="762000"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defTabSz="76200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defTabSz="7620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defTabSz="7620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defTabSz="7620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defTabSz="7620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defTabSz="7620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defTabSz="7620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defTabSz="7620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algn="ctr">
                <a:spcBef>
                  <a:spcPct val="0"/>
                </a:spcBef>
                <a:buClrTx/>
                <a:buFontTx/>
                <a:buNone/>
              </a:pPr>
              <a:r>
                <a:rPr lang="da-DK" altLang="da-DK" sz="1800" b="1">
                  <a:solidFill>
                    <a:srgbClr val="FAFD00"/>
                  </a:solidFill>
                  <a:latin typeface="Arial" pitchFamily="34" charset="0"/>
                </a:rPr>
                <a:t>Lever</a:t>
              </a:r>
            </a:p>
          </p:txBody>
        </p:sp>
        <p:sp>
          <p:nvSpPr>
            <p:cNvPr id="114703" name="Oval 365"/>
            <p:cNvSpPr>
              <a:spLocks noChangeArrowheads="1"/>
            </p:cNvSpPr>
            <p:nvPr/>
          </p:nvSpPr>
          <p:spPr bwMode="auto">
            <a:xfrm>
              <a:off x="4984750" y="3816350"/>
              <a:ext cx="123825" cy="139700"/>
            </a:xfrm>
            <a:prstGeom prst="ellipse">
              <a:avLst/>
            </a:prstGeom>
            <a:solidFill>
              <a:schemeClr val="tx1"/>
            </a:solidFill>
            <a:ln w="12700">
              <a:solidFill>
                <a:schemeClr val="tx1"/>
              </a:solidFill>
              <a:round/>
              <a:headEnd/>
              <a:tailEnd/>
            </a:ln>
          </p:spPr>
          <p:txBody>
            <a:bodyPr wrap="none" anchor="ct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eaLnBrk="1" hangingPunct="1">
                <a:spcBef>
                  <a:spcPct val="0"/>
                </a:spcBef>
                <a:buClrTx/>
                <a:buFontTx/>
                <a:buNone/>
              </a:pPr>
              <a:endParaRPr lang="sv-SE" altLang="da-DK" sz="1350">
                <a:solidFill>
                  <a:srgbClr val="FFFFFF"/>
                </a:solidFill>
              </a:endParaRPr>
            </a:p>
          </p:txBody>
        </p:sp>
      </p:grpSp>
      <p:pic>
        <p:nvPicPr>
          <p:cNvPr id="2" name="Bildobjekt 1" descr="Uden nav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705" y="1958594"/>
            <a:ext cx="2678240" cy="3626625"/>
          </a:xfrm>
          <a:prstGeom prst="rect">
            <a:avLst/>
          </a:prstGeom>
          <a:ln w="228600" cap="sq" cmpd="thickThin">
            <a:solidFill>
              <a:srgbClr val="000000"/>
            </a:solidFill>
            <a:prstDash val="solid"/>
            <a:miter lim="800000"/>
          </a:ln>
          <a:effectLst>
            <a:glow rad="139700">
              <a:schemeClr val="accent3">
                <a:satMod val="175000"/>
                <a:alpha val="40000"/>
              </a:schemeClr>
            </a:glow>
            <a:innerShdw blurRad="76200">
              <a:srgbClr val="000000"/>
            </a:innerShdw>
          </a:effectLst>
        </p:spPr>
      </p:pic>
    </p:spTree>
    <p:extLst>
      <p:ext uri="{BB962C8B-B14F-4D97-AF65-F5344CB8AC3E}">
        <p14:creationId xmlns:p14="http://schemas.microsoft.com/office/powerpoint/2010/main" val="34740922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Immunterapi</a:t>
            </a:r>
          </a:p>
        </p:txBody>
      </p:sp>
      <p:sp>
        <p:nvSpPr>
          <p:cNvPr id="3" name="Pladsholder til indhold 2"/>
          <p:cNvSpPr>
            <a:spLocks noGrp="1"/>
          </p:cNvSpPr>
          <p:nvPr>
            <p:ph idx="1"/>
          </p:nvPr>
        </p:nvSpPr>
        <p:spPr/>
        <p:txBody>
          <a:bodyPr/>
          <a:lstStyle/>
          <a:p>
            <a:r>
              <a:rPr lang="da-DK" dirty="0"/>
              <a:t>Virker ved at ødelægge kræftcellens ”forklædning”</a:t>
            </a:r>
          </a:p>
          <a:p>
            <a:r>
              <a:rPr lang="da-DK" dirty="0"/>
              <a:t>Ved at ophæve PD-L1_binding til _PD-1 </a:t>
            </a:r>
          </a:p>
        </p:txBody>
      </p:sp>
    </p:spTree>
    <p:extLst>
      <p:ext uri="{BB962C8B-B14F-4D97-AF65-F5344CB8AC3E}">
        <p14:creationId xmlns:p14="http://schemas.microsoft.com/office/powerpoint/2010/main" val="40928814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Altså en </a:t>
            </a:r>
            <a:r>
              <a:rPr lang="da-DK" dirty="0" err="1"/>
              <a:t>update</a:t>
            </a:r>
            <a:r>
              <a:rPr lang="da-DK" dirty="0"/>
              <a:t> af softwaret i scanneren</a:t>
            </a:r>
          </a:p>
        </p:txBody>
      </p:sp>
      <p:pic>
        <p:nvPicPr>
          <p:cNvPr id="71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05333" y="1773510"/>
            <a:ext cx="8133334" cy="436190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406693099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Så cancercellerne opdages – på trods af deres ”forklædning”</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38" y="2348880"/>
            <a:ext cx="8008937"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71477867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329" y="299070"/>
            <a:ext cx="7894637" cy="42100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kstboks 3"/>
          <p:cNvSpPr txBox="1"/>
          <p:nvPr/>
        </p:nvSpPr>
        <p:spPr>
          <a:xfrm>
            <a:off x="1907704" y="2132856"/>
            <a:ext cx="6019597" cy="369332"/>
          </a:xfrm>
          <a:prstGeom prst="rect">
            <a:avLst/>
          </a:prstGeom>
          <a:noFill/>
        </p:spPr>
        <p:txBody>
          <a:bodyPr wrap="none" rtlCol="0">
            <a:spAutoFit/>
          </a:bodyPr>
          <a:lstStyle/>
          <a:p>
            <a:r>
              <a:rPr lang="da-DK" b="1" dirty="0">
                <a:solidFill>
                  <a:srgbClr val="7030A0"/>
                </a:solidFill>
              </a:rPr>
              <a:t>T-celle			 		Cancercelle</a:t>
            </a:r>
          </a:p>
        </p:txBody>
      </p:sp>
      <p:sp>
        <p:nvSpPr>
          <p:cNvPr id="5" name="Tekstboks 4"/>
          <p:cNvSpPr txBox="1"/>
          <p:nvPr/>
        </p:nvSpPr>
        <p:spPr>
          <a:xfrm>
            <a:off x="4067944" y="4509120"/>
            <a:ext cx="1758815" cy="369332"/>
          </a:xfrm>
          <a:prstGeom prst="rect">
            <a:avLst/>
          </a:prstGeom>
          <a:noFill/>
        </p:spPr>
        <p:txBody>
          <a:bodyPr wrap="none" rtlCol="0">
            <a:spAutoFit/>
          </a:bodyPr>
          <a:lstStyle/>
          <a:p>
            <a:r>
              <a:rPr lang="da-DK" b="1" dirty="0">
                <a:solidFill>
                  <a:srgbClr val="7030A0"/>
                </a:solidFill>
              </a:rPr>
              <a:t>PD-1	PD-L1</a:t>
            </a:r>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766" y="1549214"/>
            <a:ext cx="7943247" cy="509772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42050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strips(downLeft)">
                                      <p:cBhvr>
                                        <p:cTn id="7" dur="5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780" y="188640"/>
            <a:ext cx="8675748" cy="464073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291"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23528" y="1340768"/>
            <a:ext cx="8568952" cy="546463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9043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circle(in)">
                                      <p:cBhvr>
                                        <p:cTn id="7" dur="20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0706" name="Picture 2" descr="mammografi-forsl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1088" y="836613"/>
            <a:ext cx="5170487"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7" name="Rectangle 4"/>
          <p:cNvSpPr>
            <a:spLocks noGrp="1" noChangeArrowheads="1"/>
          </p:cNvSpPr>
          <p:nvPr>
            <p:ph type="body" sz="half" idx="1"/>
          </p:nvPr>
        </p:nvSpPr>
        <p:spPr>
          <a:xfrm>
            <a:off x="34925" y="1484313"/>
            <a:ext cx="3814763" cy="4114800"/>
          </a:xfrm>
          <a:noFill/>
        </p:spPr>
        <p:txBody>
          <a:bodyPr/>
          <a:lstStyle/>
          <a:p>
            <a:r>
              <a:rPr lang="da-DK" altLang="da-DK"/>
              <a:t>Tak for opmærksomheden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ADF184-2886-EC4D-940A-5E5FA26226C6}"/>
              </a:ext>
            </a:extLst>
          </p:cNvPr>
          <p:cNvSpPr>
            <a:spLocks noGrp="1"/>
          </p:cNvSpPr>
          <p:nvPr>
            <p:ph type="title"/>
          </p:nvPr>
        </p:nvSpPr>
        <p:spPr/>
        <p:txBody>
          <a:bodyPr/>
          <a:lstStyle/>
          <a:p>
            <a:r>
              <a:rPr lang="da-DK" dirty="0"/>
              <a:t>ER-status</a:t>
            </a:r>
          </a:p>
        </p:txBody>
      </p:sp>
      <p:pic>
        <p:nvPicPr>
          <p:cNvPr id="3074" name="Picture 2" descr="Billedresultat for estrogen receptor">
            <a:extLst>
              <a:ext uri="{FF2B5EF4-FFF2-40B4-BE49-F238E27FC236}">
                <a16:creationId xmlns:a16="http://schemas.microsoft.com/office/drawing/2014/main" id="{DB30FEE0-01CA-A247-B017-4C25273D16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418" y="1884040"/>
            <a:ext cx="2636011" cy="1977008"/>
          </a:xfrm>
          <a:prstGeom prst="rect">
            <a:avLst/>
          </a:prstGeom>
          <a:noFill/>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96738113-9839-0E46-AC97-A13948DC65F0}"/>
              </a:ext>
            </a:extLst>
          </p:cNvPr>
          <p:cNvSpPr txBox="1"/>
          <p:nvPr/>
        </p:nvSpPr>
        <p:spPr>
          <a:xfrm>
            <a:off x="3635896" y="2388096"/>
            <a:ext cx="4640053" cy="646331"/>
          </a:xfrm>
          <a:prstGeom prst="rect">
            <a:avLst/>
          </a:prstGeom>
          <a:noFill/>
        </p:spPr>
        <p:txBody>
          <a:bodyPr wrap="none" rtlCol="0">
            <a:spAutoFit/>
          </a:bodyPr>
          <a:lstStyle/>
          <a:p>
            <a:r>
              <a:rPr lang="da-DK" dirty="0"/>
              <a:t>Patologen tjekker vævet for østrogenreceptorer</a:t>
            </a:r>
          </a:p>
          <a:p>
            <a:r>
              <a:rPr lang="da-DK" dirty="0"/>
              <a:t>0 vs 1-9% vs 10% mv</a:t>
            </a:r>
          </a:p>
        </p:txBody>
      </p:sp>
      <p:pic>
        <p:nvPicPr>
          <p:cNvPr id="3076" name="Picture 4" descr="Relateret billede">
            <a:extLst>
              <a:ext uri="{FF2B5EF4-FFF2-40B4-BE49-F238E27FC236}">
                <a16:creationId xmlns:a16="http://schemas.microsoft.com/office/drawing/2014/main" id="{626F6684-D6F8-1A46-8E7C-9D8EC39472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550" r="1066"/>
          <a:stretch/>
        </p:blipFill>
        <p:spPr bwMode="auto">
          <a:xfrm>
            <a:off x="660039" y="4529859"/>
            <a:ext cx="2664296" cy="1707453"/>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43862607-2492-7544-9EBE-3601F1EA6E2C}"/>
              </a:ext>
            </a:extLst>
          </p:cNvPr>
          <p:cNvSpPr txBox="1"/>
          <p:nvPr/>
        </p:nvSpPr>
        <p:spPr>
          <a:xfrm>
            <a:off x="3707904" y="4817891"/>
            <a:ext cx="5364161" cy="646331"/>
          </a:xfrm>
          <a:prstGeom prst="rect">
            <a:avLst/>
          </a:prstGeom>
          <a:noFill/>
        </p:spPr>
        <p:txBody>
          <a:bodyPr wrap="none" rtlCol="0">
            <a:spAutoFit/>
          </a:bodyPr>
          <a:lstStyle/>
          <a:p>
            <a:r>
              <a:rPr lang="da-DK" dirty="0"/>
              <a:t>Er der mange receptorer, er vævet følsomt for østrogen</a:t>
            </a:r>
          </a:p>
          <a:p>
            <a:r>
              <a:rPr lang="da-DK" dirty="0"/>
              <a:t>= stimuleres til vækst af østrogen</a:t>
            </a:r>
          </a:p>
        </p:txBody>
      </p:sp>
    </p:spTree>
    <p:extLst>
      <p:ext uri="{BB962C8B-B14F-4D97-AF65-F5344CB8AC3E}">
        <p14:creationId xmlns:p14="http://schemas.microsoft.com/office/powerpoint/2010/main" val="22987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dissolve">
                                      <p:cBhvr>
                                        <p:cTn id="7" dur="500"/>
                                        <p:tgtEl>
                                          <p:spTgt spid="307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pPr eaLnBrk="1" hangingPunct="1"/>
            <a:r>
              <a:rPr lang="da-DK" altLang="da-DK"/>
              <a:t>Østrogen receptorern som makør for prognosen?</a:t>
            </a:r>
          </a:p>
        </p:txBody>
      </p:sp>
      <p:sp>
        <p:nvSpPr>
          <p:cNvPr id="118787" name="Rectangle 3"/>
          <p:cNvSpPr>
            <a:spLocks noGrp="1" noChangeArrowheads="1"/>
          </p:cNvSpPr>
          <p:nvPr>
            <p:ph type="body" sz="half" idx="1"/>
          </p:nvPr>
        </p:nvSpPr>
        <p:spPr>
          <a:solidFill>
            <a:srgbClr val="000000"/>
          </a:solidFill>
        </p:spPr>
        <p:txBody>
          <a:bodyPr/>
          <a:lstStyle/>
          <a:p>
            <a:pPr marL="0" indent="0">
              <a:buNone/>
            </a:pPr>
            <a:r>
              <a:rPr lang="da-DK" altLang="da-DK" b="1"/>
              <a:t>Skiftet fra at være en prognose markør til at være en markør for sensitivitet hvad angår antihormonbehandling</a:t>
            </a:r>
          </a:p>
          <a:p>
            <a:pPr marL="0" indent="0">
              <a:buNone/>
            </a:pPr>
            <a:endParaRPr lang="da-DK" altLang="da-DK" b="1"/>
          </a:p>
          <a:p>
            <a:pPr marL="0" indent="0">
              <a:buNone/>
            </a:pPr>
            <a:r>
              <a:rPr lang="da-DK" altLang="da-DK" b="1"/>
              <a:t>Man producerer østrogen hele livet!!</a:t>
            </a:r>
          </a:p>
        </p:txBody>
      </p:sp>
      <p:sp>
        <p:nvSpPr>
          <p:cNvPr id="118788" name="Text Box 6"/>
          <p:cNvSpPr txBox="1">
            <a:spLocks noChangeArrowheads="1"/>
          </p:cNvSpPr>
          <p:nvPr/>
        </p:nvSpPr>
        <p:spPr bwMode="auto">
          <a:xfrm>
            <a:off x="4664869" y="2045494"/>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eaLnBrk="1" hangingPunct="1">
              <a:spcBef>
                <a:spcPct val="0"/>
              </a:spcBef>
              <a:buClrTx/>
              <a:buFontTx/>
              <a:buNone/>
            </a:pPr>
            <a:endParaRPr lang="en-GB" altLang="da-DK" sz="1350">
              <a:solidFill>
                <a:srgbClr val="FFFFFF"/>
              </a:solidFill>
            </a:endParaRPr>
          </a:p>
        </p:txBody>
      </p:sp>
      <p:grpSp>
        <p:nvGrpSpPr>
          <p:cNvPr id="160772" name="Group 8"/>
          <p:cNvGrpSpPr>
            <a:grpSpLocks/>
          </p:cNvGrpSpPr>
          <p:nvPr/>
        </p:nvGrpSpPr>
        <p:grpSpPr bwMode="auto">
          <a:xfrm>
            <a:off x="1655684" y="2295085"/>
            <a:ext cx="6157197" cy="3705666"/>
            <a:chOff x="-4404" y="-724"/>
            <a:chExt cx="10075" cy="4946"/>
          </a:xfrm>
        </p:grpSpPr>
        <p:pic>
          <p:nvPicPr>
            <p:cNvPr id="11879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 y="4074"/>
              <a:ext cx="2880"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1"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4" y="4121"/>
              <a:ext cx="1307"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2"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 y="357"/>
              <a:ext cx="5437" cy="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3" name="Text Box 12"/>
            <p:cNvSpPr txBox="1">
              <a:spLocks noChangeArrowheads="1"/>
            </p:cNvSpPr>
            <p:nvPr/>
          </p:nvSpPr>
          <p:spPr bwMode="auto">
            <a:xfrm>
              <a:off x="-4404" y="3537"/>
              <a:ext cx="416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28675" eaLnBrk="0" hangingPunct="0">
                <a:spcBef>
                  <a:spcPct val="20000"/>
                </a:spcBef>
                <a:buClr>
                  <a:schemeClr val="tx2"/>
                </a:buClr>
                <a:buChar char="•"/>
                <a:tabLst>
                  <a:tab pos="657225" algn="l"/>
                  <a:tab pos="1312863" algn="l"/>
                  <a:tab pos="1970088" algn="l"/>
                  <a:tab pos="2627313" algn="l"/>
                  <a:tab pos="3282950" algn="l"/>
                  <a:tab pos="3940175" algn="l"/>
                  <a:tab pos="4595813" algn="l"/>
                  <a:tab pos="5253038" algn="l"/>
                  <a:tab pos="5910263" algn="l"/>
                  <a:tab pos="6564313" algn="l"/>
                </a:tabLst>
                <a:defRPr sz="3200">
                  <a:solidFill>
                    <a:schemeClr val="tx1"/>
                  </a:solidFill>
                  <a:latin typeface="Calibri" pitchFamily="34" charset="0"/>
                  <a:ea typeface="MS PGothic" pitchFamily="34" charset="-128"/>
                </a:defRPr>
              </a:lvl1pPr>
              <a:lvl2pPr marL="742950" indent="-285750" defTabSz="828675" eaLnBrk="0" hangingPunct="0">
                <a:spcBef>
                  <a:spcPct val="20000"/>
                </a:spcBef>
                <a:buClr>
                  <a:schemeClr val="tx1"/>
                </a:buClr>
                <a:buChar char="•"/>
                <a:tabLst>
                  <a:tab pos="657225" algn="l"/>
                  <a:tab pos="1312863" algn="l"/>
                  <a:tab pos="1970088" algn="l"/>
                  <a:tab pos="2627313" algn="l"/>
                  <a:tab pos="3282950" algn="l"/>
                  <a:tab pos="3940175" algn="l"/>
                  <a:tab pos="4595813" algn="l"/>
                  <a:tab pos="5253038" algn="l"/>
                  <a:tab pos="5910263" algn="l"/>
                  <a:tab pos="6564313" algn="l"/>
                </a:tabLst>
                <a:defRPr sz="2800">
                  <a:solidFill>
                    <a:schemeClr val="tx1"/>
                  </a:solidFill>
                  <a:latin typeface="Calibri" pitchFamily="34" charset="0"/>
                  <a:ea typeface="MS PGothic" pitchFamily="34" charset="-128"/>
                </a:defRPr>
              </a:lvl2pPr>
              <a:lvl3pPr marL="1143000" indent="-228600" defTabSz="828675" eaLnBrk="0" hangingPunct="0">
                <a:spcBef>
                  <a:spcPct val="20000"/>
                </a:spcBef>
                <a:buClr>
                  <a:schemeClr val="hlink"/>
                </a:buClr>
                <a:buChar char="•"/>
                <a:tabLst>
                  <a:tab pos="657225" algn="l"/>
                  <a:tab pos="1312863" algn="l"/>
                  <a:tab pos="1970088" algn="l"/>
                  <a:tab pos="2627313" algn="l"/>
                  <a:tab pos="3282950" algn="l"/>
                  <a:tab pos="3940175" algn="l"/>
                  <a:tab pos="4595813" algn="l"/>
                  <a:tab pos="5253038" algn="l"/>
                  <a:tab pos="5910263" algn="l"/>
                  <a:tab pos="6564313" algn="l"/>
                </a:tabLst>
                <a:defRPr sz="2400">
                  <a:solidFill>
                    <a:schemeClr val="tx1"/>
                  </a:solidFill>
                  <a:latin typeface="Calibri" pitchFamily="34" charset="0"/>
                  <a:ea typeface="MS PGothic" pitchFamily="34" charset="-128"/>
                </a:defRPr>
              </a:lvl3pPr>
              <a:lvl4pPr marL="1600200" indent="-228600" defTabSz="828675" eaLnBrk="0" hangingPunct="0">
                <a:spcBef>
                  <a:spcPct val="20000"/>
                </a:spcBef>
                <a:buClr>
                  <a:schemeClr val="tx1"/>
                </a:buClr>
                <a:buChar char="•"/>
                <a:tabLst>
                  <a:tab pos="657225" algn="l"/>
                  <a:tab pos="1312863" algn="l"/>
                  <a:tab pos="1970088" algn="l"/>
                  <a:tab pos="2627313" algn="l"/>
                  <a:tab pos="3282950" algn="l"/>
                  <a:tab pos="3940175" algn="l"/>
                  <a:tab pos="4595813" algn="l"/>
                  <a:tab pos="5253038" algn="l"/>
                  <a:tab pos="5910263" algn="l"/>
                  <a:tab pos="6564313" algn="l"/>
                </a:tabLst>
                <a:defRPr sz="2000">
                  <a:solidFill>
                    <a:schemeClr val="tx1"/>
                  </a:solidFill>
                  <a:latin typeface="Calibri" pitchFamily="34" charset="0"/>
                  <a:ea typeface="MS PGothic" pitchFamily="34" charset="-128"/>
                </a:defRPr>
              </a:lvl4pPr>
              <a:lvl5pPr marL="2057400" indent="-228600" defTabSz="828675" eaLnBrk="0" hangingPunct="0">
                <a:spcBef>
                  <a:spcPct val="20000"/>
                </a:spcBef>
                <a:buClr>
                  <a:schemeClr val="accent2"/>
                </a:buClr>
                <a:buChar char="•"/>
                <a:tabLst>
                  <a:tab pos="657225" algn="l"/>
                  <a:tab pos="1312863" algn="l"/>
                  <a:tab pos="1970088" algn="l"/>
                  <a:tab pos="2627313" algn="l"/>
                  <a:tab pos="3282950" algn="l"/>
                  <a:tab pos="3940175" algn="l"/>
                  <a:tab pos="4595813" algn="l"/>
                  <a:tab pos="5253038" algn="l"/>
                  <a:tab pos="5910263" algn="l"/>
                  <a:tab pos="6564313" algn="l"/>
                </a:tabLst>
                <a:defRPr sz="2000">
                  <a:solidFill>
                    <a:schemeClr val="tx1"/>
                  </a:solidFill>
                  <a:latin typeface="Calibri" pitchFamily="34" charset="0"/>
                  <a:ea typeface="MS PGothic" pitchFamily="34" charset="-128"/>
                </a:defRPr>
              </a:lvl5pPr>
              <a:lvl6pPr marL="2514600" indent="-228600" defTabSz="828675" eaLnBrk="0" fontAlgn="base" hangingPunct="0">
                <a:spcBef>
                  <a:spcPct val="20000"/>
                </a:spcBef>
                <a:spcAft>
                  <a:spcPct val="0"/>
                </a:spcAft>
                <a:buClr>
                  <a:schemeClr val="accent2"/>
                </a:buClr>
                <a:buChar char="•"/>
                <a:tabLst>
                  <a:tab pos="657225" algn="l"/>
                  <a:tab pos="1312863" algn="l"/>
                  <a:tab pos="1970088" algn="l"/>
                  <a:tab pos="2627313" algn="l"/>
                  <a:tab pos="3282950" algn="l"/>
                  <a:tab pos="3940175" algn="l"/>
                  <a:tab pos="4595813" algn="l"/>
                  <a:tab pos="5253038" algn="l"/>
                  <a:tab pos="5910263" algn="l"/>
                  <a:tab pos="6564313" algn="l"/>
                </a:tabLst>
                <a:defRPr sz="2000">
                  <a:solidFill>
                    <a:schemeClr val="tx1"/>
                  </a:solidFill>
                  <a:latin typeface="Calibri" pitchFamily="34" charset="0"/>
                  <a:ea typeface="MS PGothic" pitchFamily="34" charset="-128"/>
                </a:defRPr>
              </a:lvl6pPr>
              <a:lvl7pPr marL="2971800" indent="-228600" defTabSz="828675" eaLnBrk="0" fontAlgn="base" hangingPunct="0">
                <a:spcBef>
                  <a:spcPct val="20000"/>
                </a:spcBef>
                <a:spcAft>
                  <a:spcPct val="0"/>
                </a:spcAft>
                <a:buClr>
                  <a:schemeClr val="accent2"/>
                </a:buClr>
                <a:buChar char="•"/>
                <a:tabLst>
                  <a:tab pos="657225" algn="l"/>
                  <a:tab pos="1312863" algn="l"/>
                  <a:tab pos="1970088" algn="l"/>
                  <a:tab pos="2627313" algn="l"/>
                  <a:tab pos="3282950" algn="l"/>
                  <a:tab pos="3940175" algn="l"/>
                  <a:tab pos="4595813" algn="l"/>
                  <a:tab pos="5253038" algn="l"/>
                  <a:tab pos="5910263" algn="l"/>
                  <a:tab pos="6564313" algn="l"/>
                </a:tabLst>
                <a:defRPr sz="2000">
                  <a:solidFill>
                    <a:schemeClr val="tx1"/>
                  </a:solidFill>
                  <a:latin typeface="Calibri" pitchFamily="34" charset="0"/>
                  <a:ea typeface="MS PGothic" pitchFamily="34" charset="-128"/>
                </a:defRPr>
              </a:lvl7pPr>
              <a:lvl8pPr marL="3429000" indent="-228600" defTabSz="828675" eaLnBrk="0" fontAlgn="base" hangingPunct="0">
                <a:spcBef>
                  <a:spcPct val="20000"/>
                </a:spcBef>
                <a:spcAft>
                  <a:spcPct val="0"/>
                </a:spcAft>
                <a:buClr>
                  <a:schemeClr val="accent2"/>
                </a:buClr>
                <a:buChar char="•"/>
                <a:tabLst>
                  <a:tab pos="657225" algn="l"/>
                  <a:tab pos="1312863" algn="l"/>
                  <a:tab pos="1970088" algn="l"/>
                  <a:tab pos="2627313" algn="l"/>
                  <a:tab pos="3282950" algn="l"/>
                  <a:tab pos="3940175" algn="l"/>
                  <a:tab pos="4595813" algn="l"/>
                  <a:tab pos="5253038" algn="l"/>
                  <a:tab pos="5910263" algn="l"/>
                  <a:tab pos="6564313" algn="l"/>
                </a:tabLst>
                <a:defRPr sz="2000">
                  <a:solidFill>
                    <a:schemeClr val="tx1"/>
                  </a:solidFill>
                  <a:latin typeface="Calibri" pitchFamily="34" charset="0"/>
                  <a:ea typeface="MS PGothic" pitchFamily="34" charset="-128"/>
                </a:defRPr>
              </a:lvl8pPr>
              <a:lvl9pPr marL="3886200" indent="-228600" defTabSz="828675" eaLnBrk="0" fontAlgn="base" hangingPunct="0">
                <a:spcBef>
                  <a:spcPct val="20000"/>
                </a:spcBef>
                <a:spcAft>
                  <a:spcPct val="0"/>
                </a:spcAft>
                <a:buClr>
                  <a:schemeClr val="accent2"/>
                </a:buClr>
                <a:buChar char="•"/>
                <a:tabLst>
                  <a:tab pos="657225" algn="l"/>
                  <a:tab pos="1312863" algn="l"/>
                  <a:tab pos="1970088" algn="l"/>
                  <a:tab pos="2627313" algn="l"/>
                  <a:tab pos="3282950" algn="l"/>
                  <a:tab pos="3940175" algn="l"/>
                  <a:tab pos="4595813" algn="l"/>
                  <a:tab pos="5253038" algn="l"/>
                  <a:tab pos="5910263" algn="l"/>
                  <a:tab pos="6564313" algn="l"/>
                </a:tabLst>
                <a:defRPr sz="2000">
                  <a:solidFill>
                    <a:schemeClr val="tx1"/>
                  </a:solidFill>
                  <a:latin typeface="Calibri" pitchFamily="34" charset="0"/>
                  <a:ea typeface="MS PGothic" pitchFamily="34" charset="-128"/>
                </a:defRPr>
              </a:lvl9pPr>
            </a:lstStyle>
            <a:p>
              <a:pPr eaLnBrk="1">
                <a:lnSpc>
                  <a:spcPct val="97000"/>
                </a:lnSpc>
                <a:spcBef>
                  <a:spcPct val="0"/>
                </a:spcBef>
                <a:buClr>
                  <a:srgbClr val="000000"/>
                </a:buClr>
                <a:buSzPct val="45000"/>
                <a:buFont typeface="StarSymbol" charset="0"/>
                <a:buNone/>
              </a:pPr>
              <a:r>
                <a:rPr lang="en-GB" altLang="da-DK" sz="975" b="1" dirty="0">
                  <a:solidFill>
                    <a:srgbClr val="FAFD00"/>
                  </a:solidFill>
                </a:rPr>
                <a:t>Lin, N. U. et al. J </a:t>
              </a:r>
              <a:r>
                <a:rPr lang="en-GB" altLang="da-DK" sz="975" b="1" dirty="0" err="1">
                  <a:solidFill>
                    <a:srgbClr val="FAFD00"/>
                  </a:solidFill>
                </a:rPr>
                <a:t>Clin</a:t>
              </a:r>
              <a:r>
                <a:rPr lang="en-GB" altLang="da-DK" sz="975" b="1" dirty="0">
                  <a:solidFill>
                    <a:srgbClr val="FAFD00"/>
                  </a:solidFill>
                </a:rPr>
                <a:t> </a:t>
              </a:r>
              <a:r>
                <a:rPr lang="en-GB" altLang="da-DK" sz="975" b="1" dirty="0" err="1">
                  <a:solidFill>
                    <a:srgbClr val="FAFD00"/>
                  </a:solidFill>
                </a:rPr>
                <a:t>Oncol</a:t>
              </a:r>
              <a:r>
                <a:rPr lang="en-GB" altLang="da-DK" sz="975" b="1" dirty="0">
                  <a:solidFill>
                    <a:srgbClr val="FAFD00"/>
                  </a:solidFill>
                </a:rPr>
                <a:t>; 26:798-805 2008</a:t>
              </a:r>
            </a:p>
          </p:txBody>
        </p:sp>
        <p:sp>
          <p:nvSpPr>
            <p:cNvPr id="118794" name="Text Box 13"/>
            <p:cNvSpPr txBox="1">
              <a:spLocks noChangeArrowheads="1"/>
            </p:cNvSpPr>
            <p:nvPr/>
          </p:nvSpPr>
          <p:spPr bwMode="auto">
            <a:xfrm>
              <a:off x="103" y="-724"/>
              <a:ext cx="5552" cy="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defTabSz="828675" eaLnBrk="0" hangingPunct="0">
                <a:spcBef>
                  <a:spcPct val="20000"/>
                </a:spcBef>
                <a:buClr>
                  <a:schemeClr val="tx2"/>
                </a:buClr>
                <a:buChar char="•"/>
                <a:tabLst>
                  <a:tab pos="657225" algn="l"/>
                  <a:tab pos="1312863" algn="l"/>
                  <a:tab pos="1970088" algn="l"/>
                  <a:tab pos="2627313" algn="l"/>
                  <a:tab pos="3282950" algn="l"/>
                  <a:tab pos="3940175" algn="l"/>
                  <a:tab pos="4595813" algn="l"/>
                  <a:tab pos="5253038" algn="l"/>
                  <a:tab pos="5910263" algn="l"/>
                  <a:tab pos="6564313" algn="l"/>
                  <a:tab pos="7219950" algn="l"/>
                  <a:tab pos="7880350" algn="l"/>
                  <a:tab pos="8532813" algn="l"/>
                </a:tabLst>
                <a:defRPr sz="3200">
                  <a:solidFill>
                    <a:schemeClr val="tx1"/>
                  </a:solidFill>
                  <a:latin typeface="Calibri" pitchFamily="34" charset="0"/>
                  <a:ea typeface="MS PGothic" pitchFamily="34" charset="-128"/>
                </a:defRPr>
              </a:lvl1pPr>
              <a:lvl2pPr marL="742950" indent="-285750" defTabSz="828675" eaLnBrk="0" hangingPunct="0">
                <a:spcBef>
                  <a:spcPct val="20000"/>
                </a:spcBef>
                <a:buClr>
                  <a:schemeClr val="tx1"/>
                </a:buClr>
                <a:buChar char="•"/>
                <a:tabLst>
                  <a:tab pos="657225" algn="l"/>
                  <a:tab pos="1312863" algn="l"/>
                  <a:tab pos="1970088" algn="l"/>
                  <a:tab pos="2627313" algn="l"/>
                  <a:tab pos="3282950" algn="l"/>
                  <a:tab pos="3940175" algn="l"/>
                  <a:tab pos="4595813" algn="l"/>
                  <a:tab pos="5253038" algn="l"/>
                  <a:tab pos="5910263" algn="l"/>
                  <a:tab pos="6564313" algn="l"/>
                  <a:tab pos="7219950" algn="l"/>
                  <a:tab pos="7880350" algn="l"/>
                  <a:tab pos="8532813" algn="l"/>
                </a:tabLst>
                <a:defRPr sz="2800">
                  <a:solidFill>
                    <a:schemeClr val="tx1"/>
                  </a:solidFill>
                  <a:latin typeface="Calibri" pitchFamily="34" charset="0"/>
                  <a:ea typeface="MS PGothic" pitchFamily="34" charset="-128"/>
                </a:defRPr>
              </a:lvl2pPr>
              <a:lvl3pPr marL="1143000" indent="-228600" defTabSz="828675" eaLnBrk="0" hangingPunct="0">
                <a:spcBef>
                  <a:spcPct val="20000"/>
                </a:spcBef>
                <a:buClr>
                  <a:schemeClr val="hlink"/>
                </a:buClr>
                <a:buChar char="•"/>
                <a:tabLst>
                  <a:tab pos="657225" algn="l"/>
                  <a:tab pos="1312863" algn="l"/>
                  <a:tab pos="1970088" algn="l"/>
                  <a:tab pos="2627313" algn="l"/>
                  <a:tab pos="3282950" algn="l"/>
                  <a:tab pos="3940175" algn="l"/>
                  <a:tab pos="4595813" algn="l"/>
                  <a:tab pos="5253038" algn="l"/>
                  <a:tab pos="5910263" algn="l"/>
                  <a:tab pos="6564313" algn="l"/>
                  <a:tab pos="7219950" algn="l"/>
                  <a:tab pos="7880350" algn="l"/>
                  <a:tab pos="8532813" algn="l"/>
                </a:tabLst>
                <a:defRPr sz="2400">
                  <a:solidFill>
                    <a:schemeClr val="tx1"/>
                  </a:solidFill>
                  <a:latin typeface="Calibri" pitchFamily="34" charset="0"/>
                  <a:ea typeface="MS PGothic" pitchFamily="34" charset="-128"/>
                </a:defRPr>
              </a:lvl3pPr>
              <a:lvl4pPr marL="1600200" indent="-228600" defTabSz="828675" eaLnBrk="0" hangingPunct="0">
                <a:spcBef>
                  <a:spcPct val="20000"/>
                </a:spcBef>
                <a:buClr>
                  <a:schemeClr val="tx1"/>
                </a:buClr>
                <a:buChar char="•"/>
                <a:tabLst>
                  <a:tab pos="657225" algn="l"/>
                  <a:tab pos="1312863" algn="l"/>
                  <a:tab pos="1970088" algn="l"/>
                  <a:tab pos="2627313" algn="l"/>
                  <a:tab pos="3282950" algn="l"/>
                  <a:tab pos="3940175" algn="l"/>
                  <a:tab pos="4595813" algn="l"/>
                  <a:tab pos="5253038" algn="l"/>
                  <a:tab pos="5910263" algn="l"/>
                  <a:tab pos="6564313" algn="l"/>
                  <a:tab pos="7219950" algn="l"/>
                  <a:tab pos="7880350" algn="l"/>
                  <a:tab pos="8532813" algn="l"/>
                </a:tabLst>
                <a:defRPr sz="2000">
                  <a:solidFill>
                    <a:schemeClr val="tx1"/>
                  </a:solidFill>
                  <a:latin typeface="Calibri" pitchFamily="34" charset="0"/>
                  <a:ea typeface="MS PGothic" pitchFamily="34" charset="-128"/>
                </a:defRPr>
              </a:lvl4pPr>
              <a:lvl5pPr marL="2057400" indent="-228600" defTabSz="828675" eaLnBrk="0" hangingPunct="0">
                <a:spcBef>
                  <a:spcPct val="20000"/>
                </a:spcBef>
                <a:buClr>
                  <a:schemeClr val="accent2"/>
                </a:buClr>
                <a:buChar char="•"/>
                <a:tabLst>
                  <a:tab pos="657225" algn="l"/>
                  <a:tab pos="1312863" algn="l"/>
                  <a:tab pos="1970088" algn="l"/>
                  <a:tab pos="2627313" algn="l"/>
                  <a:tab pos="3282950" algn="l"/>
                  <a:tab pos="3940175" algn="l"/>
                  <a:tab pos="4595813" algn="l"/>
                  <a:tab pos="5253038" algn="l"/>
                  <a:tab pos="5910263" algn="l"/>
                  <a:tab pos="6564313" algn="l"/>
                  <a:tab pos="7219950" algn="l"/>
                  <a:tab pos="7880350" algn="l"/>
                  <a:tab pos="8532813" algn="l"/>
                </a:tabLst>
                <a:defRPr sz="2000">
                  <a:solidFill>
                    <a:schemeClr val="tx1"/>
                  </a:solidFill>
                  <a:latin typeface="Calibri" pitchFamily="34" charset="0"/>
                  <a:ea typeface="MS PGothic" pitchFamily="34" charset="-128"/>
                </a:defRPr>
              </a:lvl5pPr>
              <a:lvl6pPr marL="2514600" indent="-228600" defTabSz="828675" eaLnBrk="0" fontAlgn="base" hangingPunct="0">
                <a:spcBef>
                  <a:spcPct val="20000"/>
                </a:spcBef>
                <a:spcAft>
                  <a:spcPct val="0"/>
                </a:spcAft>
                <a:buClr>
                  <a:schemeClr val="accent2"/>
                </a:buClr>
                <a:buChar char="•"/>
                <a:tabLst>
                  <a:tab pos="657225" algn="l"/>
                  <a:tab pos="1312863" algn="l"/>
                  <a:tab pos="1970088" algn="l"/>
                  <a:tab pos="2627313" algn="l"/>
                  <a:tab pos="3282950" algn="l"/>
                  <a:tab pos="3940175" algn="l"/>
                  <a:tab pos="4595813" algn="l"/>
                  <a:tab pos="5253038" algn="l"/>
                  <a:tab pos="5910263" algn="l"/>
                  <a:tab pos="6564313" algn="l"/>
                  <a:tab pos="7219950" algn="l"/>
                  <a:tab pos="7880350" algn="l"/>
                  <a:tab pos="8532813" algn="l"/>
                </a:tabLst>
                <a:defRPr sz="2000">
                  <a:solidFill>
                    <a:schemeClr val="tx1"/>
                  </a:solidFill>
                  <a:latin typeface="Calibri" pitchFamily="34" charset="0"/>
                  <a:ea typeface="MS PGothic" pitchFamily="34" charset="-128"/>
                </a:defRPr>
              </a:lvl6pPr>
              <a:lvl7pPr marL="2971800" indent="-228600" defTabSz="828675" eaLnBrk="0" fontAlgn="base" hangingPunct="0">
                <a:spcBef>
                  <a:spcPct val="20000"/>
                </a:spcBef>
                <a:spcAft>
                  <a:spcPct val="0"/>
                </a:spcAft>
                <a:buClr>
                  <a:schemeClr val="accent2"/>
                </a:buClr>
                <a:buChar char="•"/>
                <a:tabLst>
                  <a:tab pos="657225" algn="l"/>
                  <a:tab pos="1312863" algn="l"/>
                  <a:tab pos="1970088" algn="l"/>
                  <a:tab pos="2627313" algn="l"/>
                  <a:tab pos="3282950" algn="l"/>
                  <a:tab pos="3940175" algn="l"/>
                  <a:tab pos="4595813" algn="l"/>
                  <a:tab pos="5253038" algn="l"/>
                  <a:tab pos="5910263" algn="l"/>
                  <a:tab pos="6564313" algn="l"/>
                  <a:tab pos="7219950" algn="l"/>
                  <a:tab pos="7880350" algn="l"/>
                  <a:tab pos="8532813" algn="l"/>
                </a:tabLst>
                <a:defRPr sz="2000">
                  <a:solidFill>
                    <a:schemeClr val="tx1"/>
                  </a:solidFill>
                  <a:latin typeface="Calibri" pitchFamily="34" charset="0"/>
                  <a:ea typeface="MS PGothic" pitchFamily="34" charset="-128"/>
                </a:defRPr>
              </a:lvl7pPr>
              <a:lvl8pPr marL="3429000" indent="-228600" defTabSz="828675" eaLnBrk="0" fontAlgn="base" hangingPunct="0">
                <a:spcBef>
                  <a:spcPct val="20000"/>
                </a:spcBef>
                <a:spcAft>
                  <a:spcPct val="0"/>
                </a:spcAft>
                <a:buClr>
                  <a:schemeClr val="accent2"/>
                </a:buClr>
                <a:buChar char="•"/>
                <a:tabLst>
                  <a:tab pos="657225" algn="l"/>
                  <a:tab pos="1312863" algn="l"/>
                  <a:tab pos="1970088" algn="l"/>
                  <a:tab pos="2627313" algn="l"/>
                  <a:tab pos="3282950" algn="l"/>
                  <a:tab pos="3940175" algn="l"/>
                  <a:tab pos="4595813" algn="l"/>
                  <a:tab pos="5253038" algn="l"/>
                  <a:tab pos="5910263" algn="l"/>
                  <a:tab pos="6564313" algn="l"/>
                  <a:tab pos="7219950" algn="l"/>
                  <a:tab pos="7880350" algn="l"/>
                  <a:tab pos="8532813" algn="l"/>
                </a:tabLst>
                <a:defRPr sz="2000">
                  <a:solidFill>
                    <a:schemeClr val="tx1"/>
                  </a:solidFill>
                  <a:latin typeface="Calibri" pitchFamily="34" charset="0"/>
                  <a:ea typeface="MS PGothic" pitchFamily="34" charset="-128"/>
                </a:defRPr>
              </a:lvl8pPr>
              <a:lvl9pPr marL="3886200" indent="-228600" defTabSz="828675" eaLnBrk="0" fontAlgn="base" hangingPunct="0">
                <a:spcBef>
                  <a:spcPct val="20000"/>
                </a:spcBef>
                <a:spcAft>
                  <a:spcPct val="0"/>
                </a:spcAft>
                <a:buClr>
                  <a:schemeClr val="accent2"/>
                </a:buClr>
                <a:buChar char="•"/>
                <a:tabLst>
                  <a:tab pos="657225" algn="l"/>
                  <a:tab pos="1312863" algn="l"/>
                  <a:tab pos="1970088" algn="l"/>
                  <a:tab pos="2627313" algn="l"/>
                  <a:tab pos="3282950" algn="l"/>
                  <a:tab pos="3940175" algn="l"/>
                  <a:tab pos="4595813" algn="l"/>
                  <a:tab pos="5253038" algn="l"/>
                  <a:tab pos="5910263" algn="l"/>
                  <a:tab pos="6564313" algn="l"/>
                  <a:tab pos="7219950" algn="l"/>
                  <a:tab pos="7880350" algn="l"/>
                  <a:tab pos="8532813" algn="l"/>
                </a:tabLst>
                <a:defRPr sz="2000">
                  <a:solidFill>
                    <a:schemeClr val="tx1"/>
                  </a:solidFill>
                  <a:latin typeface="Calibri" pitchFamily="34" charset="0"/>
                  <a:ea typeface="MS PGothic" pitchFamily="34" charset="-128"/>
                </a:defRPr>
              </a:lvl9pPr>
            </a:lstStyle>
            <a:p>
              <a:pPr algn="ctr" eaLnBrk="1">
                <a:lnSpc>
                  <a:spcPct val="97000"/>
                </a:lnSpc>
                <a:spcBef>
                  <a:spcPct val="0"/>
                </a:spcBef>
                <a:buClr>
                  <a:srgbClr val="000000"/>
                </a:buClr>
                <a:buSzPct val="45000"/>
                <a:buFont typeface="StarSymbol" charset="0"/>
                <a:buNone/>
              </a:pPr>
              <a:r>
                <a:rPr lang="en-GB" altLang="da-DK" sz="1800" b="1">
                  <a:solidFill>
                    <a:srgbClr val="FAFD00"/>
                  </a:solidFill>
                </a:rPr>
                <a:t>Risk of recurrence pr. year </a:t>
              </a:r>
            </a:p>
            <a:p>
              <a:pPr algn="ctr" eaLnBrk="1">
                <a:lnSpc>
                  <a:spcPct val="97000"/>
                </a:lnSpc>
                <a:spcBef>
                  <a:spcPct val="0"/>
                </a:spcBef>
                <a:buClr>
                  <a:srgbClr val="000000"/>
                </a:buClr>
                <a:buSzPct val="45000"/>
                <a:buFont typeface="StarSymbol" charset="0"/>
                <a:buNone/>
              </a:pPr>
              <a:r>
                <a:rPr lang="en-GB" altLang="da-DK" sz="1800" b="1">
                  <a:solidFill>
                    <a:srgbClr val="FAFD00"/>
                  </a:solidFill>
                </a:rPr>
                <a:t>N = 3,562 patients</a:t>
              </a:r>
            </a:p>
          </p:txBody>
        </p:sp>
      </p:grpSp>
    </p:spTree>
    <p:extLst>
      <p:ext uri="{BB962C8B-B14F-4D97-AF65-F5344CB8AC3E}">
        <p14:creationId xmlns:p14="http://schemas.microsoft.com/office/powerpoint/2010/main" val="25130819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60772"/>
                                        </p:tgtEl>
                                        <p:attrNameLst>
                                          <p:attrName>style.visibility</p:attrName>
                                        </p:attrNameLst>
                                      </p:cBhvr>
                                      <p:to>
                                        <p:strVal val="visible"/>
                                      </p:to>
                                    </p:set>
                                    <p:animEffect transition="in" filter="wipe(down)">
                                      <p:cBhvr>
                                        <p:cTn id="7" dur="500"/>
                                        <p:tgtEl>
                                          <p:spTgt spid="160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30EBFB8-7926-384C-ADAC-B9EFD0127D76}"/>
              </a:ext>
            </a:extLst>
          </p:cNvPr>
          <p:cNvSpPr>
            <a:spLocks noGrp="1"/>
          </p:cNvSpPr>
          <p:nvPr>
            <p:ph type="title"/>
          </p:nvPr>
        </p:nvSpPr>
        <p:spPr/>
        <p:txBody>
          <a:bodyPr/>
          <a:lstStyle/>
          <a:p>
            <a:r>
              <a:rPr lang="da-DK" dirty="0"/>
              <a:t>HER2-status</a:t>
            </a:r>
          </a:p>
        </p:txBody>
      </p:sp>
      <p:pic>
        <p:nvPicPr>
          <p:cNvPr id="4098" name="Picture 2" descr="Billedresultat for HER2receptor">
            <a:extLst>
              <a:ext uri="{FF2B5EF4-FFF2-40B4-BE49-F238E27FC236}">
                <a16:creationId xmlns:a16="http://schemas.microsoft.com/office/drawing/2014/main" id="{FC873696-AAB3-CC4C-8960-9CF0D5DE1E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003" r="4091" b="5213"/>
          <a:stretch/>
        </p:blipFill>
        <p:spPr bwMode="auto">
          <a:xfrm>
            <a:off x="539552" y="1543050"/>
            <a:ext cx="2520280" cy="1597918"/>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E7D38B01-4614-2344-9594-A3FCC77A4E7D}"/>
              </a:ext>
            </a:extLst>
          </p:cNvPr>
          <p:cNvSpPr txBox="1"/>
          <p:nvPr/>
        </p:nvSpPr>
        <p:spPr>
          <a:xfrm>
            <a:off x="3427224" y="1953309"/>
            <a:ext cx="4362926" cy="646331"/>
          </a:xfrm>
          <a:prstGeom prst="rect">
            <a:avLst/>
          </a:prstGeom>
          <a:noFill/>
        </p:spPr>
        <p:txBody>
          <a:bodyPr wrap="none" rtlCol="0">
            <a:spAutoFit/>
          </a:bodyPr>
          <a:lstStyle/>
          <a:p>
            <a:r>
              <a:rPr lang="da-DK" dirty="0"/>
              <a:t>Patologen tjekker vævet for HER2-receptorer</a:t>
            </a:r>
          </a:p>
          <a:p>
            <a:r>
              <a:rPr lang="da-DK" dirty="0"/>
              <a:t>Positiv vs negativ</a:t>
            </a:r>
          </a:p>
        </p:txBody>
      </p:sp>
      <p:sp>
        <p:nvSpPr>
          <p:cNvPr id="6" name="Tekstfelt 5">
            <a:extLst>
              <a:ext uri="{FF2B5EF4-FFF2-40B4-BE49-F238E27FC236}">
                <a16:creationId xmlns:a16="http://schemas.microsoft.com/office/drawing/2014/main" id="{549C1FD0-9B26-B540-BF04-97162CE6A064}"/>
              </a:ext>
            </a:extLst>
          </p:cNvPr>
          <p:cNvSpPr txBox="1"/>
          <p:nvPr/>
        </p:nvSpPr>
        <p:spPr>
          <a:xfrm>
            <a:off x="4283968" y="4221088"/>
            <a:ext cx="3851632" cy="369332"/>
          </a:xfrm>
          <a:prstGeom prst="rect">
            <a:avLst/>
          </a:prstGeom>
          <a:noFill/>
        </p:spPr>
        <p:txBody>
          <a:bodyPr wrap="none" rtlCol="0">
            <a:spAutoFit/>
          </a:bodyPr>
          <a:lstStyle/>
          <a:p>
            <a:r>
              <a:rPr lang="da-DK" dirty="0"/>
              <a:t>Ca. 12% har en HER2-positiv brystkræft</a:t>
            </a:r>
          </a:p>
        </p:txBody>
      </p:sp>
    </p:spTree>
    <p:extLst>
      <p:ext uri="{BB962C8B-B14F-4D97-AF65-F5344CB8AC3E}">
        <p14:creationId xmlns:p14="http://schemas.microsoft.com/office/powerpoint/2010/main" val="34425750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95288" y="6621463"/>
            <a:ext cx="1689100" cy="138112"/>
          </a:xfrm>
        </p:spPr>
        <p:txBody>
          <a:bodyPr/>
          <a:lstStyle/>
          <a:p>
            <a:pPr>
              <a:defRPr/>
            </a:pPr>
            <a:r>
              <a:rPr lang="da-DK">
                <a:latin typeface="+mj-lt"/>
                <a:ea typeface="SimSun" pitchFamily="2" charset="-122"/>
                <a:cs typeface="Arial" charset="0"/>
              </a:rPr>
              <a:t> </a:t>
            </a:r>
          </a:p>
        </p:txBody>
      </p:sp>
      <p:sp>
        <p:nvSpPr>
          <p:cNvPr id="274434" name="Text Placeholder 1"/>
          <p:cNvSpPr>
            <a:spLocks noGrp="1"/>
          </p:cNvSpPr>
          <p:nvPr>
            <p:ph type="body" sz="quarter" idx="11"/>
          </p:nvPr>
        </p:nvSpPr>
        <p:spPr>
          <a:xfrm>
            <a:off x="4737100" y="6343650"/>
            <a:ext cx="4048125" cy="415925"/>
          </a:xfrm>
        </p:spPr>
        <p:txBody>
          <a:bodyPr/>
          <a:lstStyle/>
          <a:p>
            <a:pPr>
              <a:spcBef>
                <a:spcPct val="0"/>
              </a:spcBef>
              <a:spcAft>
                <a:spcPct val="0"/>
              </a:spcAft>
              <a:defRPr/>
            </a:pPr>
            <a:r>
              <a:rPr lang="da-DK" altLang="da-DK">
                <a:ea typeface="SimSun" pitchFamily="2" charset="-122"/>
              </a:rPr>
              <a:t>Figure adapted from:</a:t>
            </a:r>
          </a:p>
          <a:p>
            <a:pPr>
              <a:spcBef>
                <a:spcPct val="0"/>
              </a:spcBef>
              <a:spcAft>
                <a:spcPct val="0"/>
              </a:spcAft>
              <a:defRPr/>
            </a:pPr>
            <a:r>
              <a:rPr lang="da-DK" altLang="da-DK">
                <a:ea typeface="SimSun" pitchFamily="2" charset="-122"/>
              </a:rPr>
              <a:t>1. Yarden Y &amp; Sliwkowski MX. </a:t>
            </a:r>
            <a:r>
              <a:rPr lang="da-DK" altLang="da-DK" i="1">
                <a:ea typeface="SimSun" pitchFamily="2" charset="-122"/>
              </a:rPr>
              <a:t>Nat Rev Mol Cell Biol </a:t>
            </a:r>
            <a:r>
              <a:rPr lang="da-DK" altLang="da-DK">
                <a:ea typeface="SimSun" pitchFamily="2" charset="-122"/>
              </a:rPr>
              <a:t>2001; </a:t>
            </a:r>
            <a:r>
              <a:rPr lang="da-DK" altLang="da-DK" b="1">
                <a:ea typeface="SimSun" pitchFamily="2" charset="-122"/>
              </a:rPr>
              <a:t>2</a:t>
            </a:r>
            <a:r>
              <a:rPr lang="da-DK" altLang="da-DK">
                <a:ea typeface="SimSun" pitchFamily="2" charset="-122"/>
              </a:rPr>
              <a:t>:127–137;</a:t>
            </a:r>
            <a:br>
              <a:rPr lang="da-DK" altLang="da-DK">
                <a:ea typeface="SimSun" pitchFamily="2" charset="-122"/>
              </a:rPr>
            </a:br>
            <a:r>
              <a:rPr lang="da-DK" altLang="da-DK">
                <a:ea typeface="SimSun" pitchFamily="2" charset="-122"/>
              </a:rPr>
              <a:t>2. Baselga J &amp; Swain SM. </a:t>
            </a:r>
            <a:r>
              <a:rPr lang="da-DK" altLang="da-DK" i="1">
                <a:ea typeface="SimSun" pitchFamily="2" charset="-122"/>
              </a:rPr>
              <a:t>Nat Rev Cancer </a:t>
            </a:r>
            <a:r>
              <a:rPr lang="da-DK" altLang="da-DK">
                <a:ea typeface="SimSun" pitchFamily="2" charset="-122"/>
              </a:rPr>
              <a:t>2009; </a:t>
            </a:r>
            <a:r>
              <a:rPr lang="da-DK" altLang="da-DK" b="1">
                <a:ea typeface="SimSun" pitchFamily="2" charset="-122"/>
              </a:rPr>
              <a:t>9</a:t>
            </a:r>
            <a:r>
              <a:rPr lang="da-DK" altLang="da-DK">
                <a:ea typeface="SimSun" pitchFamily="2" charset="-122"/>
              </a:rPr>
              <a:t>:463–475.</a:t>
            </a:r>
          </a:p>
        </p:txBody>
      </p:sp>
      <p:sp>
        <p:nvSpPr>
          <p:cNvPr id="188420" name="Rectangle 1240"/>
          <p:cNvSpPr>
            <a:spLocks noGrp="1" noChangeArrowheads="1"/>
          </p:cNvSpPr>
          <p:nvPr>
            <p:ph type="title"/>
          </p:nvPr>
        </p:nvSpPr>
        <p:spPr>
          <a:solidFill>
            <a:srgbClr val="000000"/>
          </a:solidFill>
        </p:spPr>
        <p:txBody>
          <a:bodyPr/>
          <a:lstStyle/>
          <a:p>
            <a:r>
              <a:rPr lang="en-US" altLang="da-DK" sz="3200" dirty="0"/>
              <a:t>HER2 </a:t>
            </a:r>
            <a:r>
              <a:rPr lang="en-US" altLang="da-DK" sz="3200" dirty="0" err="1"/>
              <a:t>receptoren</a:t>
            </a:r>
            <a:r>
              <a:rPr lang="en-US" altLang="da-DK" sz="3200" dirty="0"/>
              <a:t> </a:t>
            </a:r>
            <a:r>
              <a:rPr lang="en-US" altLang="da-DK" sz="3200" dirty="0" err="1"/>
              <a:t>stimulerer</a:t>
            </a:r>
            <a:r>
              <a:rPr lang="en-US" altLang="da-DK" sz="3200" dirty="0"/>
              <a:t> </a:t>
            </a:r>
            <a:r>
              <a:rPr lang="en-US" altLang="da-DK" sz="3200" dirty="0" err="1"/>
              <a:t>cellevækst</a:t>
            </a:r>
            <a:endParaRPr lang="en-GB" altLang="da-DK" sz="3200" dirty="0"/>
          </a:p>
        </p:txBody>
      </p:sp>
      <p:pic>
        <p:nvPicPr>
          <p:cNvPr id="188421" name="Picture 16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1800" y="1889125"/>
            <a:ext cx="8280400"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 name="Picture 16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43325" y="4575175"/>
            <a:ext cx="849313"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3" name="Picture 6" descr="C:\Users\simon.watts\Desktop\2023694 = Perjeta animations\PNG Assets\her 3 extra.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79725" y="2617788"/>
            <a:ext cx="982663" cy="131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 name="Picture 5" descr="C:\Users\simon.watts\Desktop\2023694 = Perjeta animations\PNG Assets\her 2extra.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08600" y="2562225"/>
            <a:ext cx="1027113"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 name="Picture 4" descr="C:\Users\simon.watts\Desktop\2023694 = Perjeta animations\PNG Assets\her 2 Intra.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89563" y="4041775"/>
            <a:ext cx="73025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 name="Picture 4" descr="C:\Users\simon.watts\Desktop\2023694 = Perjeta animations\PNG Assets\her 2 Intra.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8075" y="4041775"/>
            <a:ext cx="73025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 name="Picture 7" descr="C:\Users\simon.watts\Desktop\2023694 = Perjeta animations\PNG Assets\her 3 intra.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86100" y="4149725"/>
            <a:ext cx="98107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 name="Picture 7" descr="C:\Users\simon.watts\Desktop\2023694 = Perjeta animations\PNG Assets\her 3 intra.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86100" y="4149725"/>
            <a:ext cx="98107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9" name="Picture 3" descr="C:\Users\simon.watts\Desktop\2023694 = Perjeta animations\Cell wall.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1800" y="3716338"/>
            <a:ext cx="82804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 name="Rectangle 7"/>
          <p:cNvSpPr>
            <a:spLocks noChangeAspect="1" noChangeArrowheads="1"/>
          </p:cNvSpPr>
          <p:nvPr/>
        </p:nvSpPr>
        <p:spPr bwMode="auto">
          <a:xfrm>
            <a:off x="5484813" y="2032000"/>
            <a:ext cx="7588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algn="ctr" eaLnBrk="1" hangingPunct="1">
              <a:spcBef>
                <a:spcPct val="0"/>
              </a:spcBef>
              <a:buClrTx/>
              <a:buFontTx/>
              <a:buNone/>
            </a:pPr>
            <a:r>
              <a:rPr lang="en-US" altLang="da-DK" sz="1800" b="1">
                <a:solidFill>
                  <a:srgbClr val="FFFFFF"/>
                </a:solidFill>
                <a:latin typeface="Imago" charset="0"/>
              </a:rPr>
              <a:t>HER2</a:t>
            </a:r>
            <a:endParaRPr lang="en-US" altLang="da-DK" sz="1800">
              <a:solidFill>
                <a:srgbClr val="FFFFFF"/>
              </a:solidFill>
              <a:latin typeface="Imago" charset="0"/>
            </a:endParaRPr>
          </a:p>
        </p:txBody>
      </p:sp>
      <p:sp>
        <p:nvSpPr>
          <p:cNvPr id="176" name="Rectangle 29"/>
          <p:cNvSpPr>
            <a:spLocks noChangeAspect="1" noChangeArrowheads="1"/>
          </p:cNvSpPr>
          <p:nvPr/>
        </p:nvSpPr>
        <p:spPr bwMode="auto">
          <a:xfrm flipH="1">
            <a:off x="4772025" y="3100388"/>
            <a:ext cx="19669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algn="ctr" eaLnBrk="1" hangingPunct="1">
              <a:spcBef>
                <a:spcPct val="0"/>
              </a:spcBef>
              <a:buClrTx/>
              <a:buFontTx/>
              <a:buNone/>
            </a:pPr>
            <a:r>
              <a:rPr lang="en-US" altLang="da-DK" sz="1800">
                <a:solidFill>
                  <a:srgbClr val="FFFFFF"/>
                </a:solidFill>
                <a:latin typeface="Imago" charset="0"/>
              </a:rPr>
              <a:t>Ligand-activated</a:t>
            </a:r>
            <a:br>
              <a:rPr lang="en-US" altLang="da-DK" sz="1800">
                <a:solidFill>
                  <a:srgbClr val="FFFFFF"/>
                </a:solidFill>
                <a:latin typeface="Imago" charset="0"/>
              </a:rPr>
            </a:br>
            <a:r>
              <a:rPr lang="en-US" altLang="da-DK" sz="1800">
                <a:solidFill>
                  <a:srgbClr val="FFFFFF"/>
                </a:solidFill>
                <a:latin typeface="Imago" charset="0"/>
              </a:rPr>
              <a:t>HER2 heterodimer</a:t>
            </a:r>
          </a:p>
        </p:txBody>
      </p:sp>
      <p:grpSp>
        <p:nvGrpSpPr>
          <p:cNvPr id="177" name="Group 176"/>
          <p:cNvGrpSpPr>
            <a:grpSpLocks noChangeAspect="1"/>
          </p:cNvGrpSpPr>
          <p:nvPr/>
        </p:nvGrpSpPr>
        <p:grpSpPr bwMode="auto">
          <a:xfrm>
            <a:off x="2297113" y="5045075"/>
            <a:ext cx="565150" cy="793750"/>
            <a:chOff x="16459194" y="9192419"/>
            <a:chExt cx="2907255" cy="4076700"/>
          </a:xfrm>
        </p:grpSpPr>
        <p:pic>
          <p:nvPicPr>
            <p:cNvPr id="188468" name="Picture 2" descr="C:\Users\simon.watts\Desktop\2023694 = Perjeta animations\PNG Assets\peach 1.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459194" y="9192419"/>
              <a:ext cx="2781300"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69" name="TextBox 178"/>
            <p:cNvSpPr txBox="1">
              <a:spLocks noChangeArrowheads="1"/>
            </p:cNvSpPr>
            <p:nvPr/>
          </p:nvSpPr>
          <p:spPr bwMode="auto">
            <a:xfrm>
              <a:off x="17100726" y="10096499"/>
              <a:ext cx="2265723" cy="118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eaLnBrk="1" hangingPunct="1">
                <a:spcBef>
                  <a:spcPct val="0"/>
                </a:spcBef>
                <a:buClrTx/>
                <a:buFontTx/>
                <a:buNone/>
              </a:pPr>
              <a:r>
                <a:rPr lang="en-GB" altLang="da-DK" sz="900" b="1">
                  <a:solidFill>
                    <a:srgbClr val="FFFFFF"/>
                  </a:solidFill>
                  <a:latin typeface="Imago" charset="0"/>
                </a:rPr>
                <a:t>MEK</a:t>
              </a:r>
            </a:p>
          </p:txBody>
        </p:sp>
        <p:sp>
          <p:nvSpPr>
            <p:cNvPr id="188470" name="TextBox 179"/>
            <p:cNvSpPr txBox="1">
              <a:spLocks noChangeArrowheads="1"/>
            </p:cNvSpPr>
            <p:nvPr/>
          </p:nvSpPr>
          <p:spPr bwMode="auto">
            <a:xfrm>
              <a:off x="16862601" y="11546053"/>
              <a:ext cx="2059903" cy="118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eaLnBrk="1" hangingPunct="1">
                <a:spcBef>
                  <a:spcPct val="0"/>
                </a:spcBef>
                <a:buClrTx/>
                <a:buFontTx/>
                <a:buNone/>
              </a:pPr>
              <a:r>
                <a:rPr lang="en-GB" altLang="da-DK" sz="900" b="1">
                  <a:solidFill>
                    <a:srgbClr val="FFFFFF"/>
                  </a:solidFill>
                  <a:latin typeface="Imago" charset="0"/>
                </a:rPr>
                <a:t>ERK</a:t>
              </a:r>
            </a:p>
          </p:txBody>
        </p:sp>
      </p:grpSp>
      <p:grpSp>
        <p:nvGrpSpPr>
          <p:cNvPr id="181" name="Group 180"/>
          <p:cNvGrpSpPr>
            <a:grpSpLocks noChangeAspect="1"/>
          </p:cNvGrpSpPr>
          <p:nvPr/>
        </p:nvGrpSpPr>
        <p:grpSpPr bwMode="auto">
          <a:xfrm>
            <a:off x="1760538" y="4765675"/>
            <a:ext cx="663575" cy="698500"/>
            <a:chOff x="1588287" y="4335635"/>
            <a:chExt cx="663117" cy="698264"/>
          </a:xfrm>
        </p:grpSpPr>
        <p:pic>
          <p:nvPicPr>
            <p:cNvPr id="188466" name="Picture 18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588287" y="4335635"/>
              <a:ext cx="663117" cy="698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67" name="TextBox 182"/>
            <p:cNvSpPr txBox="1">
              <a:spLocks noChangeArrowheads="1"/>
            </p:cNvSpPr>
            <p:nvPr/>
          </p:nvSpPr>
          <p:spPr bwMode="auto">
            <a:xfrm>
              <a:off x="1748594" y="4543176"/>
              <a:ext cx="40267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eaLnBrk="1" hangingPunct="1">
                <a:spcBef>
                  <a:spcPct val="0"/>
                </a:spcBef>
                <a:buClrTx/>
                <a:buFontTx/>
                <a:buNone/>
              </a:pPr>
              <a:r>
                <a:rPr lang="en-GB" altLang="da-DK" sz="900" b="1">
                  <a:solidFill>
                    <a:srgbClr val="FFFFFF"/>
                  </a:solidFill>
                  <a:latin typeface="Imago" charset="0"/>
                </a:rPr>
                <a:t>RAF</a:t>
              </a:r>
            </a:p>
          </p:txBody>
        </p:sp>
      </p:grpSp>
      <p:grpSp>
        <p:nvGrpSpPr>
          <p:cNvPr id="184" name="Group 183"/>
          <p:cNvGrpSpPr>
            <a:grpSpLocks noChangeAspect="1"/>
          </p:cNvGrpSpPr>
          <p:nvPr/>
        </p:nvGrpSpPr>
        <p:grpSpPr bwMode="auto">
          <a:xfrm>
            <a:off x="1606550" y="4117975"/>
            <a:ext cx="1689100" cy="804863"/>
            <a:chOff x="1973262" y="9927749"/>
            <a:chExt cx="5613401" cy="2674620"/>
          </a:xfrm>
        </p:grpSpPr>
        <p:grpSp>
          <p:nvGrpSpPr>
            <p:cNvPr id="188457" name="Group 184"/>
            <p:cNvGrpSpPr>
              <a:grpSpLocks/>
            </p:cNvGrpSpPr>
            <p:nvPr/>
          </p:nvGrpSpPr>
          <p:grpSpPr bwMode="auto">
            <a:xfrm>
              <a:off x="1973262" y="9927749"/>
              <a:ext cx="2324101" cy="2377440"/>
              <a:chOff x="1709736" y="10042049"/>
              <a:chExt cx="2324101" cy="2377440"/>
            </a:xfrm>
          </p:grpSpPr>
          <p:pic>
            <p:nvPicPr>
              <p:cNvPr id="188464" name="Picture 4" descr="C:\Users\simon.watts\Desktop\2023694 = Perjeta animations\PNG Assets\peach 3.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09736" y="10042049"/>
                <a:ext cx="2324101" cy="2377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65" name="TextBox 192"/>
              <p:cNvSpPr txBox="1">
                <a:spLocks noChangeArrowheads="1"/>
              </p:cNvSpPr>
              <p:nvPr/>
            </p:nvSpPr>
            <p:spPr bwMode="auto">
              <a:xfrm>
                <a:off x="2171171" y="10822781"/>
                <a:ext cx="1423447" cy="767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algn="just" eaLnBrk="1" hangingPunct="1">
                  <a:spcBef>
                    <a:spcPct val="0"/>
                  </a:spcBef>
                  <a:buClrTx/>
                  <a:buFontTx/>
                  <a:buNone/>
                </a:pPr>
                <a:r>
                  <a:rPr lang="en-GB" altLang="da-DK" sz="900" b="1">
                    <a:solidFill>
                      <a:srgbClr val="FFFFFF"/>
                    </a:solidFill>
                    <a:latin typeface="Imago" charset="0"/>
                  </a:rPr>
                  <a:t>RAS</a:t>
                </a:r>
              </a:p>
            </p:txBody>
          </p:sp>
        </p:grpSp>
        <p:grpSp>
          <p:nvGrpSpPr>
            <p:cNvPr id="188458" name="Group 185"/>
            <p:cNvGrpSpPr>
              <a:grpSpLocks/>
            </p:cNvGrpSpPr>
            <p:nvPr/>
          </p:nvGrpSpPr>
          <p:grpSpPr bwMode="auto">
            <a:xfrm>
              <a:off x="3103563" y="10135394"/>
              <a:ext cx="2400300" cy="2324100"/>
              <a:chOff x="3971289" y="10068719"/>
              <a:chExt cx="2400300" cy="2324100"/>
            </a:xfrm>
          </p:grpSpPr>
          <p:pic>
            <p:nvPicPr>
              <p:cNvPr id="188462" name="Picture 5" descr="C:\Users\simon.watts\Desktop\2023694 = Perjeta animations\PNG Assets\peach 4.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71289" y="10068719"/>
                <a:ext cx="24003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63" name="TextBox 190"/>
              <p:cNvSpPr txBox="1">
                <a:spLocks noChangeArrowheads="1"/>
              </p:cNvSpPr>
              <p:nvPr/>
            </p:nvSpPr>
            <p:spPr bwMode="auto">
              <a:xfrm>
                <a:off x="4741336" y="11013280"/>
                <a:ext cx="1423446" cy="767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algn="just" eaLnBrk="1" hangingPunct="1">
                  <a:spcBef>
                    <a:spcPct val="0"/>
                  </a:spcBef>
                  <a:buClrTx/>
                  <a:buFontTx/>
                  <a:buNone/>
                </a:pPr>
                <a:r>
                  <a:rPr lang="en-GB" altLang="da-DK" sz="900" b="1">
                    <a:solidFill>
                      <a:srgbClr val="FFFFFF"/>
                    </a:solidFill>
                    <a:latin typeface="Imago" charset="0"/>
                  </a:rPr>
                  <a:t>SOS</a:t>
                </a:r>
              </a:p>
            </p:txBody>
          </p:sp>
        </p:grpSp>
        <p:grpSp>
          <p:nvGrpSpPr>
            <p:cNvPr id="188459" name="Group 186"/>
            <p:cNvGrpSpPr>
              <a:grpSpLocks/>
            </p:cNvGrpSpPr>
            <p:nvPr/>
          </p:nvGrpSpPr>
          <p:grpSpPr bwMode="auto">
            <a:xfrm>
              <a:off x="4500563" y="10240169"/>
              <a:ext cx="3086100" cy="2362200"/>
              <a:chOff x="7237093" y="10049669"/>
              <a:chExt cx="3086100" cy="2362200"/>
            </a:xfrm>
          </p:grpSpPr>
          <p:pic>
            <p:nvPicPr>
              <p:cNvPr id="188460" name="Picture 3" descr="C:\Users\simon.watts\Desktop\2023694 = Perjeta animations\PNG Assets\peach 2.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37093" y="10049669"/>
                <a:ext cx="30861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61" name="TextBox 188"/>
              <p:cNvSpPr txBox="1">
                <a:spLocks noChangeArrowheads="1"/>
              </p:cNvSpPr>
              <p:nvPr/>
            </p:nvSpPr>
            <p:spPr bwMode="auto">
              <a:xfrm>
                <a:off x="7956619" y="11013283"/>
                <a:ext cx="1679158" cy="767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algn="just" eaLnBrk="1" hangingPunct="1">
                  <a:spcBef>
                    <a:spcPct val="0"/>
                  </a:spcBef>
                  <a:buClrTx/>
                  <a:buFontTx/>
                  <a:buNone/>
                </a:pPr>
                <a:r>
                  <a:rPr lang="en-GB" altLang="da-DK" sz="900" b="1">
                    <a:solidFill>
                      <a:srgbClr val="FFFFFF"/>
                    </a:solidFill>
                    <a:latin typeface="Imago" charset="0"/>
                  </a:rPr>
                  <a:t>GRB2</a:t>
                </a:r>
              </a:p>
            </p:txBody>
          </p:sp>
        </p:grpSp>
      </p:grpSp>
      <p:grpSp>
        <p:nvGrpSpPr>
          <p:cNvPr id="194" name="Group 193"/>
          <p:cNvGrpSpPr>
            <a:grpSpLocks noChangeAspect="1"/>
          </p:cNvGrpSpPr>
          <p:nvPr/>
        </p:nvGrpSpPr>
        <p:grpSpPr bwMode="auto">
          <a:xfrm>
            <a:off x="4454525" y="4275138"/>
            <a:ext cx="979488" cy="1017587"/>
            <a:chOff x="4716017" y="606971"/>
            <a:chExt cx="978970" cy="1018094"/>
          </a:xfrm>
        </p:grpSpPr>
        <p:grpSp>
          <p:nvGrpSpPr>
            <p:cNvPr id="188451" name="Group 194"/>
            <p:cNvGrpSpPr>
              <a:grpSpLocks/>
            </p:cNvGrpSpPr>
            <p:nvPr/>
          </p:nvGrpSpPr>
          <p:grpSpPr bwMode="auto">
            <a:xfrm>
              <a:off x="5046915" y="692697"/>
              <a:ext cx="648072" cy="932368"/>
              <a:chOff x="-1674814" y="7493793"/>
              <a:chExt cx="1009651" cy="1452563"/>
            </a:xfrm>
          </p:grpSpPr>
          <p:pic>
            <p:nvPicPr>
              <p:cNvPr id="188455" name="Picture 10" descr="C:\Users\simon.watts\Desktop\2023694 = Perjeta animations\PNG Assets\Pink 3.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674814" y="7493793"/>
                <a:ext cx="1009651"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56" name="TextBox 199"/>
              <p:cNvSpPr txBox="1">
                <a:spLocks noChangeArrowheads="1"/>
              </p:cNvSpPr>
              <p:nvPr/>
            </p:nvSpPr>
            <p:spPr bwMode="auto">
              <a:xfrm>
                <a:off x="-1495836" y="7895432"/>
                <a:ext cx="577391" cy="359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algn="just" eaLnBrk="1" hangingPunct="1">
                  <a:spcBef>
                    <a:spcPct val="0"/>
                  </a:spcBef>
                  <a:buClrTx/>
                  <a:buFontTx/>
                  <a:buNone/>
                </a:pPr>
                <a:r>
                  <a:rPr lang="en-GB" altLang="da-DK" sz="900" b="1">
                    <a:solidFill>
                      <a:srgbClr val="FFFFFF"/>
                    </a:solidFill>
                    <a:latin typeface="Imago" charset="0"/>
                  </a:rPr>
                  <a:t>PIP</a:t>
                </a:r>
              </a:p>
            </p:txBody>
          </p:sp>
        </p:grpSp>
        <p:grpSp>
          <p:nvGrpSpPr>
            <p:cNvPr id="188452" name="Group 195"/>
            <p:cNvGrpSpPr>
              <a:grpSpLocks/>
            </p:cNvGrpSpPr>
            <p:nvPr/>
          </p:nvGrpSpPr>
          <p:grpSpPr bwMode="auto">
            <a:xfrm>
              <a:off x="4716017" y="606971"/>
              <a:ext cx="650589" cy="864095"/>
              <a:chOff x="290512" y="6891148"/>
              <a:chExt cx="1025525" cy="1362075"/>
            </a:xfrm>
          </p:grpSpPr>
          <p:pic>
            <p:nvPicPr>
              <p:cNvPr id="188453" name="Picture 196"/>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290512" y="6891148"/>
                <a:ext cx="1025525"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54" name="TextBox 197"/>
              <p:cNvSpPr txBox="1">
                <a:spLocks noChangeArrowheads="1"/>
              </p:cNvSpPr>
              <p:nvPr/>
            </p:nvSpPr>
            <p:spPr bwMode="auto">
              <a:xfrm>
                <a:off x="354697" y="7609680"/>
                <a:ext cx="776239" cy="36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algn="just" eaLnBrk="1" hangingPunct="1">
                  <a:spcBef>
                    <a:spcPct val="0"/>
                  </a:spcBef>
                  <a:buClrTx/>
                  <a:buFontTx/>
                  <a:buNone/>
                </a:pPr>
                <a:r>
                  <a:rPr lang="en-GB" altLang="da-DK" sz="900" b="1">
                    <a:solidFill>
                      <a:srgbClr val="FFFFFF"/>
                    </a:solidFill>
                    <a:latin typeface="Imago" charset="0"/>
                  </a:rPr>
                  <a:t>PDK1</a:t>
                </a:r>
              </a:p>
            </p:txBody>
          </p:sp>
        </p:grpSp>
      </p:grpSp>
      <p:grpSp>
        <p:nvGrpSpPr>
          <p:cNvPr id="201" name="Group 200"/>
          <p:cNvGrpSpPr>
            <a:grpSpLocks noChangeAspect="1"/>
          </p:cNvGrpSpPr>
          <p:nvPr/>
        </p:nvGrpSpPr>
        <p:grpSpPr bwMode="auto">
          <a:xfrm>
            <a:off x="5748338" y="5086350"/>
            <a:ext cx="536575" cy="668338"/>
            <a:chOff x="-1162050" y="9972675"/>
            <a:chExt cx="2263775" cy="2828925"/>
          </a:xfrm>
        </p:grpSpPr>
        <p:pic>
          <p:nvPicPr>
            <p:cNvPr id="188449" name="Picture 8" descr="C:\Users\simon.watts\Desktop\2023694 = Perjeta animations\PNG Assets\pink 1b.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62050" y="9972675"/>
              <a:ext cx="2263775"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50" name="TextBox 202"/>
            <p:cNvSpPr txBox="1">
              <a:spLocks noChangeArrowheads="1"/>
            </p:cNvSpPr>
            <p:nvPr/>
          </p:nvSpPr>
          <p:spPr bwMode="auto">
            <a:xfrm>
              <a:off x="-688030" y="10937082"/>
              <a:ext cx="1710330" cy="976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algn="just" eaLnBrk="1" hangingPunct="1">
                <a:spcBef>
                  <a:spcPct val="0"/>
                </a:spcBef>
                <a:buClrTx/>
                <a:buFontTx/>
                <a:buNone/>
              </a:pPr>
              <a:r>
                <a:rPr lang="en-GB" altLang="da-DK" sz="900" b="1">
                  <a:solidFill>
                    <a:srgbClr val="FFFFFF"/>
                  </a:solidFill>
                  <a:latin typeface="Imago" charset="0"/>
                </a:rPr>
                <a:t>AKT</a:t>
              </a:r>
            </a:p>
          </p:txBody>
        </p:sp>
      </p:grpSp>
      <p:grpSp>
        <p:nvGrpSpPr>
          <p:cNvPr id="204" name="Group 203"/>
          <p:cNvGrpSpPr>
            <a:grpSpLocks noChangeAspect="1"/>
          </p:cNvGrpSpPr>
          <p:nvPr/>
        </p:nvGrpSpPr>
        <p:grpSpPr bwMode="auto">
          <a:xfrm>
            <a:off x="5319713" y="4941888"/>
            <a:ext cx="804862" cy="788987"/>
            <a:chOff x="-5840886" y="9534393"/>
            <a:chExt cx="3632149" cy="3552825"/>
          </a:xfrm>
        </p:grpSpPr>
        <p:pic>
          <p:nvPicPr>
            <p:cNvPr id="188447" name="Picture 7" descr="C:\Users\simon.watts\Desktop\2023694 = Perjeta animations\PNG Assets\pink 1a.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840886" y="9534393"/>
              <a:ext cx="2762249"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48" name="TextBox 205"/>
            <p:cNvSpPr txBox="1">
              <a:spLocks noChangeArrowheads="1"/>
            </p:cNvSpPr>
            <p:nvPr/>
          </p:nvSpPr>
          <p:spPr bwMode="auto">
            <a:xfrm>
              <a:off x="-5169428" y="10508454"/>
              <a:ext cx="2960691" cy="1040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algn="just" eaLnBrk="1" hangingPunct="1">
                <a:spcBef>
                  <a:spcPct val="0"/>
                </a:spcBef>
                <a:buClrTx/>
                <a:buFontTx/>
                <a:buNone/>
              </a:pPr>
              <a:r>
                <a:rPr lang="en-GB" altLang="da-DK" sz="900" b="1">
                  <a:solidFill>
                    <a:srgbClr val="FFFFFF"/>
                  </a:solidFill>
                  <a:latin typeface="Imago" charset="0"/>
                </a:rPr>
                <a:t>mTOR</a:t>
              </a:r>
            </a:p>
          </p:txBody>
        </p:sp>
      </p:grpSp>
      <p:sp>
        <p:nvSpPr>
          <p:cNvPr id="207" name="Rectangle 206"/>
          <p:cNvSpPr>
            <a:spLocks noChangeAspect="1"/>
          </p:cNvSpPr>
          <p:nvPr/>
        </p:nvSpPr>
        <p:spPr bwMode="auto">
          <a:xfrm>
            <a:off x="3333750" y="5908675"/>
            <a:ext cx="118173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eaLnBrk="1" hangingPunct="1">
              <a:spcBef>
                <a:spcPct val="0"/>
              </a:spcBef>
              <a:buClrTx/>
              <a:buFontTx/>
              <a:buNone/>
            </a:pPr>
            <a:r>
              <a:rPr lang="en-GB" altLang="da-DK" sz="1600" b="1" dirty="0">
                <a:solidFill>
                  <a:srgbClr val="FFFFFF"/>
                </a:solidFill>
                <a:latin typeface="Imago" charset="0"/>
              </a:rPr>
              <a:t>Celle-</a:t>
            </a:r>
            <a:r>
              <a:rPr lang="en-GB" altLang="da-DK" sz="1600" b="1" dirty="0" err="1">
                <a:solidFill>
                  <a:srgbClr val="FFFFFF"/>
                </a:solidFill>
                <a:latin typeface="Imago" charset="0"/>
              </a:rPr>
              <a:t>deling</a:t>
            </a:r>
            <a:endParaRPr lang="en-GB" altLang="da-DK" sz="1600" dirty="0">
              <a:solidFill>
                <a:srgbClr val="FFFFFF"/>
              </a:solidFill>
              <a:latin typeface="Imago" charset="0"/>
            </a:endParaRPr>
          </a:p>
        </p:txBody>
      </p:sp>
      <p:sp>
        <p:nvSpPr>
          <p:cNvPr id="208" name="Rectangle 207"/>
          <p:cNvSpPr>
            <a:spLocks noChangeAspect="1"/>
          </p:cNvSpPr>
          <p:nvPr/>
        </p:nvSpPr>
        <p:spPr bwMode="auto">
          <a:xfrm>
            <a:off x="4625975" y="5908675"/>
            <a:ext cx="22971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algn="ctr" eaLnBrk="1" hangingPunct="1">
              <a:spcBef>
                <a:spcPct val="0"/>
              </a:spcBef>
              <a:buClrTx/>
              <a:buFontTx/>
              <a:buNone/>
            </a:pPr>
            <a:r>
              <a:rPr lang="en-GB" altLang="da-DK" sz="1600" b="1">
                <a:solidFill>
                  <a:srgbClr val="FFFFFF"/>
                </a:solidFill>
                <a:latin typeface="Imago" charset="0"/>
              </a:rPr>
              <a:t>Cell cycle control</a:t>
            </a:r>
            <a:endParaRPr lang="en-GB" altLang="da-DK" sz="1600">
              <a:solidFill>
                <a:srgbClr val="FFFFFF"/>
              </a:solidFill>
              <a:latin typeface="Imago" charset="0"/>
            </a:endParaRPr>
          </a:p>
        </p:txBody>
      </p:sp>
      <p:sp>
        <p:nvSpPr>
          <p:cNvPr id="209" name="Rectangle 208"/>
          <p:cNvSpPr>
            <a:spLocks noChangeAspect="1"/>
          </p:cNvSpPr>
          <p:nvPr/>
        </p:nvSpPr>
        <p:spPr bwMode="auto">
          <a:xfrm>
            <a:off x="6781800" y="5895975"/>
            <a:ext cx="111440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eaLnBrk="1" hangingPunct="1">
              <a:spcBef>
                <a:spcPct val="0"/>
              </a:spcBef>
              <a:buClrTx/>
              <a:buFontTx/>
              <a:buNone/>
            </a:pPr>
            <a:r>
              <a:rPr lang="en-GB" altLang="da-DK" sz="1600" b="1" dirty="0">
                <a:solidFill>
                  <a:srgbClr val="FFFFFF"/>
                </a:solidFill>
                <a:latin typeface="Imago" charset="0"/>
                <a:sym typeface="Wingdings" pitchFamily="2" charset="2"/>
              </a:rPr>
              <a:t></a:t>
            </a:r>
            <a:r>
              <a:rPr lang="en-GB" altLang="da-DK" sz="1600" b="1" dirty="0" err="1">
                <a:solidFill>
                  <a:srgbClr val="FFFFFF"/>
                </a:solidFill>
                <a:latin typeface="Imago" charset="0"/>
              </a:rPr>
              <a:t>Celledød</a:t>
            </a:r>
            <a:endParaRPr lang="en-GB" altLang="da-DK" sz="1600" dirty="0">
              <a:solidFill>
                <a:srgbClr val="FFFFFF"/>
              </a:solidFill>
              <a:latin typeface="Imago" charset="0"/>
            </a:endParaRPr>
          </a:p>
        </p:txBody>
      </p:sp>
      <p:sp>
        <p:nvSpPr>
          <p:cNvPr id="210" name="Rectangle 209"/>
          <p:cNvSpPr>
            <a:spLocks noChangeAspect="1"/>
          </p:cNvSpPr>
          <p:nvPr/>
        </p:nvSpPr>
        <p:spPr bwMode="auto">
          <a:xfrm>
            <a:off x="6781800" y="5526088"/>
            <a:ext cx="12794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eaLnBrk="1" hangingPunct="1">
              <a:spcBef>
                <a:spcPct val="0"/>
              </a:spcBef>
              <a:buClrTx/>
              <a:buFontTx/>
              <a:buNone/>
            </a:pPr>
            <a:r>
              <a:rPr lang="en-GB" altLang="da-DK" sz="1600" b="1" dirty="0">
                <a:solidFill>
                  <a:srgbClr val="FFFFFF"/>
                </a:solidFill>
                <a:latin typeface="Imago" charset="0"/>
                <a:sym typeface="Wingdings" pitchFamily="2" charset="2"/>
              </a:rPr>
              <a:t></a:t>
            </a:r>
            <a:r>
              <a:rPr lang="en-GB" altLang="da-DK" sz="1600" b="1" dirty="0" err="1">
                <a:solidFill>
                  <a:srgbClr val="FFFFFF"/>
                </a:solidFill>
                <a:latin typeface="Imago" charset="0"/>
              </a:rPr>
              <a:t>Cellevækst</a:t>
            </a:r>
            <a:endParaRPr lang="en-GB" altLang="da-DK" sz="1600" dirty="0">
              <a:solidFill>
                <a:srgbClr val="FFFFFF"/>
              </a:solidFill>
              <a:latin typeface="Imago" charset="0"/>
            </a:endParaRPr>
          </a:p>
        </p:txBody>
      </p:sp>
      <p:sp>
        <p:nvSpPr>
          <p:cNvPr id="211" name="Arc 210"/>
          <p:cNvSpPr>
            <a:spLocks noChangeAspect="1"/>
          </p:cNvSpPr>
          <p:nvPr/>
        </p:nvSpPr>
        <p:spPr>
          <a:xfrm flipH="1">
            <a:off x="2374900" y="4352925"/>
            <a:ext cx="2779713" cy="1687513"/>
          </a:xfrm>
          <a:prstGeom prst="arc">
            <a:avLst>
              <a:gd name="adj1" fmla="val 1812502"/>
              <a:gd name="adj2" fmla="val 3631209"/>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ln>
                <a:solidFill>
                  <a:srgbClr val="FFFFFF"/>
                </a:solidFill>
              </a:ln>
              <a:solidFill>
                <a:srgbClr val="FFFFFF"/>
              </a:solidFill>
            </a:endParaRPr>
          </a:p>
        </p:txBody>
      </p:sp>
      <p:sp>
        <p:nvSpPr>
          <p:cNvPr id="212" name="Arc 211"/>
          <p:cNvSpPr>
            <a:spLocks noChangeAspect="1"/>
          </p:cNvSpPr>
          <p:nvPr/>
        </p:nvSpPr>
        <p:spPr>
          <a:xfrm>
            <a:off x="982663" y="4732338"/>
            <a:ext cx="4625975" cy="1384300"/>
          </a:xfrm>
          <a:prstGeom prst="arc">
            <a:avLst>
              <a:gd name="adj1" fmla="val 430606"/>
              <a:gd name="adj2" fmla="val 134525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ln>
                <a:solidFill>
                  <a:srgbClr val="FFFFFF"/>
                </a:solidFill>
              </a:ln>
              <a:solidFill>
                <a:srgbClr val="FFFFFF"/>
              </a:solidFill>
            </a:endParaRPr>
          </a:p>
        </p:txBody>
      </p:sp>
      <p:sp>
        <p:nvSpPr>
          <p:cNvPr id="213" name="Arc 63"/>
          <p:cNvSpPr>
            <a:spLocks noChangeAspect="1"/>
          </p:cNvSpPr>
          <p:nvPr/>
        </p:nvSpPr>
        <p:spPr>
          <a:xfrm>
            <a:off x="6218238" y="5116513"/>
            <a:ext cx="1082675" cy="698500"/>
          </a:xfrm>
          <a:custGeom>
            <a:avLst/>
            <a:gdLst>
              <a:gd name="connsiteX0" fmla="*/ 1877898 w 1909276"/>
              <a:gd name="connsiteY0" fmla="*/ 581376 h 1559232"/>
              <a:gd name="connsiteX1" fmla="*/ 1845366 w 1909276"/>
              <a:gd name="connsiteY1" fmla="*/ 1060074 h 1559232"/>
              <a:gd name="connsiteX2" fmla="*/ 954638 w 1909276"/>
              <a:gd name="connsiteY2" fmla="*/ 779616 h 1559232"/>
              <a:gd name="connsiteX3" fmla="*/ 1877898 w 1909276"/>
              <a:gd name="connsiteY3" fmla="*/ 581376 h 1559232"/>
              <a:gd name="connsiteX0" fmla="*/ 1877898 w 1909276"/>
              <a:gd name="connsiteY0" fmla="*/ 581376 h 1559232"/>
              <a:gd name="connsiteX1" fmla="*/ 1845366 w 1909276"/>
              <a:gd name="connsiteY1" fmla="*/ 1060074 h 1559232"/>
              <a:gd name="connsiteX0" fmla="*/ 1050481 w 1081859"/>
              <a:gd name="connsiteY0" fmla="*/ 0 h 699172"/>
              <a:gd name="connsiteX1" fmla="*/ 1017949 w 1081859"/>
              <a:gd name="connsiteY1" fmla="*/ 478698 h 699172"/>
              <a:gd name="connsiteX2" fmla="*/ 0 w 1081859"/>
              <a:gd name="connsiteY2" fmla="*/ 699172 h 699172"/>
              <a:gd name="connsiteX3" fmla="*/ 1050481 w 1081859"/>
              <a:gd name="connsiteY3" fmla="*/ 0 h 699172"/>
              <a:gd name="connsiteX0" fmla="*/ 1050481 w 1081859"/>
              <a:gd name="connsiteY0" fmla="*/ 0 h 699172"/>
              <a:gd name="connsiteX1" fmla="*/ 1017949 w 1081859"/>
              <a:gd name="connsiteY1" fmla="*/ 478698 h 699172"/>
              <a:gd name="connsiteX0" fmla="*/ 1065475 w 1096853"/>
              <a:gd name="connsiteY0" fmla="*/ 0 h 699172"/>
              <a:gd name="connsiteX1" fmla="*/ 1032943 w 1096853"/>
              <a:gd name="connsiteY1" fmla="*/ 478698 h 699172"/>
              <a:gd name="connsiteX2" fmla="*/ 14994 w 1096853"/>
              <a:gd name="connsiteY2" fmla="*/ 699172 h 699172"/>
              <a:gd name="connsiteX3" fmla="*/ 1065475 w 1096853"/>
              <a:gd name="connsiteY3" fmla="*/ 0 h 699172"/>
              <a:gd name="connsiteX0" fmla="*/ 0 w 1096853"/>
              <a:gd name="connsiteY0" fmla="*/ 95416 h 699172"/>
              <a:gd name="connsiteX1" fmla="*/ 1032943 w 1096853"/>
              <a:gd name="connsiteY1" fmla="*/ 478698 h 699172"/>
              <a:gd name="connsiteX0" fmla="*/ 1050481 w 1081859"/>
              <a:gd name="connsiteY0" fmla="*/ 0 h 699172"/>
              <a:gd name="connsiteX1" fmla="*/ 1017949 w 1081859"/>
              <a:gd name="connsiteY1" fmla="*/ 478698 h 699172"/>
              <a:gd name="connsiteX2" fmla="*/ 0 w 1081859"/>
              <a:gd name="connsiteY2" fmla="*/ 699172 h 699172"/>
              <a:gd name="connsiteX3" fmla="*/ 1050481 w 1081859"/>
              <a:gd name="connsiteY3" fmla="*/ 0 h 699172"/>
              <a:gd name="connsiteX0" fmla="*/ 96325 w 1081859"/>
              <a:gd name="connsiteY0" fmla="*/ 246491 h 699172"/>
              <a:gd name="connsiteX1" fmla="*/ 1017949 w 1081859"/>
              <a:gd name="connsiteY1" fmla="*/ 478698 h 699172"/>
            </a:gdLst>
            <a:ahLst/>
            <a:cxnLst>
              <a:cxn ang="0">
                <a:pos x="connsiteX0" y="connsiteY0"/>
              </a:cxn>
              <a:cxn ang="0">
                <a:pos x="connsiteX1" y="connsiteY1"/>
              </a:cxn>
            </a:cxnLst>
            <a:rect l="l" t="t" r="r" b="b"/>
            <a:pathLst>
              <a:path w="1081859" h="699172" stroke="0" extrusionOk="0">
                <a:moveTo>
                  <a:pt x="1050481" y="0"/>
                </a:moveTo>
                <a:cubicBezTo>
                  <a:pt x="1101476" y="158395"/>
                  <a:pt x="1090093" y="325884"/>
                  <a:pt x="1017949" y="478698"/>
                </a:cubicBezTo>
                <a:lnTo>
                  <a:pt x="0" y="699172"/>
                </a:lnTo>
                <a:cubicBezTo>
                  <a:pt x="307753" y="633092"/>
                  <a:pt x="742728" y="66080"/>
                  <a:pt x="1050481" y="0"/>
                </a:cubicBezTo>
                <a:close/>
              </a:path>
              <a:path w="1081859" h="699172" fill="none">
                <a:moveTo>
                  <a:pt x="96325" y="246491"/>
                </a:moveTo>
                <a:cubicBezTo>
                  <a:pt x="147320" y="404886"/>
                  <a:pt x="1090093" y="325884"/>
                  <a:pt x="1017949" y="478698"/>
                </a:cubicBezTo>
              </a:path>
            </a:pathLst>
          </a:cu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ln>
                <a:solidFill>
                  <a:srgbClr val="FFFFFF"/>
                </a:solidFill>
              </a:ln>
              <a:solidFill>
                <a:srgbClr val="FFFFFF"/>
              </a:solidFill>
              <a:latin typeface="Imago" pitchFamily="2" charset="0"/>
            </a:endParaRPr>
          </a:p>
        </p:txBody>
      </p:sp>
      <p:sp>
        <p:nvSpPr>
          <p:cNvPr id="188445" name="Rectangle 14"/>
          <p:cNvSpPr>
            <a:spLocks noChangeArrowheads="1"/>
          </p:cNvSpPr>
          <p:nvPr/>
        </p:nvSpPr>
        <p:spPr bwMode="auto">
          <a:xfrm flipH="1">
            <a:off x="2925763" y="2032000"/>
            <a:ext cx="7588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algn="ctr" eaLnBrk="1" hangingPunct="1">
              <a:spcBef>
                <a:spcPct val="0"/>
              </a:spcBef>
              <a:buClrTx/>
              <a:buFontTx/>
              <a:buNone/>
            </a:pPr>
            <a:r>
              <a:rPr lang="en-US" altLang="da-DK" sz="1800" b="1">
                <a:solidFill>
                  <a:srgbClr val="FFFFFF"/>
                </a:solidFill>
                <a:latin typeface="Imago" charset="0"/>
              </a:rPr>
              <a:t>HER3</a:t>
            </a:r>
            <a:endParaRPr lang="en-US" altLang="da-DK" sz="1800">
              <a:solidFill>
                <a:srgbClr val="FFFFFF"/>
              </a:solidFill>
              <a:latin typeface="Imago" charset="0"/>
            </a:endParaRPr>
          </a:p>
        </p:txBody>
      </p:sp>
    </p:spTree>
    <p:custDataLst>
      <p:tags r:id="rId1"/>
    </p:custDataLst>
    <p:extLst>
      <p:ext uri="{BB962C8B-B14F-4D97-AF65-F5344CB8AC3E}">
        <p14:creationId xmlns:p14="http://schemas.microsoft.com/office/powerpoint/2010/main" val="2205358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accel="50000" decel="50000" fill="hold" nodeType="afterEffect">
                                  <p:stCondLst>
                                    <p:cond delay="0"/>
                                  </p:stCondLst>
                                  <p:childTnLst>
                                    <p:animMotion origin="layout" path="M -1.94444E-6 -4.81481E-6 L -0.18785 0.00047 " pathEditMode="relative" rAng="0" ptsTypes="AA">
                                      <p:cBhvr>
                                        <p:cTn id="6" dur="2000" fill="hold"/>
                                        <p:tgtEl>
                                          <p:spTgt spid="169"/>
                                        </p:tgtEl>
                                        <p:attrNameLst>
                                          <p:attrName>ppt_x</p:attrName>
                                          <p:attrName>ppt_y</p:attrName>
                                        </p:attrNameLst>
                                      </p:cBhvr>
                                      <p:rCtr x="-9392" y="23"/>
                                    </p:animMotion>
                                  </p:childTnLst>
                                </p:cTn>
                              </p:par>
                              <p:par>
                                <p:cTn id="7" presetID="35" presetClass="path" presetSubtype="0" accel="50000" decel="50000" fill="hold" nodeType="withEffect">
                                  <p:stCondLst>
                                    <p:cond delay="0"/>
                                  </p:stCondLst>
                                  <p:childTnLst>
                                    <p:animMotion origin="layout" path="M -2.5E-6 4.81481E-6 L -0.18958 4.81481E-6 " pathEditMode="relative" rAng="0" ptsTypes="AA">
                                      <p:cBhvr>
                                        <p:cTn id="8" dur="2000" fill="hold"/>
                                        <p:tgtEl>
                                          <p:spTgt spid="170"/>
                                        </p:tgtEl>
                                        <p:attrNameLst>
                                          <p:attrName>ppt_x</p:attrName>
                                          <p:attrName>ppt_y</p:attrName>
                                        </p:attrNameLst>
                                      </p:cBhvr>
                                      <p:rCtr x="-9479" y="0"/>
                                    </p:animMotion>
                                  </p:childTnLst>
                                </p:cTn>
                              </p:par>
                              <p:par>
                                <p:cTn id="9" presetID="42" presetClass="path" presetSubtype="0" accel="50000" decel="50000" fill="hold" grpId="0" nodeType="withEffect">
                                  <p:stCondLst>
                                    <p:cond delay="0"/>
                                  </p:stCondLst>
                                  <p:childTnLst>
                                    <p:animMotion origin="layout" path="M 5.55556E-7 3.7037E-7 L -0.18142 -0.00255 " pathEditMode="relative" rAng="0" ptsTypes="AA">
                                      <p:cBhvr>
                                        <p:cTn id="10" dur="2000" fill="hold"/>
                                        <p:tgtEl>
                                          <p:spTgt spid="175"/>
                                        </p:tgtEl>
                                        <p:attrNameLst>
                                          <p:attrName>ppt_x</p:attrName>
                                          <p:attrName>ppt_y</p:attrName>
                                        </p:attrNameLst>
                                      </p:cBhvr>
                                      <p:rCtr x="-9080" y="-139"/>
                                    </p:animMotion>
                                  </p:childTnLst>
                                </p:cTn>
                              </p:par>
                            </p:childTnLst>
                          </p:cTn>
                        </p:par>
                        <p:par>
                          <p:cTn id="11" fill="hold" nodeType="afterGroup">
                            <p:stCondLst>
                              <p:cond delay="2000"/>
                            </p:stCondLst>
                            <p:childTnLst>
                              <p:par>
                                <p:cTn id="12" presetID="10" presetClass="entr" presetSubtype="0" fill="hold" nodeType="afterEffect">
                                  <p:stCondLst>
                                    <p:cond delay="0"/>
                                  </p:stCondLst>
                                  <p:childTnLst>
                                    <p:set>
                                      <p:cBhvr>
                                        <p:cTn id="13" dur="1" fill="hold">
                                          <p:stCondLst>
                                            <p:cond delay="0"/>
                                          </p:stCondLst>
                                        </p:cTn>
                                        <p:tgtEl>
                                          <p:spTgt spid="173"/>
                                        </p:tgtEl>
                                        <p:attrNameLst>
                                          <p:attrName>style.visibility</p:attrName>
                                        </p:attrNameLst>
                                      </p:cBhvr>
                                      <p:to>
                                        <p:strVal val="visible"/>
                                      </p:to>
                                    </p:set>
                                    <p:animEffect transition="in" filter="fade">
                                      <p:cBhvr>
                                        <p:cTn id="14" dur="500"/>
                                        <p:tgtEl>
                                          <p:spTgt spid="173"/>
                                        </p:tgtEl>
                                      </p:cBhvr>
                                    </p:animEffect>
                                  </p:childTnLst>
                                </p:cTn>
                              </p:par>
                              <p:par>
                                <p:cTn id="15" presetID="10" presetClass="entr" presetSubtype="0" fill="hold" nodeType="withEffect">
                                  <p:stCondLst>
                                    <p:cond delay="0"/>
                                  </p:stCondLst>
                                  <p:childTnLst>
                                    <p:set>
                                      <p:cBhvr>
                                        <p:cTn id="16" dur="1" fill="hold">
                                          <p:stCondLst>
                                            <p:cond delay="0"/>
                                          </p:stCondLst>
                                        </p:cTn>
                                        <p:tgtEl>
                                          <p:spTgt spid="171"/>
                                        </p:tgtEl>
                                        <p:attrNameLst>
                                          <p:attrName>style.visibility</p:attrName>
                                        </p:attrNameLst>
                                      </p:cBhvr>
                                      <p:to>
                                        <p:strVal val="visible"/>
                                      </p:to>
                                    </p:set>
                                    <p:animEffect transition="in" filter="fade">
                                      <p:cBhvr>
                                        <p:cTn id="17" dur="500"/>
                                        <p:tgtEl>
                                          <p:spTgt spid="171"/>
                                        </p:tgtEl>
                                      </p:cBhvr>
                                    </p:animEffect>
                                  </p:childTnLst>
                                </p:cTn>
                              </p:par>
                            </p:childTnLst>
                          </p:cTn>
                        </p:par>
                        <p:par>
                          <p:cTn id="18" fill="hold" nodeType="afterGroup">
                            <p:stCondLst>
                              <p:cond delay="2500"/>
                            </p:stCondLst>
                            <p:childTnLst>
                              <p:par>
                                <p:cTn id="19" presetID="10" presetClass="exit" presetSubtype="0" fill="hold" nodeType="afterEffect">
                                  <p:stCondLst>
                                    <p:cond delay="0"/>
                                  </p:stCondLst>
                                  <p:childTnLst>
                                    <p:animEffect transition="out" filter="fade">
                                      <p:cBhvr>
                                        <p:cTn id="20" dur="500"/>
                                        <p:tgtEl>
                                          <p:spTgt spid="172"/>
                                        </p:tgtEl>
                                      </p:cBhvr>
                                    </p:animEffect>
                                    <p:set>
                                      <p:cBhvr>
                                        <p:cTn id="21" dur="1" fill="hold">
                                          <p:stCondLst>
                                            <p:cond delay="499"/>
                                          </p:stCondLst>
                                        </p:cTn>
                                        <p:tgtEl>
                                          <p:spTgt spid="172"/>
                                        </p:tgtEl>
                                        <p:attrNameLst>
                                          <p:attrName>style.visibility</p:attrName>
                                        </p:attrNameLst>
                                      </p:cBhvr>
                                      <p:to>
                                        <p:strVal val="hidden"/>
                                      </p:to>
                                    </p:set>
                                  </p:childTnLst>
                                </p:cTn>
                              </p:par>
                            </p:childTnLst>
                          </p:cTn>
                        </p:par>
                        <p:par>
                          <p:cTn id="22" fill="hold" nodeType="afterGroup">
                            <p:stCondLst>
                              <p:cond delay="3000"/>
                            </p:stCondLst>
                            <p:childTnLst>
                              <p:par>
                                <p:cTn id="23" presetID="10" presetClass="exit" presetSubtype="0" fill="hold" nodeType="afterEffect">
                                  <p:stCondLst>
                                    <p:cond delay="0"/>
                                  </p:stCondLst>
                                  <p:childTnLst>
                                    <p:animEffect transition="out" filter="fade">
                                      <p:cBhvr>
                                        <p:cTn id="24" dur="500"/>
                                        <p:tgtEl>
                                          <p:spTgt spid="170"/>
                                        </p:tgtEl>
                                      </p:cBhvr>
                                    </p:animEffect>
                                    <p:set>
                                      <p:cBhvr>
                                        <p:cTn id="25" dur="1" fill="hold">
                                          <p:stCondLst>
                                            <p:cond delay="499"/>
                                          </p:stCondLst>
                                        </p:cTn>
                                        <p:tgtEl>
                                          <p:spTgt spid="170"/>
                                        </p:tgtEl>
                                        <p:attrNameLst>
                                          <p:attrName>style.visibility</p:attrName>
                                        </p:attrNameLst>
                                      </p:cBhvr>
                                      <p:to>
                                        <p:strVal val="hidden"/>
                                      </p:to>
                                    </p:set>
                                  </p:childTnLst>
                                </p:cTn>
                              </p:par>
                            </p:childTnLst>
                          </p:cTn>
                        </p:par>
                        <p:par>
                          <p:cTn id="26" fill="hold" nodeType="afterGroup">
                            <p:stCondLst>
                              <p:cond delay="3500"/>
                            </p:stCondLst>
                            <p:childTnLst>
                              <p:par>
                                <p:cTn id="27" presetID="35" presetClass="path" presetSubtype="0" accel="50000" decel="50000" fill="hold" nodeType="afterEffect">
                                  <p:stCondLst>
                                    <p:cond delay="0"/>
                                  </p:stCondLst>
                                  <p:childTnLst>
                                    <p:animMotion origin="layout" path="M 4.16667E-6 -3.7037E-7 L 0.06493 -0.01875 " pathEditMode="relative" rAng="0" ptsTypes="AA">
                                      <p:cBhvr>
                                        <p:cTn id="28" dur="2000" fill="hold"/>
                                        <p:tgtEl>
                                          <p:spTgt spid="173"/>
                                        </p:tgtEl>
                                        <p:attrNameLst>
                                          <p:attrName>ppt_x</p:attrName>
                                          <p:attrName>ppt_y</p:attrName>
                                        </p:attrNameLst>
                                      </p:cBhvr>
                                      <p:rCtr x="3247" y="-949"/>
                                    </p:animMotion>
                                  </p:childTnLst>
                                </p:cTn>
                              </p:par>
                              <p:par>
                                <p:cTn id="29" presetID="35" presetClass="path" presetSubtype="0" accel="50000" decel="50000" fill="hold" nodeType="withEffect">
                                  <p:stCondLst>
                                    <p:cond delay="0"/>
                                  </p:stCondLst>
                                  <p:childTnLst>
                                    <p:animMotion origin="layout" path="M -4.44444E-6 -7.40741E-7 L -0.0368 -0.01921 " pathEditMode="relative" rAng="0" ptsTypes="AA">
                                      <p:cBhvr>
                                        <p:cTn id="30" dur="2000" fill="hold"/>
                                        <p:tgtEl>
                                          <p:spTgt spid="171"/>
                                        </p:tgtEl>
                                        <p:attrNameLst>
                                          <p:attrName>ppt_x</p:attrName>
                                          <p:attrName>ppt_y</p:attrName>
                                        </p:attrNameLst>
                                      </p:cBhvr>
                                      <p:rCtr x="-1840" y="-972"/>
                                    </p:animMotion>
                                  </p:childTnLst>
                                </p:cTn>
                              </p:par>
                              <p:par>
                                <p:cTn id="31" presetID="8" presetClass="emph" presetSubtype="0" fill="hold" nodeType="withEffect">
                                  <p:stCondLst>
                                    <p:cond delay="1000"/>
                                  </p:stCondLst>
                                  <p:childTnLst>
                                    <p:animRot by="-2700000">
                                      <p:cBhvr>
                                        <p:cTn id="32" dur="2000" fill="hold"/>
                                        <p:tgtEl>
                                          <p:spTgt spid="173"/>
                                        </p:tgtEl>
                                        <p:attrNameLst>
                                          <p:attrName>r</p:attrName>
                                        </p:attrNameLst>
                                      </p:cBhvr>
                                    </p:animRot>
                                  </p:childTnLst>
                                </p:cTn>
                              </p:par>
                              <p:par>
                                <p:cTn id="33" presetID="8" presetClass="emph" presetSubtype="0" fill="hold" nodeType="withEffect">
                                  <p:stCondLst>
                                    <p:cond delay="1000"/>
                                  </p:stCondLst>
                                  <p:childTnLst>
                                    <p:animRot by="-2700000">
                                      <p:cBhvr>
                                        <p:cTn id="34" dur="2000" fill="hold"/>
                                        <p:tgtEl>
                                          <p:spTgt spid="171"/>
                                        </p:tgtEl>
                                        <p:attrNameLst>
                                          <p:attrName>r</p:attrName>
                                        </p:attrNameLst>
                                      </p:cBhvr>
                                    </p:animRot>
                                  </p:childTnLst>
                                </p:cTn>
                              </p:par>
                            </p:childTnLst>
                          </p:cTn>
                        </p:par>
                        <p:par>
                          <p:cTn id="35" fill="hold" nodeType="afterGroup">
                            <p:stCondLst>
                              <p:cond delay="6500"/>
                            </p:stCondLst>
                            <p:childTnLst>
                              <p:par>
                                <p:cTn id="36" presetID="10" presetClass="entr" presetSubtype="0" fill="hold" nodeType="afterEffect">
                                  <p:stCondLst>
                                    <p:cond delay="0"/>
                                  </p:stCondLst>
                                  <p:childTnLst>
                                    <p:set>
                                      <p:cBhvr>
                                        <p:cTn id="37" dur="1" fill="hold">
                                          <p:stCondLst>
                                            <p:cond delay="0"/>
                                          </p:stCondLst>
                                        </p:cTn>
                                        <p:tgtEl>
                                          <p:spTgt spid="167"/>
                                        </p:tgtEl>
                                        <p:attrNameLst>
                                          <p:attrName>style.visibility</p:attrName>
                                        </p:attrNameLst>
                                      </p:cBhvr>
                                      <p:to>
                                        <p:strVal val="visible"/>
                                      </p:to>
                                    </p:set>
                                    <p:animEffect transition="in" filter="fade">
                                      <p:cBhvr>
                                        <p:cTn id="38" dur="1000"/>
                                        <p:tgtEl>
                                          <p:spTgt spid="167"/>
                                        </p:tgtEl>
                                      </p:cBhvr>
                                    </p:animEffect>
                                  </p:childTnLst>
                                </p:cTn>
                              </p:par>
                            </p:childTnLst>
                          </p:cTn>
                        </p:par>
                        <p:par>
                          <p:cTn id="39" fill="hold" nodeType="afterGroup">
                            <p:stCondLst>
                              <p:cond delay="7500"/>
                            </p:stCondLst>
                            <p:childTnLst>
                              <p:par>
                                <p:cTn id="40" presetID="1" presetClass="entr" presetSubtype="0" fill="hold" grpId="0" nodeType="afterEffect">
                                  <p:stCondLst>
                                    <p:cond delay="0"/>
                                  </p:stCondLst>
                                  <p:childTnLst>
                                    <p:set>
                                      <p:cBhvr>
                                        <p:cTn id="41" dur="1" fill="hold">
                                          <p:stCondLst>
                                            <p:cond delay="0"/>
                                          </p:stCondLst>
                                        </p:cTn>
                                        <p:tgtEl>
                                          <p:spTgt spid="176"/>
                                        </p:tgtEl>
                                        <p:attrNameLst>
                                          <p:attrName>style.visibility</p:attrName>
                                        </p:attrNameLst>
                                      </p:cBhvr>
                                      <p:to>
                                        <p:strVal val="visible"/>
                                      </p:to>
                                    </p:set>
                                  </p:childTnLst>
                                </p:cTn>
                              </p:par>
                            </p:childTnLst>
                          </p:cTn>
                        </p:par>
                        <p:par>
                          <p:cTn id="42" fill="hold" nodeType="afterGroup">
                            <p:stCondLst>
                              <p:cond delay="7500"/>
                            </p:stCondLst>
                            <p:childTnLst>
                              <p:par>
                                <p:cTn id="43" presetID="10" presetClass="entr" presetSubtype="0" fill="hold" nodeType="afterEffect">
                                  <p:stCondLst>
                                    <p:cond delay="0"/>
                                  </p:stCondLst>
                                  <p:childTnLst>
                                    <p:set>
                                      <p:cBhvr>
                                        <p:cTn id="44" dur="1" fill="hold">
                                          <p:stCondLst>
                                            <p:cond delay="0"/>
                                          </p:stCondLst>
                                        </p:cTn>
                                        <p:tgtEl>
                                          <p:spTgt spid="204"/>
                                        </p:tgtEl>
                                        <p:attrNameLst>
                                          <p:attrName>style.visibility</p:attrName>
                                        </p:attrNameLst>
                                      </p:cBhvr>
                                      <p:to>
                                        <p:strVal val="visible"/>
                                      </p:to>
                                    </p:set>
                                    <p:animEffect transition="in" filter="fade">
                                      <p:cBhvr>
                                        <p:cTn id="45" dur="2000"/>
                                        <p:tgtEl>
                                          <p:spTgt spid="204"/>
                                        </p:tgtEl>
                                      </p:cBhvr>
                                    </p:animEffect>
                                  </p:childTnLst>
                                </p:cTn>
                              </p:par>
                              <p:par>
                                <p:cTn id="46" presetID="10" presetClass="entr" presetSubtype="0" fill="hold" nodeType="withEffect">
                                  <p:stCondLst>
                                    <p:cond delay="0"/>
                                  </p:stCondLst>
                                  <p:childTnLst>
                                    <p:set>
                                      <p:cBhvr>
                                        <p:cTn id="47" dur="1" fill="hold">
                                          <p:stCondLst>
                                            <p:cond delay="0"/>
                                          </p:stCondLst>
                                        </p:cTn>
                                        <p:tgtEl>
                                          <p:spTgt spid="201"/>
                                        </p:tgtEl>
                                        <p:attrNameLst>
                                          <p:attrName>style.visibility</p:attrName>
                                        </p:attrNameLst>
                                      </p:cBhvr>
                                      <p:to>
                                        <p:strVal val="visible"/>
                                      </p:to>
                                    </p:set>
                                    <p:animEffect transition="in" filter="fade">
                                      <p:cBhvr>
                                        <p:cTn id="48" dur="500"/>
                                        <p:tgtEl>
                                          <p:spTgt spid="201"/>
                                        </p:tgtEl>
                                      </p:cBhvr>
                                    </p:animEffect>
                                  </p:childTnLst>
                                </p:cTn>
                              </p:par>
                              <p:par>
                                <p:cTn id="49" presetID="10" presetClass="entr" presetSubtype="0" fill="hold" nodeType="withEffect">
                                  <p:stCondLst>
                                    <p:cond delay="0"/>
                                  </p:stCondLst>
                                  <p:childTnLst>
                                    <p:set>
                                      <p:cBhvr>
                                        <p:cTn id="50" dur="1" fill="hold">
                                          <p:stCondLst>
                                            <p:cond delay="0"/>
                                          </p:stCondLst>
                                        </p:cTn>
                                        <p:tgtEl>
                                          <p:spTgt spid="194"/>
                                        </p:tgtEl>
                                        <p:attrNameLst>
                                          <p:attrName>style.visibility</p:attrName>
                                        </p:attrNameLst>
                                      </p:cBhvr>
                                      <p:to>
                                        <p:strVal val="visible"/>
                                      </p:to>
                                    </p:set>
                                    <p:animEffect transition="in" filter="fade">
                                      <p:cBhvr>
                                        <p:cTn id="51" dur="500"/>
                                        <p:tgtEl>
                                          <p:spTgt spid="194"/>
                                        </p:tgtEl>
                                      </p:cBhvr>
                                    </p:animEffect>
                                  </p:childTnLst>
                                </p:cTn>
                              </p:par>
                              <p:par>
                                <p:cTn id="52" presetID="10" presetClass="entr" presetSubtype="0" fill="hold" nodeType="withEffect">
                                  <p:stCondLst>
                                    <p:cond delay="0"/>
                                  </p:stCondLst>
                                  <p:childTnLst>
                                    <p:set>
                                      <p:cBhvr>
                                        <p:cTn id="53" dur="1" fill="hold">
                                          <p:stCondLst>
                                            <p:cond delay="0"/>
                                          </p:stCondLst>
                                        </p:cTn>
                                        <p:tgtEl>
                                          <p:spTgt spid="177"/>
                                        </p:tgtEl>
                                        <p:attrNameLst>
                                          <p:attrName>style.visibility</p:attrName>
                                        </p:attrNameLst>
                                      </p:cBhvr>
                                      <p:to>
                                        <p:strVal val="visible"/>
                                      </p:to>
                                    </p:set>
                                    <p:animEffect transition="in" filter="fade">
                                      <p:cBhvr>
                                        <p:cTn id="54" dur="500"/>
                                        <p:tgtEl>
                                          <p:spTgt spid="177"/>
                                        </p:tgtEl>
                                      </p:cBhvr>
                                    </p:animEffect>
                                  </p:childTnLst>
                                </p:cTn>
                              </p:par>
                              <p:par>
                                <p:cTn id="55" presetID="10" presetClass="entr" presetSubtype="0" fill="hold" nodeType="withEffect">
                                  <p:stCondLst>
                                    <p:cond delay="0"/>
                                  </p:stCondLst>
                                  <p:childTnLst>
                                    <p:set>
                                      <p:cBhvr>
                                        <p:cTn id="56" dur="1" fill="hold">
                                          <p:stCondLst>
                                            <p:cond delay="0"/>
                                          </p:stCondLst>
                                        </p:cTn>
                                        <p:tgtEl>
                                          <p:spTgt spid="181"/>
                                        </p:tgtEl>
                                        <p:attrNameLst>
                                          <p:attrName>style.visibility</p:attrName>
                                        </p:attrNameLst>
                                      </p:cBhvr>
                                      <p:to>
                                        <p:strVal val="visible"/>
                                      </p:to>
                                    </p:set>
                                    <p:animEffect transition="in" filter="fade">
                                      <p:cBhvr>
                                        <p:cTn id="57" dur="500"/>
                                        <p:tgtEl>
                                          <p:spTgt spid="181"/>
                                        </p:tgtEl>
                                      </p:cBhvr>
                                    </p:animEffect>
                                  </p:childTnLst>
                                </p:cTn>
                              </p:par>
                              <p:par>
                                <p:cTn id="58" presetID="10" presetClass="entr" presetSubtype="0" fill="hold" nodeType="withEffect">
                                  <p:stCondLst>
                                    <p:cond delay="0"/>
                                  </p:stCondLst>
                                  <p:childTnLst>
                                    <p:set>
                                      <p:cBhvr>
                                        <p:cTn id="59" dur="1" fill="hold">
                                          <p:stCondLst>
                                            <p:cond delay="0"/>
                                          </p:stCondLst>
                                        </p:cTn>
                                        <p:tgtEl>
                                          <p:spTgt spid="184"/>
                                        </p:tgtEl>
                                        <p:attrNameLst>
                                          <p:attrName>style.visibility</p:attrName>
                                        </p:attrNameLst>
                                      </p:cBhvr>
                                      <p:to>
                                        <p:strVal val="visible"/>
                                      </p:to>
                                    </p:set>
                                    <p:animEffect transition="in" filter="fade">
                                      <p:cBhvr>
                                        <p:cTn id="60" dur="500"/>
                                        <p:tgtEl>
                                          <p:spTgt spid="184"/>
                                        </p:tgtEl>
                                      </p:cBhvr>
                                    </p:animEffect>
                                  </p:childTnLst>
                                </p:cTn>
                              </p:par>
                              <p:par>
                                <p:cTn id="61" presetID="10" presetClass="entr" presetSubtype="0" fill="hold" nodeType="withEffect">
                                  <p:stCondLst>
                                    <p:cond delay="0"/>
                                  </p:stCondLst>
                                  <p:childTnLst>
                                    <p:set>
                                      <p:cBhvr>
                                        <p:cTn id="62" dur="1" fill="hold">
                                          <p:stCondLst>
                                            <p:cond delay="0"/>
                                          </p:stCondLst>
                                        </p:cTn>
                                        <p:tgtEl>
                                          <p:spTgt spid="213"/>
                                        </p:tgtEl>
                                        <p:attrNameLst>
                                          <p:attrName>style.visibility</p:attrName>
                                        </p:attrNameLst>
                                      </p:cBhvr>
                                      <p:to>
                                        <p:strVal val="visible"/>
                                      </p:to>
                                    </p:set>
                                    <p:animEffect transition="in" filter="fade">
                                      <p:cBhvr>
                                        <p:cTn id="63" dur="2000"/>
                                        <p:tgtEl>
                                          <p:spTgt spid="21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07"/>
                                        </p:tgtEl>
                                        <p:attrNameLst>
                                          <p:attrName>style.visibility</p:attrName>
                                        </p:attrNameLst>
                                      </p:cBhvr>
                                      <p:to>
                                        <p:strVal val="visible"/>
                                      </p:to>
                                    </p:set>
                                    <p:animEffect transition="in" filter="fade">
                                      <p:cBhvr>
                                        <p:cTn id="66" dur="2000"/>
                                        <p:tgtEl>
                                          <p:spTgt spid="207"/>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08"/>
                                        </p:tgtEl>
                                        <p:attrNameLst>
                                          <p:attrName>style.visibility</p:attrName>
                                        </p:attrNameLst>
                                      </p:cBhvr>
                                      <p:to>
                                        <p:strVal val="visible"/>
                                      </p:to>
                                    </p:set>
                                    <p:animEffect transition="in" filter="fade">
                                      <p:cBhvr>
                                        <p:cTn id="69" dur="2000"/>
                                        <p:tgtEl>
                                          <p:spTgt spid="208"/>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09"/>
                                        </p:tgtEl>
                                        <p:attrNameLst>
                                          <p:attrName>style.visibility</p:attrName>
                                        </p:attrNameLst>
                                      </p:cBhvr>
                                      <p:to>
                                        <p:strVal val="visible"/>
                                      </p:to>
                                    </p:set>
                                    <p:animEffect transition="in" filter="fade">
                                      <p:cBhvr>
                                        <p:cTn id="72" dur="2000"/>
                                        <p:tgtEl>
                                          <p:spTgt spid="209"/>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10"/>
                                        </p:tgtEl>
                                        <p:attrNameLst>
                                          <p:attrName>style.visibility</p:attrName>
                                        </p:attrNameLst>
                                      </p:cBhvr>
                                      <p:to>
                                        <p:strVal val="visible"/>
                                      </p:to>
                                    </p:set>
                                    <p:animEffect transition="in" filter="fade">
                                      <p:cBhvr>
                                        <p:cTn id="75" dur="2000"/>
                                        <p:tgtEl>
                                          <p:spTgt spid="210"/>
                                        </p:tgtEl>
                                      </p:cBhvr>
                                    </p:animEffect>
                                  </p:childTnLst>
                                </p:cTn>
                              </p:par>
                              <p:par>
                                <p:cTn id="76" presetID="10" presetClass="entr" presetSubtype="0" fill="hold" nodeType="withEffect">
                                  <p:stCondLst>
                                    <p:cond delay="0"/>
                                  </p:stCondLst>
                                  <p:childTnLst>
                                    <p:set>
                                      <p:cBhvr>
                                        <p:cTn id="77" dur="1" fill="hold">
                                          <p:stCondLst>
                                            <p:cond delay="0"/>
                                          </p:stCondLst>
                                        </p:cTn>
                                        <p:tgtEl>
                                          <p:spTgt spid="212"/>
                                        </p:tgtEl>
                                        <p:attrNameLst>
                                          <p:attrName>style.visibility</p:attrName>
                                        </p:attrNameLst>
                                      </p:cBhvr>
                                      <p:to>
                                        <p:strVal val="visible"/>
                                      </p:to>
                                    </p:set>
                                    <p:animEffect transition="in" filter="fade">
                                      <p:cBhvr>
                                        <p:cTn id="78" dur="2000"/>
                                        <p:tgtEl>
                                          <p:spTgt spid="212"/>
                                        </p:tgtEl>
                                      </p:cBhvr>
                                    </p:animEffect>
                                  </p:childTnLst>
                                </p:cTn>
                              </p:par>
                              <p:par>
                                <p:cTn id="79" presetID="10" presetClass="entr" presetSubtype="0" fill="hold" nodeType="withEffect">
                                  <p:stCondLst>
                                    <p:cond delay="0"/>
                                  </p:stCondLst>
                                  <p:childTnLst>
                                    <p:set>
                                      <p:cBhvr>
                                        <p:cTn id="80" dur="1" fill="hold">
                                          <p:stCondLst>
                                            <p:cond delay="0"/>
                                          </p:stCondLst>
                                        </p:cTn>
                                        <p:tgtEl>
                                          <p:spTgt spid="211"/>
                                        </p:tgtEl>
                                        <p:attrNameLst>
                                          <p:attrName>style.visibility</p:attrName>
                                        </p:attrNameLst>
                                      </p:cBhvr>
                                      <p:to>
                                        <p:strVal val="visible"/>
                                      </p:to>
                                    </p:set>
                                    <p:animEffect transition="in" filter="fade">
                                      <p:cBhvr>
                                        <p:cTn id="81" dur="2000"/>
                                        <p:tgtEl>
                                          <p:spTgt spid="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p:bldP spid="176" grpId="0"/>
      <p:bldP spid="207" grpId="0"/>
      <p:bldP spid="208" grpId="0"/>
      <p:bldP spid="209" grpId="0"/>
      <p:bldP spid="2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71D22A6-464B-D04C-81C5-06B4E21AEA45}"/>
              </a:ext>
            </a:extLst>
          </p:cNvPr>
          <p:cNvSpPr>
            <a:spLocks noGrp="1"/>
          </p:cNvSpPr>
          <p:nvPr>
            <p:ph type="title"/>
          </p:nvPr>
        </p:nvSpPr>
        <p:spPr/>
        <p:txBody>
          <a:bodyPr/>
          <a:lstStyle/>
          <a:p>
            <a:r>
              <a:rPr lang="da-DK" dirty="0"/>
              <a:t>TNC-brystkræft</a:t>
            </a:r>
          </a:p>
        </p:txBody>
      </p:sp>
      <p:sp>
        <p:nvSpPr>
          <p:cNvPr id="5" name="Pladsholder til indhold 4">
            <a:extLst>
              <a:ext uri="{FF2B5EF4-FFF2-40B4-BE49-F238E27FC236}">
                <a16:creationId xmlns:a16="http://schemas.microsoft.com/office/drawing/2014/main" id="{A90C1C58-BDD1-6647-A2DC-63AA641B67EA}"/>
              </a:ext>
            </a:extLst>
          </p:cNvPr>
          <p:cNvSpPr>
            <a:spLocks noGrp="1"/>
          </p:cNvSpPr>
          <p:nvPr>
            <p:ph idx="1"/>
          </p:nvPr>
        </p:nvSpPr>
        <p:spPr/>
        <p:txBody>
          <a:bodyPr/>
          <a:lstStyle/>
          <a:p>
            <a:r>
              <a:rPr lang="da-DK" dirty="0"/>
              <a:t>Kræftknuder der IKKE udtrykker</a:t>
            </a:r>
          </a:p>
          <a:p>
            <a:endParaRPr lang="da-DK" dirty="0"/>
          </a:p>
          <a:p>
            <a:r>
              <a:rPr lang="da-DK" dirty="0"/>
              <a:t>ER</a:t>
            </a:r>
          </a:p>
          <a:p>
            <a:endParaRPr lang="da-DK" dirty="0"/>
          </a:p>
          <a:p>
            <a:r>
              <a:rPr lang="da-DK" dirty="0"/>
              <a:t>HER2</a:t>
            </a:r>
          </a:p>
          <a:p>
            <a:pPr lvl="1"/>
            <a:r>
              <a:rPr lang="da-DK" dirty="0"/>
              <a:t>Udgør </a:t>
            </a:r>
            <a:r>
              <a:rPr lang="da-DK" dirty="0" err="1"/>
              <a:t>ca</a:t>
            </a:r>
            <a:r>
              <a:rPr lang="da-DK" dirty="0"/>
              <a:t> 12% af alle</a:t>
            </a:r>
          </a:p>
        </p:txBody>
      </p:sp>
    </p:spTree>
    <p:extLst>
      <p:ext uri="{BB962C8B-B14F-4D97-AF65-F5344CB8AC3E}">
        <p14:creationId xmlns:p14="http://schemas.microsoft.com/office/powerpoint/2010/main" val="1872390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6BCD3B4C-DBB8-DF4E-84C9-3CA7DF64A888}"/>
              </a:ext>
            </a:extLst>
          </p:cNvPr>
          <p:cNvSpPr>
            <a:spLocks noGrp="1"/>
          </p:cNvSpPr>
          <p:nvPr>
            <p:ph type="body" sz="quarter" idx="10"/>
          </p:nvPr>
        </p:nvSpPr>
        <p:spPr/>
        <p:txBody>
          <a:bodyPr/>
          <a:lstStyle/>
          <a:p>
            <a:endParaRPr lang="da-DK"/>
          </a:p>
        </p:txBody>
      </p:sp>
      <p:sp>
        <p:nvSpPr>
          <p:cNvPr id="3" name="Pladsholder til tekst 2">
            <a:extLst>
              <a:ext uri="{FF2B5EF4-FFF2-40B4-BE49-F238E27FC236}">
                <a16:creationId xmlns:a16="http://schemas.microsoft.com/office/drawing/2014/main" id="{DC178BDB-99AB-C141-89E9-4FA3A0F3E019}"/>
              </a:ext>
            </a:extLst>
          </p:cNvPr>
          <p:cNvSpPr>
            <a:spLocks noGrp="1"/>
          </p:cNvSpPr>
          <p:nvPr>
            <p:ph type="body" sz="quarter" idx="11"/>
          </p:nvPr>
        </p:nvSpPr>
        <p:spPr/>
        <p:txBody>
          <a:bodyPr/>
          <a:lstStyle/>
          <a:p>
            <a:endParaRPr lang="da-DK"/>
          </a:p>
        </p:txBody>
      </p:sp>
      <p:sp>
        <p:nvSpPr>
          <p:cNvPr id="4" name="Titel 3">
            <a:extLst>
              <a:ext uri="{FF2B5EF4-FFF2-40B4-BE49-F238E27FC236}">
                <a16:creationId xmlns:a16="http://schemas.microsoft.com/office/drawing/2014/main" id="{8721584D-6183-144F-8EE4-A68AE87C7F54}"/>
              </a:ext>
            </a:extLst>
          </p:cNvPr>
          <p:cNvSpPr>
            <a:spLocks noGrp="1"/>
          </p:cNvSpPr>
          <p:nvPr>
            <p:ph type="title"/>
          </p:nvPr>
        </p:nvSpPr>
        <p:spPr/>
        <p:txBody>
          <a:bodyPr/>
          <a:lstStyle/>
          <a:p>
            <a:r>
              <a:rPr lang="da-DK" dirty="0"/>
              <a:t>Gradering </a:t>
            </a:r>
          </a:p>
        </p:txBody>
      </p:sp>
      <p:pic>
        <p:nvPicPr>
          <p:cNvPr id="5122" name="Picture 2" descr="Billedresultat for Grade breast cancer">
            <a:extLst>
              <a:ext uri="{FF2B5EF4-FFF2-40B4-BE49-F238E27FC236}">
                <a16:creationId xmlns:a16="http://schemas.microsoft.com/office/drawing/2014/main" id="{663BC54A-9195-B143-839C-109E632BFA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24" r="26824"/>
          <a:stretch/>
        </p:blipFill>
        <p:spPr bwMode="auto">
          <a:xfrm>
            <a:off x="3923928" y="1988840"/>
            <a:ext cx="4287346" cy="282193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illedresultat for Grade breast cancer">
            <a:extLst>
              <a:ext uri="{FF2B5EF4-FFF2-40B4-BE49-F238E27FC236}">
                <a16:creationId xmlns:a16="http://schemas.microsoft.com/office/drawing/2014/main" id="{65704EE1-DBF1-684E-B52E-DF9CF12B22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839" t="2403" b="8697"/>
          <a:stretch/>
        </p:blipFill>
        <p:spPr bwMode="auto">
          <a:xfrm>
            <a:off x="611560" y="1268760"/>
            <a:ext cx="2426449" cy="2664296"/>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89FF1AD3-2289-6143-84BD-F3FC99303746}"/>
              </a:ext>
            </a:extLst>
          </p:cNvPr>
          <p:cNvSpPr txBox="1"/>
          <p:nvPr/>
        </p:nvSpPr>
        <p:spPr>
          <a:xfrm>
            <a:off x="1187624" y="5373216"/>
            <a:ext cx="4829335" cy="646331"/>
          </a:xfrm>
          <a:prstGeom prst="rect">
            <a:avLst/>
          </a:prstGeom>
          <a:noFill/>
        </p:spPr>
        <p:txBody>
          <a:bodyPr wrap="none" rtlCol="0">
            <a:spAutoFit/>
          </a:bodyPr>
          <a:lstStyle/>
          <a:p>
            <a:r>
              <a:rPr lang="da-DK" dirty="0"/>
              <a:t>Jo lave grad, jo mere ”normalt”</a:t>
            </a:r>
          </a:p>
          <a:p>
            <a:r>
              <a:rPr lang="da-DK" dirty="0"/>
              <a:t>Jo højere grad – jo mere vildt og hurtigt voksende</a:t>
            </a:r>
          </a:p>
        </p:txBody>
      </p:sp>
    </p:spTree>
    <p:extLst>
      <p:ext uri="{BB962C8B-B14F-4D97-AF65-F5344CB8AC3E}">
        <p14:creationId xmlns:p14="http://schemas.microsoft.com/office/powerpoint/2010/main" val="1281659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ladsholder til indhold 5">
            <a:extLst>
              <a:ext uri="{FF2B5EF4-FFF2-40B4-BE49-F238E27FC236}">
                <a16:creationId xmlns:a16="http://schemas.microsoft.com/office/drawing/2014/main" id="{96AB4BA0-10CC-0049-B781-F1E1F274EE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899592" y="1484784"/>
            <a:ext cx="7431713" cy="4954476"/>
          </a:xfrm>
          <a:prstGeom prst="rect">
            <a:avLst/>
          </a:prstGeom>
          <a:noFill/>
          <a:ln>
            <a:noFill/>
          </a:ln>
          <a:extLst/>
        </p:spPr>
      </p:pic>
      <p:sp>
        <p:nvSpPr>
          <p:cNvPr id="45058" name="Rubrik 3"/>
          <p:cNvSpPr>
            <a:spLocks noGrp="1"/>
          </p:cNvSpPr>
          <p:nvPr>
            <p:ph type="title"/>
          </p:nvPr>
        </p:nvSpPr>
        <p:spPr/>
        <p:txBody>
          <a:bodyPr/>
          <a:lstStyle/>
          <a:p>
            <a:r>
              <a:rPr lang="da-DK" altLang="da-DK"/>
              <a:t>Program</a:t>
            </a:r>
          </a:p>
        </p:txBody>
      </p:sp>
      <p:sp>
        <p:nvSpPr>
          <p:cNvPr id="2" name="Tekstfelt 1">
            <a:extLst>
              <a:ext uri="{FF2B5EF4-FFF2-40B4-BE49-F238E27FC236}">
                <a16:creationId xmlns:a16="http://schemas.microsoft.com/office/drawing/2014/main" id="{98927E34-5C3A-644C-82D7-2E94D44E66DC}"/>
              </a:ext>
            </a:extLst>
          </p:cNvPr>
          <p:cNvSpPr txBox="1"/>
          <p:nvPr/>
        </p:nvSpPr>
        <p:spPr>
          <a:xfrm>
            <a:off x="1115616" y="4077072"/>
            <a:ext cx="3596177" cy="2031325"/>
          </a:xfrm>
          <a:prstGeom prst="rect">
            <a:avLst/>
          </a:prstGeom>
          <a:noFill/>
        </p:spPr>
        <p:txBody>
          <a:bodyPr wrap="none" rtlCol="0">
            <a:spAutoFit/>
          </a:bodyPr>
          <a:lstStyle/>
          <a:p>
            <a:pPr marL="0" indent="0">
              <a:buNone/>
            </a:pPr>
            <a:r>
              <a:rPr lang="da-DK" altLang="da-DK" dirty="0">
                <a:solidFill>
                  <a:schemeClr val="bg2"/>
                </a:solidFill>
              </a:rPr>
              <a:t>Baggrund</a:t>
            </a:r>
          </a:p>
          <a:p>
            <a:r>
              <a:rPr lang="da-DK" altLang="da-DK" dirty="0" err="1">
                <a:solidFill>
                  <a:schemeClr val="bg2"/>
                </a:solidFill>
              </a:rPr>
              <a:t>Adjuverende</a:t>
            </a:r>
            <a:r>
              <a:rPr lang="da-DK" altLang="da-DK" dirty="0">
                <a:solidFill>
                  <a:schemeClr val="bg2"/>
                </a:solidFill>
              </a:rPr>
              <a:t> behandling</a:t>
            </a:r>
          </a:p>
          <a:p>
            <a:r>
              <a:rPr lang="da-DK" altLang="da-DK" dirty="0">
                <a:solidFill>
                  <a:schemeClr val="bg2"/>
                </a:solidFill>
              </a:rPr>
              <a:t>Endokrinbehandling</a:t>
            </a:r>
          </a:p>
          <a:p>
            <a:r>
              <a:rPr lang="da-DK" altLang="da-DK" dirty="0">
                <a:solidFill>
                  <a:schemeClr val="bg2"/>
                </a:solidFill>
              </a:rPr>
              <a:t>Genprofiler?</a:t>
            </a:r>
          </a:p>
          <a:p>
            <a:r>
              <a:rPr lang="da-DK" altLang="da-DK" dirty="0">
                <a:solidFill>
                  <a:schemeClr val="bg2"/>
                </a:solidFill>
              </a:rPr>
              <a:t>Behandling af metastatisk sygdom – </a:t>
            </a:r>
          </a:p>
          <a:p>
            <a:r>
              <a:rPr lang="da-DK" altLang="da-DK" dirty="0">
                <a:solidFill>
                  <a:schemeClr val="bg2"/>
                </a:solidFill>
              </a:rPr>
              <a:t>	herunder ny behandling </a:t>
            </a:r>
          </a:p>
          <a:p>
            <a:endParaRPr lang="da-DK" dirty="0">
              <a:solidFill>
                <a:schemeClr val="bg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529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672955"/>
            <a:ext cx="6858000" cy="2487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5"/>
          <p:cNvSpPr>
            <a:spLocks noGrp="1" noChangeArrowheads="1"/>
          </p:cNvSpPr>
          <p:nvPr>
            <p:ph type="title"/>
          </p:nvPr>
        </p:nvSpPr>
        <p:spPr/>
        <p:txBody>
          <a:bodyPr/>
          <a:lstStyle/>
          <a:p>
            <a:r>
              <a:rPr lang="da-DK" altLang="da-DK" sz="3000">
                <a:solidFill>
                  <a:srgbClr val="FFFF00"/>
                </a:solidFill>
              </a:rPr>
              <a:t>Lav-risiko gruppen i DBCG programmerne</a:t>
            </a:r>
          </a:p>
        </p:txBody>
      </p:sp>
      <p:sp>
        <p:nvSpPr>
          <p:cNvPr id="55300" name="Text Box 6"/>
          <p:cNvSpPr txBox="1">
            <a:spLocks noChangeArrowheads="1"/>
          </p:cNvSpPr>
          <p:nvPr/>
        </p:nvSpPr>
        <p:spPr bwMode="auto">
          <a:xfrm>
            <a:off x="5242322" y="5516167"/>
            <a:ext cx="267720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eaLnBrk="1" hangingPunct="1">
              <a:spcBef>
                <a:spcPct val="0"/>
              </a:spcBef>
              <a:buClrTx/>
              <a:buFontTx/>
              <a:buNone/>
            </a:pPr>
            <a:r>
              <a:rPr lang="da-DK" altLang="da-DK" sz="1350">
                <a:solidFill>
                  <a:srgbClr val="FFFF00"/>
                </a:solidFill>
              </a:rPr>
              <a:t>Acta Oncologica, 2008; 47: 506-524</a:t>
            </a:r>
          </a:p>
        </p:txBody>
      </p:sp>
      <p:sp>
        <p:nvSpPr>
          <p:cNvPr id="2" name="Rektangel 1"/>
          <p:cNvSpPr/>
          <p:nvPr/>
        </p:nvSpPr>
        <p:spPr>
          <a:xfrm>
            <a:off x="3276284" y="2607284"/>
            <a:ext cx="2484276" cy="2657921"/>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da-DK" sz="3600" dirty="0"/>
              <a:t>DBCG 2018</a:t>
            </a:r>
          </a:p>
          <a:p>
            <a:pPr marL="214313" indent="-214313" algn="ctr">
              <a:buFont typeface="Wingdings"/>
              <a:buChar char="Ø"/>
            </a:pPr>
            <a:r>
              <a:rPr lang="da-DK" dirty="0"/>
              <a:t>&gt; 60 år</a:t>
            </a:r>
          </a:p>
          <a:p>
            <a:pPr marL="214313" indent="-214313" algn="ctr">
              <a:buFont typeface="Wingdings"/>
              <a:buChar char="Ø"/>
            </a:pPr>
            <a:r>
              <a:rPr lang="da-DK" dirty="0"/>
              <a:t>&lt; 10 mm</a:t>
            </a:r>
          </a:p>
          <a:p>
            <a:pPr marL="214313" indent="-214313" algn="ctr">
              <a:buFont typeface="Wingdings"/>
              <a:buChar char="Ø"/>
            </a:pPr>
            <a:r>
              <a:rPr lang="da-DK" dirty="0"/>
              <a:t>Node neg</a:t>
            </a:r>
          </a:p>
          <a:p>
            <a:pPr marL="214313" indent="-214313" algn="ctr">
              <a:buFont typeface="Wingdings"/>
              <a:buChar char="Ø"/>
            </a:pPr>
            <a:r>
              <a:rPr lang="da-DK" dirty="0"/>
              <a:t>Grad I</a:t>
            </a:r>
          </a:p>
          <a:p>
            <a:pPr marL="214313" indent="-214313" algn="ctr">
              <a:buFont typeface="Wingdings"/>
              <a:buChar char="Ø"/>
            </a:pPr>
            <a:r>
              <a:rPr lang="da-DK" dirty="0"/>
              <a:t>ER &gt; 10%</a:t>
            </a:r>
          </a:p>
          <a:p>
            <a:pPr marL="214313" indent="-214313" algn="ctr">
              <a:buFont typeface="Wingdings"/>
              <a:buChar char="Ø"/>
            </a:pPr>
            <a:r>
              <a:rPr lang="da-DK" dirty="0"/>
              <a:t>HER2neg</a:t>
            </a:r>
          </a:p>
        </p:txBody>
      </p:sp>
      <p:sp>
        <p:nvSpPr>
          <p:cNvPr id="3" name="Tekstfelt 2">
            <a:extLst>
              <a:ext uri="{FF2B5EF4-FFF2-40B4-BE49-F238E27FC236}">
                <a16:creationId xmlns:a16="http://schemas.microsoft.com/office/drawing/2014/main" id="{4E0AB7D8-E40B-1842-BC17-FFB783E8076E}"/>
              </a:ext>
            </a:extLst>
          </p:cNvPr>
          <p:cNvSpPr txBox="1"/>
          <p:nvPr/>
        </p:nvSpPr>
        <p:spPr>
          <a:xfrm>
            <a:off x="1143000" y="2996952"/>
            <a:ext cx="1052736" cy="1600438"/>
          </a:xfrm>
          <a:prstGeom prst="rect">
            <a:avLst/>
          </a:prstGeom>
          <a:solidFill>
            <a:schemeClr val="bg2"/>
          </a:solidFill>
        </p:spPr>
        <p:txBody>
          <a:bodyPr wrap="square" rtlCol="0">
            <a:spAutoFit/>
          </a:bodyPr>
          <a:lstStyle/>
          <a:p>
            <a:r>
              <a:rPr lang="da-DK" sz="1400" dirty="0" err="1"/>
              <a:t>Lymfek</a:t>
            </a:r>
            <a:r>
              <a:rPr lang="da-DK" sz="1400" dirty="0"/>
              <a:t>.</a:t>
            </a:r>
          </a:p>
          <a:p>
            <a:r>
              <a:rPr lang="da-DK" sz="1400" dirty="0"/>
              <a:t>Størrelse</a:t>
            </a:r>
          </a:p>
          <a:p>
            <a:r>
              <a:rPr lang="da-DK" sz="1400" dirty="0"/>
              <a:t>Grad</a:t>
            </a:r>
          </a:p>
          <a:p>
            <a:r>
              <a:rPr lang="da-DK" sz="1400" dirty="0"/>
              <a:t>Er-status</a:t>
            </a:r>
          </a:p>
          <a:p>
            <a:r>
              <a:rPr lang="da-DK" sz="1400" dirty="0"/>
              <a:t>Alder</a:t>
            </a:r>
          </a:p>
          <a:p>
            <a:endParaRPr lang="da-DK" sz="1400" dirty="0"/>
          </a:p>
          <a:p>
            <a:r>
              <a:rPr lang="da-DK" sz="1400" dirty="0"/>
              <a:t>HER2status</a:t>
            </a:r>
          </a:p>
        </p:txBody>
      </p:sp>
    </p:spTree>
    <p:extLst>
      <p:ext uri="{BB962C8B-B14F-4D97-AF65-F5344CB8AC3E}">
        <p14:creationId xmlns:p14="http://schemas.microsoft.com/office/powerpoint/2010/main" val="142802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Platshållare för innehåll 2"/>
          <p:cNvSpPr txBox="1">
            <a:spLocks/>
          </p:cNvSpPr>
          <p:nvPr/>
        </p:nvSpPr>
        <p:spPr bwMode="auto">
          <a:xfrm>
            <a:off x="1691680" y="5589240"/>
            <a:ext cx="5829300" cy="865585"/>
          </a:xfrm>
          <a:prstGeom prst="rect">
            <a:avLst/>
          </a:prstGeom>
          <a:solidFill>
            <a:schemeClr val="bg2"/>
          </a:solidFill>
          <a:ln w="38100">
            <a:solidFill>
              <a:schemeClr val="tx1"/>
            </a:solidFill>
            <a:miter lim="800000"/>
            <a:headEnd/>
            <a:tailEnd/>
          </a:ln>
          <a:effectLst>
            <a:outerShdw blurRad="40000" dist="20000" dir="5400000" rotWithShape="0">
              <a:srgbClr val="808080">
                <a:alpha val="37999"/>
              </a:srgbClr>
            </a:outerShdw>
          </a:effectLst>
        </p:spPr>
        <p:txBody>
          <a:bodyPr lIns="69056" tIns="34529" rIns="69056" bIns="34529"/>
          <a:lstStyle>
            <a:lvl1pPr marL="342900" indent="-342900"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spcBef>
                <a:spcPct val="20000"/>
              </a:spcBef>
              <a:buClr>
                <a:schemeClr val="tx2"/>
              </a:buClr>
              <a:buFontTx/>
              <a:buChar char="•"/>
              <a:defRPr/>
            </a:pPr>
            <a:r>
              <a:rPr lang="da-DK" altLang="da-DK" dirty="0">
                <a:solidFill>
                  <a:srgbClr val="FFFFFF"/>
                </a:solidFill>
              </a:rPr>
              <a:t>&gt; 10% risiko for recidiv 0-10 år efter operation + </a:t>
            </a:r>
            <a:r>
              <a:rPr lang="da-DK" altLang="da-DK" dirty="0">
                <a:solidFill>
                  <a:srgbClr val="FFFF00"/>
                </a:solidFill>
              </a:rPr>
              <a:t>Overdødelighed</a:t>
            </a:r>
            <a:r>
              <a:rPr lang="da-DK" altLang="da-DK" dirty="0">
                <a:solidFill>
                  <a:srgbClr val="FF3AAC"/>
                </a:solidFill>
              </a:rPr>
              <a:t> </a:t>
            </a:r>
          </a:p>
          <a:p>
            <a:pPr algn="ctr">
              <a:spcBef>
                <a:spcPct val="20000"/>
              </a:spcBef>
              <a:buClr>
                <a:schemeClr val="tx2"/>
              </a:buClr>
              <a:buFontTx/>
              <a:buChar char="•"/>
              <a:defRPr/>
            </a:pPr>
            <a:endParaRPr lang="da-DK" altLang="da-DK" dirty="0">
              <a:solidFill>
                <a:srgbClr val="FFFFFF"/>
              </a:solidFill>
            </a:endParaRPr>
          </a:p>
        </p:txBody>
      </p:sp>
      <p:sp>
        <p:nvSpPr>
          <p:cNvPr id="53251" name="Rectangle 2"/>
          <p:cNvSpPr>
            <a:spLocks noGrp="1" noChangeArrowheads="1"/>
          </p:cNvSpPr>
          <p:nvPr>
            <p:ph type="title"/>
          </p:nvPr>
        </p:nvSpPr>
        <p:spPr/>
        <p:txBody>
          <a:bodyPr/>
          <a:lstStyle/>
          <a:p>
            <a:r>
              <a:rPr lang="da-DK" altLang="da-DK" dirty="0" err="1"/>
              <a:t>Adjuverende</a:t>
            </a:r>
            <a:endParaRPr lang="da-DK" altLang="da-DK" dirty="0"/>
          </a:p>
        </p:txBody>
      </p:sp>
      <p:sp>
        <p:nvSpPr>
          <p:cNvPr id="53252" name="Rectangle 3"/>
          <p:cNvSpPr>
            <a:spLocks noGrp="1" noChangeArrowheads="1"/>
          </p:cNvSpPr>
          <p:nvPr>
            <p:ph type="body" idx="1"/>
          </p:nvPr>
        </p:nvSpPr>
        <p:spPr>
          <a:xfrm>
            <a:off x="2192609" y="2430101"/>
            <a:ext cx="5829300" cy="3086100"/>
          </a:xfrm>
        </p:spPr>
        <p:txBody>
          <a:bodyPr/>
          <a:lstStyle/>
          <a:p>
            <a:r>
              <a:rPr lang="da-DK" altLang="da-DK" dirty="0"/>
              <a:t>Fra latin </a:t>
            </a:r>
            <a:r>
              <a:rPr lang="ja-JP" altLang="da-DK">
                <a:solidFill>
                  <a:srgbClr val="00FF00"/>
                </a:solidFill>
              </a:rPr>
              <a:t>”</a:t>
            </a:r>
            <a:r>
              <a:rPr lang="da-DK" altLang="ja-JP" i="1" dirty="0" err="1">
                <a:solidFill>
                  <a:srgbClr val="FFFF00"/>
                </a:solidFill>
              </a:rPr>
              <a:t>adjuvare</a:t>
            </a:r>
            <a:r>
              <a:rPr lang="ja-JP" altLang="da-DK" i="1">
                <a:solidFill>
                  <a:srgbClr val="00FF00"/>
                </a:solidFill>
              </a:rPr>
              <a:t>”</a:t>
            </a:r>
            <a:r>
              <a:rPr lang="da-DK" altLang="ja-JP" dirty="0"/>
              <a:t> at hjælpe. </a:t>
            </a:r>
          </a:p>
          <a:p>
            <a:r>
              <a:rPr lang="da-DK" altLang="da-DK" dirty="0"/>
              <a:t>Bruges om behandling, udover operation, der skal </a:t>
            </a:r>
            <a:r>
              <a:rPr lang="da-DK" altLang="da-DK" dirty="0">
                <a:solidFill>
                  <a:srgbClr val="FFFF00"/>
                </a:solidFill>
              </a:rPr>
              <a:t>forebygge tilbagefald</a:t>
            </a:r>
            <a:r>
              <a:rPr lang="da-DK" altLang="da-DK" dirty="0"/>
              <a:t>.</a:t>
            </a:r>
          </a:p>
          <a:p>
            <a:r>
              <a:rPr lang="da-DK" altLang="da-DK" dirty="0"/>
              <a:t>Gives til potentielt </a:t>
            </a:r>
            <a:r>
              <a:rPr lang="da-DK" altLang="da-DK" dirty="0">
                <a:solidFill>
                  <a:srgbClr val="FFFF00"/>
                </a:solidFill>
              </a:rPr>
              <a:t>raske kvinder </a:t>
            </a:r>
            <a:r>
              <a:rPr lang="da-DK" altLang="da-DK" dirty="0"/>
              <a:t>– der har</a:t>
            </a:r>
          </a:p>
        </p:txBody>
      </p:sp>
      <p:sp>
        <p:nvSpPr>
          <p:cNvPr id="2" name="Rektangel 1"/>
          <p:cNvSpPr>
            <a:spLocks noChangeArrowheads="1"/>
          </p:cNvSpPr>
          <p:nvPr/>
        </p:nvSpPr>
        <p:spPr bwMode="auto">
          <a:xfrm>
            <a:off x="1818085" y="5589240"/>
            <a:ext cx="5490220" cy="1060436"/>
          </a:xfrm>
          <a:prstGeom prst="rect">
            <a:avLst/>
          </a:prstGeom>
          <a:solidFill>
            <a:schemeClr val="bg1"/>
          </a:solidFill>
          <a:ln w="9525">
            <a:solidFill>
              <a:srgbClr val="B50067"/>
            </a:solidFill>
            <a:miter lim="800000"/>
            <a:headEnd/>
            <a:tailEnd/>
          </a:ln>
          <a:effectLst>
            <a:outerShdw blurRad="50800" dist="38100" dir="5400000" algn="t" rotWithShape="0">
              <a:srgbClr val="808080">
                <a:alpha val="39999"/>
              </a:srgbClr>
            </a:outerShdw>
          </a:effectLst>
        </p:spPr>
        <p:txBody>
          <a:bodyPr anchor="ctr"/>
          <a:lstStyle/>
          <a:p>
            <a:pPr algn="ctr">
              <a:defRPr/>
            </a:pPr>
            <a:r>
              <a:rPr lang="da-DK" sz="5400" dirty="0">
                <a:solidFill>
                  <a:schemeClr val="lt1"/>
                </a:solidFill>
              </a:rPr>
              <a:t>?</a:t>
            </a:r>
          </a:p>
        </p:txBody>
      </p:sp>
    </p:spTree>
    <p:extLst>
      <p:ext uri="{BB962C8B-B14F-4D97-AF65-F5344CB8AC3E}">
        <p14:creationId xmlns:p14="http://schemas.microsoft.com/office/powerpoint/2010/main" val="8724412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xit" presetSubtype="21" fill="hold" grpId="0" nodeType="clickEffect">
                                  <p:stCondLst>
                                    <p:cond delay="0"/>
                                  </p:stCondLst>
                                  <p:childTnLst>
                                    <p:animEffect transition="out" filter="barn(inVertic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Rectangle 4"/>
          <p:cNvSpPr>
            <a:spLocks noGrp="1" noChangeArrowheads="1"/>
          </p:cNvSpPr>
          <p:nvPr>
            <p:ph type="title"/>
          </p:nvPr>
        </p:nvSpPr>
        <p:spPr>
          <a:xfrm>
            <a:off x="1385888" y="1314450"/>
            <a:ext cx="6372225" cy="857250"/>
          </a:xfrm>
        </p:spPr>
        <p:txBody>
          <a:bodyPr/>
          <a:lstStyle/>
          <a:p>
            <a:r>
              <a:rPr lang="da-DK" altLang="da-DK"/>
              <a:t>Adjuverende behandling – eller ej</a:t>
            </a:r>
          </a:p>
        </p:txBody>
      </p:sp>
      <p:grpSp>
        <p:nvGrpSpPr>
          <p:cNvPr id="54275" name="Group 7"/>
          <p:cNvGrpSpPr>
            <a:grpSpLocks noChangeAspect="1"/>
          </p:cNvGrpSpPr>
          <p:nvPr/>
        </p:nvGrpSpPr>
        <p:grpSpPr bwMode="auto">
          <a:xfrm>
            <a:off x="1656161" y="3043385"/>
            <a:ext cx="5778103" cy="3103959"/>
            <a:chOff x="431" y="1217"/>
            <a:chExt cx="2880" cy="726"/>
          </a:xfrm>
        </p:grpSpPr>
        <p:sp>
          <p:nvSpPr>
            <p:cNvPr id="54280" name="AutoShape 6"/>
            <p:cNvSpPr>
              <a:spLocks noChangeAspect="1" noChangeArrowheads="1" noTextEdit="1"/>
            </p:cNvSpPr>
            <p:nvPr/>
          </p:nvSpPr>
          <p:spPr bwMode="auto">
            <a:xfrm>
              <a:off x="431" y="1223"/>
              <a:ext cx="288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p>
          </p:txBody>
        </p:sp>
        <p:cxnSp>
          <p:nvCxnSpPr>
            <p:cNvPr id="54281" name="_s2112526"/>
            <p:cNvCxnSpPr>
              <a:cxnSpLocks noChangeShapeType="1"/>
              <a:stCxn id="54287" idx="0"/>
              <a:endCxn id="54284" idx="2"/>
            </p:cNvCxnSpPr>
            <p:nvPr/>
          </p:nvCxnSpPr>
          <p:spPr bwMode="auto">
            <a:xfrm rot="16200000" flipV="1">
              <a:off x="2309" y="1085"/>
              <a:ext cx="150" cy="990"/>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54282" name="_s2112525"/>
            <p:cNvCxnSpPr>
              <a:cxnSpLocks noChangeShapeType="1"/>
              <a:stCxn id="54286" idx="0"/>
              <a:endCxn id="54284" idx="2"/>
            </p:cNvCxnSpPr>
            <p:nvPr/>
          </p:nvCxnSpPr>
          <p:spPr bwMode="auto">
            <a:xfrm rot="5400000" flipH="1" flipV="1">
              <a:off x="1805" y="1571"/>
              <a:ext cx="150" cy="18"/>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54283" name="_s2112524"/>
            <p:cNvCxnSpPr>
              <a:cxnSpLocks noChangeShapeType="1"/>
              <a:stCxn id="54285" idx="0"/>
              <a:endCxn id="54284" idx="2"/>
            </p:cNvCxnSpPr>
            <p:nvPr/>
          </p:nvCxnSpPr>
          <p:spPr bwMode="auto">
            <a:xfrm rot="5400000" flipH="1" flipV="1">
              <a:off x="1301" y="1067"/>
              <a:ext cx="150" cy="1026"/>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54284" name="_s2112520"/>
            <p:cNvSpPr>
              <a:spLocks noChangeArrowheads="1"/>
            </p:cNvSpPr>
            <p:nvPr/>
          </p:nvSpPr>
          <p:spPr bwMode="auto">
            <a:xfrm>
              <a:off x="1457" y="1217"/>
              <a:ext cx="864" cy="288"/>
            </a:xfrm>
            <a:prstGeom prst="roundRect">
              <a:avLst>
                <a:gd name="adj" fmla="val 16667"/>
              </a:avLst>
            </a:prstGeom>
            <a:solidFill>
              <a:srgbClr val="FFFF00"/>
            </a:solidFill>
            <a:ln w="9525">
              <a:solidFill>
                <a:schemeClr val="tx1"/>
              </a:solidFill>
              <a:round/>
              <a:headEnd/>
              <a:tailEnd/>
            </a:ln>
          </p:spPr>
          <p:txBody>
            <a:bodyPr wrap="none" lIns="0" tIns="0" rIns="0" bIns="0" anchor="ct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da-DK" altLang="da-DK" sz="1500" b="1">
                  <a:solidFill>
                    <a:srgbClr val="000000"/>
                  </a:solidFill>
                </a:rPr>
                <a:t>Brystkræft</a:t>
              </a:r>
            </a:p>
            <a:p>
              <a:pPr algn="ctr" eaLnBrk="1" hangingPunct="1"/>
              <a:r>
                <a:rPr lang="da-DK" altLang="da-DK" sz="1500" b="1">
                  <a:solidFill>
                    <a:srgbClr val="000000"/>
                  </a:solidFill>
                </a:rPr>
                <a:t>operation</a:t>
              </a:r>
              <a:r>
                <a:rPr lang="da-DK" altLang="da-DK" sz="1500" b="1">
                  <a:solidFill>
                    <a:srgbClr val="FAFD00"/>
                  </a:solidFill>
                </a:rPr>
                <a:t> </a:t>
              </a:r>
            </a:p>
          </p:txBody>
        </p:sp>
        <p:sp>
          <p:nvSpPr>
            <p:cNvPr id="54285" name="_s2112521"/>
            <p:cNvSpPr>
              <a:spLocks noChangeArrowheads="1"/>
            </p:cNvSpPr>
            <p:nvPr/>
          </p:nvSpPr>
          <p:spPr bwMode="auto">
            <a:xfrm>
              <a:off x="431" y="1655"/>
              <a:ext cx="864" cy="288"/>
            </a:xfrm>
            <a:prstGeom prst="roundRect">
              <a:avLst>
                <a:gd name="adj" fmla="val 16667"/>
              </a:avLst>
            </a:prstGeom>
            <a:solidFill>
              <a:srgbClr val="FF0000"/>
            </a:solidFill>
            <a:ln w="9525">
              <a:solidFill>
                <a:schemeClr val="tx1"/>
              </a:solidFill>
              <a:round/>
              <a:headEnd/>
              <a:tailEnd/>
            </a:ln>
          </p:spPr>
          <p:txBody>
            <a:bodyPr wrap="none" lIns="0" tIns="0" rIns="0" bIns="0" anchor="ct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da-DK" altLang="da-DK" sz="1500" b="1">
                  <a:solidFill>
                    <a:srgbClr val="FFFFCC"/>
                  </a:solidFill>
                </a:rPr>
                <a:t>Risiko-faktorer</a:t>
              </a:r>
            </a:p>
            <a:p>
              <a:pPr algn="ctr" eaLnBrk="1" hangingPunct="1"/>
              <a:r>
                <a:rPr lang="da-DK" altLang="da-DK" sz="1500" b="1">
                  <a:solidFill>
                    <a:srgbClr val="FFFFCC"/>
                  </a:solidFill>
                </a:rPr>
                <a:t>Prognostiske variable</a:t>
              </a:r>
            </a:p>
          </p:txBody>
        </p:sp>
        <p:sp>
          <p:nvSpPr>
            <p:cNvPr id="54286" name="_s2112522"/>
            <p:cNvSpPr>
              <a:spLocks noChangeArrowheads="1"/>
            </p:cNvSpPr>
            <p:nvPr/>
          </p:nvSpPr>
          <p:spPr bwMode="auto">
            <a:xfrm>
              <a:off x="1439" y="1655"/>
              <a:ext cx="864" cy="288"/>
            </a:xfrm>
            <a:prstGeom prst="roundRect">
              <a:avLst>
                <a:gd name="adj" fmla="val 16667"/>
              </a:avLst>
            </a:prstGeom>
            <a:solidFill>
              <a:srgbClr val="000099"/>
            </a:solidFill>
            <a:ln w="9525">
              <a:solidFill>
                <a:schemeClr val="tx1"/>
              </a:solidFill>
              <a:round/>
              <a:headEnd/>
              <a:tailEnd/>
            </a:ln>
          </p:spPr>
          <p:txBody>
            <a:bodyPr wrap="none" lIns="0" tIns="0" rIns="0" bIns="0" anchor="ct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da-DK" altLang="da-DK" sz="1500" b="1">
                  <a:solidFill>
                    <a:srgbClr val="FFFFCC"/>
                  </a:solidFill>
                </a:rPr>
                <a:t>Evidensbaseret </a:t>
              </a:r>
            </a:p>
            <a:p>
              <a:pPr algn="ctr" eaLnBrk="1" hangingPunct="1"/>
              <a:r>
                <a:rPr lang="da-DK" altLang="da-DK" sz="1500" b="1">
                  <a:solidFill>
                    <a:srgbClr val="FFFFCC"/>
                  </a:solidFill>
                </a:rPr>
                <a:t>behandlings-</a:t>
              </a:r>
            </a:p>
            <a:p>
              <a:pPr algn="ctr" eaLnBrk="1" hangingPunct="1"/>
              <a:r>
                <a:rPr lang="da-DK" altLang="da-DK" sz="1500" b="1">
                  <a:solidFill>
                    <a:srgbClr val="FFFFCC"/>
                  </a:solidFill>
                </a:rPr>
                <a:t>modaliteter</a:t>
              </a:r>
            </a:p>
          </p:txBody>
        </p:sp>
        <p:sp>
          <p:nvSpPr>
            <p:cNvPr id="54287" name="_s2112523"/>
            <p:cNvSpPr>
              <a:spLocks noChangeArrowheads="1"/>
            </p:cNvSpPr>
            <p:nvPr/>
          </p:nvSpPr>
          <p:spPr bwMode="auto">
            <a:xfrm>
              <a:off x="2447" y="1655"/>
              <a:ext cx="864" cy="288"/>
            </a:xfrm>
            <a:prstGeom prst="roundRect">
              <a:avLst>
                <a:gd name="adj" fmla="val 16667"/>
              </a:avLst>
            </a:prstGeom>
            <a:solidFill>
              <a:srgbClr val="00FFFF"/>
            </a:solidFill>
            <a:ln w="9525">
              <a:solidFill>
                <a:schemeClr val="tx1"/>
              </a:solidFill>
              <a:round/>
              <a:headEnd/>
              <a:tailEnd/>
            </a:ln>
          </p:spPr>
          <p:txBody>
            <a:bodyPr wrap="none" lIns="0" tIns="0" rIns="0" bIns="0" anchor="ct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da-DK" altLang="da-DK" sz="1500" b="1">
                  <a:solidFill>
                    <a:srgbClr val="000000"/>
                  </a:solidFill>
                </a:rPr>
                <a:t>Tumorfølsomhed</a:t>
              </a:r>
            </a:p>
            <a:p>
              <a:pPr algn="ctr" eaLnBrk="1" hangingPunct="1"/>
              <a:r>
                <a:rPr lang="da-DK" altLang="da-DK" sz="1500" b="1">
                  <a:solidFill>
                    <a:srgbClr val="000000"/>
                  </a:solidFill>
                </a:rPr>
                <a:t>Prædiktive variable</a:t>
              </a:r>
            </a:p>
          </p:txBody>
        </p:sp>
      </p:grpSp>
      <p:sp>
        <p:nvSpPr>
          <p:cNvPr id="2" name="textruta 1"/>
          <p:cNvSpPr txBox="1">
            <a:spLocks noChangeArrowheads="1"/>
          </p:cNvSpPr>
          <p:nvPr/>
        </p:nvSpPr>
        <p:spPr bwMode="auto">
          <a:xfrm>
            <a:off x="1818086" y="5750867"/>
            <a:ext cx="145809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eaLnBrk="1" hangingPunct="1">
              <a:spcBef>
                <a:spcPct val="0"/>
              </a:spcBef>
              <a:buClrTx/>
              <a:buFontTx/>
              <a:buNone/>
            </a:pPr>
            <a:r>
              <a:rPr lang="da-DK" altLang="da-DK" sz="1500" b="1">
                <a:solidFill>
                  <a:srgbClr val="FFFFFF"/>
                </a:solidFill>
              </a:rPr>
              <a:t>Overdødelighed</a:t>
            </a:r>
          </a:p>
        </p:txBody>
      </p:sp>
      <p:sp>
        <p:nvSpPr>
          <p:cNvPr id="13" name="Rektangel 12"/>
          <p:cNvSpPr>
            <a:spLocks noChangeArrowheads="1"/>
          </p:cNvSpPr>
          <p:nvPr/>
        </p:nvSpPr>
        <p:spPr bwMode="auto">
          <a:xfrm>
            <a:off x="1601392" y="4725738"/>
            <a:ext cx="5940028" cy="1620441"/>
          </a:xfrm>
          <a:prstGeom prst="rect">
            <a:avLst/>
          </a:prstGeom>
          <a:solidFill>
            <a:schemeClr val="bg1"/>
          </a:solidFill>
          <a:ln w="9525">
            <a:solidFill>
              <a:srgbClr val="B50067"/>
            </a:solidFill>
            <a:miter lim="800000"/>
            <a:headEnd/>
            <a:tailEnd/>
          </a:ln>
          <a:effectLst>
            <a:outerShdw blurRad="50800" dist="38100" dir="5400000" algn="t" rotWithShape="0">
              <a:srgbClr val="000000">
                <a:alpha val="39998"/>
              </a:srgbClr>
            </a:outerShdw>
          </a:effectLst>
        </p:spPr>
        <p:txBody>
          <a:bodyPr anchor="ctr"/>
          <a:lstStyle/>
          <a:p>
            <a:pPr algn="ctr">
              <a:defRPr/>
            </a:pPr>
            <a:r>
              <a:rPr lang="da-DK" sz="3600" dirty="0">
                <a:solidFill>
                  <a:srgbClr val="FFFFFF"/>
                </a:solidFill>
                <a:latin typeface="Calibri"/>
                <a:ea typeface="ＭＳ Ｐゴシック" charset="0"/>
                <a:cs typeface="ＭＳ Ｐゴシック" charset="0"/>
              </a:rPr>
              <a:t>?</a:t>
            </a:r>
          </a:p>
        </p:txBody>
      </p:sp>
    </p:spTree>
    <p:extLst>
      <p:ext uri="{BB962C8B-B14F-4D97-AF65-F5344CB8AC3E}">
        <p14:creationId xmlns:p14="http://schemas.microsoft.com/office/powerpoint/2010/main" val="31288206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idx="4294967295"/>
          </p:nvPr>
        </p:nvSpPr>
        <p:spPr/>
        <p:txBody>
          <a:bodyPr/>
          <a:lstStyle/>
          <a:p>
            <a:r>
              <a:rPr lang="da-DK" altLang="da-DK"/>
              <a:t> </a:t>
            </a:r>
          </a:p>
        </p:txBody>
      </p:sp>
      <p:sp>
        <p:nvSpPr>
          <p:cNvPr id="108547" name="Line 3"/>
          <p:cNvSpPr>
            <a:spLocks noChangeShapeType="1"/>
          </p:cNvSpPr>
          <p:nvPr/>
        </p:nvSpPr>
        <p:spPr bwMode="auto">
          <a:xfrm>
            <a:off x="474663" y="3429000"/>
            <a:ext cx="8516937" cy="0"/>
          </a:xfrm>
          <a:prstGeom prst="line">
            <a:avLst/>
          </a:prstGeom>
          <a:noFill/>
          <a:ln w="57150">
            <a:solidFill>
              <a:schemeClr val="accent2"/>
            </a:solidFill>
            <a:round/>
            <a:headEnd/>
            <a:tailEnd type="triangle" w="med" len="med"/>
          </a:ln>
          <a:effectLst>
            <a:prstShdw prst="shdw17" dist="17961" dir="2700000">
              <a:srgbClr val="994C00">
                <a:alpha val="74997"/>
              </a:srgbClr>
            </a:prstShdw>
          </a:effectLst>
          <a:extLst>
            <a:ext uri="{909E8E84-426E-40DD-AFC4-6F175D3DCCD1}">
              <a14:hiddenFill xmlns:a14="http://schemas.microsoft.com/office/drawing/2010/main">
                <a:noFill/>
              </a14:hiddenFill>
            </a:ext>
          </a:extLst>
        </p:spPr>
        <p:txBody>
          <a:bodyPr/>
          <a:lstStyle/>
          <a:p>
            <a:endParaRPr lang="da-DK"/>
          </a:p>
        </p:txBody>
      </p:sp>
      <p:grpSp>
        <p:nvGrpSpPr>
          <p:cNvPr id="108548" name="Group 4"/>
          <p:cNvGrpSpPr>
            <a:grpSpLocks/>
          </p:cNvGrpSpPr>
          <p:nvPr/>
        </p:nvGrpSpPr>
        <p:grpSpPr bwMode="auto">
          <a:xfrm>
            <a:off x="4530725" y="3200400"/>
            <a:ext cx="800100" cy="2224088"/>
            <a:chOff x="3265" y="2016"/>
            <a:chExt cx="504" cy="1401"/>
          </a:xfrm>
        </p:grpSpPr>
        <p:sp>
          <p:nvSpPr>
            <p:cNvPr id="108579" name="Line 5"/>
            <p:cNvSpPr>
              <a:spLocks noChangeShapeType="1"/>
            </p:cNvSpPr>
            <p:nvPr/>
          </p:nvSpPr>
          <p:spPr bwMode="auto">
            <a:xfrm>
              <a:off x="3271" y="2265"/>
              <a:ext cx="0" cy="1152"/>
            </a:xfrm>
            <a:prstGeom prst="line">
              <a:avLst/>
            </a:prstGeom>
            <a:noFill/>
            <a:ln w="38100">
              <a:solidFill>
                <a:schemeClr val="bg1"/>
              </a:solidFill>
              <a:round/>
              <a:headEnd/>
              <a:tailEnd/>
            </a:ln>
            <a:effectLst>
              <a:prstShdw prst="shdw17" dist="17961" dir="13500000">
                <a:srgbClr val="4C0099">
                  <a:alpha val="74997"/>
                </a:srgbClr>
              </a:prstShdw>
            </a:effectLst>
            <a:extLst>
              <a:ext uri="{909E8E84-426E-40DD-AFC4-6F175D3DCCD1}">
                <a14:hiddenFill xmlns:a14="http://schemas.microsoft.com/office/drawing/2010/main">
                  <a:noFill/>
                </a14:hiddenFill>
              </a:ext>
            </a:extLst>
          </p:spPr>
          <p:txBody>
            <a:bodyPr/>
            <a:lstStyle/>
            <a:p>
              <a:endParaRPr lang="da-DK"/>
            </a:p>
          </p:txBody>
        </p:sp>
        <p:sp>
          <p:nvSpPr>
            <p:cNvPr id="108580" name="Text Box 6"/>
            <p:cNvSpPr txBox="1">
              <a:spLocks noChangeArrowheads="1"/>
            </p:cNvSpPr>
            <p:nvPr/>
          </p:nvSpPr>
          <p:spPr bwMode="auto">
            <a:xfrm>
              <a:off x="3265" y="2016"/>
              <a:ext cx="504" cy="288"/>
            </a:xfrm>
            <a:prstGeom prst="rect">
              <a:avLst/>
            </a:prstGeom>
            <a:solidFill>
              <a:schemeClr val="bg1"/>
            </a:solidFill>
            <a:ln>
              <a:noFill/>
            </a:ln>
            <a:effectLst>
              <a:prstShdw prst="shdw17" dist="17961" dir="13500000">
                <a:srgbClr val="4C0099">
                  <a:alpha val="74997"/>
                </a:srgbClr>
              </a:prstShdw>
            </a:effectLst>
            <a:extLst>
              <a:ext uri="{91240B29-F687-4F45-9708-019B960494DF}">
                <a14:hiddenLine xmlns:a14="http://schemas.microsoft.com/office/drawing/2010/main" w="12700">
                  <a:solidFill>
                    <a:srgbClr val="000000"/>
                  </a:solidFill>
                  <a:miter lim="800000"/>
                  <a:headEnd/>
                  <a:tailEnd/>
                </a14:hiddenLine>
              </a:ext>
            </a:extLst>
          </p:spPr>
          <p:txBody>
            <a:bodyPr wrap="none" lIns="91420" tIns="45711" rIns="91420" bIns="45711">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eaLnBrk="1" hangingPunct="1">
                <a:spcBef>
                  <a:spcPct val="0"/>
                </a:spcBef>
                <a:buClrTx/>
                <a:buFontTx/>
                <a:buNone/>
              </a:pPr>
              <a:r>
                <a:rPr lang="da-DK" altLang="da-DK" sz="1800" b="1"/>
                <a:t>1989</a:t>
              </a:r>
            </a:p>
          </p:txBody>
        </p:sp>
      </p:grpSp>
      <p:grpSp>
        <p:nvGrpSpPr>
          <p:cNvPr id="108549" name="Group 7"/>
          <p:cNvGrpSpPr>
            <a:grpSpLocks/>
          </p:cNvGrpSpPr>
          <p:nvPr/>
        </p:nvGrpSpPr>
        <p:grpSpPr bwMode="auto">
          <a:xfrm>
            <a:off x="6175375" y="3200400"/>
            <a:ext cx="800100" cy="2224088"/>
            <a:chOff x="4328" y="2016"/>
            <a:chExt cx="504" cy="1401"/>
          </a:xfrm>
        </p:grpSpPr>
        <p:sp>
          <p:nvSpPr>
            <p:cNvPr id="108577" name="Line 8"/>
            <p:cNvSpPr>
              <a:spLocks noChangeShapeType="1"/>
            </p:cNvSpPr>
            <p:nvPr/>
          </p:nvSpPr>
          <p:spPr bwMode="auto">
            <a:xfrm>
              <a:off x="4335" y="2265"/>
              <a:ext cx="0" cy="1152"/>
            </a:xfrm>
            <a:prstGeom prst="line">
              <a:avLst/>
            </a:prstGeom>
            <a:noFill/>
            <a:ln w="38100">
              <a:solidFill>
                <a:schemeClr val="bg1"/>
              </a:solidFill>
              <a:round/>
              <a:headEnd/>
              <a:tailEnd/>
            </a:ln>
            <a:effectLst>
              <a:prstShdw prst="shdw17" dist="17961" dir="13500000">
                <a:srgbClr val="4C0099">
                  <a:alpha val="74997"/>
                </a:srgbClr>
              </a:prstShdw>
            </a:effectLst>
            <a:extLst>
              <a:ext uri="{909E8E84-426E-40DD-AFC4-6F175D3DCCD1}">
                <a14:hiddenFill xmlns:a14="http://schemas.microsoft.com/office/drawing/2010/main">
                  <a:noFill/>
                </a14:hiddenFill>
              </a:ext>
            </a:extLst>
          </p:spPr>
          <p:txBody>
            <a:bodyPr/>
            <a:lstStyle/>
            <a:p>
              <a:endParaRPr lang="da-DK"/>
            </a:p>
          </p:txBody>
        </p:sp>
        <p:sp>
          <p:nvSpPr>
            <p:cNvPr id="108578" name="Text Box 9"/>
            <p:cNvSpPr txBox="1">
              <a:spLocks noChangeArrowheads="1"/>
            </p:cNvSpPr>
            <p:nvPr/>
          </p:nvSpPr>
          <p:spPr bwMode="auto">
            <a:xfrm>
              <a:off x="4328" y="2016"/>
              <a:ext cx="504" cy="288"/>
            </a:xfrm>
            <a:prstGeom prst="rect">
              <a:avLst/>
            </a:prstGeom>
            <a:solidFill>
              <a:schemeClr val="bg1"/>
            </a:solidFill>
            <a:ln>
              <a:noFill/>
            </a:ln>
            <a:effectLst>
              <a:prstShdw prst="shdw17" dist="17961" dir="13500000">
                <a:srgbClr val="4C0099">
                  <a:alpha val="74997"/>
                </a:srgbClr>
              </a:prstShdw>
            </a:effectLst>
            <a:extLst>
              <a:ext uri="{91240B29-F687-4F45-9708-019B960494DF}">
                <a14:hiddenLine xmlns:a14="http://schemas.microsoft.com/office/drawing/2010/main" w="12700">
                  <a:solidFill>
                    <a:srgbClr val="000000"/>
                  </a:solidFill>
                  <a:miter lim="800000"/>
                  <a:headEnd/>
                  <a:tailEnd/>
                </a14:hiddenLine>
              </a:ext>
            </a:extLst>
          </p:spPr>
          <p:txBody>
            <a:bodyPr wrap="none" lIns="91420" tIns="45711" rIns="91420" bIns="45711">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eaLnBrk="1" hangingPunct="1">
                <a:spcBef>
                  <a:spcPct val="0"/>
                </a:spcBef>
                <a:buClrTx/>
                <a:buFontTx/>
                <a:buNone/>
              </a:pPr>
              <a:r>
                <a:rPr lang="da-DK" altLang="da-DK" sz="1800" b="1"/>
                <a:t>1998</a:t>
              </a:r>
            </a:p>
          </p:txBody>
        </p:sp>
      </p:grpSp>
      <p:sp>
        <p:nvSpPr>
          <p:cNvPr id="108550" name="Text Box 10"/>
          <p:cNvSpPr txBox="1">
            <a:spLocks noChangeArrowheads="1"/>
          </p:cNvSpPr>
          <p:nvPr/>
        </p:nvSpPr>
        <p:spPr bwMode="auto">
          <a:xfrm>
            <a:off x="152400" y="4425950"/>
            <a:ext cx="6445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20" tIns="45711" rIns="91420" bIns="45711">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eaLnBrk="1" hangingPunct="1">
              <a:spcBef>
                <a:spcPct val="0"/>
              </a:spcBef>
              <a:buClrTx/>
              <a:buFontTx/>
              <a:buNone/>
            </a:pPr>
            <a:r>
              <a:rPr lang="da-DK" altLang="da-DK" sz="2000" b="1">
                <a:solidFill>
                  <a:srgbClr val="00FF00"/>
                </a:solidFill>
              </a:rPr>
              <a:t>Pre</a:t>
            </a:r>
          </a:p>
          <a:p>
            <a:pPr eaLnBrk="1" hangingPunct="1">
              <a:spcBef>
                <a:spcPct val="0"/>
              </a:spcBef>
              <a:buClrTx/>
              <a:buFontTx/>
              <a:buNone/>
            </a:pPr>
            <a:endParaRPr lang="da-DK" altLang="da-DK" sz="2000" b="1">
              <a:solidFill>
                <a:srgbClr val="00FF00"/>
              </a:solidFill>
            </a:endParaRPr>
          </a:p>
          <a:p>
            <a:pPr eaLnBrk="1" hangingPunct="1">
              <a:spcBef>
                <a:spcPct val="0"/>
              </a:spcBef>
              <a:buClrTx/>
              <a:buFontTx/>
              <a:buNone/>
            </a:pPr>
            <a:r>
              <a:rPr lang="da-DK" altLang="da-DK" sz="2000" b="1">
                <a:solidFill>
                  <a:srgbClr val="00FF00"/>
                </a:solidFill>
              </a:rPr>
              <a:t>Post</a:t>
            </a:r>
          </a:p>
        </p:txBody>
      </p:sp>
      <p:sp>
        <p:nvSpPr>
          <p:cNvPr id="108551" name="Text Box 11"/>
          <p:cNvSpPr txBox="1">
            <a:spLocks noChangeArrowheads="1"/>
          </p:cNvSpPr>
          <p:nvPr/>
        </p:nvSpPr>
        <p:spPr bwMode="auto">
          <a:xfrm>
            <a:off x="1295400" y="4425950"/>
            <a:ext cx="74136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20" tIns="45711" rIns="91420" bIns="45711">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eaLnBrk="1" hangingPunct="1">
              <a:spcBef>
                <a:spcPct val="0"/>
              </a:spcBef>
              <a:buClrTx/>
              <a:buFontTx/>
              <a:buNone/>
            </a:pPr>
            <a:r>
              <a:rPr lang="da-DK" altLang="da-DK" sz="2000">
                <a:solidFill>
                  <a:srgbClr val="00FF00"/>
                </a:solidFill>
              </a:rPr>
              <a:t>77-B</a:t>
            </a:r>
          </a:p>
          <a:p>
            <a:pPr eaLnBrk="1" hangingPunct="1">
              <a:spcBef>
                <a:spcPct val="0"/>
              </a:spcBef>
              <a:buClrTx/>
              <a:buFontTx/>
              <a:buNone/>
            </a:pPr>
            <a:endParaRPr lang="da-DK" altLang="da-DK" sz="2000">
              <a:solidFill>
                <a:srgbClr val="00FF00"/>
              </a:solidFill>
            </a:endParaRPr>
          </a:p>
          <a:p>
            <a:pPr eaLnBrk="1" hangingPunct="1">
              <a:spcBef>
                <a:spcPct val="0"/>
              </a:spcBef>
              <a:buClrTx/>
              <a:buFontTx/>
              <a:buNone/>
            </a:pPr>
            <a:r>
              <a:rPr lang="da-DK" altLang="da-DK" sz="2000">
                <a:solidFill>
                  <a:srgbClr val="00FF00"/>
                </a:solidFill>
              </a:rPr>
              <a:t>None</a:t>
            </a:r>
          </a:p>
        </p:txBody>
      </p:sp>
      <p:sp>
        <p:nvSpPr>
          <p:cNvPr id="108552" name="Text Box 12"/>
          <p:cNvSpPr txBox="1">
            <a:spLocks noChangeArrowheads="1"/>
          </p:cNvSpPr>
          <p:nvPr/>
        </p:nvSpPr>
        <p:spPr bwMode="auto">
          <a:xfrm>
            <a:off x="2855913" y="4424363"/>
            <a:ext cx="6540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20" tIns="45711" rIns="91420" bIns="45711">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eaLnBrk="1" hangingPunct="1">
              <a:spcBef>
                <a:spcPct val="0"/>
              </a:spcBef>
              <a:buClrTx/>
              <a:buFontTx/>
              <a:buNone/>
            </a:pPr>
            <a:r>
              <a:rPr lang="da-DK" altLang="da-DK" sz="2000">
                <a:solidFill>
                  <a:srgbClr val="00FF00"/>
                </a:solidFill>
              </a:rPr>
              <a:t>CMF</a:t>
            </a:r>
          </a:p>
          <a:p>
            <a:pPr eaLnBrk="1" hangingPunct="1">
              <a:spcBef>
                <a:spcPct val="0"/>
              </a:spcBef>
              <a:buClrTx/>
              <a:buFontTx/>
              <a:buNone/>
            </a:pPr>
            <a:endParaRPr lang="da-DK" altLang="da-DK" sz="2000">
              <a:solidFill>
                <a:srgbClr val="00FF00"/>
              </a:solidFill>
            </a:endParaRPr>
          </a:p>
          <a:p>
            <a:pPr eaLnBrk="1" hangingPunct="1">
              <a:spcBef>
                <a:spcPct val="0"/>
              </a:spcBef>
              <a:buClrTx/>
              <a:buFontTx/>
              <a:buNone/>
            </a:pPr>
            <a:r>
              <a:rPr lang="da-DK" altLang="da-DK" sz="2000">
                <a:solidFill>
                  <a:srgbClr val="00FF00"/>
                </a:solidFill>
              </a:rPr>
              <a:t>82-C</a:t>
            </a:r>
          </a:p>
        </p:txBody>
      </p:sp>
      <p:sp>
        <p:nvSpPr>
          <p:cNvPr id="108553" name="Text Box 13"/>
          <p:cNvSpPr txBox="1">
            <a:spLocks noChangeArrowheads="1"/>
          </p:cNvSpPr>
          <p:nvPr/>
        </p:nvSpPr>
        <p:spPr bwMode="auto">
          <a:xfrm>
            <a:off x="4572000" y="4000500"/>
            <a:ext cx="1276350"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20" tIns="45711" rIns="91420" bIns="45711">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eaLnBrk="1" hangingPunct="1">
              <a:spcBef>
                <a:spcPct val="0"/>
              </a:spcBef>
              <a:buClrTx/>
              <a:buFontTx/>
              <a:buNone/>
            </a:pPr>
            <a:r>
              <a:rPr lang="da-DK" altLang="da-DK" sz="2800" b="1">
                <a:solidFill>
                  <a:srgbClr val="00FF00"/>
                </a:solidFill>
              </a:rPr>
              <a:t>CMF</a:t>
            </a:r>
          </a:p>
          <a:p>
            <a:pPr eaLnBrk="1" hangingPunct="1">
              <a:spcBef>
                <a:spcPct val="0"/>
              </a:spcBef>
              <a:buClrTx/>
              <a:buFontTx/>
              <a:buNone/>
            </a:pPr>
            <a:r>
              <a:rPr lang="da-DK" altLang="da-DK" sz="2000">
                <a:solidFill>
                  <a:srgbClr val="00FF00"/>
                </a:solidFill>
              </a:rPr>
              <a:t>All, 89B /D</a:t>
            </a:r>
          </a:p>
          <a:p>
            <a:pPr eaLnBrk="1" hangingPunct="1">
              <a:spcBef>
                <a:spcPct val="0"/>
              </a:spcBef>
              <a:buClrTx/>
              <a:buFontTx/>
              <a:buNone/>
            </a:pPr>
            <a:endParaRPr lang="da-DK" altLang="da-DK" sz="2000">
              <a:solidFill>
                <a:srgbClr val="00FF00"/>
              </a:solidFill>
            </a:endParaRPr>
          </a:p>
          <a:p>
            <a:pPr eaLnBrk="1" hangingPunct="1">
              <a:spcBef>
                <a:spcPct val="0"/>
              </a:spcBef>
              <a:buClrTx/>
              <a:buFontTx/>
              <a:buNone/>
            </a:pPr>
            <a:r>
              <a:rPr lang="da-DK" altLang="da-DK" sz="2000">
                <a:solidFill>
                  <a:srgbClr val="00FF00"/>
                </a:solidFill>
              </a:rPr>
              <a:t>ER-, 89D</a:t>
            </a:r>
          </a:p>
        </p:txBody>
      </p:sp>
      <p:sp>
        <p:nvSpPr>
          <p:cNvPr id="108554" name="Text Box 14"/>
          <p:cNvSpPr txBox="1">
            <a:spLocks noChangeArrowheads="1"/>
          </p:cNvSpPr>
          <p:nvPr/>
        </p:nvSpPr>
        <p:spPr bwMode="auto">
          <a:xfrm>
            <a:off x="6096000" y="4000500"/>
            <a:ext cx="1395413"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20" tIns="45711" rIns="91420" bIns="45711">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eaLnBrk="1" hangingPunct="1">
              <a:spcBef>
                <a:spcPct val="0"/>
              </a:spcBef>
              <a:buClrTx/>
              <a:buFontTx/>
              <a:buNone/>
            </a:pPr>
            <a:r>
              <a:rPr lang="da-DK" altLang="da-DK" sz="2800" b="1">
                <a:solidFill>
                  <a:srgbClr val="00FF00"/>
                </a:solidFill>
              </a:rPr>
              <a:t>CEF</a:t>
            </a:r>
          </a:p>
          <a:p>
            <a:pPr eaLnBrk="1" hangingPunct="1">
              <a:spcBef>
                <a:spcPct val="0"/>
              </a:spcBef>
              <a:buClrTx/>
              <a:buFontTx/>
              <a:buNone/>
            </a:pPr>
            <a:r>
              <a:rPr lang="da-DK" altLang="da-DK" sz="2000">
                <a:solidFill>
                  <a:srgbClr val="00FF00"/>
                </a:solidFill>
              </a:rPr>
              <a:t>All, BIG98-2</a:t>
            </a:r>
          </a:p>
          <a:p>
            <a:pPr eaLnBrk="1" hangingPunct="1">
              <a:spcBef>
                <a:spcPct val="0"/>
              </a:spcBef>
              <a:buClrTx/>
              <a:buFontTx/>
              <a:buNone/>
            </a:pPr>
            <a:endParaRPr lang="da-DK" altLang="da-DK" sz="2000">
              <a:solidFill>
                <a:srgbClr val="00FF00"/>
              </a:solidFill>
            </a:endParaRPr>
          </a:p>
          <a:p>
            <a:pPr eaLnBrk="1" hangingPunct="1">
              <a:spcBef>
                <a:spcPct val="0"/>
              </a:spcBef>
              <a:buClrTx/>
              <a:buFontTx/>
              <a:buNone/>
            </a:pPr>
            <a:r>
              <a:rPr lang="da-DK" altLang="da-DK" sz="2000">
                <a:solidFill>
                  <a:srgbClr val="00FF00"/>
                </a:solidFill>
              </a:rPr>
              <a:t>ER-</a:t>
            </a:r>
          </a:p>
        </p:txBody>
      </p:sp>
      <p:sp>
        <p:nvSpPr>
          <p:cNvPr id="108555" name="Line 15"/>
          <p:cNvSpPr>
            <a:spLocks noChangeShapeType="1"/>
          </p:cNvSpPr>
          <p:nvPr/>
        </p:nvSpPr>
        <p:spPr bwMode="auto">
          <a:xfrm>
            <a:off x="842963" y="2667000"/>
            <a:ext cx="0" cy="762000"/>
          </a:xfrm>
          <a:prstGeom prst="line">
            <a:avLst/>
          </a:prstGeom>
          <a:noFill/>
          <a:ln w="38100">
            <a:solidFill>
              <a:schemeClr val="accent2"/>
            </a:solidFill>
            <a:round/>
            <a:headEnd/>
            <a:tailEnd type="triangle" w="med" len="med"/>
          </a:ln>
          <a:effectLst>
            <a:prstShdw prst="shdw17" dist="17961" dir="2700000">
              <a:srgbClr val="994C00">
                <a:alpha val="74997"/>
              </a:srgbClr>
            </a:prstShdw>
          </a:effectLst>
          <a:extLst>
            <a:ext uri="{909E8E84-426E-40DD-AFC4-6F175D3DCCD1}">
              <a14:hiddenFill xmlns:a14="http://schemas.microsoft.com/office/drawing/2010/main">
                <a:noFill/>
              </a14:hiddenFill>
            </a:ext>
          </a:extLst>
        </p:spPr>
        <p:txBody>
          <a:bodyPr/>
          <a:lstStyle/>
          <a:p>
            <a:endParaRPr lang="da-DK"/>
          </a:p>
        </p:txBody>
      </p:sp>
      <p:sp>
        <p:nvSpPr>
          <p:cNvPr id="108556" name="Line 16"/>
          <p:cNvSpPr>
            <a:spLocks noChangeShapeType="1"/>
          </p:cNvSpPr>
          <p:nvPr/>
        </p:nvSpPr>
        <p:spPr bwMode="auto">
          <a:xfrm>
            <a:off x="4438650" y="2667000"/>
            <a:ext cx="0" cy="762000"/>
          </a:xfrm>
          <a:prstGeom prst="line">
            <a:avLst/>
          </a:prstGeom>
          <a:noFill/>
          <a:ln w="38100">
            <a:solidFill>
              <a:schemeClr val="accent2"/>
            </a:solidFill>
            <a:round/>
            <a:headEnd/>
            <a:tailEnd type="triangle" w="med" len="med"/>
          </a:ln>
          <a:effectLst>
            <a:prstShdw prst="shdw17" dist="17961" dir="2700000">
              <a:srgbClr val="994C00">
                <a:alpha val="74997"/>
              </a:srgbClr>
            </a:prstShdw>
          </a:effectLst>
          <a:extLst>
            <a:ext uri="{909E8E84-426E-40DD-AFC4-6F175D3DCCD1}">
              <a14:hiddenFill xmlns:a14="http://schemas.microsoft.com/office/drawing/2010/main">
                <a:noFill/>
              </a14:hiddenFill>
            </a:ext>
          </a:extLst>
        </p:spPr>
        <p:txBody>
          <a:bodyPr/>
          <a:lstStyle/>
          <a:p>
            <a:endParaRPr lang="da-DK"/>
          </a:p>
        </p:txBody>
      </p:sp>
      <p:sp>
        <p:nvSpPr>
          <p:cNvPr id="108557" name="Line 17"/>
          <p:cNvSpPr>
            <a:spLocks noChangeShapeType="1"/>
          </p:cNvSpPr>
          <p:nvPr/>
        </p:nvSpPr>
        <p:spPr bwMode="auto">
          <a:xfrm>
            <a:off x="3927475" y="2667000"/>
            <a:ext cx="0" cy="762000"/>
          </a:xfrm>
          <a:prstGeom prst="line">
            <a:avLst/>
          </a:prstGeom>
          <a:noFill/>
          <a:ln w="38100">
            <a:solidFill>
              <a:schemeClr val="accent2"/>
            </a:solidFill>
            <a:round/>
            <a:headEnd/>
            <a:tailEnd type="triangle" w="med" len="med"/>
          </a:ln>
          <a:effectLst>
            <a:prstShdw prst="shdw17" dist="17961" dir="2700000">
              <a:srgbClr val="994C00">
                <a:alpha val="74997"/>
              </a:srgbClr>
            </a:prstShdw>
          </a:effectLst>
          <a:extLst>
            <a:ext uri="{909E8E84-426E-40DD-AFC4-6F175D3DCCD1}">
              <a14:hiddenFill xmlns:a14="http://schemas.microsoft.com/office/drawing/2010/main">
                <a:noFill/>
              </a14:hiddenFill>
            </a:ext>
          </a:extLst>
        </p:spPr>
        <p:txBody>
          <a:bodyPr/>
          <a:lstStyle/>
          <a:p>
            <a:endParaRPr lang="da-DK"/>
          </a:p>
        </p:txBody>
      </p:sp>
      <p:sp>
        <p:nvSpPr>
          <p:cNvPr id="108558" name="Rectangle 18"/>
          <p:cNvSpPr>
            <a:spLocks noChangeArrowheads="1"/>
          </p:cNvSpPr>
          <p:nvPr/>
        </p:nvSpPr>
        <p:spPr bwMode="auto">
          <a:xfrm>
            <a:off x="304800" y="304800"/>
            <a:ext cx="853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70" tIns="44441" rIns="90470" bIns="44441" anchor="ctr"/>
          <a:lstStyle>
            <a:lvl1pPr defTabSz="762000"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defTabSz="76200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defTabSz="7620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defTabSz="7620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defTabSz="7620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defTabSz="7620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defTabSz="7620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defTabSz="7620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defTabSz="7620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algn="ctr" eaLnBrk="1" hangingPunct="1">
              <a:spcBef>
                <a:spcPct val="0"/>
              </a:spcBef>
              <a:buClrTx/>
              <a:buFontTx/>
              <a:buNone/>
            </a:pPr>
            <a:r>
              <a:rPr lang="da-DK" altLang="da-DK" sz="4400" b="1" dirty="0">
                <a:solidFill>
                  <a:srgbClr val="FFFF00"/>
                </a:solidFill>
              </a:rPr>
              <a:t>Behandlingsguidelines baseres på:</a:t>
            </a:r>
          </a:p>
        </p:txBody>
      </p:sp>
      <p:sp>
        <p:nvSpPr>
          <p:cNvPr id="108559" name="Line 19"/>
          <p:cNvSpPr>
            <a:spLocks noChangeShapeType="1"/>
          </p:cNvSpPr>
          <p:nvPr/>
        </p:nvSpPr>
        <p:spPr bwMode="auto">
          <a:xfrm>
            <a:off x="6115050" y="2667000"/>
            <a:ext cx="0" cy="762000"/>
          </a:xfrm>
          <a:prstGeom prst="line">
            <a:avLst/>
          </a:prstGeom>
          <a:noFill/>
          <a:ln w="38100">
            <a:solidFill>
              <a:schemeClr val="accent2"/>
            </a:solidFill>
            <a:round/>
            <a:headEnd/>
            <a:tailEnd type="triangle" w="med" len="med"/>
          </a:ln>
          <a:effectLst>
            <a:prstShdw prst="shdw17" dist="17961" dir="2700000">
              <a:srgbClr val="994C00">
                <a:alpha val="74997"/>
              </a:srgbClr>
            </a:prstShdw>
          </a:effectLst>
          <a:extLst>
            <a:ext uri="{909E8E84-426E-40DD-AFC4-6F175D3DCCD1}">
              <a14:hiddenFill xmlns:a14="http://schemas.microsoft.com/office/drawing/2010/main">
                <a:noFill/>
              </a14:hiddenFill>
            </a:ext>
          </a:extLst>
        </p:spPr>
        <p:txBody>
          <a:bodyPr/>
          <a:lstStyle/>
          <a:p>
            <a:endParaRPr lang="da-DK"/>
          </a:p>
        </p:txBody>
      </p:sp>
      <p:grpSp>
        <p:nvGrpSpPr>
          <p:cNvPr id="108560" name="Group 20"/>
          <p:cNvGrpSpPr>
            <a:grpSpLocks/>
          </p:cNvGrpSpPr>
          <p:nvPr/>
        </p:nvGrpSpPr>
        <p:grpSpPr bwMode="auto">
          <a:xfrm>
            <a:off x="2884488" y="3200400"/>
            <a:ext cx="800100" cy="2224088"/>
            <a:chOff x="2219" y="2016"/>
            <a:chExt cx="504" cy="1401"/>
          </a:xfrm>
        </p:grpSpPr>
        <p:sp>
          <p:nvSpPr>
            <p:cNvPr id="108575" name="Line 21"/>
            <p:cNvSpPr>
              <a:spLocks noChangeShapeType="1"/>
            </p:cNvSpPr>
            <p:nvPr/>
          </p:nvSpPr>
          <p:spPr bwMode="auto">
            <a:xfrm>
              <a:off x="2226" y="2265"/>
              <a:ext cx="0" cy="1152"/>
            </a:xfrm>
            <a:prstGeom prst="line">
              <a:avLst/>
            </a:prstGeom>
            <a:noFill/>
            <a:ln w="38100">
              <a:solidFill>
                <a:schemeClr val="bg1"/>
              </a:solidFill>
              <a:round/>
              <a:headEnd/>
              <a:tailEnd/>
            </a:ln>
            <a:effectLst>
              <a:prstShdw prst="shdw17" dist="17961" dir="13500000">
                <a:srgbClr val="4C0099">
                  <a:alpha val="74997"/>
                </a:srgbClr>
              </a:prstShdw>
            </a:effectLst>
            <a:extLst>
              <a:ext uri="{909E8E84-426E-40DD-AFC4-6F175D3DCCD1}">
                <a14:hiddenFill xmlns:a14="http://schemas.microsoft.com/office/drawing/2010/main">
                  <a:noFill/>
                </a14:hiddenFill>
              </a:ext>
            </a:extLst>
          </p:spPr>
          <p:txBody>
            <a:bodyPr/>
            <a:lstStyle/>
            <a:p>
              <a:endParaRPr lang="da-DK"/>
            </a:p>
          </p:txBody>
        </p:sp>
        <p:sp>
          <p:nvSpPr>
            <p:cNvPr id="108576" name="Text Box 22"/>
            <p:cNvSpPr txBox="1">
              <a:spLocks noChangeArrowheads="1"/>
            </p:cNvSpPr>
            <p:nvPr/>
          </p:nvSpPr>
          <p:spPr bwMode="auto">
            <a:xfrm>
              <a:off x="2219" y="2016"/>
              <a:ext cx="504" cy="288"/>
            </a:xfrm>
            <a:prstGeom prst="rect">
              <a:avLst/>
            </a:prstGeom>
            <a:solidFill>
              <a:schemeClr val="bg1"/>
            </a:solidFill>
            <a:ln>
              <a:noFill/>
            </a:ln>
            <a:effectLst>
              <a:prstShdw prst="shdw17" dist="17961" dir="13500000">
                <a:srgbClr val="4C0099">
                  <a:alpha val="74997"/>
                </a:srgbClr>
              </a:prstShdw>
            </a:effectLst>
            <a:extLst>
              <a:ext uri="{91240B29-F687-4F45-9708-019B960494DF}">
                <a14:hiddenLine xmlns:a14="http://schemas.microsoft.com/office/drawing/2010/main" w="12700">
                  <a:solidFill>
                    <a:srgbClr val="000000"/>
                  </a:solidFill>
                  <a:miter lim="800000"/>
                  <a:headEnd/>
                  <a:tailEnd/>
                </a14:hiddenLine>
              </a:ext>
            </a:extLst>
          </p:spPr>
          <p:txBody>
            <a:bodyPr wrap="none" lIns="91420" tIns="45711" rIns="91420" bIns="45711">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eaLnBrk="1" hangingPunct="1">
                <a:spcBef>
                  <a:spcPct val="0"/>
                </a:spcBef>
                <a:buClrTx/>
                <a:buFontTx/>
                <a:buNone/>
              </a:pPr>
              <a:r>
                <a:rPr lang="da-DK" altLang="da-DK" sz="1800" b="1"/>
                <a:t>1982</a:t>
              </a:r>
            </a:p>
          </p:txBody>
        </p:sp>
      </p:grpSp>
      <p:grpSp>
        <p:nvGrpSpPr>
          <p:cNvPr id="108561" name="Group 23"/>
          <p:cNvGrpSpPr>
            <a:grpSpLocks/>
          </p:cNvGrpSpPr>
          <p:nvPr/>
        </p:nvGrpSpPr>
        <p:grpSpPr bwMode="auto">
          <a:xfrm>
            <a:off x="1143000" y="3187700"/>
            <a:ext cx="800100" cy="2236788"/>
            <a:chOff x="1143" y="2008"/>
            <a:chExt cx="504" cy="1409"/>
          </a:xfrm>
        </p:grpSpPr>
        <p:sp>
          <p:nvSpPr>
            <p:cNvPr id="108573" name="Line 24"/>
            <p:cNvSpPr>
              <a:spLocks noChangeShapeType="1"/>
            </p:cNvSpPr>
            <p:nvPr/>
          </p:nvSpPr>
          <p:spPr bwMode="auto">
            <a:xfrm>
              <a:off x="1150" y="2265"/>
              <a:ext cx="0" cy="1152"/>
            </a:xfrm>
            <a:prstGeom prst="line">
              <a:avLst/>
            </a:prstGeom>
            <a:noFill/>
            <a:ln w="38100">
              <a:solidFill>
                <a:schemeClr val="bg1"/>
              </a:solidFill>
              <a:round/>
              <a:headEnd/>
              <a:tailEnd/>
            </a:ln>
            <a:effectLst>
              <a:prstShdw prst="shdw17" dist="17961" dir="13500000">
                <a:srgbClr val="4C0099">
                  <a:alpha val="74997"/>
                </a:srgbClr>
              </a:prstShdw>
            </a:effectLst>
            <a:extLst>
              <a:ext uri="{909E8E84-426E-40DD-AFC4-6F175D3DCCD1}">
                <a14:hiddenFill xmlns:a14="http://schemas.microsoft.com/office/drawing/2010/main">
                  <a:noFill/>
                </a14:hiddenFill>
              </a:ext>
            </a:extLst>
          </p:spPr>
          <p:txBody>
            <a:bodyPr/>
            <a:lstStyle/>
            <a:p>
              <a:endParaRPr lang="da-DK"/>
            </a:p>
          </p:txBody>
        </p:sp>
        <p:sp>
          <p:nvSpPr>
            <p:cNvPr id="108574" name="Text Box 25"/>
            <p:cNvSpPr txBox="1">
              <a:spLocks noChangeArrowheads="1"/>
            </p:cNvSpPr>
            <p:nvPr/>
          </p:nvSpPr>
          <p:spPr bwMode="auto">
            <a:xfrm>
              <a:off x="1143" y="2008"/>
              <a:ext cx="504" cy="288"/>
            </a:xfrm>
            <a:prstGeom prst="rect">
              <a:avLst/>
            </a:prstGeom>
            <a:solidFill>
              <a:schemeClr val="bg1"/>
            </a:solidFill>
            <a:ln>
              <a:noFill/>
            </a:ln>
            <a:effectLst>
              <a:prstShdw prst="shdw17" dist="17961" dir="13500000">
                <a:srgbClr val="4C0099">
                  <a:alpha val="74997"/>
                </a:srgbClr>
              </a:prstShdw>
            </a:effectLst>
            <a:extLst>
              <a:ext uri="{91240B29-F687-4F45-9708-019B960494DF}">
                <a14:hiddenLine xmlns:a14="http://schemas.microsoft.com/office/drawing/2010/main" w="12700">
                  <a:solidFill>
                    <a:srgbClr val="000000"/>
                  </a:solidFill>
                  <a:miter lim="800000"/>
                  <a:headEnd/>
                  <a:tailEnd/>
                </a14:hiddenLine>
              </a:ext>
            </a:extLst>
          </p:spPr>
          <p:txBody>
            <a:bodyPr wrap="none" lIns="91420" tIns="45711" rIns="91420" bIns="45711">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eaLnBrk="1" hangingPunct="1">
                <a:spcBef>
                  <a:spcPct val="0"/>
                </a:spcBef>
                <a:buClrTx/>
                <a:buFontTx/>
                <a:buNone/>
              </a:pPr>
              <a:r>
                <a:rPr lang="da-DK" altLang="da-DK" sz="1800" b="1"/>
                <a:t>1977</a:t>
              </a:r>
            </a:p>
          </p:txBody>
        </p:sp>
      </p:grpSp>
      <p:sp>
        <p:nvSpPr>
          <p:cNvPr id="108562" name="Text Box 26"/>
          <p:cNvSpPr txBox="1">
            <a:spLocks noChangeArrowheads="1"/>
          </p:cNvSpPr>
          <p:nvPr/>
        </p:nvSpPr>
        <p:spPr bwMode="auto">
          <a:xfrm>
            <a:off x="533400" y="1676400"/>
            <a:ext cx="1644650" cy="1006475"/>
          </a:xfrm>
          <a:prstGeom prst="rect">
            <a:avLst/>
          </a:prstGeom>
          <a:solidFill>
            <a:schemeClr val="accent2"/>
          </a:solidFill>
          <a:ln>
            <a:noFill/>
          </a:ln>
          <a:effectLst>
            <a:prstShdw prst="shdw17" dist="17961" dir="2700000">
              <a:srgbClr val="994C00">
                <a:alpha val="74997"/>
              </a:srgbClr>
            </a:prstShdw>
          </a:effectLst>
          <a:extLst>
            <a:ext uri="{91240B29-F687-4F45-9708-019B960494DF}">
              <a14:hiddenLine xmlns:a14="http://schemas.microsoft.com/office/drawing/2010/main" w="12700">
                <a:solidFill>
                  <a:srgbClr val="000000"/>
                </a:solidFill>
                <a:miter lim="800000"/>
                <a:headEnd/>
                <a:tailEnd/>
              </a14:hiddenLine>
            </a:ext>
          </a:extLst>
        </p:spPr>
        <p:txBody>
          <a:bodyPr wrap="none" lIns="91420" tIns="45711" rIns="91420" bIns="45711">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algn="ctr" eaLnBrk="1" hangingPunct="1">
              <a:spcBef>
                <a:spcPct val="0"/>
              </a:spcBef>
              <a:buClrTx/>
              <a:buFontTx/>
              <a:buNone/>
            </a:pPr>
            <a:r>
              <a:rPr lang="da-DK" altLang="da-DK" sz="2000">
                <a:solidFill>
                  <a:schemeClr val="bg1"/>
                </a:solidFill>
              </a:rPr>
              <a:t>1976</a:t>
            </a:r>
          </a:p>
          <a:p>
            <a:pPr algn="ctr" eaLnBrk="1" hangingPunct="1">
              <a:spcBef>
                <a:spcPct val="0"/>
              </a:spcBef>
              <a:buClrTx/>
              <a:buFontTx/>
              <a:buNone/>
            </a:pPr>
            <a:r>
              <a:rPr lang="da-DK" altLang="da-DK" sz="2000">
                <a:solidFill>
                  <a:schemeClr val="bg1"/>
                </a:solidFill>
              </a:rPr>
              <a:t>Bonnadonna</a:t>
            </a:r>
          </a:p>
          <a:p>
            <a:pPr algn="ctr" eaLnBrk="1" hangingPunct="1">
              <a:spcBef>
                <a:spcPct val="0"/>
              </a:spcBef>
              <a:buClrTx/>
              <a:buFontTx/>
              <a:buNone/>
            </a:pPr>
            <a:r>
              <a:rPr lang="da-DK" altLang="da-DK" sz="2000">
                <a:solidFill>
                  <a:schemeClr val="bg1"/>
                </a:solidFill>
              </a:rPr>
              <a:t>CMF &gt; kontrol</a:t>
            </a:r>
          </a:p>
        </p:txBody>
      </p:sp>
      <p:sp>
        <p:nvSpPr>
          <p:cNvPr id="108563" name="Text Box 27"/>
          <p:cNvSpPr txBox="1">
            <a:spLocks noChangeArrowheads="1"/>
          </p:cNvSpPr>
          <p:nvPr/>
        </p:nvSpPr>
        <p:spPr bwMode="auto">
          <a:xfrm>
            <a:off x="4313238" y="1676400"/>
            <a:ext cx="1163637" cy="1006475"/>
          </a:xfrm>
          <a:prstGeom prst="rect">
            <a:avLst/>
          </a:prstGeom>
          <a:solidFill>
            <a:schemeClr val="accent2"/>
          </a:solidFill>
          <a:ln>
            <a:noFill/>
          </a:ln>
          <a:effectLst>
            <a:prstShdw prst="shdw17" dist="17961" dir="2700000">
              <a:srgbClr val="994C00">
                <a:alpha val="74997"/>
              </a:srgbClr>
            </a:prstShdw>
          </a:effectLst>
          <a:extLst>
            <a:ext uri="{91240B29-F687-4F45-9708-019B960494DF}">
              <a14:hiddenLine xmlns:a14="http://schemas.microsoft.com/office/drawing/2010/main" w="12700">
                <a:solidFill>
                  <a:srgbClr val="000000"/>
                </a:solidFill>
                <a:miter lim="800000"/>
                <a:headEnd/>
                <a:tailEnd/>
              </a14:hiddenLine>
            </a:ext>
          </a:extLst>
        </p:spPr>
        <p:txBody>
          <a:bodyPr wrap="none" lIns="91420" tIns="45711" rIns="91420" bIns="45711">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algn="ctr" eaLnBrk="1" hangingPunct="1">
              <a:spcBef>
                <a:spcPct val="0"/>
              </a:spcBef>
              <a:buClrTx/>
              <a:buFontTx/>
              <a:buNone/>
            </a:pPr>
            <a:r>
              <a:rPr lang="da-DK" altLang="da-DK" sz="2000">
                <a:solidFill>
                  <a:schemeClr val="bg1"/>
                </a:solidFill>
              </a:rPr>
              <a:t>1988</a:t>
            </a:r>
          </a:p>
          <a:p>
            <a:pPr algn="ctr" eaLnBrk="1" hangingPunct="1">
              <a:spcBef>
                <a:spcPct val="0"/>
              </a:spcBef>
              <a:buClrTx/>
              <a:buFontTx/>
              <a:buNone/>
            </a:pPr>
            <a:r>
              <a:rPr lang="da-DK" altLang="da-DK" sz="2000">
                <a:solidFill>
                  <a:schemeClr val="bg1"/>
                </a:solidFill>
              </a:rPr>
              <a:t>EBCTCG</a:t>
            </a:r>
          </a:p>
          <a:p>
            <a:pPr algn="ctr" eaLnBrk="1" hangingPunct="1">
              <a:spcBef>
                <a:spcPct val="0"/>
              </a:spcBef>
              <a:buClrTx/>
              <a:buFontTx/>
              <a:buNone/>
            </a:pPr>
            <a:r>
              <a:rPr lang="da-DK" altLang="da-DK" sz="2000">
                <a:solidFill>
                  <a:schemeClr val="bg1"/>
                </a:solidFill>
              </a:rPr>
              <a:t>Overview</a:t>
            </a:r>
          </a:p>
        </p:txBody>
      </p:sp>
      <p:sp>
        <p:nvSpPr>
          <p:cNvPr id="108564" name="Text Box 28"/>
          <p:cNvSpPr txBox="1">
            <a:spLocks noChangeArrowheads="1"/>
          </p:cNvSpPr>
          <p:nvPr/>
        </p:nvSpPr>
        <p:spPr bwMode="auto">
          <a:xfrm>
            <a:off x="2830513" y="1676400"/>
            <a:ext cx="1279525" cy="1006475"/>
          </a:xfrm>
          <a:prstGeom prst="rect">
            <a:avLst/>
          </a:prstGeom>
          <a:solidFill>
            <a:schemeClr val="accent2"/>
          </a:solidFill>
          <a:ln>
            <a:noFill/>
          </a:ln>
          <a:effectLst>
            <a:prstShdw prst="shdw17" dist="17961" dir="2700000">
              <a:srgbClr val="994C00">
                <a:alpha val="74997"/>
              </a:srgbClr>
            </a:prstShdw>
          </a:effectLst>
          <a:extLst>
            <a:ext uri="{91240B29-F687-4F45-9708-019B960494DF}">
              <a14:hiddenLine xmlns:a14="http://schemas.microsoft.com/office/drawing/2010/main" w="12700">
                <a:solidFill>
                  <a:srgbClr val="000000"/>
                </a:solidFill>
                <a:miter lim="800000"/>
                <a:headEnd/>
                <a:tailEnd/>
              </a14:hiddenLine>
            </a:ext>
          </a:extLst>
        </p:spPr>
        <p:txBody>
          <a:bodyPr wrap="none" lIns="91420" tIns="45711" rIns="91420" bIns="45711">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algn="ctr" eaLnBrk="1" hangingPunct="1">
              <a:spcBef>
                <a:spcPct val="0"/>
              </a:spcBef>
              <a:buClrTx/>
              <a:buFontTx/>
              <a:buNone/>
            </a:pPr>
            <a:r>
              <a:rPr lang="da-DK" altLang="da-DK" sz="2000">
                <a:solidFill>
                  <a:schemeClr val="bg1"/>
                </a:solidFill>
              </a:rPr>
              <a:t>1985</a:t>
            </a:r>
          </a:p>
          <a:p>
            <a:pPr algn="ctr" eaLnBrk="1" hangingPunct="1">
              <a:spcBef>
                <a:spcPct val="0"/>
              </a:spcBef>
              <a:buClrTx/>
              <a:buFontTx/>
              <a:buNone/>
            </a:pPr>
            <a:r>
              <a:rPr lang="da-DK" altLang="da-DK" sz="2000">
                <a:solidFill>
                  <a:schemeClr val="bg1"/>
                </a:solidFill>
              </a:rPr>
              <a:t>St. Gallen</a:t>
            </a:r>
          </a:p>
          <a:p>
            <a:pPr algn="ctr" eaLnBrk="1" hangingPunct="1">
              <a:spcBef>
                <a:spcPct val="0"/>
              </a:spcBef>
              <a:buClrTx/>
              <a:buFontTx/>
              <a:buNone/>
            </a:pPr>
            <a:r>
              <a:rPr lang="da-DK" altLang="da-DK" sz="2000">
                <a:solidFill>
                  <a:schemeClr val="bg1"/>
                </a:solidFill>
              </a:rPr>
              <a:t>Consensus</a:t>
            </a:r>
          </a:p>
        </p:txBody>
      </p:sp>
      <p:sp>
        <p:nvSpPr>
          <p:cNvPr id="108565" name="Text Box 29"/>
          <p:cNvSpPr txBox="1">
            <a:spLocks noChangeArrowheads="1"/>
          </p:cNvSpPr>
          <p:nvPr/>
        </p:nvSpPr>
        <p:spPr bwMode="auto">
          <a:xfrm>
            <a:off x="5989638" y="1676400"/>
            <a:ext cx="1163637" cy="1006475"/>
          </a:xfrm>
          <a:prstGeom prst="rect">
            <a:avLst/>
          </a:prstGeom>
          <a:solidFill>
            <a:schemeClr val="accent2"/>
          </a:solidFill>
          <a:ln>
            <a:noFill/>
          </a:ln>
          <a:effectLst>
            <a:prstShdw prst="shdw17" dist="17961" dir="2700000">
              <a:srgbClr val="994C00">
                <a:alpha val="74997"/>
              </a:srgbClr>
            </a:prstShdw>
          </a:effectLst>
          <a:extLst>
            <a:ext uri="{91240B29-F687-4F45-9708-019B960494DF}">
              <a14:hiddenLine xmlns:a14="http://schemas.microsoft.com/office/drawing/2010/main" w="12700">
                <a:solidFill>
                  <a:srgbClr val="000000"/>
                </a:solidFill>
                <a:miter lim="800000"/>
                <a:headEnd/>
                <a:tailEnd/>
              </a14:hiddenLine>
            </a:ext>
          </a:extLst>
        </p:spPr>
        <p:txBody>
          <a:bodyPr wrap="none" lIns="91420" tIns="45711" rIns="91420" bIns="45711">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algn="ctr" eaLnBrk="1" hangingPunct="1">
              <a:spcBef>
                <a:spcPct val="0"/>
              </a:spcBef>
              <a:buClrTx/>
              <a:buFontTx/>
              <a:buNone/>
            </a:pPr>
            <a:r>
              <a:rPr lang="da-DK" altLang="da-DK" sz="2000">
                <a:solidFill>
                  <a:schemeClr val="bg1"/>
                </a:solidFill>
              </a:rPr>
              <a:t>1998</a:t>
            </a:r>
          </a:p>
          <a:p>
            <a:pPr algn="ctr" eaLnBrk="1" hangingPunct="1">
              <a:spcBef>
                <a:spcPct val="0"/>
              </a:spcBef>
              <a:buClrTx/>
              <a:buFontTx/>
              <a:buNone/>
            </a:pPr>
            <a:r>
              <a:rPr lang="da-DK" altLang="da-DK" sz="2000">
                <a:solidFill>
                  <a:schemeClr val="bg1"/>
                </a:solidFill>
              </a:rPr>
              <a:t>EBCTCG</a:t>
            </a:r>
          </a:p>
          <a:p>
            <a:pPr algn="ctr" eaLnBrk="1" hangingPunct="1">
              <a:spcBef>
                <a:spcPct val="0"/>
              </a:spcBef>
              <a:buClrTx/>
              <a:buFontTx/>
              <a:buNone/>
            </a:pPr>
            <a:r>
              <a:rPr lang="da-DK" altLang="da-DK" sz="2000">
                <a:solidFill>
                  <a:schemeClr val="bg1"/>
                </a:solidFill>
              </a:rPr>
              <a:t>Overview</a:t>
            </a:r>
          </a:p>
        </p:txBody>
      </p:sp>
      <p:grpSp>
        <p:nvGrpSpPr>
          <p:cNvPr id="108566" name="Group 30"/>
          <p:cNvGrpSpPr>
            <a:grpSpLocks/>
          </p:cNvGrpSpPr>
          <p:nvPr/>
        </p:nvGrpSpPr>
        <p:grpSpPr bwMode="auto">
          <a:xfrm>
            <a:off x="7823200" y="3200400"/>
            <a:ext cx="800100" cy="2224088"/>
            <a:chOff x="4928" y="2016"/>
            <a:chExt cx="504" cy="1401"/>
          </a:xfrm>
        </p:grpSpPr>
        <p:sp>
          <p:nvSpPr>
            <p:cNvPr id="108571" name="Line 31"/>
            <p:cNvSpPr>
              <a:spLocks noChangeShapeType="1"/>
            </p:cNvSpPr>
            <p:nvPr/>
          </p:nvSpPr>
          <p:spPr bwMode="auto">
            <a:xfrm>
              <a:off x="4935" y="2265"/>
              <a:ext cx="0" cy="1152"/>
            </a:xfrm>
            <a:prstGeom prst="line">
              <a:avLst/>
            </a:prstGeom>
            <a:noFill/>
            <a:ln w="38100">
              <a:solidFill>
                <a:schemeClr val="bg1"/>
              </a:solidFill>
              <a:round/>
              <a:headEnd/>
              <a:tailEnd/>
            </a:ln>
            <a:effectLst>
              <a:prstShdw prst="shdw17" dist="17961" dir="13500000">
                <a:srgbClr val="4C0099">
                  <a:alpha val="74997"/>
                </a:srgbClr>
              </a:prstShdw>
            </a:effectLst>
            <a:extLst>
              <a:ext uri="{909E8E84-426E-40DD-AFC4-6F175D3DCCD1}">
                <a14:hiddenFill xmlns:a14="http://schemas.microsoft.com/office/drawing/2010/main">
                  <a:noFill/>
                </a14:hiddenFill>
              </a:ext>
            </a:extLst>
          </p:spPr>
          <p:txBody>
            <a:bodyPr/>
            <a:lstStyle/>
            <a:p>
              <a:endParaRPr lang="da-DK"/>
            </a:p>
          </p:txBody>
        </p:sp>
        <p:sp>
          <p:nvSpPr>
            <p:cNvPr id="108572" name="Text Box 32"/>
            <p:cNvSpPr txBox="1">
              <a:spLocks noChangeArrowheads="1"/>
            </p:cNvSpPr>
            <p:nvPr/>
          </p:nvSpPr>
          <p:spPr bwMode="auto">
            <a:xfrm>
              <a:off x="4928" y="2016"/>
              <a:ext cx="504" cy="288"/>
            </a:xfrm>
            <a:prstGeom prst="rect">
              <a:avLst/>
            </a:prstGeom>
            <a:solidFill>
              <a:schemeClr val="bg1"/>
            </a:solidFill>
            <a:ln>
              <a:noFill/>
            </a:ln>
            <a:effectLst>
              <a:prstShdw prst="shdw17" dist="17961" dir="13500000">
                <a:srgbClr val="4C0099">
                  <a:alpha val="74997"/>
                </a:srgbClr>
              </a:prstShdw>
            </a:effectLst>
            <a:extLst>
              <a:ext uri="{91240B29-F687-4F45-9708-019B960494DF}">
                <a14:hiddenLine xmlns:a14="http://schemas.microsoft.com/office/drawing/2010/main" w="12700">
                  <a:solidFill>
                    <a:srgbClr val="000000"/>
                  </a:solidFill>
                  <a:miter lim="800000"/>
                  <a:headEnd/>
                  <a:tailEnd/>
                </a14:hiddenLine>
              </a:ext>
            </a:extLst>
          </p:spPr>
          <p:txBody>
            <a:bodyPr wrap="none" lIns="91420" tIns="45711" rIns="91420" bIns="45711">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eaLnBrk="1" hangingPunct="1">
                <a:spcBef>
                  <a:spcPct val="0"/>
                </a:spcBef>
                <a:buClrTx/>
                <a:buFontTx/>
                <a:buNone/>
              </a:pPr>
              <a:r>
                <a:rPr lang="da-DK" altLang="da-DK" sz="1800" b="1"/>
                <a:t>2007</a:t>
              </a:r>
            </a:p>
          </p:txBody>
        </p:sp>
      </p:grpSp>
      <p:sp>
        <p:nvSpPr>
          <p:cNvPr id="108567" name="Line 33"/>
          <p:cNvSpPr>
            <a:spLocks noChangeShapeType="1"/>
          </p:cNvSpPr>
          <p:nvPr/>
        </p:nvSpPr>
        <p:spPr bwMode="auto">
          <a:xfrm>
            <a:off x="7683500" y="2667000"/>
            <a:ext cx="0" cy="762000"/>
          </a:xfrm>
          <a:prstGeom prst="line">
            <a:avLst/>
          </a:prstGeom>
          <a:noFill/>
          <a:ln w="38100">
            <a:solidFill>
              <a:schemeClr val="accent2"/>
            </a:solidFill>
            <a:round/>
            <a:headEnd/>
            <a:tailEnd type="triangle" w="med" len="med"/>
          </a:ln>
          <a:effectLst>
            <a:prstShdw prst="shdw17" dist="17961" dir="2700000">
              <a:srgbClr val="994C00">
                <a:alpha val="74997"/>
              </a:srgbClr>
            </a:prstShdw>
          </a:effectLst>
          <a:extLst>
            <a:ext uri="{909E8E84-426E-40DD-AFC4-6F175D3DCCD1}">
              <a14:hiddenFill xmlns:a14="http://schemas.microsoft.com/office/drawing/2010/main">
                <a:noFill/>
              </a14:hiddenFill>
            </a:ext>
          </a:extLst>
        </p:spPr>
        <p:txBody>
          <a:bodyPr/>
          <a:lstStyle/>
          <a:p>
            <a:endParaRPr lang="da-DK"/>
          </a:p>
        </p:txBody>
      </p:sp>
      <p:sp>
        <p:nvSpPr>
          <p:cNvPr id="108568" name="Text Box 34"/>
          <p:cNvSpPr txBox="1">
            <a:spLocks noChangeArrowheads="1"/>
          </p:cNvSpPr>
          <p:nvPr/>
        </p:nvSpPr>
        <p:spPr bwMode="auto">
          <a:xfrm>
            <a:off x="7558088" y="1676400"/>
            <a:ext cx="1163637" cy="1006475"/>
          </a:xfrm>
          <a:prstGeom prst="rect">
            <a:avLst/>
          </a:prstGeom>
          <a:solidFill>
            <a:schemeClr val="accent2"/>
          </a:solidFill>
          <a:ln>
            <a:noFill/>
          </a:ln>
          <a:effectLst>
            <a:prstShdw prst="shdw17" dist="17961" dir="2700000">
              <a:srgbClr val="994C00">
                <a:alpha val="74997"/>
              </a:srgbClr>
            </a:prstShdw>
          </a:effectLst>
          <a:extLst>
            <a:ext uri="{91240B29-F687-4F45-9708-019B960494DF}">
              <a14:hiddenLine xmlns:a14="http://schemas.microsoft.com/office/drawing/2010/main" w="12700">
                <a:solidFill>
                  <a:srgbClr val="000000"/>
                </a:solidFill>
                <a:miter lim="800000"/>
                <a:headEnd/>
                <a:tailEnd/>
              </a14:hiddenLine>
            </a:ext>
          </a:extLst>
        </p:spPr>
        <p:txBody>
          <a:bodyPr wrap="none" lIns="91420" tIns="45711" rIns="91420" bIns="45711">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algn="ctr" eaLnBrk="1" hangingPunct="1">
              <a:spcBef>
                <a:spcPct val="0"/>
              </a:spcBef>
              <a:buClrTx/>
              <a:buFontTx/>
              <a:buNone/>
            </a:pPr>
            <a:r>
              <a:rPr lang="da-DK" altLang="da-DK" sz="2000">
                <a:solidFill>
                  <a:schemeClr val="bg1"/>
                </a:solidFill>
              </a:rPr>
              <a:t>2006</a:t>
            </a:r>
          </a:p>
          <a:p>
            <a:pPr algn="ctr" eaLnBrk="1" hangingPunct="1">
              <a:spcBef>
                <a:spcPct val="0"/>
              </a:spcBef>
              <a:buClrTx/>
              <a:buFontTx/>
              <a:buNone/>
            </a:pPr>
            <a:r>
              <a:rPr lang="da-DK" altLang="da-DK" sz="2000">
                <a:solidFill>
                  <a:schemeClr val="bg1"/>
                </a:solidFill>
              </a:rPr>
              <a:t>EBCTCG</a:t>
            </a:r>
          </a:p>
          <a:p>
            <a:pPr algn="ctr" eaLnBrk="1" hangingPunct="1">
              <a:spcBef>
                <a:spcPct val="0"/>
              </a:spcBef>
              <a:buClrTx/>
              <a:buFontTx/>
              <a:buNone/>
            </a:pPr>
            <a:r>
              <a:rPr lang="da-DK" altLang="da-DK" sz="2000">
                <a:solidFill>
                  <a:schemeClr val="bg1"/>
                </a:solidFill>
              </a:rPr>
              <a:t>Overview</a:t>
            </a:r>
          </a:p>
        </p:txBody>
      </p:sp>
      <p:sp>
        <p:nvSpPr>
          <p:cNvPr id="108569" name="Text Box 35"/>
          <p:cNvSpPr txBox="1">
            <a:spLocks noChangeArrowheads="1"/>
          </p:cNvSpPr>
          <p:nvPr/>
        </p:nvSpPr>
        <p:spPr bwMode="auto">
          <a:xfrm>
            <a:off x="7823200" y="3995738"/>
            <a:ext cx="1085850"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20" tIns="45711" rIns="91420" bIns="45711">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eaLnBrk="1" hangingPunct="1">
              <a:spcBef>
                <a:spcPct val="0"/>
              </a:spcBef>
              <a:buClrTx/>
              <a:buFontTx/>
              <a:buNone/>
            </a:pPr>
            <a:r>
              <a:rPr lang="da-DK" altLang="da-DK" sz="2800" b="1">
                <a:solidFill>
                  <a:srgbClr val="00FF00"/>
                </a:solidFill>
              </a:rPr>
              <a:t>EC-&gt;T</a:t>
            </a:r>
          </a:p>
          <a:p>
            <a:pPr eaLnBrk="1" hangingPunct="1">
              <a:spcBef>
                <a:spcPct val="0"/>
              </a:spcBef>
              <a:buClrTx/>
              <a:buFontTx/>
              <a:buNone/>
            </a:pPr>
            <a:r>
              <a:rPr lang="da-DK" altLang="da-DK" sz="2000">
                <a:solidFill>
                  <a:srgbClr val="00FF00"/>
                </a:solidFill>
              </a:rPr>
              <a:t>All</a:t>
            </a:r>
          </a:p>
          <a:p>
            <a:pPr eaLnBrk="1" hangingPunct="1">
              <a:spcBef>
                <a:spcPct val="0"/>
              </a:spcBef>
              <a:buClrTx/>
              <a:buFontTx/>
              <a:buNone/>
            </a:pPr>
            <a:endParaRPr lang="da-DK" altLang="da-DK" sz="2000">
              <a:solidFill>
                <a:srgbClr val="00FF00"/>
              </a:solidFill>
            </a:endParaRPr>
          </a:p>
          <a:p>
            <a:pPr eaLnBrk="1" hangingPunct="1">
              <a:spcBef>
                <a:spcPct val="0"/>
              </a:spcBef>
              <a:buClrTx/>
              <a:buFontTx/>
              <a:buNone/>
            </a:pPr>
            <a:r>
              <a:rPr lang="da-DK" altLang="da-DK" sz="2000">
                <a:solidFill>
                  <a:srgbClr val="00FF00"/>
                </a:solidFill>
              </a:rPr>
              <a:t>ER-, &lt; 60</a:t>
            </a:r>
          </a:p>
        </p:txBody>
      </p:sp>
      <p:sp>
        <p:nvSpPr>
          <p:cNvPr id="108570" name="textruta 1"/>
          <p:cNvSpPr txBox="1">
            <a:spLocks noChangeArrowheads="1"/>
          </p:cNvSpPr>
          <p:nvPr/>
        </p:nvSpPr>
        <p:spPr bwMode="auto">
          <a:xfrm>
            <a:off x="827088" y="6165850"/>
            <a:ext cx="7610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eaLnBrk="1" hangingPunct="1">
              <a:spcBef>
                <a:spcPct val="0"/>
              </a:spcBef>
              <a:buClrTx/>
              <a:buFontTx/>
              <a:buNone/>
            </a:pPr>
            <a:r>
              <a:rPr lang="da-DK" altLang="da-DK" sz="1800"/>
              <a:t>DBCG 77                    DBCG 82               DBCG 89             DBCG 98           DBCG 2010      		</a:t>
            </a:r>
          </a:p>
        </p:txBody>
      </p:sp>
    </p:spTree>
    <p:extLst>
      <p:ext uri="{BB962C8B-B14F-4D97-AF65-F5344CB8AC3E}">
        <p14:creationId xmlns:p14="http://schemas.microsoft.com/office/powerpoint/2010/main" val="4154346521"/>
      </p:ext>
    </p:extLst>
  </p:cSld>
  <p:clrMapOvr>
    <a:masterClrMapping/>
  </p:clrMapOvr>
  <p:transition spd="med"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ctrTitle"/>
          </p:nvPr>
        </p:nvSpPr>
        <p:spPr>
          <a:xfrm>
            <a:off x="684213" y="3141663"/>
            <a:ext cx="7772400" cy="2835275"/>
          </a:xfrm>
        </p:spPr>
        <p:txBody>
          <a:bodyPr/>
          <a:lstStyle/>
          <a:p>
            <a:r>
              <a:rPr lang="da-DK" altLang="da-DK" sz="2800">
                <a:hlinkClick r:id="rId3"/>
              </a:rPr>
              <a:t> </a:t>
            </a:r>
            <a:br>
              <a:rPr lang="da-DK" altLang="da-DK" sz="2800"/>
            </a:br>
            <a:endParaRPr lang="da-DK" altLang="da-DK" sz="2800"/>
          </a:p>
        </p:txBody>
      </p:sp>
      <p:sp>
        <p:nvSpPr>
          <p:cNvPr id="109571" name="Rectangle 3"/>
          <p:cNvSpPr>
            <a:spLocks noGrp="1" noChangeArrowheads="1"/>
          </p:cNvSpPr>
          <p:nvPr>
            <p:ph type="subTitle" idx="1"/>
          </p:nvPr>
        </p:nvSpPr>
        <p:spPr>
          <a:xfrm>
            <a:off x="1116013" y="2060575"/>
            <a:ext cx="6769100" cy="1752600"/>
          </a:xfrm>
        </p:spPr>
        <p:txBody>
          <a:bodyPr/>
          <a:lstStyle/>
          <a:p>
            <a:pPr>
              <a:lnSpc>
                <a:spcPct val="80000"/>
              </a:lnSpc>
            </a:pPr>
            <a:endParaRPr lang="da-DK" altLang="da-DK" u="sng"/>
          </a:p>
          <a:p>
            <a:pPr>
              <a:lnSpc>
                <a:spcPct val="80000"/>
              </a:lnSpc>
            </a:pPr>
            <a:r>
              <a:rPr lang="da-DK" altLang="da-DK" b="1">
                <a:solidFill>
                  <a:srgbClr val="FAFD00"/>
                </a:solidFill>
                <a:hlinkClick r:id="rId4" tooltip="Click to search for citations by this author."/>
              </a:rPr>
              <a:t>Early Breast Cancer Trialists' Collaborative Group (EBCTCG)</a:t>
            </a:r>
            <a:endParaRPr lang="da-DK" altLang="da-DK" b="1">
              <a:solidFill>
                <a:srgbClr val="FAFD00"/>
              </a:solidFill>
            </a:endParaRPr>
          </a:p>
          <a:p>
            <a:pPr>
              <a:lnSpc>
                <a:spcPct val="80000"/>
              </a:lnSpc>
            </a:pPr>
            <a:endParaRPr lang="da-DK" altLang="da-DK" b="1"/>
          </a:p>
          <a:p>
            <a:pPr>
              <a:lnSpc>
                <a:spcPct val="80000"/>
              </a:lnSpc>
            </a:pPr>
            <a:r>
              <a:rPr lang="en-US" altLang="da-DK" b="1"/>
              <a:t>who have shared their data every 5 years since 1985</a:t>
            </a:r>
          </a:p>
          <a:p>
            <a:pPr>
              <a:lnSpc>
                <a:spcPct val="80000"/>
              </a:lnSpc>
            </a:pPr>
            <a:endParaRPr lang="en-US" altLang="da-DK" sz="1000" b="1"/>
          </a:p>
          <a:p>
            <a:pPr>
              <a:lnSpc>
                <a:spcPct val="80000"/>
              </a:lnSpc>
            </a:pPr>
            <a:r>
              <a:rPr lang="en-GB" altLang="da-DK" b="1"/>
              <a:t>1985, 1990, 1995, 2000, </a:t>
            </a:r>
            <a:r>
              <a:rPr lang="en-GB" altLang="da-DK" b="1" u="sng"/>
              <a:t>2005-6</a:t>
            </a:r>
            <a:endParaRPr lang="da-DK" altLang="da-DK" b="1" u="sng"/>
          </a:p>
        </p:txBody>
      </p:sp>
    </p:spTree>
    <p:extLst>
      <p:ext uri="{BB962C8B-B14F-4D97-AF65-F5344CB8AC3E}">
        <p14:creationId xmlns:p14="http://schemas.microsoft.com/office/powerpoint/2010/main" val="32190794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0" y="274638"/>
            <a:ext cx="9144000" cy="1143000"/>
          </a:xfrm>
        </p:spPr>
        <p:txBody>
          <a:bodyPr/>
          <a:lstStyle/>
          <a:p>
            <a:r>
              <a:rPr lang="da-DK" altLang="da-DK" sz="2800">
                <a:solidFill>
                  <a:srgbClr val="FFFF00"/>
                </a:solidFill>
                <a:hlinkClick r:id="rId3" tooltip="Click to search for citations by this author."/>
              </a:rPr>
              <a:t>EBCTCG</a:t>
            </a:r>
            <a:r>
              <a:rPr lang="da-DK" altLang="da-DK" sz="3200">
                <a:solidFill>
                  <a:srgbClr val="FFFF00"/>
                </a:solidFill>
              </a:rPr>
              <a:t> har halveret mortaliteten af brystkræft ved at finde og kombinerer utallige moderate gevinster          ( + screening)</a:t>
            </a:r>
          </a:p>
        </p:txBody>
      </p:sp>
      <p:sp>
        <p:nvSpPr>
          <p:cNvPr id="57347" name="Rectangle 3"/>
          <p:cNvSpPr>
            <a:spLocks noGrp="1" noChangeArrowheads="1"/>
          </p:cNvSpPr>
          <p:nvPr>
            <p:ph type="body" idx="1"/>
          </p:nvPr>
        </p:nvSpPr>
        <p:spPr>
          <a:xfrm>
            <a:off x="457200" y="1916113"/>
            <a:ext cx="8307387" cy="4525962"/>
          </a:xfrm>
          <a:solidFill>
            <a:schemeClr val="bg2"/>
          </a:solidFill>
          <a:ln>
            <a:miter lim="800000"/>
            <a:headEnd/>
            <a:tailEnd/>
          </a:ln>
          <a:scene3d>
            <a:camera prst="orthographicFront"/>
            <a:lightRig rig="threePt" dir="t"/>
          </a:scene3d>
          <a:sp3d>
            <a:bevelT prst="relaxedInset"/>
            <a:bevelB w="152400" h="50800" prst="softRound"/>
          </a:sp3d>
          <a:extLst>
            <a:ext uri="{FAA26D3D-D897-4be2-8F04-BA451C77F1D7}"/>
          </a:extLst>
        </p:spPr>
        <p:txBody>
          <a:bodyPr/>
          <a:lstStyle/>
          <a:p>
            <a:pPr>
              <a:lnSpc>
                <a:spcPct val="90000"/>
              </a:lnSpc>
              <a:buFontTx/>
              <a:buNone/>
              <a:defRPr/>
            </a:pPr>
            <a:r>
              <a:rPr lang="en-GB" sz="2800" b="1" dirty="0" err="1">
                <a:solidFill>
                  <a:srgbClr val="00FF00"/>
                </a:solidFill>
                <a:ea typeface="ＭＳ Ｐゴシック" charset="-128"/>
              </a:rPr>
              <a:t>Antal</a:t>
            </a:r>
            <a:r>
              <a:rPr lang="en-GB" sz="2800" b="1" dirty="0">
                <a:solidFill>
                  <a:srgbClr val="00FF00"/>
                </a:solidFill>
                <a:ea typeface="ＭＳ Ｐゴシック" charset="-128"/>
              </a:rPr>
              <a:t> </a:t>
            </a:r>
            <a:r>
              <a:rPr lang="en-GB" sz="2800" b="1" dirty="0" err="1">
                <a:solidFill>
                  <a:srgbClr val="00FF00"/>
                </a:solidFill>
                <a:ea typeface="ＭＳ Ｐゴシック" charset="-128"/>
              </a:rPr>
              <a:t>kvinder</a:t>
            </a:r>
            <a:r>
              <a:rPr lang="en-GB" sz="2800" b="1" dirty="0">
                <a:solidFill>
                  <a:srgbClr val="00FF00"/>
                </a:solidFill>
                <a:ea typeface="ＭＳ Ｐゴシック" charset="-128"/>
              </a:rPr>
              <a:t> </a:t>
            </a:r>
            <a:r>
              <a:rPr lang="en-GB" sz="2800" b="1" dirty="0" err="1">
                <a:solidFill>
                  <a:srgbClr val="00FF00"/>
                </a:solidFill>
                <a:ea typeface="ＭＳ Ｐゴシック" charset="-128"/>
              </a:rPr>
              <a:t>der</a:t>
            </a:r>
            <a:r>
              <a:rPr lang="en-GB" sz="2800" b="1" dirty="0">
                <a:solidFill>
                  <a:srgbClr val="00FF00"/>
                </a:solidFill>
                <a:ea typeface="ＭＳ Ｐゴシック" charset="-128"/>
              </a:rPr>
              <a:t> </a:t>
            </a:r>
            <a:r>
              <a:rPr lang="en-GB" sz="2800" b="1" dirty="0" err="1">
                <a:solidFill>
                  <a:srgbClr val="00FF00"/>
                </a:solidFill>
                <a:ea typeface="ＭＳ Ｐゴシック" charset="-128"/>
              </a:rPr>
              <a:t>har</a:t>
            </a:r>
            <a:r>
              <a:rPr lang="en-GB" sz="2800" b="1" dirty="0">
                <a:solidFill>
                  <a:srgbClr val="00FF00"/>
                </a:solidFill>
                <a:ea typeface="ＭＳ Ｐゴシック" charset="-128"/>
              </a:rPr>
              <a:t> </a:t>
            </a:r>
            <a:r>
              <a:rPr lang="en-GB" sz="2800" b="1" dirty="0" err="1">
                <a:solidFill>
                  <a:srgbClr val="00FF00"/>
                </a:solidFill>
                <a:ea typeface="ＭＳ Ｐゴシック" charset="-128"/>
              </a:rPr>
              <a:t>bidraget</a:t>
            </a:r>
            <a:endParaRPr lang="en-GB" sz="2800" b="1" dirty="0">
              <a:solidFill>
                <a:srgbClr val="00FF00"/>
              </a:solidFill>
              <a:ea typeface="ＭＳ Ｐゴシック" charset="-128"/>
            </a:endParaRPr>
          </a:p>
          <a:p>
            <a:pPr>
              <a:lnSpc>
                <a:spcPct val="90000"/>
              </a:lnSpc>
              <a:buFontTx/>
              <a:buNone/>
              <a:defRPr/>
            </a:pPr>
            <a:r>
              <a:rPr lang="en-GB" sz="2800" dirty="0">
                <a:solidFill>
                  <a:schemeClr val="tx2"/>
                </a:solidFill>
                <a:ea typeface="ＭＳ Ｐゴシック" charset="-128"/>
              </a:rPr>
              <a:t>  40,000: radiotherapy trials</a:t>
            </a:r>
          </a:p>
          <a:p>
            <a:pPr>
              <a:lnSpc>
                <a:spcPct val="90000"/>
              </a:lnSpc>
              <a:buFontTx/>
              <a:buNone/>
              <a:defRPr/>
            </a:pPr>
            <a:r>
              <a:rPr lang="en-GB" sz="2800" dirty="0">
                <a:solidFill>
                  <a:schemeClr val="tx2"/>
                </a:solidFill>
                <a:ea typeface="ＭＳ Ｐゴシック" charset="-128"/>
              </a:rPr>
              <a:t>100,000: </a:t>
            </a:r>
            <a:r>
              <a:rPr lang="en-GB" sz="2800" dirty="0" err="1">
                <a:solidFill>
                  <a:schemeClr val="tx2"/>
                </a:solidFill>
                <a:ea typeface="ＭＳ Ｐゴシック" charset="-128"/>
              </a:rPr>
              <a:t>tamoxifen</a:t>
            </a:r>
            <a:r>
              <a:rPr lang="en-GB" sz="2800" dirty="0">
                <a:solidFill>
                  <a:schemeClr val="tx2"/>
                </a:solidFill>
                <a:ea typeface="ＭＳ Ｐゴシック" charset="-128"/>
              </a:rPr>
              <a:t> trials (1-2 yrs, 5 yrs, 10 </a:t>
            </a:r>
            <a:r>
              <a:rPr lang="en-GB" sz="2800" dirty="0" err="1">
                <a:solidFill>
                  <a:schemeClr val="tx2"/>
                </a:solidFill>
                <a:ea typeface="ＭＳ Ｐゴシック" charset="-128"/>
              </a:rPr>
              <a:t>vs</a:t>
            </a:r>
            <a:r>
              <a:rPr lang="en-GB" sz="2800" dirty="0">
                <a:solidFill>
                  <a:schemeClr val="tx2"/>
                </a:solidFill>
                <a:ea typeface="ＭＳ Ｐゴシック" charset="-128"/>
              </a:rPr>
              <a:t> 5 yrs)</a:t>
            </a:r>
          </a:p>
          <a:p>
            <a:pPr>
              <a:lnSpc>
                <a:spcPct val="90000"/>
              </a:lnSpc>
              <a:buFontTx/>
              <a:buNone/>
              <a:defRPr/>
            </a:pPr>
            <a:r>
              <a:rPr lang="en-GB" sz="2800" dirty="0">
                <a:solidFill>
                  <a:schemeClr val="tx2"/>
                </a:solidFill>
                <a:ea typeface="ＭＳ Ｐゴシック" charset="-128"/>
              </a:rPr>
              <a:t>  20,000: </a:t>
            </a:r>
            <a:r>
              <a:rPr lang="en-GB" sz="2800" dirty="0" err="1">
                <a:solidFill>
                  <a:schemeClr val="tx2"/>
                </a:solidFill>
                <a:ea typeface="ＭＳ Ｐゴシック" charset="-128"/>
              </a:rPr>
              <a:t>aromatase</a:t>
            </a:r>
            <a:r>
              <a:rPr lang="en-GB" sz="2800" dirty="0">
                <a:solidFill>
                  <a:schemeClr val="tx2"/>
                </a:solidFill>
                <a:ea typeface="ＭＳ Ｐゴシック" charset="-128"/>
              </a:rPr>
              <a:t> inhibitor versus </a:t>
            </a:r>
            <a:r>
              <a:rPr lang="en-GB" sz="2800" dirty="0" err="1">
                <a:solidFill>
                  <a:schemeClr val="tx2"/>
                </a:solidFill>
                <a:ea typeface="ＭＳ Ｐゴシック" charset="-128"/>
              </a:rPr>
              <a:t>tamoxifen</a:t>
            </a:r>
            <a:endParaRPr lang="en-GB" sz="2800" dirty="0">
              <a:solidFill>
                <a:schemeClr val="tx2"/>
              </a:solidFill>
              <a:ea typeface="ＭＳ Ｐゴシック" charset="-128"/>
            </a:endParaRPr>
          </a:p>
          <a:p>
            <a:pPr>
              <a:lnSpc>
                <a:spcPct val="90000"/>
              </a:lnSpc>
              <a:buFontTx/>
              <a:buNone/>
              <a:defRPr/>
            </a:pPr>
            <a:r>
              <a:rPr lang="en-GB" sz="2800" dirty="0">
                <a:solidFill>
                  <a:schemeClr val="tx2"/>
                </a:solidFill>
                <a:ea typeface="ＭＳ Ｐゴシック" charset="-128"/>
              </a:rPr>
              <a:t>  30,000: chemo </a:t>
            </a:r>
            <a:r>
              <a:rPr lang="en-GB" sz="2800" dirty="0" err="1">
                <a:solidFill>
                  <a:schemeClr val="tx2"/>
                </a:solidFill>
                <a:ea typeface="ＭＳ Ｐゴシック" charset="-128"/>
              </a:rPr>
              <a:t>vs</a:t>
            </a:r>
            <a:r>
              <a:rPr lang="en-GB" sz="2800" dirty="0">
                <a:solidFill>
                  <a:schemeClr val="tx2"/>
                </a:solidFill>
                <a:ea typeface="ＭＳ Ｐゴシック" charset="-128"/>
              </a:rPr>
              <a:t> no chemo (</a:t>
            </a:r>
            <a:r>
              <a:rPr lang="en-GB" sz="2800" dirty="0" err="1">
                <a:solidFill>
                  <a:schemeClr val="tx2"/>
                </a:solidFill>
                <a:ea typeface="ＭＳ Ｐゴシック" charset="-128"/>
              </a:rPr>
              <a:t>eg</a:t>
            </a:r>
            <a:r>
              <a:rPr lang="en-GB" sz="2800" dirty="0">
                <a:solidFill>
                  <a:schemeClr val="tx2"/>
                </a:solidFill>
                <a:ea typeface="ＭＳ Ｐゴシック" charset="-128"/>
              </a:rPr>
              <a:t>, CMF </a:t>
            </a:r>
            <a:r>
              <a:rPr lang="en-GB" sz="2800" dirty="0" err="1">
                <a:solidFill>
                  <a:schemeClr val="tx2"/>
                </a:solidFill>
                <a:ea typeface="ＭＳ Ｐゴシック" charset="-128"/>
              </a:rPr>
              <a:t>vs</a:t>
            </a:r>
            <a:r>
              <a:rPr lang="en-GB" sz="2800" dirty="0">
                <a:solidFill>
                  <a:schemeClr val="tx2"/>
                </a:solidFill>
                <a:ea typeface="ＭＳ Ｐゴシック" charset="-128"/>
              </a:rPr>
              <a:t> nil) </a:t>
            </a:r>
          </a:p>
          <a:p>
            <a:pPr>
              <a:lnSpc>
                <a:spcPct val="90000"/>
              </a:lnSpc>
              <a:buFontTx/>
              <a:buNone/>
              <a:defRPr/>
            </a:pPr>
            <a:r>
              <a:rPr lang="en-GB" sz="2800" dirty="0">
                <a:solidFill>
                  <a:schemeClr val="tx2"/>
                </a:solidFill>
                <a:ea typeface="ＭＳ Ｐゴシック" charset="-128"/>
              </a:rPr>
              <a:t>  20,000: </a:t>
            </a:r>
            <a:r>
              <a:rPr lang="en-GB" sz="2800" dirty="0" err="1">
                <a:solidFill>
                  <a:schemeClr val="tx2"/>
                </a:solidFill>
                <a:ea typeface="ＭＳ Ｐゴシック" charset="-128"/>
              </a:rPr>
              <a:t>anthracycline</a:t>
            </a:r>
            <a:r>
              <a:rPr lang="en-GB" sz="2800" dirty="0">
                <a:solidFill>
                  <a:schemeClr val="tx2"/>
                </a:solidFill>
                <a:ea typeface="ＭＳ Ｐゴシック" charset="-128"/>
              </a:rPr>
              <a:t>-based </a:t>
            </a:r>
            <a:r>
              <a:rPr lang="en-GB" sz="2800" dirty="0" err="1">
                <a:solidFill>
                  <a:schemeClr val="tx2"/>
                </a:solidFill>
                <a:ea typeface="ＭＳ Ｐゴシック" charset="-128"/>
              </a:rPr>
              <a:t>vs</a:t>
            </a:r>
            <a:r>
              <a:rPr lang="en-GB" sz="2800" dirty="0">
                <a:solidFill>
                  <a:schemeClr val="tx2"/>
                </a:solidFill>
                <a:ea typeface="ＭＳ Ｐゴシック" charset="-128"/>
              </a:rPr>
              <a:t> CMF chemo</a:t>
            </a:r>
          </a:p>
          <a:p>
            <a:pPr>
              <a:lnSpc>
                <a:spcPct val="90000"/>
              </a:lnSpc>
              <a:buFontTx/>
              <a:buNone/>
              <a:defRPr/>
            </a:pPr>
            <a:r>
              <a:rPr lang="en-GB" sz="2800" dirty="0">
                <a:solidFill>
                  <a:schemeClr val="tx2"/>
                </a:solidFill>
                <a:ea typeface="ＭＳ Ｐゴシック" charset="-128"/>
              </a:rPr>
              <a:t>  30,000: </a:t>
            </a:r>
            <a:r>
              <a:rPr lang="en-GB" sz="2800" dirty="0" err="1">
                <a:solidFill>
                  <a:schemeClr val="tx2"/>
                </a:solidFill>
                <a:ea typeface="ＭＳ Ｐゴシック" charset="-128"/>
              </a:rPr>
              <a:t>taxane</a:t>
            </a:r>
            <a:r>
              <a:rPr lang="en-GB" sz="2800" dirty="0">
                <a:solidFill>
                  <a:schemeClr val="tx2"/>
                </a:solidFill>
                <a:ea typeface="ＭＳ Ｐゴシック" charset="-128"/>
              </a:rPr>
              <a:t>- </a:t>
            </a:r>
            <a:r>
              <a:rPr lang="en-GB" sz="2800" dirty="0" err="1">
                <a:solidFill>
                  <a:schemeClr val="tx2"/>
                </a:solidFill>
                <a:ea typeface="ＭＳ Ｐゴシック" charset="-128"/>
              </a:rPr>
              <a:t>vs</a:t>
            </a:r>
            <a:r>
              <a:rPr lang="en-GB" sz="2800" dirty="0">
                <a:solidFill>
                  <a:schemeClr val="tx2"/>
                </a:solidFill>
                <a:ea typeface="ＭＳ Ｐゴシック" charset="-128"/>
              </a:rPr>
              <a:t> </a:t>
            </a:r>
            <a:r>
              <a:rPr lang="en-GB" sz="2800" dirty="0" err="1">
                <a:solidFill>
                  <a:schemeClr val="tx2"/>
                </a:solidFill>
                <a:ea typeface="ＭＳ Ｐゴシック" charset="-128"/>
              </a:rPr>
              <a:t>anthracycline</a:t>
            </a:r>
            <a:r>
              <a:rPr lang="en-GB" sz="2800" dirty="0">
                <a:solidFill>
                  <a:schemeClr val="tx2"/>
                </a:solidFill>
                <a:ea typeface="ＭＳ Ｐゴシック" charset="-128"/>
              </a:rPr>
              <a:t>-based chemo</a:t>
            </a:r>
          </a:p>
          <a:p>
            <a:pPr>
              <a:lnSpc>
                <a:spcPct val="90000"/>
              </a:lnSpc>
              <a:buFontTx/>
              <a:buNone/>
              <a:defRPr/>
            </a:pPr>
            <a:endParaRPr lang="en-GB" sz="2800" b="1" dirty="0">
              <a:ea typeface="ＭＳ Ｐゴシック" charset="-128"/>
            </a:endParaRPr>
          </a:p>
          <a:p>
            <a:pPr>
              <a:lnSpc>
                <a:spcPct val="90000"/>
              </a:lnSpc>
              <a:buFontTx/>
              <a:buNone/>
              <a:defRPr/>
            </a:pPr>
            <a:r>
              <a:rPr lang="en-GB" sz="2800" b="1" dirty="0">
                <a:solidFill>
                  <a:srgbClr val="00FF00"/>
                </a:solidFill>
                <a:ea typeface="ＭＳ Ｐゴシック" charset="-128"/>
              </a:rPr>
              <a:t>Total contributing ~250,000</a:t>
            </a:r>
          </a:p>
        </p:txBody>
      </p:sp>
    </p:spTree>
    <p:extLst>
      <p:ext uri="{BB962C8B-B14F-4D97-AF65-F5344CB8AC3E}">
        <p14:creationId xmlns:p14="http://schemas.microsoft.com/office/powerpoint/2010/main" val="4749483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frundet rektangel 2"/>
          <p:cNvSpPr/>
          <p:nvPr/>
        </p:nvSpPr>
        <p:spPr>
          <a:xfrm>
            <a:off x="2627784" y="1808820"/>
            <a:ext cx="756084" cy="486054"/>
          </a:xfrm>
          <a:prstGeom prst="roundRect">
            <a:avLst/>
          </a:prstGeom>
          <a:solidFill>
            <a:schemeClr val="accent3">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da-DK" dirty="0">
                <a:ln w="18415" cmpd="sng">
                  <a:solidFill>
                    <a:srgbClr val="FFFFFF"/>
                  </a:solidFill>
                  <a:prstDash val="solid"/>
                </a:ln>
                <a:solidFill>
                  <a:srgbClr val="FFFFFF"/>
                </a:solidFill>
                <a:effectLst>
                  <a:outerShdw blurRad="63500" dir="3600000" algn="tl" rotWithShape="0">
                    <a:srgbClr val="000000">
                      <a:alpha val="70000"/>
                    </a:srgbClr>
                  </a:outerShdw>
                  <a:reflection blurRad="6350" stA="55000" endA="50" endPos="85000" dist="29997" dir="5400000" sy="-100000" algn="bl" rotWithShape="0"/>
                </a:effectLst>
              </a:rPr>
              <a:t>7%</a:t>
            </a:r>
          </a:p>
        </p:txBody>
      </p:sp>
      <p:sp>
        <p:nvSpPr>
          <p:cNvPr id="4" name="Afrundet rektangel 3"/>
          <p:cNvSpPr/>
          <p:nvPr/>
        </p:nvSpPr>
        <p:spPr>
          <a:xfrm>
            <a:off x="2519772" y="2456892"/>
            <a:ext cx="2322258" cy="48605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da-DK" b="1" dirty="0">
                <a:effectLst>
                  <a:outerShdw blurRad="50800" dist="38100" dir="18900000" algn="bl" rotWithShape="0">
                    <a:prstClr val="black">
                      <a:alpha val="40000"/>
                    </a:prstClr>
                  </a:outerShdw>
                  <a:reflection blurRad="6350" stA="55000" endA="50" endPos="85000" dist="29997" dir="5400000" sy="-100000" algn="bl" rotWithShape="0"/>
                </a:effectLst>
              </a:rPr>
              <a:t>35%</a:t>
            </a:r>
          </a:p>
        </p:txBody>
      </p:sp>
      <p:sp>
        <p:nvSpPr>
          <p:cNvPr id="5" name="Afrundet rektangel 4"/>
          <p:cNvSpPr/>
          <p:nvPr/>
        </p:nvSpPr>
        <p:spPr>
          <a:xfrm>
            <a:off x="2519773" y="3158970"/>
            <a:ext cx="3008677" cy="486054"/>
          </a:xfrm>
          <a:prstGeom prst="roundRect">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a-DK" dirty="0">
                <a:ln w="18415" cmpd="sng">
                  <a:solidFill>
                    <a:srgbClr val="FFFFFF"/>
                  </a:solidFill>
                  <a:prstDash val="solid"/>
                </a:ln>
                <a:solidFill>
                  <a:srgbClr val="FFFFFF"/>
                </a:solidFill>
                <a:effectLst>
                  <a:outerShdw blurRad="63500" dir="3600000" algn="tl" rotWithShape="0">
                    <a:srgbClr val="000000">
                      <a:alpha val="70000"/>
                    </a:srgbClr>
                  </a:outerShdw>
                  <a:reflection blurRad="6350" stA="55000" endA="50" endPos="85000" dist="29997" dir="5400000" sy="-100000" algn="bl" rotWithShape="0"/>
                </a:effectLst>
              </a:rPr>
              <a:t>44%</a:t>
            </a:r>
          </a:p>
        </p:txBody>
      </p:sp>
      <p:sp>
        <p:nvSpPr>
          <p:cNvPr id="6" name="Afrundet rektangel 5"/>
          <p:cNvSpPr/>
          <p:nvPr/>
        </p:nvSpPr>
        <p:spPr>
          <a:xfrm>
            <a:off x="2627784" y="3915054"/>
            <a:ext cx="1080120" cy="486054"/>
          </a:xfrm>
          <a:prstGeom prst="roundRect">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a-DK" dirty="0">
                <a:ln w="18415" cmpd="sng">
                  <a:solidFill>
                    <a:srgbClr val="FFFFFF"/>
                  </a:solidFill>
                  <a:prstDash val="solid"/>
                </a:ln>
                <a:solidFill>
                  <a:srgbClr val="FFFFFF"/>
                </a:solidFill>
                <a:effectLst>
                  <a:outerShdw blurRad="63500" dir="3600000" algn="tl" rotWithShape="0">
                    <a:srgbClr val="000000">
                      <a:alpha val="70000"/>
                    </a:srgbClr>
                  </a:outerShdw>
                  <a:reflection blurRad="6350" stA="55000" endA="50" endPos="85000" dist="29997" dir="5400000" sy="-100000" algn="bl" rotWithShape="0"/>
                </a:effectLst>
              </a:rPr>
              <a:t>13%</a:t>
            </a:r>
          </a:p>
        </p:txBody>
      </p:sp>
      <p:sp>
        <p:nvSpPr>
          <p:cNvPr id="7" name="Tekstboks 6"/>
          <p:cNvSpPr txBox="1"/>
          <p:nvPr/>
        </p:nvSpPr>
        <p:spPr>
          <a:xfrm>
            <a:off x="1655677" y="1862827"/>
            <a:ext cx="461537" cy="2585323"/>
          </a:xfrm>
          <a:prstGeom prst="rect">
            <a:avLst/>
          </a:prstGeom>
          <a:noFill/>
        </p:spPr>
        <p:txBody>
          <a:bodyPr wrap="none" rtlCol="0">
            <a:spAutoFit/>
          </a:bodyPr>
          <a:lstStyle/>
          <a:p>
            <a:r>
              <a:rPr lang="da-DK" b="1" dirty="0">
                <a:solidFill>
                  <a:schemeClr val="tx2">
                    <a:lumMod val="60000"/>
                    <a:lumOff val="40000"/>
                  </a:schemeClr>
                </a:solidFill>
              </a:rPr>
              <a:t>A</a:t>
            </a:r>
          </a:p>
          <a:p>
            <a:endParaRPr lang="da-DK" b="1" dirty="0">
              <a:solidFill>
                <a:schemeClr val="tx2">
                  <a:lumMod val="60000"/>
                  <a:lumOff val="40000"/>
                </a:schemeClr>
              </a:solidFill>
            </a:endParaRPr>
          </a:p>
          <a:p>
            <a:r>
              <a:rPr lang="da-DK" b="1" dirty="0">
                <a:solidFill>
                  <a:schemeClr val="tx2">
                    <a:lumMod val="60000"/>
                    <a:lumOff val="40000"/>
                  </a:schemeClr>
                </a:solidFill>
              </a:rPr>
              <a:t>C</a:t>
            </a:r>
          </a:p>
          <a:p>
            <a:endParaRPr lang="da-DK" b="1" dirty="0">
              <a:solidFill>
                <a:schemeClr val="tx2">
                  <a:lumMod val="60000"/>
                  <a:lumOff val="40000"/>
                </a:schemeClr>
              </a:solidFill>
            </a:endParaRPr>
          </a:p>
          <a:p>
            <a:endParaRPr lang="da-DK" b="1" dirty="0">
              <a:solidFill>
                <a:schemeClr val="tx2">
                  <a:lumMod val="60000"/>
                  <a:lumOff val="40000"/>
                </a:schemeClr>
              </a:solidFill>
            </a:endParaRPr>
          </a:p>
          <a:p>
            <a:r>
              <a:rPr lang="da-DK" b="1" dirty="0" err="1">
                <a:solidFill>
                  <a:schemeClr val="tx2">
                    <a:lumMod val="60000"/>
                    <a:lumOff val="40000"/>
                  </a:schemeClr>
                </a:solidFill>
              </a:rPr>
              <a:t>B,t</a:t>
            </a:r>
            <a:endParaRPr lang="da-DK" b="1" dirty="0">
              <a:solidFill>
                <a:schemeClr val="tx2">
                  <a:lumMod val="60000"/>
                  <a:lumOff val="40000"/>
                </a:schemeClr>
              </a:solidFill>
            </a:endParaRPr>
          </a:p>
          <a:p>
            <a:endParaRPr lang="da-DK" b="1" dirty="0">
              <a:solidFill>
                <a:schemeClr val="tx2">
                  <a:lumMod val="60000"/>
                  <a:lumOff val="40000"/>
                </a:schemeClr>
              </a:solidFill>
            </a:endParaRPr>
          </a:p>
          <a:p>
            <a:endParaRPr lang="da-DK" b="1" dirty="0">
              <a:solidFill>
                <a:schemeClr val="tx2">
                  <a:lumMod val="60000"/>
                  <a:lumOff val="40000"/>
                </a:schemeClr>
              </a:solidFill>
            </a:endParaRPr>
          </a:p>
          <a:p>
            <a:r>
              <a:rPr lang="da-DK" b="1" dirty="0" err="1">
                <a:solidFill>
                  <a:schemeClr val="tx2">
                    <a:lumMod val="60000"/>
                    <a:lumOff val="40000"/>
                  </a:schemeClr>
                </a:solidFill>
              </a:rPr>
              <a:t>D,t</a:t>
            </a:r>
            <a:endParaRPr lang="da-DK" b="1" dirty="0">
              <a:solidFill>
                <a:schemeClr val="tx2">
                  <a:lumMod val="60000"/>
                  <a:lumOff val="40000"/>
                </a:schemeClr>
              </a:solidFill>
            </a:endParaRPr>
          </a:p>
        </p:txBody>
      </p:sp>
      <p:sp>
        <p:nvSpPr>
          <p:cNvPr id="2" name="Tekstboks 1"/>
          <p:cNvSpPr txBox="1"/>
          <p:nvPr/>
        </p:nvSpPr>
        <p:spPr>
          <a:xfrm>
            <a:off x="5887793" y="1724327"/>
            <a:ext cx="2114811" cy="286232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pPr algn="ctr"/>
            <a:r>
              <a:rPr lang="da-DK" b="1" dirty="0">
                <a:solidFill>
                  <a:schemeClr val="bg1">
                    <a:lumMod val="50000"/>
                  </a:schemeClr>
                </a:solidFill>
              </a:rPr>
              <a:t>Kontrol</a:t>
            </a:r>
          </a:p>
          <a:p>
            <a:pPr algn="ctr"/>
            <a:endParaRPr lang="da-DK" b="1" dirty="0">
              <a:solidFill>
                <a:schemeClr val="bg1">
                  <a:lumMod val="50000"/>
                </a:schemeClr>
              </a:solidFill>
            </a:endParaRPr>
          </a:p>
          <a:p>
            <a:pPr algn="ctr"/>
            <a:endParaRPr lang="da-DK" b="1" dirty="0">
              <a:solidFill>
                <a:schemeClr val="bg1">
                  <a:lumMod val="50000"/>
                </a:schemeClr>
              </a:solidFill>
            </a:endParaRPr>
          </a:p>
          <a:p>
            <a:pPr algn="ctr"/>
            <a:r>
              <a:rPr lang="da-DK" b="1" dirty="0">
                <a:solidFill>
                  <a:schemeClr val="bg1">
                    <a:lumMod val="50000"/>
                  </a:schemeClr>
                </a:solidFill>
              </a:rPr>
              <a:t>Antihormon</a:t>
            </a:r>
          </a:p>
          <a:p>
            <a:pPr algn="ctr"/>
            <a:endParaRPr lang="da-DK" b="1" dirty="0">
              <a:solidFill>
                <a:schemeClr val="bg1">
                  <a:lumMod val="50000"/>
                </a:schemeClr>
              </a:solidFill>
            </a:endParaRPr>
          </a:p>
          <a:p>
            <a:pPr algn="ctr"/>
            <a:endParaRPr lang="da-DK" b="1" dirty="0">
              <a:solidFill>
                <a:schemeClr val="bg1">
                  <a:lumMod val="50000"/>
                </a:schemeClr>
              </a:solidFill>
            </a:endParaRPr>
          </a:p>
          <a:p>
            <a:pPr algn="ctr"/>
            <a:r>
              <a:rPr lang="da-DK" b="1" dirty="0" err="1">
                <a:solidFill>
                  <a:schemeClr val="bg1">
                    <a:lumMod val="50000"/>
                  </a:schemeClr>
                </a:solidFill>
              </a:rPr>
              <a:t>Kemo</a:t>
            </a:r>
            <a:r>
              <a:rPr lang="da-DK" b="1" dirty="0">
                <a:solidFill>
                  <a:schemeClr val="bg1">
                    <a:lumMod val="50000"/>
                  </a:schemeClr>
                </a:solidFill>
              </a:rPr>
              <a:t> + Antihormon</a:t>
            </a:r>
          </a:p>
          <a:p>
            <a:pPr algn="ctr"/>
            <a:endParaRPr lang="da-DK" b="1" dirty="0">
              <a:solidFill>
                <a:schemeClr val="bg1">
                  <a:lumMod val="50000"/>
                </a:schemeClr>
              </a:solidFill>
            </a:endParaRPr>
          </a:p>
          <a:p>
            <a:pPr algn="ctr"/>
            <a:endParaRPr lang="da-DK" b="1" dirty="0">
              <a:solidFill>
                <a:schemeClr val="bg1">
                  <a:lumMod val="50000"/>
                </a:schemeClr>
              </a:solidFill>
            </a:endParaRPr>
          </a:p>
          <a:p>
            <a:pPr algn="ctr"/>
            <a:r>
              <a:rPr lang="da-DK" b="1" dirty="0" err="1">
                <a:solidFill>
                  <a:schemeClr val="bg1">
                    <a:lumMod val="50000"/>
                  </a:schemeClr>
                </a:solidFill>
              </a:rPr>
              <a:t>Kemo</a:t>
            </a:r>
            <a:endParaRPr lang="da-DK" b="1" dirty="0">
              <a:solidFill>
                <a:schemeClr val="bg1">
                  <a:lumMod val="50000"/>
                </a:schemeClr>
              </a:solidFill>
            </a:endParaRPr>
          </a:p>
        </p:txBody>
      </p:sp>
      <p:sp>
        <p:nvSpPr>
          <p:cNvPr id="8" name="Tekstboks 7"/>
          <p:cNvSpPr txBox="1"/>
          <p:nvPr/>
        </p:nvSpPr>
        <p:spPr>
          <a:xfrm>
            <a:off x="1925707" y="5373216"/>
            <a:ext cx="3117328" cy="369332"/>
          </a:xfrm>
          <a:prstGeom prst="rect">
            <a:avLst/>
          </a:prstGeom>
          <a:noFill/>
        </p:spPr>
        <p:txBody>
          <a:bodyPr wrap="none" rtlCol="0">
            <a:spAutoFit/>
          </a:bodyPr>
          <a:lstStyle/>
          <a:p>
            <a:r>
              <a:rPr lang="da-DK" b="1" dirty="0">
                <a:solidFill>
                  <a:schemeClr val="tx2">
                    <a:lumMod val="60000"/>
                    <a:lumOff val="40000"/>
                  </a:schemeClr>
                </a:solidFill>
              </a:rPr>
              <a:t>T = </a:t>
            </a:r>
            <a:r>
              <a:rPr lang="da-DK" b="1" dirty="0" err="1">
                <a:solidFill>
                  <a:schemeClr val="tx2">
                    <a:lumMod val="60000"/>
                    <a:lumOff val="40000"/>
                  </a:schemeClr>
                </a:solidFill>
              </a:rPr>
              <a:t>trastuzumab</a:t>
            </a:r>
            <a:r>
              <a:rPr lang="da-DK" b="1" dirty="0">
                <a:solidFill>
                  <a:schemeClr val="tx2">
                    <a:lumMod val="60000"/>
                    <a:lumOff val="40000"/>
                  </a:schemeClr>
                </a:solidFill>
              </a:rPr>
              <a:t> hvis HER2-pos</a:t>
            </a:r>
            <a:endParaRPr lang="da-DK" dirty="0"/>
          </a:p>
        </p:txBody>
      </p:sp>
    </p:spTree>
    <p:extLst>
      <p:ext uri="{BB962C8B-B14F-4D97-AF65-F5344CB8AC3E}">
        <p14:creationId xmlns:p14="http://schemas.microsoft.com/office/powerpoint/2010/main" val="24500809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0C116D-99DD-234E-99FE-261288514347}"/>
              </a:ext>
            </a:extLst>
          </p:cNvPr>
          <p:cNvSpPr>
            <a:spLocks noGrp="1"/>
          </p:cNvSpPr>
          <p:nvPr>
            <p:ph type="title"/>
          </p:nvPr>
        </p:nvSpPr>
        <p:spPr/>
        <p:txBody>
          <a:bodyPr/>
          <a:lstStyle/>
          <a:p>
            <a:r>
              <a:rPr lang="da-DK" dirty="0"/>
              <a:t>Neo-</a:t>
            </a:r>
            <a:r>
              <a:rPr lang="da-DK" dirty="0" err="1"/>
              <a:t>adjuverende</a:t>
            </a:r>
            <a:r>
              <a:rPr lang="da-DK" dirty="0"/>
              <a:t> behandling</a:t>
            </a:r>
          </a:p>
        </p:txBody>
      </p:sp>
      <p:sp>
        <p:nvSpPr>
          <p:cNvPr id="3" name="Rektangel 2">
            <a:extLst>
              <a:ext uri="{FF2B5EF4-FFF2-40B4-BE49-F238E27FC236}">
                <a16:creationId xmlns:a16="http://schemas.microsoft.com/office/drawing/2014/main" id="{AA1FFCBD-B519-304A-B0D9-939CD154779E}"/>
              </a:ext>
            </a:extLst>
          </p:cNvPr>
          <p:cNvSpPr/>
          <p:nvPr/>
        </p:nvSpPr>
        <p:spPr>
          <a:xfrm>
            <a:off x="2195736" y="1844824"/>
            <a:ext cx="5412261" cy="3058481"/>
          </a:xfrm>
          <a:prstGeom prst="rect">
            <a:avLst/>
          </a:prstGeom>
          <a:solidFill>
            <a:srgbClr val="99FF33"/>
          </a:solidFill>
          <a:scene3d>
            <a:camera prst="orthographicFront"/>
            <a:lightRig rig="threePt" dir="t"/>
          </a:scene3d>
          <a:sp3d contourW="3175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b="1" dirty="0">
                <a:solidFill>
                  <a:schemeClr val="bg2"/>
                </a:solidFill>
              </a:rPr>
              <a:t>Alle HER2pos, </a:t>
            </a:r>
            <a:r>
              <a:rPr lang="da-DK" sz="2400" b="1" dirty="0" err="1">
                <a:solidFill>
                  <a:schemeClr val="bg2"/>
                </a:solidFill>
              </a:rPr>
              <a:t>Trippel</a:t>
            </a:r>
            <a:r>
              <a:rPr lang="da-DK" sz="2400" b="1" dirty="0">
                <a:solidFill>
                  <a:schemeClr val="bg2"/>
                </a:solidFill>
              </a:rPr>
              <a:t>-negative &gt; 2 cm – </a:t>
            </a:r>
          </a:p>
          <a:p>
            <a:pPr algn="ctr"/>
            <a:r>
              <a:rPr lang="da-DK" sz="2400" b="1" dirty="0">
                <a:solidFill>
                  <a:schemeClr val="bg2"/>
                </a:solidFill>
              </a:rPr>
              <a:t>eller N+ får neo-</a:t>
            </a:r>
            <a:r>
              <a:rPr lang="da-DK" sz="2400" b="1" dirty="0" err="1">
                <a:solidFill>
                  <a:schemeClr val="bg2"/>
                </a:solidFill>
              </a:rPr>
              <a:t>adjuvernde</a:t>
            </a:r>
            <a:r>
              <a:rPr lang="da-DK" sz="2400" b="1" dirty="0">
                <a:solidFill>
                  <a:schemeClr val="bg2"/>
                </a:solidFill>
              </a:rPr>
              <a:t> behandling</a:t>
            </a:r>
          </a:p>
        </p:txBody>
      </p:sp>
    </p:spTree>
    <p:extLst>
      <p:ext uri="{BB962C8B-B14F-4D97-AF65-F5344CB8AC3E}">
        <p14:creationId xmlns:p14="http://schemas.microsoft.com/office/powerpoint/2010/main" val="59701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24" y="857250"/>
            <a:ext cx="8929991" cy="5016172"/>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3" name="Rektangel 2">
            <a:extLst>
              <a:ext uri="{FF2B5EF4-FFF2-40B4-BE49-F238E27FC236}">
                <a16:creationId xmlns:a16="http://schemas.microsoft.com/office/drawing/2014/main" id="{4693A134-C78E-6D40-87C8-C888998714DF}"/>
              </a:ext>
            </a:extLst>
          </p:cNvPr>
          <p:cNvSpPr/>
          <p:nvPr/>
        </p:nvSpPr>
        <p:spPr>
          <a:xfrm>
            <a:off x="5805578" y="2673110"/>
            <a:ext cx="2954547" cy="2374211"/>
          </a:xfrm>
          <a:prstGeom prst="rect">
            <a:avLst/>
          </a:prstGeom>
          <a:solidFill>
            <a:schemeClr val="accent5">
              <a:lumMod val="75000"/>
            </a:schemeClr>
          </a:solidFill>
          <a:scene3d>
            <a:camera prst="orthographicFront"/>
            <a:lightRig rig="threePt" dir="t"/>
          </a:scene3d>
          <a:sp3d contourW="3175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FFFF00"/>
              </a:solidFill>
            </a:endParaRPr>
          </a:p>
          <a:p>
            <a:pPr algn="ctr"/>
            <a:r>
              <a:rPr lang="da-DK" dirty="0">
                <a:solidFill>
                  <a:srgbClr val="FFFF00"/>
                </a:solidFill>
              </a:rPr>
              <a:t>Alle </a:t>
            </a:r>
            <a:r>
              <a:rPr lang="da-DK" dirty="0" err="1">
                <a:solidFill>
                  <a:srgbClr val="FFFF00"/>
                </a:solidFill>
              </a:rPr>
              <a:t>postmenopausale</a:t>
            </a:r>
            <a:r>
              <a:rPr lang="da-DK" dirty="0">
                <a:solidFill>
                  <a:srgbClr val="FFFF00"/>
                </a:solidFill>
              </a:rPr>
              <a:t> får </a:t>
            </a:r>
            <a:r>
              <a:rPr lang="da-DK" dirty="0" err="1">
                <a:solidFill>
                  <a:srgbClr val="FFFF00"/>
                </a:solidFill>
              </a:rPr>
              <a:t>zoledronzyre</a:t>
            </a:r>
            <a:endParaRPr lang="da-DK" dirty="0">
              <a:solidFill>
                <a:srgbClr val="FFFF00"/>
              </a:solidFill>
            </a:endParaRPr>
          </a:p>
        </p:txBody>
      </p:sp>
    </p:spTree>
    <p:extLst>
      <p:ext uri="{BB962C8B-B14F-4D97-AF65-F5344CB8AC3E}">
        <p14:creationId xmlns:p14="http://schemas.microsoft.com/office/powerpoint/2010/main" val="32676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FACFC82-8EAA-A746-9D09-1E5B7916491F}"/>
              </a:ext>
            </a:extLst>
          </p:cNvPr>
          <p:cNvSpPr>
            <a:spLocks noGrp="1"/>
          </p:cNvSpPr>
          <p:nvPr>
            <p:ph type="title"/>
          </p:nvPr>
        </p:nvSpPr>
        <p:spPr/>
        <p:txBody>
          <a:bodyPr/>
          <a:lstStyle/>
          <a:p>
            <a:r>
              <a:rPr lang="da-DK" dirty="0"/>
              <a:t>Effekt af systemisk behandling efter op.</a:t>
            </a:r>
          </a:p>
        </p:txBody>
      </p:sp>
      <p:graphicFrame>
        <p:nvGraphicFramePr>
          <p:cNvPr id="2" name="Object 3"/>
          <p:cNvGraphicFramePr>
            <a:graphicFrameLocks noGrp="1" noChangeAspect="1"/>
          </p:cNvGraphicFramePr>
          <p:nvPr>
            <p:ph type="chart" idx="4294967295"/>
            <p:extLst/>
          </p:nvPr>
        </p:nvGraphicFramePr>
        <p:xfrm>
          <a:off x="1" y="2400300"/>
          <a:ext cx="5632379" cy="3562350"/>
        </p:xfrm>
        <a:graphic>
          <a:graphicData uri="http://schemas.openxmlformats.org/drawingml/2006/chart">
            <c:chart xmlns:c="http://schemas.openxmlformats.org/drawingml/2006/chart" xmlns:r="http://schemas.openxmlformats.org/officeDocument/2006/relationships" r:id="rId3"/>
          </a:graphicData>
        </a:graphic>
      </p:graphicFrame>
      <p:sp>
        <p:nvSpPr>
          <p:cNvPr id="192518" name="Pladsholder til indhold 2"/>
          <p:cNvSpPr txBox="1">
            <a:spLocks/>
          </p:cNvSpPr>
          <p:nvPr/>
        </p:nvSpPr>
        <p:spPr bwMode="auto">
          <a:xfrm>
            <a:off x="5314950" y="2457450"/>
            <a:ext cx="2571750" cy="1828800"/>
          </a:xfrm>
          <a:prstGeom prst="rect">
            <a:avLst/>
          </a:prstGeom>
          <a:solidFill>
            <a:schemeClr val="bg1"/>
          </a:solidFill>
          <a:ln>
            <a:noFill/>
          </a:ln>
          <a:extLst/>
        </p:spPr>
        <p:txBody>
          <a:bodyPr lIns="68565" tIns="34283" rIns="68565" bIns="34283"/>
          <a:lstStyle>
            <a:lvl1pPr marL="342900" indent="-342900"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a:buClr>
                <a:srgbClr val="FFFF99"/>
              </a:buClr>
              <a:buFontTx/>
              <a:buNone/>
            </a:pPr>
            <a:r>
              <a:rPr lang="da-DK" altLang="da-DK" sz="1500" dirty="0">
                <a:solidFill>
                  <a:schemeClr val="tx2"/>
                </a:solidFill>
                <a:latin typeface="Trebuchet MS" pitchFamily="34" charset="0"/>
              </a:rPr>
              <a:t>Anti-hormon behandling</a:t>
            </a:r>
          </a:p>
          <a:p>
            <a:pPr>
              <a:buClr>
                <a:srgbClr val="FFFF99"/>
              </a:buClr>
              <a:buFontTx/>
              <a:buNone/>
            </a:pPr>
            <a:r>
              <a:rPr lang="da-DK" altLang="da-DK" sz="1500" dirty="0">
                <a:solidFill>
                  <a:srgbClr val="57D4D7"/>
                </a:solidFill>
                <a:latin typeface="Trebuchet MS" pitchFamily="34" charset="0"/>
              </a:rPr>
              <a:t>Biologisk behandling</a:t>
            </a:r>
            <a:endParaRPr lang="da-DK" altLang="da-DK" sz="1500" dirty="0">
              <a:solidFill>
                <a:srgbClr val="4E67FF"/>
              </a:solidFill>
              <a:latin typeface="Trebuchet MS" pitchFamily="34" charset="0"/>
            </a:endParaRPr>
          </a:p>
          <a:p>
            <a:pPr>
              <a:buClr>
                <a:srgbClr val="FFFF99"/>
              </a:buClr>
              <a:buFontTx/>
              <a:buNone/>
            </a:pPr>
            <a:r>
              <a:rPr lang="da-DK" altLang="da-DK" sz="1500" dirty="0">
                <a:solidFill>
                  <a:srgbClr val="FFFF00"/>
                </a:solidFill>
                <a:latin typeface="Trebuchet MS" pitchFamily="34" charset="0"/>
              </a:rPr>
              <a:t>3. generations kemoterapi</a:t>
            </a:r>
            <a:endParaRPr lang="da-DK" altLang="da-DK" sz="1500" dirty="0">
              <a:solidFill>
                <a:srgbClr val="4E67FF"/>
              </a:solidFill>
              <a:latin typeface="Trebuchet MS" pitchFamily="34" charset="0"/>
            </a:endParaRPr>
          </a:p>
          <a:p>
            <a:pPr>
              <a:buClr>
                <a:srgbClr val="FFFF99"/>
              </a:buClr>
              <a:buFontTx/>
              <a:buNone/>
            </a:pPr>
            <a:r>
              <a:rPr lang="da-DK" altLang="da-DK" sz="1500" dirty="0">
                <a:solidFill>
                  <a:srgbClr val="FF0000"/>
                </a:solidFill>
                <a:latin typeface="Trebuchet MS" pitchFamily="34" charset="0"/>
              </a:rPr>
              <a:t>2. generations kemoterapi</a:t>
            </a:r>
            <a:endParaRPr lang="da-DK" altLang="da-DK" sz="1500" dirty="0">
              <a:solidFill>
                <a:srgbClr val="4E67FF"/>
              </a:solidFill>
              <a:latin typeface="Trebuchet MS" pitchFamily="34" charset="0"/>
            </a:endParaRPr>
          </a:p>
          <a:p>
            <a:pPr>
              <a:buClr>
                <a:srgbClr val="FFFF99"/>
              </a:buClr>
              <a:buFontTx/>
              <a:buNone/>
            </a:pPr>
            <a:r>
              <a:rPr lang="da-DK" altLang="da-DK" sz="1500" dirty="0">
                <a:solidFill>
                  <a:srgbClr val="FF00FF"/>
                </a:solidFill>
                <a:latin typeface="Trebuchet MS" pitchFamily="34" charset="0"/>
              </a:rPr>
              <a:t>1. generations kemoterapi</a:t>
            </a:r>
            <a:endParaRPr lang="da-DK" altLang="da-DK" sz="1500" dirty="0">
              <a:solidFill>
                <a:srgbClr val="4E67FF"/>
              </a:solidFill>
              <a:latin typeface="Trebuchet MS" pitchFamily="34" charset="0"/>
            </a:endParaRPr>
          </a:p>
          <a:p>
            <a:pPr>
              <a:buClr>
                <a:srgbClr val="FFFF99"/>
              </a:buClr>
              <a:buFontTx/>
              <a:buNone/>
            </a:pPr>
            <a:r>
              <a:rPr lang="da-DK" altLang="da-DK" sz="1500" dirty="0">
                <a:solidFill>
                  <a:srgbClr val="00FF00"/>
                </a:solidFill>
                <a:latin typeface="Trebuchet MS" pitchFamily="34" charset="0"/>
              </a:rPr>
              <a:t>Kirurgi alene</a:t>
            </a:r>
          </a:p>
          <a:p>
            <a:pPr>
              <a:buClr>
                <a:srgbClr val="FFFF99"/>
              </a:buClr>
              <a:buFontTx/>
              <a:buNone/>
            </a:pPr>
            <a:endParaRPr lang="da-DK" altLang="da-DK" sz="1500" dirty="0">
              <a:solidFill>
                <a:srgbClr val="4E67FF"/>
              </a:solidFill>
              <a:latin typeface="Trebuchet MS" pitchFamily="34" charset="0"/>
            </a:endParaRPr>
          </a:p>
        </p:txBody>
      </p:sp>
      <p:cxnSp>
        <p:nvCxnSpPr>
          <p:cNvPr id="5" name="Lige forbindelse 4">
            <a:extLst>
              <a:ext uri="{FF2B5EF4-FFF2-40B4-BE49-F238E27FC236}">
                <a16:creationId xmlns:a16="http://schemas.microsoft.com/office/drawing/2014/main" id="{8942278F-751F-6D46-8181-638875975D7B}"/>
              </a:ext>
            </a:extLst>
          </p:cNvPr>
          <p:cNvCxnSpPr>
            <a:cxnSpLocks/>
          </p:cNvCxnSpPr>
          <p:nvPr/>
        </p:nvCxnSpPr>
        <p:spPr>
          <a:xfrm>
            <a:off x="2787242" y="3880625"/>
            <a:ext cx="0" cy="122364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0125166"/>
      </p:ext>
    </p:extLst>
  </p:cSld>
  <p:clrMapOvr>
    <a:masterClrMapping/>
  </p:clrMapOvr>
  <p:transition>
    <p:circle/>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latshållare för innehåll 3" descr="1.tiff"/>
          <p:cNvPicPr>
            <a:picLocks noGrp="1" noChangeAspect="1"/>
          </p:cNvPicPr>
          <p:nvPr>
            <p:ph idx="1"/>
          </p:nvPr>
        </p:nvPicPr>
        <p:blipFill rotWithShape="1">
          <a:blip r:embed="rId3">
            <a:extLst>
              <a:ext uri="{28A0092B-C50C-407E-A947-70E740481C1C}">
                <a14:useLocalDpi xmlns:a14="http://schemas.microsoft.com/office/drawing/2010/main" val="0"/>
              </a:ext>
            </a:extLst>
          </a:blip>
          <a:srcRect t="44362" r="-307" b="116"/>
          <a:stretch/>
        </p:blipFill>
        <p:spPr>
          <a:xfrm>
            <a:off x="899592" y="908720"/>
            <a:ext cx="7486498" cy="5191416"/>
          </a:xfrm>
          <a:prstGeom prst="rect">
            <a:avLst/>
          </a:prstGeom>
          <a:pattFill prst="pct5">
            <a:fgClr>
              <a:schemeClr val="bg2"/>
            </a:fgClr>
            <a:bgClr>
              <a:schemeClr val="bg1"/>
            </a:bgClr>
          </a:pattFill>
          <a:ln>
            <a:noFill/>
          </a:ln>
          <a:effectLst>
            <a:softEdge rad="112500"/>
          </a:effectLst>
        </p:spPr>
      </p:pic>
    </p:spTree>
    <p:extLst>
      <p:ext uri="{BB962C8B-B14F-4D97-AF65-F5344CB8AC3E}">
        <p14:creationId xmlns:p14="http://schemas.microsoft.com/office/powerpoint/2010/main" val="32637921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ext Box 6"/>
          <p:cNvSpPr txBox="1">
            <a:spLocks noChangeArrowheads="1"/>
          </p:cNvSpPr>
          <p:nvPr/>
        </p:nvSpPr>
        <p:spPr bwMode="auto">
          <a:xfrm>
            <a:off x="4114800" y="6211888"/>
            <a:ext cx="5067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a:spcBef>
                <a:spcPct val="0"/>
              </a:spcBef>
              <a:buClrTx/>
              <a:buFontTx/>
              <a:buNone/>
            </a:pPr>
            <a:r>
              <a:rPr lang="da-DK" altLang="da-DK" sz="2400">
                <a:solidFill>
                  <a:srgbClr val="FFFF00"/>
                </a:solidFill>
                <a:latin typeface="Trebuchet MS" pitchFamily="34" charset="0"/>
              </a:rPr>
              <a:t>Acta Oncologica, 2008; 47: 525-536</a:t>
            </a:r>
          </a:p>
        </p:txBody>
      </p:sp>
      <p:sp>
        <p:nvSpPr>
          <p:cNvPr id="193539" name="Rectangle 2"/>
          <p:cNvSpPr txBox="1">
            <a:spLocks noChangeArrowheads="1"/>
          </p:cNvSpPr>
          <p:nvPr/>
        </p:nvSpPr>
        <p:spPr bwMode="auto">
          <a:xfrm>
            <a:off x="228600" y="0"/>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nchor="ct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algn="ctr">
              <a:spcBef>
                <a:spcPct val="0"/>
              </a:spcBef>
              <a:buClrTx/>
              <a:buFontTx/>
              <a:buNone/>
            </a:pPr>
            <a:r>
              <a:rPr lang="da-DK" altLang="da-DK" sz="4000">
                <a:solidFill>
                  <a:srgbClr val="FFFF00"/>
                </a:solidFill>
              </a:rPr>
              <a:t>Prognosen for brystkræft i DK 1977-2010</a:t>
            </a:r>
          </a:p>
        </p:txBody>
      </p:sp>
      <p:grpSp>
        <p:nvGrpSpPr>
          <p:cNvPr id="193540" name="Grupper 10"/>
          <p:cNvGrpSpPr>
            <a:grpSpLocks/>
          </p:cNvGrpSpPr>
          <p:nvPr/>
        </p:nvGrpSpPr>
        <p:grpSpPr bwMode="auto">
          <a:xfrm>
            <a:off x="1706563" y="1447800"/>
            <a:ext cx="5684837" cy="4114800"/>
            <a:chOff x="1707356" y="990600"/>
            <a:chExt cx="5684044" cy="4114800"/>
          </a:xfrm>
        </p:grpSpPr>
        <p:pic>
          <p:nvPicPr>
            <p:cNvPr id="193545" name="Billede 1" descr="Overlevelse &lt; 70.png"/>
            <p:cNvPicPr>
              <a:picLocks noChangeAspect="1"/>
            </p:cNvPicPr>
            <p:nvPr/>
          </p:nvPicPr>
          <p:blipFill>
            <a:blip r:embed="rId3">
              <a:extLst>
                <a:ext uri="{28A0092B-C50C-407E-A947-70E740481C1C}">
                  <a14:useLocalDpi xmlns:a14="http://schemas.microsoft.com/office/drawing/2010/main" val="0"/>
                </a:ext>
              </a:extLst>
            </a:blip>
            <a:srcRect b="29871"/>
            <a:stretch>
              <a:fillRect/>
            </a:stretch>
          </p:blipFill>
          <p:spPr bwMode="auto">
            <a:xfrm>
              <a:off x="1707356" y="990600"/>
              <a:ext cx="5684044"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3546" name="Lige forbindelse 3"/>
            <p:cNvCxnSpPr>
              <a:cxnSpLocks noChangeShapeType="1"/>
            </p:cNvCxnSpPr>
            <p:nvPr/>
          </p:nvCxnSpPr>
          <p:spPr bwMode="auto">
            <a:xfrm rot="5400000" flipH="1" flipV="1">
              <a:off x="3847306" y="2933700"/>
              <a:ext cx="2667794" cy="79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193547" name="Lige forbindelse 6"/>
            <p:cNvCxnSpPr>
              <a:cxnSpLocks noChangeShapeType="1"/>
            </p:cNvCxnSpPr>
            <p:nvPr/>
          </p:nvCxnSpPr>
          <p:spPr bwMode="auto">
            <a:xfrm rot="10800000">
              <a:off x="3124200" y="2438400"/>
              <a:ext cx="2057400" cy="158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cxnSp>
        <p:sp>
          <p:nvSpPr>
            <p:cNvPr id="193548" name="Kombinationstegning 7"/>
            <p:cNvSpPr>
              <a:spLocks noChangeArrowheads="1"/>
            </p:cNvSpPr>
            <p:nvPr/>
          </p:nvSpPr>
          <p:spPr bwMode="auto">
            <a:xfrm>
              <a:off x="4207258" y="1493030"/>
              <a:ext cx="1764334" cy="407190"/>
            </a:xfrm>
            <a:custGeom>
              <a:avLst/>
              <a:gdLst>
                <a:gd name="T0" fmla="*/ 0 w 1764334"/>
                <a:gd name="T1" fmla="*/ 0 h 407190"/>
                <a:gd name="T2" fmla="*/ 387766 w 1764334"/>
                <a:gd name="T3" fmla="*/ 145425 h 407190"/>
                <a:gd name="T4" fmla="*/ 707672 w 1764334"/>
                <a:gd name="T5" fmla="*/ 232680 h 407190"/>
                <a:gd name="T6" fmla="*/ 940332 w 1764334"/>
                <a:gd name="T7" fmla="*/ 290850 h 407190"/>
                <a:gd name="T8" fmla="*/ 1269933 w 1764334"/>
                <a:gd name="T9" fmla="*/ 339325 h 407190"/>
                <a:gd name="T10" fmla="*/ 1764334 w 1764334"/>
                <a:gd name="T11" fmla="*/ 407190 h 407190"/>
                <a:gd name="T12" fmla="*/ 1764334 w 1764334"/>
                <a:gd name="T13" fmla="*/ 407190 h 407190"/>
                <a:gd name="T14" fmla="*/ 0 60000 65536"/>
                <a:gd name="T15" fmla="*/ 0 60000 65536"/>
                <a:gd name="T16" fmla="*/ 0 60000 65536"/>
                <a:gd name="T17" fmla="*/ 0 60000 65536"/>
                <a:gd name="T18" fmla="*/ 0 60000 65536"/>
                <a:gd name="T19" fmla="*/ 0 60000 65536"/>
                <a:gd name="T20" fmla="*/ 0 60000 65536"/>
                <a:gd name="T21" fmla="*/ 0 w 1764334"/>
                <a:gd name="T22" fmla="*/ 0 h 407190"/>
                <a:gd name="T23" fmla="*/ 1764334 w 1764334"/>
                <a:gd name="T24" fmla="*/ 407190 h 4071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64334" h="407190">
                  <a:moveTo>
                    <a:pt x="0" y="0"/>
                  </a:moveTo>
                  <a:lnTo>
                    <a:pt x="387766" y="145425"/>
                  </a:lnTo>
                  <a:lnTo>
                    <a:pt x="707672" y="232680"/>
                  </a:lnTo>
                  <a:lnTo>
                    <a:pt x="940332" y="290850"/>
                  </a:lnTo>
                  <a:lnTo>
                    <a:pt x="1269933" y="339325"/>
                  </a:lnTo>
                  <a:lnTo>
                    <a:pt x="1764334" y="407190"/>
                  </a:lnTo>
                </a:path>
              </a:pathLst>
            </a:custGeom>
            <a:solidFill>
              <a:schemeClr val="accent1"/>
            </a:solidFill>
            <a:ln w="22225">
              <a:solidFill>
                <a:srgbClr val="FF0000"/>
              </a:solidFill>
              <a:prstDash val="dash"/>
              <a:round/>
              <a:headEnd/>
              <a:tailEnd/>
            </a:ln>
          </p:spPr>
          <p:txBody>
            <a:bodyPr/>
            <a:lstStyle/>
            <a:p>
              <a:endParaRPr lang="da-DK"/>
            </a:p>
          </p:txBody>
        </p:sp>
        <p:sp>
          <p:nvSpPr>
            <p:cNvPr id="193549" name="Tekstboks 9"/>
            <p:cNvSpPr txBox="1">
              <a:spLocks noChangeArrowheads="1"/>
            </p:cNvSpPr>
            <p:nvPr/>
          </p:nvSpPr>
          <p:spPr bwMode="auto">
            <a:xfrm>
              <a:off x="5562600" y="3810000"/>
              <a:ext cx="11962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eaLnBrk="1" hangingPunct="1">
                <a:spcBef>
                  <a:spcPct val="0"/>
                </a:spcBef>
                <a:buClrTx/>
                <a:buFontTx/>
                <a:buNone/>
              </a:pPr>
              <a:r>
                <a:rPr lang="da-DK" altLang="da-DK" sz="1800">
                  <a:solidFill>
                    <a:srgbClr val="000000"/>
                  </a:solidFill>
                </a:rPr>
                <a:t>N = 37.367</a:t>
              </a:r>
            </a:p>
          </p:txBody>
        </p:sp>
      </p:grpSp>
      <p:pic>
        <p:nvPicPr>
          <p:cNvPr id="1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3602038"/>
            <a:ext cx="5811837"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3542" name="Lige forbindelse 13"/>
          <p:cNvCxnSpPr>
            <a:cxnSpLocks noChangeShapeType="1"/>
            <a:stCxn id="193548" idx="3"/>
          </p:cNvCxnSpPr>
          <p:nvPr/>
        </p:nvCxnSpPr>
        <p:spPr bwMode="auto">
          <a:xfrm flipH="1" flipV="1">
            <a:off x="3048000" y="2209800"/>
            <a:ext cx="2100263" cy="31750"/>
          </a:xfrm>
          <a:prstGeom prst="line">
            <a:avLst/>
          </a:prstGeom>
          <a:noFill/>
          <a:ln w="19050">
            <a:solidFill>
              <a:srgbClr val="FF0000"/>
            </a:solidFill>
            <a:prstDash val="dot"/>
            <a:round/>
            <a:headEnd/>
            <a:tailEnd/>
          </a:ln>
          <a:extLst>
            <a:ext uri="{909E8E84-426E-40DD-AFC4-6F175D3DCCD1}">
              <a14:hiddenFill xmlns:a14="http://schemas.microsoft.com/office/drawing/2010/main">
                <a:noFill/>
              </a14:hiddenFill>
            </a:ext>
          </a:extLst>
        </p:spPr>
      </p:cxnSp>
      <p:sp>
        <p:nvSpPr>
          <p:cNvPr id="193543" name="Højre klammeparentes 14"/>
          <p:cNvSpPr>
            <a:spLocks/>
          </p:cNvSpPr>
          <p:nvPr/>
        </p:nvSpPr>
        <p:spPr bwMode="auto">
          <a:xfrm>
            <a:off x="5257800" y="2209800"/>
            <a:ext cx="152400" cy="685800"/>
          </a:xfrm>
          <a:prstGeom prst="rightBrace">
            <a:avLst>
              <a:gd name="adj1" fmla="val 8333"/>
              <a:gd name="adj2" fmla="val 50000"/>
            </a:avLst>
          </a:prstGeom>
          <a:solidFill>
            <a:schemeClr val="accent1"/>
          </a:solidFill>
          <a:ln w="28575">
            <a:solidFill>
              <a:srgbClr val="FF0000"/>
            </a:solidFill>
            <a:round/>
            <a:headEnd/>
            <a:tailEnd/>
          </a:ln>
        </p:spPr>
        <p:txBody>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a:spcBef>
                <a:spcPct val="0"/>
              </a:spcBef>
              <a:buClrTx/>
              <a:buFontTx/>
              <a:buNone/>
            </a:pPr>
            <a:endParaRPr lang="da-DK" altLang="da-DK" sz="2400">
              <a:solidFill>
                <a:srgbClr val="000000"/>
              </a:solidFill>
              <a:latin typeface="Trebuchet MS" pitchFamily="34" charset="0"/>
            </a:endParaRPr>
          </a:p>
        </p:txBody>
      </p:sp>
      <p:sp>
        <p:nvSpPr>
          <p:cNvPr id="193544" name="Tekstboks 15"/>
          <p:cNvSpPr txBox="1">
            <a:spLocks noChangeArrowheads="1"/>
          </p:cNvSpPr>
          <p:nvPr/>
        </p:nvSpPr>
        <p:spPr bwMode="auto">
          <a:xfrm>
            <a:off x="5715000" y="2373313"/>
            <a:ext cx="750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eaLnBrk="1" hangingPunct="1">
              <a:spcBef>
                <a:spcPct val="0"/>
              </a:spcBef>
              <a:buClrTx/>
              <a:buFontTx/>
              <a:buNone/>
            </a:pPr>
            <a:r>
              <a:rPr lang="da-DK" altLang="da-DK" sz="1800" b="1">
                <a:solidFill>
                  <a:srgbClr val="FF0000"/>
                </a:solidFill>
              </a:rPr>
              <a:t>&gt; 20%</a:t>
            </a:r>
          </a:p>
        </p:txBody>
      </p:sp>
    </p:spTree>
    <p:extLst>
      <p:ext uri="{BB962C8B-B14F-4D97-AF65-F5344CB8AC3E}">
        <p14:creationId xmlns:p14="http://schemas.microsoft.com/office/powerpoint/2010/main" val="20524386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p:cNvSpPr>
            <a:spLocks noGrp="1"/>
          </p:cNvSpPr>
          <p:nvPr>
            <p:ph type="ctrTitle"/>
          </p:nvPr>
        </p:nvSpPr>
        <p:spPr>
          <a:solidFill>
            <a:srgbClr val="000000"/>
          </a:solidFill>
          <a:effectLst>
            <a:glow rad="139700">
              <a:schemeClr val="accent3">
                <a:satMod val="175000"/>
                <a:alpha val="40000"/>
              </a:schemeClr>
            </a:glow>
            <a:outerShdw blurRad="40000" dist="23000" dir="5400000" rotWithShape="0">
              <a:srgbClr val="000000">
                <a:alpha val="35000"/>
              </a:srgbClr>
            </a:outerShdw>
          </a:effectLst>
          <a:extLst>
            <a:ext uri="{FAA26D3D-D897-4be2-8F04-BA451C77F1D7}"/>
          </a:extLst>
        </p:spPr>
        <p:style>
          <a:lnRef idx="0">
            <a:schemeClr val="accent4"/>
          </a:lnRef>
          <a:fillRef idx="3">
            <a:schemeClr val="accent4"/>
          </a:fillRef>
          <a:effectRef idx="3">
            <a:schemeClr val="accent4"/>
          </a:effectRef>
          <a:fontRef idx="minor">
            <a:schemeClr val="lt1"/>
          </a:fontRef>
        </p:style>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defRPr/>
            </a:pPr>
            <a:r>
              <a:rPr lang="da-DK" altLang="da-DK" sz="3300" dirty="0">
                <a:solidFill>
                  <a:srgbClr val="FFFF00"/>
                </a:solidFill>
              </a:rPr>
              <a:t>Endokrin behandling</a:t>
            </a:r>
            <a:endParaRPr lang="en-GB" altLang="da-DK" sz="3300" dirty="0"/>
          </a:p>
        </p:txBody>
      </p:sp>
      <p:sp>
        <p:nvSpPr>
          <p:cNvPr id="111621" name="Underrubrik 3"/>
          <p:cNvSpPr>
            <a:spLocks noGrp="1"/>
          </p:cNvSpPr>
          <p:nvPr>
            <p:ph type="subTitle" idx="1"/>
          </p:nvPr>
        </p:nvSpPr>
        <p:spPr/>
        <p:txBody>
          <a:bodyPr/>
          <a:lstStyle/>
          <a:p>
            <a:endParaRPr lang="da-DK" altLang="da-DK"/>
          </a:p>
        </p:txBody>
      </p:sp>
    </p:spTree>
    <p:extLst>
      <p:ext uri="{BB962C8B-B14F-4D97-AF65-F5344CB8AC3E}">
        <p14:creationId xmlns:p14="http://schemas.microsoft.com/office/powerpoint/2010/main" val="28832173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42" name="Rectangle 2"/>
          <p:cNvSpPr>
            <a:spLocks noGrp="1" noChangeArrowheads="1"/>
          </p:cNvSpPr>
          <p:nvPr>
            <p:ph type="ctrTitle"/>
          </p:nvPr>
        </p:nvSpPr>
        <p:spPr>
          <a:xfrm>
            <a:off x="154014" y="459618"/>
            <a:ext cx="5829300" cy="1102520"/>
          </a:xfrm>
        </p:spPr>
        <p:txBody>
          <a:bodyPr/>
          <a:lstStyle/>
          <a:p>
            <a:pPr algn="l"/>
            <a:r>
              <a:rPr lang="da-DK" altLang="da-DK" dirty="0">
                <a:solidFill>
                  <a:srgbClr val="FFFF00"/>
                </a:solidFill>
              </a:rPr>
              <a:t>Brystkræft</a:t>
            </a:r>
          </a:p>
        </p:txBody>
      </p:sp>
      <p:pic>
        <p:nvPicPr>
          <p:cNvPr id="3" name="Bildobjekt 2" descr="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1214755"/>
            <a:ext cx="3078342" cy="4271411"/>
          </a:xfrm>
          <a:prstGeom prst="rect">
            <a:avLst/>
          </a:prstGeom>
          <a:effectLst>
            <a:glow rad="228600">
              <a:schemeClr val="accent3">
                <a:satMod val="175000"/>
                <a:alpha val="40000"/>
              </a:schemeClr>
            </a:glow>
          </a:effectLst>
        </p:spPr>
      </p:pic>
      <p:sp>
        <p:nvSpPr>
          <p:cNvPr id="112644" name="Rektangel 1"/>
          <p:cNvSpPr>
            <a:spLocks noChangeArrowheads="1"/>
          </p:cNvSpPr>
          <p:nvPr/>
        </p:nvSpPr>
        <p:spPr bwMode="auto">
          <a:xfrm>
            <a:off x="4979195" y="5581650"/>
            <a:ext cx="266855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eaLnBrk="1" hangingPunct="1">
              <a:spcBef>
                <a:spcPct val="0"/>
              </a:spcBef>
              <a:buClrTx/>
              <a:buFontTx/>
              <a:buNone/>
            </a:pPr>
            <a:r>
              <a:rPr lang="sv-SE" altLang="da-DK" sz="1350">
                <a:solidFill>
                  <a:srgbClr val="FFFFFF"/>
                </a:solidFill>
              </a:rPr>
              <a:t>Raphael. La Fornarina. c.1518-1519</a:t>
            </a:r>
          </a:p>
        </p:txBody>
      </p:sp>
      <p:pic>
        <p:nvPicPr>
          <p:cNvPr id="4" name="Bildobjekt 3"/>
          <p:cNvPicPr>
            <a:picLocks noChangeAspect="1"/>
          </p:cNvPicPr>
          <p:nvPr/>
        </p:nvPicPr>
        <p:blipFill>
          <a:blip r:embed="rId4"/>
          <a:stretch>
            <a:fillRect/>
          </a:stretch>
        </p:blipFill>
        <p:spPr>
          <a:xfrm>
            <a:off x="1431522" y="3368594"/>
            <a:ext cx="3086472" cy="2314854"/>
          </a:xfrm>
          <a:prstGeom prst="rect">
            <a:avLst/>
          </a:prstGeom>
          <a:effectLst>
            <a:glow rad="228600">
              <a:schemeClr val="accent3">
                <a:satMod val="175000"/>
                <a:alpha val="40000"/>
              </a:schemeClr>
            </a:glow>
          </a:effectLst>
        </p:spPr>
      </p:pic>
      <p:sp>
        <p:nvSpPr>
          <p:cNvPr id="112646" name="Rektangel 5"/>
          <p:cNvSpPr>
            <a:spLocks noChangeArrowheads="1"/>
          </p:cNvSpPr>
          <p:nvPr/>
        </p:nvSpPr>
        <p:spPr bwMode="auto">
          <a:xfrm>
            <a:off x="1818086" y="5744766"/>
            <a:ext cx="248364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eaLnBrk="1" hangingPunct="1">
              <a:spcBef>
                <a:spcPct val="0"/>
              </a:spcBef>
              <a:buClrTx/>
              <a:buFontTx/>
              <a:buNone/>
            </a:pPr>
            <a:r>
              <a:rPr lang="sv-SE" altLang="da-DK" sz="1350">
                <a:solidFill>
                  <a:srgbClr val="FFFFFF"/>
                </a:solidFill>
              </a:rPr>
              <a:t>Rembrandt   1662-1664</a:t>
            </a:r>
          </a:p>
        </p:txBody>
      </p:sp>
      <p:pic>
        <p:nvPicPr>
          <p:cNvPr id="7" name="Picture 11" descr="EdSmPaPlateVIandVIIPrints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9682" y="1592796"/>
            <a:ext cx="2052228" cy="1572084"/>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8" name="Text Box 12"/>
          <p:cNvSpPr txBox="1">
            <a:spLocks noChangeArrowheads="1"/>
          </p:cNvSpPr>
          <p:nvPr/>
        </p:nvSpPr>
        <p:spPr bwMode="auto">
          <a:xfrm rot="5400000">
            <a:off x="2846877" y="1968432"/>
            <a:ext cx="2425121" cy="623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8565" tIns="34283" rIns="68565" bIns="34283">
            <a:spAutoFit/>
          </a:bodyPr>
          <a:lstStyle/>
          <a:p>
            <a:pPr algn="ctr">
              <a:defRPr/>
            </a:pPr>
            <a:r>
              <a:rPr lang="da-DK" b="1" dirty="0">
                <a:solidFill>
                  <a:srgbClr val="FFFFFF"/>
                </a:solidFill>
                <a:latin typeface="Calibri"/>
                <a:ea typeface="ＭＳ Ｐゴシック" charset="0"/>
                <a:cs typeface="ＭＳ Ｐゴシック" charset="0"/>
              </a:rPr>
              <a:t>Smith og Ebers</a:t>
            </a:r>
            <a:r>
              <a:rPr lang="da-DK" dirty="0">
                <a:solidFill>
                  <a:srgbClr val="FFFFFF"/>
                </a:solidFill>
                <a:latin typeface="Calibri"/>
                <a:ea typeface="ＭＳ Ｐゴシック" charset="0"/>
                <a:cs typeface="ＭＳ Ｐゴシック" charset="0"/>
              </a:rPr>
              <a:t> </a:t>
            </a:r>
            <a:r>
              <a:rPr lang="da-DK" b="1" dirty="0">
                <a:solidFill>
                  <a:srgbClr val="FFFFFF"/>
                </a:solidFill>
                <a:latin typeface="Calibri"/>
                <a:ea typeface="ＭＳ Ｐゴシック" charset="0"/>
                <a:cs typeface="ＭＳ Ｐゴシック" charset="0"/>
              </a:rPr>
              <a:t>papyrus</a:t>
            </a:r>
            <a:r>
              <a:rPr lang="da-DK" dirty="0">
                <a:solidFill>
                  <a:srgbClr val="FFFFFF"/>
                </a:solidFill>
                <a:latin typeface="Calibri"/>
                <a:ea typeface="ＭＳ Ｐゴシック" charset="0"/>
                <a:cs typeface="ＭＳ Ｐゴシック" charset="0"/>
              </a:rPr>
              <a:t> </a:t>
            </a:r>
          </a:p>
          <a:p>
            <a:pPr algn="ctr">
              <a:defRPr/>
            </a:pPr>
            <a:r>
              <a:rPr lang="da-DK" dirty="0">
                <a:solidFill>
                  <a:srgbClr val="FFFFFF"/>
                </a:solidFill>
                <a:latin typeface="Calibri"/>
                <a:ea typeface="ＭＳ Ｐゴシック" charset="0"/>
                <a:cs typeface="ＭＳ Ｐゴシック" charset="0"/>
                <a:hlinkClick r:id="rId6" tooltip="1600s BC"/>
              </a:rPr>
              <a:t>1600 BC</a:t>
            </a:r>
            <a:endParaRPr lang="da-DK" dirty="0">
              <a:solidFill>
                <a:srgbClr val="FFFFFF"/>
              </a:solidFill>
              <a:latin typeface="Calibri"/>
              <a:ea typeface="ＭＳ Ｐゴシック" charset="0"/>
              <a:cs typeface="ＭＳ Ｐゴシック" charset="0"/>
            </a:endParaRPr>
          </a:p>
        </p:txBody>
      </p:sp>
      <p:sp>
        <p:nvSpPr>
          <p:cNvPr id="9" name="Rectangle 3"/>
          <p:cNvSpPr txBox="1">
            <a:spLocks noChangeArrowheads="1"/>
          </p:cNvSpPr>
          <p:nvPr/>
        </p:nvSpPr>
        <p:spPr bwMode="auto">
          <a:xfrm rot="20863965">
            <a:off x="1655676" y="1836084"/>
            <a:ext cx="5829300" cy="3510317"/>
          </a:xfrm>
          <a:prstGeom prst="rect">
            <a:avLst/>
          </a:prstGeom>
          <a:solidFill>
            <a:schemeClr val="accent4">
              <a:lumMod val="25000"/>
            </a:schemeClr>
          </a:solidFill>
          <a:ln>
            <a:noFill/>
          </a:ln>
          <a:effectLst>
            <a:glow rad="228600">
              <a:schemeClr val="accent3">
                <a:satMod val="175000"/>
                <a:alpha val="40000"/>
              </a:schemeClr>
            </a:glow>
          </a:effectLst>
          <a:extLs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lIns="67853" tIns="33331" rIns="67853" bIns="33331"/>
          <a:lstStyle>
            <a:lvl1pPr marL="609600" indent="-609600" eaLnBrk="0" hangingPunct="0">
              <a:defRPr sz="2400">
                <a:solidFill>
                  <a:schemeClr val="tx1"/>
                </a:solidFill>
                <a:latin typeface="Calibri" pitchFamily="34" charset="0"/>
                <a:ea typeface="MS PGothic" pitchFamily="34" charset="-128"/>
              </a:defRPr>
            </a:lvl1pPr>
            <a:lvl2pPr marL="990600" indent="-53340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lnSpc>
                <a:spcPct val="80000"/>
              </a:lnSpc>
              <a:spcBef>
                <a:spcPct val="20000"/>
              </a:spcBef>
              <a:buClr>
                <a:schemeClr val="tx2"/>
              </a:buClr>
              <a:defRPr/>
            </a:pPr>
            <a:r>
              <a:rPr lang="en-GB" altLang="ja-JP"/>
              <a:t>Gender     :   </a:t>
            </a:r>
            <a:r>
              <a:rPr lang="en-GB" altLang="ja-JP">
                <a:sym typeface="SPSS Marker Set" pitchFamily="2" charset="2"/>
              </a:rPr>
              <a:t>200:1</a:t>
            </a:r>
          </a:p>
          <a:p>
            <a:pPr algn="ctr">
              <a:lnSpc>
                <a:spcPct val="80000"/>
              </a:lnSpc>
              <a:spcBef>
                <a:spcPct val="20000"/>
              </a:spcBef>
              <a:buClr>
                <a:schemeClr val="tx2"/>
              </a:buClr>
              <a:defRPr/>
            </a:pPr>
            <a:r>
              <a:rPr lang="en-GB" altLang="ja-JP"/>
              <a:t>Reproduction and hormones </a:t>
            </a:r>
          </a:p>
          <a:p>
            <a:pPr lvl="1" algn="ctr">
              <a:lnSpc>
                <a:spcPct val="80000"/>
              </a:lnSpc>
              <a:spcBef>
                <a:spcPct val="20000"/>
              </a:spcBef>
              <a:buClr>
                <a:schemeClr val="tx1"/>
              </a:buClr>
              <a:defRPr/>
            </a:pPr>
            <a:r>
              <a:rPr lang="en-GB" altLang="ja-JP" sz="2100"/>
              <a:t>Age at menarche - 4% </a:t>
            </a:r>
            <a:r>
              <a:rPr lang="en-GB" altLang="ja-JP" sz="2100">
                <a:cs typeface="Times New Roman" pitchFamily="18" charset="0"/>
              </a:rPr>
              <a:t>↓/year</a:t>
            </a:r>
          </a:p>
          <a:p>
            <a:pPr lvl="1" algn="ctr">
              <a:lnSpc>
                <a:spcPct val="80000"/>
              </a:lnSpc>
              <a:spcBef>
                <a:spcPct val="20000"/>
              </a:spcBef>
              <a:buClr>
                <a:schemeClr val="tx1"/>
              </a:buClr>
              <a:defRPr/>
            </a:pPr>
            <a:r>
              <a:rPr lang="en-GB" altLang="ja-JP" sz="2100"/>
              <a:t>Age at menopause – 3% ↑/year </a:t>
            </a:r>
          </a:p>
          <a:p>
            <a:pPr lvl="1" algn="ctr">
              <a:lnSpc>
                <a:spcPct val="80000"/>
              </a:lnSpc>
              <a:spcBef>
                <a:spcPct val="20000"/>
              </a:spcBef>
              <a:buClr>
                <a:schemeClr val="tx1"/>
              </a:buClr>
              <a:defRPr/>
            </a:pPr>
            <a:r>
              <a:rPr lang="en-GB" altLang="ja-JP" sz="2100"/>
              <a:t>Time between menarche and first pregnancy – 3% ↑/year</a:t>
            </a:r>
          </a:p>
          <a:p>
            <a:pPr lvl="1" algn="ctr">
              <a:lnSpc>
                <a:spcPct val="80000"/>
              </a:lnSpc>
              <a:spcBef>
                <a:spcPct val="20000"/>
              </a:spcBef>
              <a:buClr>
                <a:schemeClr val="tx1"/>
              </a:buClr>
              <a:defRPr/>
            </a:pPr>
            <a:r>
              <a:rPr lang="en-GB" altLang="ja-JP" sz="2100"/>
              <a:t>Child birth – 7% ↓/ child</a:t>
            </a:r>
          </a:p>
          <a:p>
            <a:pPr lvl="1" algn="ctr">
              <a:lnSpc>
                <a:spcPct val="80000"/>
              </a:lnSpc>
              <a:spcBef>
                <a:spcPct val="20000"/>
              </a:spcBef>
              <a:buClr>
                <a:schemeClr val="tx1"/>
              </a:buClr>
              <a:defRPr/>
            </a:pPr>
            <a:r>
              <a:rPr lang="en-GB" altLang="ja-JP" sz="2100"/>
              <a:t>Breast feeding – 4% ↓/year</a:t>
            </a:r>
          </a:p>
          <a:p>
            <a:pPr lvl="1" algn="ctr">
              <a:lnSpc>
                <a:spcPct val="80000"/>
              </a:lnSpc>
              <a:spcBef>
                <a:spcPct val="20000"/>
              </a:spcBef>
              <a:buClr>
                <a:schemeClr val="tx1"/>
              </a:buClr>
              <a:defRPr/>
            </a:pPr>
            <a:r>
              <a:rPr lang="en-GB" altLang="ja-JP" sz="2100"/>
              <a:t>Hormone treatment – 2% ↑/year</a:t>
            </a:r>
          </a:p>
          <a:p>
            <a:pPr lvl="1" algn="ctr">
              <a:lnSpc>
                <a:spcPct val="80000"/>
              </a:lnSpc>
              <a:spcBef>
                <a:spcPct val="20000"/>
              </a:spcBef>
              <a:buClr>
                <a:schemeClr val="tx1"/>
              </a:buClr>
              <a:defRPr/>
            </a:pPr>
            <a:r>
              <a:rPr lang="en-GB" altLang="ja-JP" sz="2100"/>
              <a:t>Bodyweight – 1% ↑/year/kg after menopause</a:t>
            </a:r>
            <a:endParaRPr lang="en-GB" altLang="ja-JP" sz="2100">
              <a:solidFill>
                <a:srgbClr val="FF0000"/>
              </a:solidFill>
            </a:endParaRPr>
          </a:p>
        </p:txBody>
      </p:sp>
      <p:pic>
        <p:nvPicPr>
          <p:cNvPr id="2" name="Bildobjekt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781821">
            <a:off x="4158855" y="1865710"/>
            <a:ext cx="40600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08773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par>
                                <p:cTn id="11" presetID="25"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6" dur="1000" fill="hold"/>
                                        <p:tgtEl>
                                          <p:spTgt spid="2"/>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r>
              <a:rPr lang="en-GB" altLang="da-DK"/>
              <a:t>First ”anti-hormone”-treatment</a:t>
            </a:r>
          </a:p>
        </p:txBody>
      </p:sp>
      <p:sp>
        <p:nvSpPr>
          <p:cNvPr id="132099" name="Rectangle 3"/>
          <p:cNvSpPr>
            <a:spLocks noGrp="1" noChangeArrowheads="1"/>
          </p:cNvSpPr>
          <p:nvPr>
            <p:ph type="body" idx="1"/>
          </p:nvPr>
        </p:nvSpPr>
        <p:spPr>
          <a:xfrm>
            <a:off x="685800" y="1484784"/>
            <a:ext cx="7772400" cy="4114800"/>
          </a:xfrm>
          <a:effectLst>
            <a:glow rad="139700">
              <a:schemeClr val="accent3">
                <a:satMod val="175000"/>
                <a:alpha val="40000"/>
              </a:schemeClr>
            </a:glow>
            <a:outerShdw blurRad="40000" dist="20000" dir="5400000" rotWithShape="0">
              <a:srgbClr val="000000">
                <a:alpha val="38000"/>
              </a:srgbClr>
            </a:outerShdw>
          </a:effectLst>
          <a:extLst>
            <a:ext uri="{FAA26D3D-D897-4be2-8F04-BA451C77F1D7}"/>
          </a:extLst>
        </p:spPr>
        <p:style>
          <a:lnRef idx="3">
            <a:schemeClr val="lt1"/>
          </a:lnRef>
          <a:fillRef idx="1">
            <a:schemeClr val="dk1"/>
          </a:fillRef>
          <a:effectRef idx="1">
            <a:schemeClr val="dk1"/>
          </a:effectRef>
          <a:fontRef idx="minor">
            <a:schemeClr val="lt1"/>
          </a:fontRef>
        </p:style>
        <p:txBody>
          <a:bodyPr/>
          <a:lstStyle/>
          <a:p>
            <a:pPr>
              <a:buClr>
                <a:schemeClr val="accent1"/>
              </a:buClr>
              <a:defRPr/>
            </a:pPr>
            <a:r>
              <a:rPr lang="en-GB" dirty="0">
                <a:ea typeface="ＭＳ Ｐゴシック" charset="0"/>
                <a:cs typeface="ＭＳ Ｐゴシック" charset="0"/>
              </a:rPr>
              <a:t>George </a:t>
            </a:r>
            <a:r>
              <a:rPr lang="en-GB" dirty="0" err="1">
                <a:ea typeface="ＭＳ Ｐゴシック" charset="0"/>
                <a:cs typeface="ＭＳ Ｐゴシック" charset="0"/>
              </a:rPr>
              <a:t>Beatson</a:t>
            </a:r>
            <a:r>
              <a:rPr lang="en-GB" dirty="0">
                <a:ea typeface="ＭＳ Ｐゴシック" charset="0"/>
                <a:cs typeface="ＭＳ Ｐゴシック" charset="0"/>
              </a:rPr>
              <a:t> 1896 Lancet : </a:t>
            </a:r>
          </a:p>
          <a:p>
            <a:pPr lvl="1">
              <a:buClr>
                <a:schemeClr val="accent1"/>
              </a:buClr>
              <a:defRPr/>
            </a:pPr>
            <a:r>
              <a:rPr lang="en-GB" dirty="0">
                <a:ea typeface="ＭＳ Ｐゴシック" charset="0"/>
              </a:rPr>
              <a:t>Removed ovaries from 6 (7) women with metastatic breast cancer </a:t>
            </a:r>
            <a:r>
              <a:rPr lang="en-GB" dirty="0">
                <a:ea typeface="ＭＳ Ｐゴシック" charset="0"/>
                <a:sym typeface="Symbol" charset="0"/>
              </a:rPr>
              <a:t> 3 regressions</a:t>
            </a:r>
          </a:p>
        </p:txBody>
      </p:sp>
      <p:pic>
        <p:nvPicPr>
          <p:cNvPr id="2" name="Bildobjekt 1"/>
          <p:cNvPicPr>
            <a:picLocks noChangeAspect="1"/>
          </p:cNvPicPr>
          <p:nvPr/>
        </p:nvPicPr>
        <p:blipFill>
          <a:blip r:embed="rId3"/>
          <a:stretch>
            <a:fillRect/>
          </a:stretch>
        </p:blipFill>
        <p:spPr>
          <a:xfrm>
            <a:off x="6516216" y="3980532"/>
            <a:ext cx="1888846" cy="2688828"/>
          </a:xfrm>
          <a:prstGeom prst="rect">
            <a:avLst/>
          </a:prstGeom>
          <a:effectLst>
            <a:glow rad="228600">
              <a:schemeClr val="accent3">
                <a:satMod val="175000"/>
                <a:alpha val="40000"/>
              </a:schemeClr>
            </a:glow>
          </a:effectLst>
        </p:spPr>
      </p:pic>
      <p:pic>
        <p:nvPicPr>
          <p:cNvPr id="115719" name="Bildobjekt 3" descr="Uden navn.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213100"/>
            <a:ext cx="6065838"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21688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82" name="Oval 2"/>
          <p:cNvSpPr>
            <a:spLocks noChangeArrowheads="1"/>
          </p:cNvSpPr>
          <p:nvPr/>
        </p:nvSpPr>
        <p:spPr bwMode="auto">
          <a:xfrm>
            <a:off x="2033588" y="2672954"/>
            <a:ext cx="5086350" cy="2457450"/>
          </a:xfrm>
          <a:prstGeom prst="ellipse">
            <a:avLst/>
          </a:prstGeom>
          <a:gradFill rotWithShape="0">
            <a:gsLst>
              <a:gs pos="0">
                <a:schemeClr val="bg1"/>
              </a:gs>
              <a:gs pos="100000">
                <a:schemeClr val="hlink"/>
              </a:gs>
            </a:gsLst>
            <a:path path="shape">
              <a:fillToRect l="50000" t="50000" r="50000" b="50000"/>
            </a:path>
          </a:gradFill>
          <a:ln w="9525">
            <a:solidFill>
              <a:schemeClr val="tx1"/>
            </a:solidFill>
            <a:round/>
            <a:headEnd/>
            <a:tailEnd/>
          </a:ln>
        </p:spPr>
        <p:txBody>
          <a:bodyPr wrap="none" lIns="68565" tIns="34283" rIns="68565" bIns="34283" anchor="ct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algn="ctr">
              <a:spcBef>
                <a:spcPct val="0"/>
              </a:spcBef>
              <a:buClrTx/>
              <a:buFontTx/>
              <a:buNone/>
            </a:pPr>
            <a:endParaRPr lang="sv-SE" altLang="da-DK" sz="1800">
              <a:latin typeface="Times New Roman" pitchFamily="18" charset="0"/>
            </a:endParaRPr>
          </a:p>
        </p:txBody>
      </p:sp>
      <p:sp>
        <p:nvSpPr>
          <p:cNvPr id="122883" name="Oval 4"/>
          <p:cNvSpPr>
            <a:spLocks noChangeArrowheads="1"/>
          </p:cNvSpPr>
          <p:nvPr/>
        </p:nvSpPr>
        <p:spPr bwMode="auto">
          <a:xfrm>
            <a:off x="2914650" y="3200400"/>
            <a:ext cx="1885950" cy="857250"/>
          </a:xfrm>
          <a:prstGeom prst="ellipse">
            <a:avLst/>
          </a:prstGeom>
          <a:gradFill rotWithShape="0">
            <a:gsLst>
              <a:gs pos="0">
                <a:srgbClr val="000000"/>
              </a:gs>
              <a:gs pos="39999">
                <a:srgbClr val="0A128C"/>
              </a:gs>
              <a:gs pos="70000">
                <a:srgbClr val="181CC7"/>
              </a:gs>
              <a:gs pos="88000">
                <a:srgbClr val="7005D4"/>
              </a:gs>
              <a:gs pos="100000">
                <a:srgbClr val="8C3D91"/>
              </a:gs>
            </a:gsLst>
            <a:path path="shape">
              <a:fillToRect l="50000" t="50000" r="50000" b="50000"/>
            </a:path>
          </a:gradFill>
          <a:ln w="9525">
            <a:solidFill>
              <a:schemeClr val="tx1"/>
            </a:solidFill>
            <a:round/>
            <a:headEnd/>
            <a:tailEnd/>
          </a:ln>
        </p:spPr>
        <p:txBody>
          <a:bodyPr wrap="none" anchor="ct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eaLnBrk="1" hangingPunct="1">
              <a:spcBef>
                <a:spcPct val="0"/>
              </a:spcBef>
              <a:buClrTx/>
              <a:buFontTx/>
              <a:buNone/>
            </a:pPr>
            <a:endParaRPr lang="sv-SE" altLang="da-DK" sz="1350"/>
          </a:p>
        </p:txBody>
      </p:sp>
      <p:sp>
        <p:nvSpPr>
          <p:cNvPr id="122884" name="AutoShape 5"/>
          <p:cNvSpPr>
            <a:spLocks noChangeArrowheads="1"/>
          </p:cNvSpPr>
          <p:nvPr/>
        </p:nvSpPr>
        <p:spPr bwMode="auto">
          <a:xfrm rot="-5038951">
            <a:off x="5000625" y="3343275"/>
            <a:ext cx="228600" cy="62865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lnTo>
                  <a:pt x="5400" y="10800"/>
                </a:lnTo>
                <a:close/>
              </a:path>
            </a:pathLst>
          </a:custGeom>
          <a:solidFill>
            <a:srgbClr val="6600CC">
              <a:alpha val="50195"/>
            </a:srgbClr>
          </a:solidFill>
          <a:ln w="9525">
            <a:solidFill>
              <a:schemeClr val="tx1"/>
            </a:solidFill>
            <a:miter lim="800000"/>
            <a:headEnd/>
            <a:tailEnd/>
          </a:ln>
        </p:spPr>
        <p:txBody>
          <a:bodyPr wrap="none" anchor="ctr"/>
          <a:lstStyle/>
          <a:p>
            <a:endParaRPr lang="da-DK"/>
          </a:p>
        </p:txBody>
      </p:sp>
      <p:sp>
        <p:nvSpPr>
          <p:cNvPr id="122885" name="AutoShape 6"/>
          <p:cNvSpPr>
            <a:spLocks noChangeArrowheads="1"/>
          </p:cNvSpPr>
          <p:nvPr/>
        </p:nvSpPr>
        <p:spPr bwMode="auto">
          <a:xfrm rot="-2890786">
            <a:off x="4772025" y="3743325"/>
            <a:ext cx="228600" cy="62865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lnTo>
                  <a:pt x="5400" y="10800"/>
                </a:lnTo>
                <a:close/>
              </a:path>
            </a:pathLst>
          </a:custGeom>
          <a:solidFill>
            <a:srgbClr val="6600CC">
              <a:alpha val="50195"/>
            </a:srgbClr>
          </a:solidFill>
          <a:ln w="9525">
            <a:solidFill>
              <a:schemeClr val="tx1"/>
            </a:solidFill>
            <a:miter lim="800000"/>
            <a:headEnd/>
            <a:tailEnd/>
          </a:ln>
        </p:spPr>
        <p:txBody>
          <a:bodyPr wrap="none" anchor="ctr"/>
          <a:lstStyle/>
          <a:p>
            <a:endParaRPr lang="da-DK"/>
          </a:p>
        </p:txBody>
      </p:sp>
      <p:sp>
        <p:nvSpPr>
          <p:cNvPr id="122886" name="AutoShape 6"/>
          <p:cNvSpPr>
            <a:spLocks noChangeArrowheads="1"/>
          </p:cNvSpPr>
          <p:nvPr/>
        </p:nvSpPr>
        <p:spPr bwMode="auto">
          <a:xfrm rot="-5688314">
            <a:off x="4886325" y="3028950"/>
            <a:ext cx="228600" cy="62865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lnTo>
                  <a:pt x="5400" y="10800"/>
                </a:lnTo>
                <a:close/>
              </a:path>
            </a:pathLst>
          </a:custGeom>
          <a:solidFill>
            <a:srgbClr val="6600CC">
              <a:alpha val="50195"/>
            </a:srgbClr>
          </a:solidFill>
          <a:ln w="9525">
            <a:solidFill>
              <a:schemeClr val="tx1"/>
            </a:solidFill>
            <a:miter lim="800000"/>
            <a:headEnd/>
            <a:tailEnd/>
          </a:ln>
        </p:spPr>
        <p:txBody>
          <a:bodyPr wrap="none" anchor="ctr"/>
          <a:lstStyle/>
          <a:p>
            <a:endParaRPr lang="da-DK"/>
          </a:p>
        </p:txBody>
      </p:sp>
      <p:sp>
        <p:nvSpPr>
          <p:cNvPr id="122887" name="AutoShape 6"/>
          <p:cNvSpPr>
            <a:spLocks noChangeArrowheads="1"/>
          </p:cNvSpPr>
          <p:nvPr/>
        </p:nvSpPr>
        <p:spPr bwMode="auto">
          <a:xfrm rot="-7675947">
            <a:off x="4499968" y="2539009"/>
            <a:ext cx="228600" cy="88701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lnTo>
                  <a:pt x="5400" y="10800"/>
                </a:lnTo>
                <a:close/>
              </a:path>
            </a:pathLst>
          </a:custGeom>
          <a:solidFill>
            <a:srgbClr val="6600CC">
              <a:alpha val="50195"/>
            </a:srgbClr>
          </a:solidFill>
          <a:ln w="9525">
            <a:solidFill>
              <a:schemeClr val="tx1"/>
            </a:solidFill>
            <a:miter lim="800000"/>
            <a:headEnd/>
            <a:tailEnd/>
          </a:ln>
        </p:spPr>
        <p:txBody>
          <a:bodyPr wrap="none" anchor="ctr"/>
          <a:lstStyle/>
          <a:p>
            <a:endParaRPr lang="da-DK"/>
          </a:p>
        </p:txBody>
      </p:sp>
      <p:sp>
        <p:nvSpPr>
          <p:cNvPr id="122888" name="AutoShape 6"/>
          <p:cNvSpPr>
            <a:spLocks noChangeArrowheads="1"/>
          </p:cNvSpPr>
          <p:nvPr/>
        </p:nvSpPr>
        <p:spPr bwMode="auto">
          <a:xfrm rot="-1158671">
            <a:off x="4246960" y="4043363"/>
            <a:ext cx="228600" cy="62865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lnTo>
                  <a:pt x="5400" y="10800"/>
                </a:lnTo>
                <a:close/>
              </a:path>
            </a:pathLst>
          </a:custGeom>
          <a:solidFill>
            <a:srgbClr val="6600CC">
              <a:alpha val="50195"/>
            </a:srgbClr>
          </a:solidFill>
          <a:ln w="9525">
            <a:solidFill>
              <a:schemeClr val="tx1"/>
            </a:solidFill>
            <a:miter lim="800000"/>
            <a:headEnd/>
            <a:tailEnd/>
          </a:ln>
        </p:spPr>
        <p:txBody>
          <a:bodyPr wrap="none" anchor="ctr"/>
          <a:lstStyle/>
          <a:p>
            <a:endParaRPr lang="da-DK"/>
          </a:p>
        </p:txBody>
      </p:sp>
      <p:sp>
        <p:nvSpPr>
          <p:cNvPr id="3" name="Sexhörning 2"/>
          <p:cNvSpPr/>
          <p:nvPr/>
        </p:nvSpPr>
        <p:spPr>
          <a:xfrm>
            <a:off x="4788024" y="3915054"/>
            <a:ext cx="162018" cy="216024"/>
          </a:xfrm>
          <a:prstGeom prst="hexagon">
            <a:avLst/>
          </a:prstGeom>
          <a:effectLst>
            <a:glow rad="101600">
              <a:schemeClr val="bg2">
                <a:alpha val="75000"/>
              </a:schemeClr>
            </a:glow>
            <a:outerShdw blurRad="40000" dist="23000" dir="5400000" rotWithShape="0">
              <a:srgbClr val="000000">
                <a:alpha val="35000"/>
              </a:srgbClr>
            </a:outerShdw>
            <a:reflection stA="50000" endPos="75000" dist="12700" dir="5400000" sy="-100000" algn="bl" rotWithShape="0"/>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a-DK"/>
          </a:p>
        </p:txBody>
      </p:sp>
      <p:sp>
        <p:nvSpPr>
          <p:cNvPr id="27" name="Sexhörning 26"/>
          <p:cNvSpPr/>
          <p:nvPr/>
        </p:nvSpPr>
        <p:spPr>
          <a:xfrm>
            <a:off x="4950042" y="3537012"/>
            <a:ext cx="162018" cy="216024"/>
          </a:xfrm>
          <a:prstGeom prst="hexagon">
            <a:avLst/>
          </a:prstGeom>
          <a:effectLst>
            <a:glow rad="101600">
              <a:schemeClr val="bg2">
                <a:alpha val="75000"/>
              </a:schemeClr>
            </a:glow>
            <a:outerShdw blurRad="40000" dist="23000" dir="5400000" rotWithShape="0">
              <a:srgbClr val="000000">
                <a:alpha val="35000"/>
              </a:srgbClr>
            </a:outerShdw>
            <a:reflection stA="50000" endPos="75000" dist="12700" dir="5400000" sy="-100000" algn="bl" rotWithShape="0"/>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a-DK"/>
          </a:p>
        </p:txBody>
      </p:sp>
      <p:sp>
        <p:nvSpPr>
          <p:cNvPr id="28" name="Sexhörning 27"/>
          <p:cNvSpPr/>
          <p:nvPr/>
        </p:nvSpPr>
        <p:spPr>
          <a:xfrm>
            <a:off x="4896036" y="3266982"/>
            <a:ext cx="270030" cy="162018"/>
          </a:xfrm>
          <a:prstGeom prst="hexagon">
            <a:avLst/>
          </a:prstGeom>
          <a:effectLst>
            <a:glow rad="101600">
              <a:schemeClr val="bg2">
                <a:alpha val="75000"/>
              </a:schemeClr>
            </a:glow>
            <a:outerShdw blurRad="40000" dist="23000" dir="5400000" rotWithShape="0">
              <a:srgbClr val="000000">
                <a:alpha val="35000"/>
              </a:srgbClr>
            </a:outerShdw>
            <a:reflection stA="50000" endPos="75000" dist="12700" dir="5400000" sy="-100000" algn="bl" rotWithShape="0"/>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a-DK"/>
          </a:p>
        </p:txBody>
      </p:sp>
      <p:sp>
        <p:nvSpPr>
          <p:cNvPr id="29" name="Sexhörning 28"/>
          <p:cNvSpPr/>
          <p:nvPr/>
        </p:nvSpPr>
        <p:spPr>
          <a:xfrm>
            <a:off x="4950042" y="2888940"/>
            <a:ext cx="162018" cy="216024"/>
          </a:xfrm>
          <a:prstGeom prst="hexagon">
            <a:avLst/>
          </a:prstGeom>
          <a:effectLst>
            <a:glow rad="101600">
              <a:schemeClr val="bg2">
                <a:alpha val="75000"/>
              </a:schemeClr>
            </a:glow>
            <a:outerShdw blurRad="40000" dist="23000" dir="5400000" rotWithShape="0">
              <a:srgbClr val="000000">
                <a:alpha val="35000"/>
              </a:srgbClr>
            </a:outerShdw>
            <a:reflection stA="50000" endPos="75000" dist="12700" dir="5400000" sy="-100000" algn="bl" rotWithShape="0"/>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a-DK"/>
          </a:p>
        </p:txBody>
      </p:sp>
      <p:sp>
        <p:nvSpPr>
          <p:cNvPr id="122893" name="textruta 3"/>
          <p:cNvSpPr txBox="1">
            <a:spLocks noChangeArrowheads="1"/>
          </p:cNvSpPr>
          <p:nvPr/>
        </p:nvSpPr>
        <p:spPr bwMode="auto">
          <a:xfrm>
            <a:off x="6137673" y="2025254"/>
            <a:ext cx="1794017"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eaLnBrk="1" hangingPunct="1">
              <a:spcBef>
                <a:spcPct val="0"/>
              </a:spcBef>
              <a:buClrTx/>
              <a:buFontTx/>
              <a:buNone/>
            </a:pPr>
            <a:r>
              <a:rPr lang="da-DK" altLang="da-DK" sz="3300" b="1">
                <a:solidFill>
                  <a:schemeClr val="tx2"/>
                </a:solidFill>
              </a:rPr>
              <a:t>Østrogen</a:t>
            </a:r>
          </a:p>
        </p:txBody>
      </p:sp>
      <p:cxnSp>
        <p:nvCxnSpPr>
          <p:cNvPr id="6" name="Rak pil 5"/>
          <p:cNvCxnSpPr>
            <a:cxnSpLocks noChangeShapeType="1"/>
          </p:cNvCxnSpPr>
          <p:nvPr/>
        </p:nvCxnSpPr>
        <p:spPr bwMode="auto">
          <a:xfrm flipH="1">
            <a:off x="6030516" y="2672953"/>
            <a:ext cx="756047" cy="917972"/>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 name="Rak pil 7"/>
          <p:cNvCxnSpPr>
            <a:cxnSpLocks noChangeShapeType="1"/>
          </p:cNvCxnSpPr>
          <p:nvPr/>
        </p:nvCxnSpPr>
        <p:spPr bwMode="auto">
          <a:xfrm flipH="1">
            <a:off x="5166123" y="1863328"/>
            <a:ext cx="53578" cy="1079897"/>
          </a:xfrm>
          <a:prstGeom prst="straightConnector1">
            <a:avLst/>
          </a:prstGeom>
          <a:noFill/>
          <a:ln w="25400">
            <a:solidFill>
              <a:schemeClr val="tx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22896" name="Rektangel 3"/>
          <p:cNvSpPr>
            <a:spLocks noChangeArrowheads="1"/>
          </p:cNvSpPr>
          <p:nvPr/>
        </p:nvSpPr>
        <p:spPr bwMode="auto">
          <a:xfrm>
            <a:off x="4191000" y="1214438"/>
            <a:ext cx="2000997"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eaLnBrk="1" hangingPunct="1">
              <a:spcBef>
                <a:spcPct val="0"/>
              </a:spcBef>
              <a:buClrTx/>
              <a:buFontTx/>
              <a:buNone/>
            </a:pPr>
            <a:r>
              <a:rPr lang="da-DK" altLang="da-DK" sz="3300" b="1">
                <a:solidFill>
                  <a:srgbClr val="FFFF00"/>
                </a:solidFill>
              </a:rPr>
              <a:t>Tamoxifen</a:t>
            </a:r>
            <a:endParaRPr lang="da-DK" altLang="da-DK" sz="3300" b="1"/>
          </a:p>
        </p:txBody>
      </p:sp>
      <p:sp>
        <p:nvSpPr>
          <p:cNvPr id="147477" name="textruta 4"/>
          <p:cNvSpPr txBox="1">
            <a:spLocks noChangeArrowheads="1"/>
          </p:cNvSpPr>
          <p:nvPr/>
        </p:nvSpPr>
        <p:spPr bwMode="auto">
          <a:xfrm>
            <a:off x="1169194" y="4929188"/>
            <a:ext cx="5221238" cy="122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285750" indent="-34290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742950" indent="-3429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eaLnBrk="1" hangingPunct="1">
              <a:spcBef>
                <a:spcPct val="0"/>
              </a:spcBef>
              <a:buClrTx/>
              <a:buFontTx/>
              <a:buNone/>
            </a:pPr>
            <a:r>
              <a:rPr lang="en-GB" altLang="da-DK" sz="1500"/>
              <a:t>50’s – as morning-after pill</a:t>
            </a:r>
          </a:p>
          <a:p>
            <a:pPr eaLnBrk="1" hangingPunct="1">
              <a:spcBef>
                <a:spcPct val="0"/>
              </a:spcBef>
              <a:buClrTx/>
              <a:buFontTx/>
              <a:buNone/>
            </a:pPr>
            <a:r>
              <a:rPr lang="en-GB" altLang="da-DK" sz="1200"/>
              <a:t>Br Med J. 1973 January 6; 1(5844): 13–14.</a:t>
            </a:r>
          </a:p>
          <a:p>
            <a:pPr lvl="2" eaLnBrk="1" hangingPunct="1">
              <a:spcBef>
                <a:spcPct val="0"/>
              </a:spcBef>
              <a:buClr>
                <a:schemeClr val="tx2"/>
              </a:buClr>
              <a:buFontTx/>
              <a:buNone/>
            </a:pPr>
            <a:r>
              <a:rPr lang="en-GB" altLang="da-DK" sz="1050"/>
              <a:t> 10 mg x 2,  60% RR, 20 mg x 2 77% RR in metastatic breast cancer </a:t>
            </a:r>
          </a:p>
          <a:p>
            <a:pPr lvl="1" eaLnBrk="1" hangingPunct="1">
              <a:spcBef>
                <a:spcPct val="0"/>
              </a:spcBef>
              <a:buClr>
                <a:schemeClr val="tx2"/>
              </a:buClr>
              <a:buFontTx/>
              <a:buNone/>
            </a:pPr>
            <a:r>
              <a:rPr lang="en-GB" altLang="da-DK" sz="1200"/>
              <a:t>Lancet Lancet; Issue 8319, 5 February 1983, Pages 257–261 – rand. trail adjuvant</a:t>
            </a:r>
          </a:p>
          <a:p>
            <a:pPr lvl="2" eaLnBrk="1" hangingPunct="1">
              <a:spcBef>
                <a:spcPct val="0"/>
              </a:spcBef>
              <a:buClr>
                <a:schemeClr val="tx2"/>
              </a:buClr>
              <a:buFontTx/>
              <a:buNone/>
            </a:pPr>
            <a:r>
              <a:rPr lang="en-GB" altLang="da-DK" sz="1050"/>
              <a:t>Recurence: 14 vs. 21%</a:t>
            </a:r>
          </a:p>
          <a:p>
            <a:pPr eaLnBrk="1" hangingPunct="1">
              <a:spcBef>
                <a:spcPct val="0"/>
              </a:spcBef>
              <a:buClrTx/>
              <a:buFontTx/>
              <a:buNone/>
            </a:pPr>
            <a:endParaRPr lang="en-GB" altLang="da-DK" sz="1350"/>
          </a:p>
        </p:txBody>
      </p:sp>
      <p:grpSp>
        <p:nvGrpSpPr>
          <p:cNvPr id="24" name="Grupp 13"/>
          <p:cNvGrpSpPr>
            <a:grpSpLocks/>
          </p:cNvGrpSpPr>
          <p:nvPr/>
        </p:nvGrpSpPr>
        <p:grpSpPr bwMode="auto">
          <a:xfrm>
            <a:off x="5652120" y="3158970"/>
            <a:ext cx="378042" cy="378042"/>
            <a:chOff x="1259632" y="5013176"/>
            <a:chExt cx="720080" cy="720080"/>
          </a:xfrm>
          <a:solidFill>
            <a:srgbClr val="7F00FF"/>
          </a:solidFill>
        </p:grpSpPr>
        <p:sp>
          <p:nvSpPr>
            <p:cNvPr id="25" name="Sexhörning 24"/>
            <p:cNvSpPr>
              <a:spLocks noChangeArrowheads="1"/>
            </p:cNvSpPr>
            <p:nvPr/>
          </p:nvSpPr>
          <p:spPr bwMode="auto">
            <a:xfrm rot="5400000">
              <a:off x="1367724" y="5265601"/>
              <a:ext cx="503897" cy="431414"/>
            </a:xfrm>
            <a:prstGeom prst="hexagon">
              <a:avLst>
                <a:gd name="adj" fmla="val 25002"/>
                <a:gd name="vf" fmla="val 115470"/>
              </a:avLst>
            </a:prstGeom>
            <a:grpFill/>
            <a:ln w="57150">
              <a:solidFill>
                <a:srgbClr val="7F7F7F"/>
              </a:solidFill>
              <a:miter lim="800000"/>
              <a:headEnd/>
              <a:tailEnd/>
            </a:ln>
            <a:effectLst>
              <a:outerShdw dist="23000" dir="5400000" rotWithShape="0">
                <a:srgbClr val="808080">
                  <a:alpha val="34999"/>
                </a:srgbClr>
              </a:outerShdw>
            </a:effectLst>
          </p:spPr>
          <p:txBody>
            <a:bodyPr anchor="ctr"/>
            <a:lstStyle/>
            <a:p>
              <a:pPr algn="ctr">
                <a:defRPr/>
              </a:pPr>
              <a:endParaRPr lang="en-GB">
                <a:solidFill>
                  <a:schemeClr val="lt1"/>
                </a:solidFill>
                <a:cs typeface="ＭＳ Ｐゴシック" charset="0"/>
              </a:endParaRPr>
            </a:p>
          </p:txBody>
        </p:sp>
        <p:sp>
          <p:nvSpPr>
            <p:cNvPr id="26" name="Ellips 25"/>
            <p:cNvSpPr>
              <a:spLocks noChangeArrowheads="1"/>
            </p:cNvSpPr>
            <p:nvPr/>
          </p:nvSpPr>
          <p:spPr bwMode="auto">
            <a:xfrm>
              <a:off x="1259632" y="5013176"/>
              <a:ext cx="720080" cy="432366"/>
            </a:xfrm>
            <a:prstGeom prst="ellipse">
              <a:avLst/>
            </a:prstGeom>
            <a:grpFill/>
            <a:ln w="57150">
              <a:solidFill>
                <a:srgbClr val="7F7F7F"/>
              </a:solidFill>
              <a:round/>
              <a:headEnd/>
              <a:tailEnd/>
            </a:ln>
            <a:effectLst>
              <a:outerShdw dist="23000" dir="5400000" rotWithShape="0">
                <a:srgbClr val="808080">
                  <a:alpha val="34999"/>
                </a:srgbClr>
              </a:outerShdw>
            </a:effectLst>
          </p:spPr>
          <p:txBody>
            <a:bodyPr anchor="ctr"/>
            <a:lstStyle/>
            <a:p>
              <a:pPr algn="ctr">
                <a:defRPr/>
              </a:pPr>
              <a:endParaRPr lang="en-GB">
                <a:solidFill>
                  <a:schemeClr val="lt1"/>
                </a:solidFill>
                <a:cs typeface="ＭＳ Ｐゴシック" charset="0"/>
              </a:endParaRPr>
            </a:p>
          </p:txBody>
        </p:sp>
        <p:sp>
          <p:nvSpPr>
            <p:cNvPr id="30" name="Rektangel 29"/>
            <p:cNvSpPr/>
            <p:nvPr/>
          </p:nvSpPr>
          <p:spPr>
            <a:xfrm>
              <a:off x="1403966" y="5229359"/>
              <a:ext cx="431414" cy="35924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grpSp>
      <p:grpSp>
        <p:nvGrpSpPr>
          <p:cNvPr id="35" name="Grupp 13"/>
          <p:cNvGrpSpPr>
            <a:grpSpLocks/>
          </p:cNvGrpSpPr>
          <p:nvPr/>
        </p:nvGrpSpPr>
        <p:grpSpPr bwMode="auto">
          <a:xfrm>
            <a:off x="6030162" y="3807042"/>
            <a:ext cx="378042" cy="378042"/>
            <a:chOff x="1259632" y="5013176"/>
            <a:chExt cx="720080" cy="720080"/>
          </a:xfrm>
          <a:solidFill>
            <a:srgbClr val="7F00FF"/>
          </a:solidFill>
        </p:grpSpPr>
        <p:sp>
          <p:nvSpPr>
            <p:cNvPr id="36" name="Sexhörning 35"/>
            <p:cNvSpPr>
              <a:spLocks noChangeArrowheads="1"/>
            </p:cNvSpPr>
            <p:nvPr/>
          </p:nvSpPr>
          <p:spPr bwMode="auto">
            <a:xfrm rot="5400000">
              <a:off x="1367724" y="5265601"/>
              <a:ext cx="503897" cy="431414"/>
            </a:xfrm>
            <a:prstGeom prst="hexagon">
              <a:avLst>
                <a:gd name="adj" fmla="val 25002"/>
                <a:gd name="vf" fmla="val 115470"/>
              </a:avLst>
            </a:prstGeom>
            <a:grpFill/>
            <a:ln w="57150">
              <a:solidFill>
                <a:srgbClr val="7F7F7F"/>
              </a:solidFill>
              <a:miter lim="800000"/>
              <a:headEnd/>
              <a:tailEnd/>
            </a:ln>
            <a:effectLst>
              <a:outerShdw dist="23000" dir="5400000" rotWithShape="0">
                <a:srgbClr val="808080">
                  <a:alpha val="34999"/>
                </a:srgbClr>
              </a:outerShdw>
            </a:effectLst>
          </p:spPr>
          <p:txBody>
            <a:bodyPr anchor="ctr"/>
            <a:lstStyle/>
            <a:p>
              <a:pPr algn="ctr">
                <a:defRPr/>
              </a:pPr>
              <a:endParaRPr lang="en-GB">
                <a:solidFill>
                  <a:schemeClr val="lt1"/>
                </a:solidFill>
                <a:cs typeface="ＭＳ Ｐゴシック" charset="0"/>
              </a:endParaRPr>
            </a:p>
          </p:txBody>
        </p:sp>
        <p:sp>
          <p:nvSpPr>
            <p:cNvPr id="37" name="Ellips 36"/>
            <p:cNvSpPr>
              <a:spLocks noChangeArrowheads="1"/>
            </p:cNvSpPr>
            <p:nvPr/>
          </p:nvSpPr>
          <p:spPr bwMode="auto">
            <a:xfrm>
              <a:off x="1259632" y="5013176"/>
              <a:ext cx="720080" cy="432366"/>
            </a:xfrm>
            <a:prstGeom prst="ellipse">
              <a:avLst/>
            </a:prstGeom>
            <a:grpFill/>
            <a:ln w="57150">
              <a:solidFill>
                <a:srgbClr val="7F7F7F"/>
              </a:solidFill>
              <a:round/>
              <a:headEnd/>
              <a:tailEnd/>
            </a:ln>
            <a:effectLst>
              <a:outerShdw dist="23000" dir="5400000" rotWithShape="0">
                <a:srgbClr val="808080">
                  <a:alpha val="34999"/>
                </a:srgbClr>
              </a:outerShdw>
            </a:effectLst>
          </p:spPr>
          <p:txBody>
            <a:bodyPr anchor="ctr"/>
            <a:lstStyle/>
            <a:p>
              <a:pPr algn="ctr">
                <a:defRPr/>
              </a:pPr>
              <a:endParaRPr lang="en-GB">
                <a:solidFill>
                  <a:schemeClr val="lt1"/>
                </a:solidFill>
                <a:cs typeface="ＭＳ Ｐゴシック" charset="0"/>
              </a:endParaRPr>
            </a:p>
          </p:txBody>
        </p:sp>
        <p:sp>
          <p:nvSpPr>
            <p:cNvPr id="38" name="Rektangel 37"/>
            <p:cNvSpPr/>
            <p:nvPr/>
          </p:nvSpPr>
          <p:spPr>
            <a:xfrm>
              <a:off x="1403966" y="5229359"/>
              <a:ext cx="431414" cy="35924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grpSp>
      <p:grpSp>
        <p:nvGrpSpPr>
          <p:cNvPr id="39" name="Grupp 13"/>
          <p:cNvGrpSpPr>
            <a:grpSpLocks/>
          </p:cNvGrpSpPr>
          <p:nvPr/>
        </p:nvGrpSpPr>
        <p:grpSpPr bwMode="auto">
          <a:xfrm>
            <a:off x="5328084" y="3807042"/>
            <a:ext cx="378042" cy="378042"/>
            <a:chOff x="1259632" y="5013176"/>
            <a:chExt cx="720080" cy="720080"/>
          </a:xfrm>
          <a:solidFill>
            <a:srgbClr val="7F00FF"/>
          </a:solidFill>
        </p:grpSpPr>
        <p:sp>
          <p:nvSpPr>
            <p:cNvPr id="40" name="Sexhörning 39"/>
            <p:cNvSpPr>
              <a:spLocks noChangeArrowheads="1"/>
            </p:cNvSpPr>
            <p:nvPr/>
          </p:nvSpPr>
          <p:spPr bwMode="auto">
            <a:xfrm rot="5400000">
              <a:off x="1367724" y="5265601"/>
              <a:ext cx="503897" cy="431414"/>
            </a:xfrm>
            <a:prstGeom prst="hexagon">
              <a:avLst>
                <a:gd name="adj" fmla="val 25002"/>
                <a:gd name="vf" fmla="val 115470"/>
              </a:avLst>
            </a:prstGeom>
            <a:grpFill/>
            <a:ln w="57150">
              <a:solidFill>
                <a:srgbClr val="7F7F7F"/>
              </a:solidFill>
              <a:miter lim="800000"/>
              <a:headEnd/>
              <a:tailEnd/>
            </a:ln>
            <a:effectLst>
              <a:outerShdw dist="23000" dir="5400000" rotWithShape="0">
                <a:srgbClr val="808080">
                  <a:alpha val="34999"/>
                </a:srgbClr>
              </a:outerShdw>
            </a:effectLst>
          </p:spPr>
          <p:txBody>
            <a:bodyPr anchor="ctr"/>
            <a:lstStyle/>
            <a:p>
              <a:pPr algn="ctr">
                <a:defRPr/>
              </a:pPr>
              <a:endParaRPr lang="en-GB">
                <a:solidFill>
                  <a:schemeClr val="lt1"/>
                </a:solidFill>
                <a:cs typeface="ＭＳ Ｐゴシック" charset="0"/>
              </a:endParaRPr>
            </a:p>
          </p:txBody>
        </p:sp>
        <p:sp>
          <p:nvSpPr>
            <p:cNvPr id="41" name="Ellips 40"/>
            <p:cNvSpPr>
              <a:spLocks noChangeArrowheads="1"/>
            </p:cNvSpPr>
            <p:nvPr/>
          </p:nvSpPr>
          <p:spPr bwMode="auto">
            <a:xfrm>
              <a:off x="1259632" y="5013176"/>
              <a:ext cx="720080" cy="432366"/>
            </a:xfrm>
            <a:prstGeom prst="ellipse">
              <a:avLst/>
            </a:prstGeom>
            <a:grpFill/>
            <a:ln w="57150">
              <a:solidFill>
                <a:srgbClr val="7F7F7F"/>
              </a:solidFill>
              <a:round/>
              <a:headEnd/>
              <a:tailEnd/>
            </a:ln>
            <a:effectLst>
              <a:outerShdw dist="23000" dir="5400000" rotWithShape="0">
                <a:srgbClr val="808080">
                  <a:alpha val="34999"/>
                </a:srgbClr>
              </a:outerShdw>
            </a:effectLst>
          </p:spPr>
          <p:txBody>
            <a:bodyPr anchor="ctr"/>
            <a:lstStyle/>
            <a:p>
              <a:pPr algn="ctr">
                <a:defRPr/>
              </a:pPr>
              <a:endParaRPr lang="en-GB">
                <a:solidFill>
                  <a:schemeClr val="lt1"/>
                </a:solidFill>
                <a:cs typeface="ＭＳ Ｐゴシック" charset="0"/>
              </a:endParaRPr>
            </a:p>
          </p:txBody>
        </p:sp>
        <p:sp>
          <p:nvSpPr>
            <p:cNvPr id="42" name="Rektangel 41"/>
            <p:cNvSpPr/>
            <p:nvPr/>
          </p:nvSpPr>
          <p:spPr>
            <a:xfrm>
              <a:off x="1403966" y="5229359"/>
              <a:ext cx="431414" cy="35924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grpSp>
      <p:grpSp>
        <p:nvGrpSpPr>
          <p:cNvPr id="43" name="Grupp 13"/>
          <p:cNvGrpSpPr>
            <a:grpSpLocks/>
          </p:cNvGrpSpPr>
          <p:nvPr/>
        </p:nvGrpSpPr>
        <p:grpSpPr bwMode="auto">
          <a:xfrm>
            <a:off x="6462210" y="3537012"/>
            <a:ext cx="378042" cy="378042"/>
            <a:chOff x="1259632" y="5013176"/>
            <a:chExt cx="720080" cy="720080"/>
          </a:xfrm>
          <a:solidFill>
            <a:schemeClr val="bg1"/>
          </a:solidFill>
        </p:grpSpPr>
        <p:sp>
          <p:nvSpPr>
            <p:cNvPr id="44" name="Sexhörning 43"/>
            <p:cNvSpPr>
              <a:spLocks noChangeArrowheads="1"/>
            </p:cNvSpPr>
            <p:nvPr/>
          </p:nvSpPr>
          <p:spPr bwMode="auto">
            <a:xfrm rot="5400000">
              <a:off x="1367724" y="5265601"/>
              <a:ext cx="503897" cy="431414"/>
            </a:xfrm>
            <a:prstGeom prst="hexagon">
              <a:avLst>
                <a:gd name="adj" fmla="val 25002"/>
                <a:gd name="vf" fmla="val 115470"/>
              </a:avLst>
            </a:prstGeom>
            <a:grpFill/>
            <a:ln w="57150">
              <a:solidFill>
                <a:srgbClr val="7F7F7F"/>
              </a:solidFill>
              <a:miter lim="800000"/>
              <a:headEnd/>
              <a:tailEnd/>
            </a:ln>
            <a:effectLst>
              <a:outerShdw dist="23000" dir="5400000" rotWithShape="0">
                <a:srgbClr val="808080">
                  <a:alpha val="34999"/>
                </a:srgbClr>
              </a:outerShdw>
            </a:effectLst>
          </p:spPr>
          <p:txBody>
            <a:bodyPr anchor="ctr"/>
            <a:lstStyle/>
            <a:p>
              <a:pPr algn="ctr">
                <a:defRPr/>
              </a:pPr>
              <a:endParaRPr lang="en-GB">
                <a:solidFill>
                  <a:schemeClr val="lt1"/>
                </a:solidFill>
                <a:cs typeface="ＭＳ Ｐゴシック" charset="0"/>
              </a:endParaRPr>
            </a:p>
          </p:txBody>
        </p:sp>
        <p:sp>
          <p:nvSpPr>
            <p:cNvPr id="45" name="Ellips 44"/>
            <p:cNvSpPr>
              <a:spLocks noChangeArrowheads="1"/>
            </p:cNvSpPr>
            <p:nvPr/>
          </p:nvSpPr>
          <p:spPr bwMode="auto">
            <a:xfrm>
              <a:off x="1259632" y="5013176"/>
              <a:ext cx="720080" cy="432366"/>
            </a:xfrm>
            <a:prstGeom prst="ellipse">
              <a:avLst/>
            </a:prstGeom>
            <a:grpFill/>
            <a:ln w="57150">
              <a:solidFill>
                <a:srgbClr val="7F7F7F"/>
              </a:solidFill>
              <a:round/>
              <a:headEnd/>
              <a:tailEnd/>
            </a:ln>
            <a:effectLst>
              <a:outerShdw dist="23000" dir="5400000" rotWithShape="0">
                <a:srgbClr val="808080">
                  <a:alpha val="34999"/>
                </a:srgbClr>
              </a:outerShdw>
            </a:effectLst>
          </p:spPr>
          <p:txBody>
            <a:bodyPr anchor="ctr"/>
            <a:lstStyle/>
            <a:p>
              <a:pPr algn="ctr">
                <a:defRPr/>
              </a:pPr>
              <a:endParaRPr lang="en-GB">
                <a:solidFill>
                  <a:schemeClr val="lt1"/>
                </a:solidFill>
                <a:cs typeface="ＭＳ Ｐゴシック" charset="0"/>
              </a:endParaRPr>
            </a:p>
          </p:txBody>
        </p:sp>
        <p:sp>
          <p:nvSpPr>
            <p:cNvPr id="46" name="Rektangel 45"/>
            <p:cNvSpPr/>
            <p:nvPr/>
          </p:nvSpPr>
          <p:spPr>
            <a:xfrm>
              <a:off x="1403966" y="5229359"/>
              <a:ext cx="431414" cy="35924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grpSp>
      <p:sp>
        <p:nvSpPr>
          <p:cNvPr id="23" name="Uppåtvikt 22"/>
          <p:cNvSpPr>
            <a:spLocks noChangeArrowheads="1"/>
          </p:cNvSpPr>
          <p:nvPr/>
        </p:nvSpPr>
        <p:spPr bwMode="auto">
          <a:xfrm>
            <a:off x="1656160" y="2672954"/>
            <a:ext cx="5562600" cy="1999059"/>
          </a:xfrm>
          <a:prstGeom prst="ellipseRibbon2">
            <a:avLst>
              <a:gd name="adj1" fmla="val 25000"/>
              <a:gd name="adj2" fmla="val 50000"/>
              <a:gd name="adj3" fmla="val 12500"/>
            </a:avLst>
          </a:prstGeom>
          <a:solidFill>
            <a:srgbClr val="FFFF00"/>
          </a:solidFill>
          <a:ln w="9525">
            <a:solidFill>
              <a:srgbClr val="B50067"/>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defRPr/>
            </a:pPr>
            <a:r>
              <a:rPr lang="da-DK" altLang="da-DK" sz="3300" b="1">
                <a:solidFill>
                  <a:schemeClr val="bg2"/>
                </a:solidFill>
              </a:rPr>
              <a:t>70’s</a:t>
            </a:r>
          </a:p>
        </p:txBody>
      </p:sp>
    </p:spTree>
    <p:extLst>
      <p:ext uri="{BB962C8B-B14F-4D97-AF65-F5344CB8AC3E}">
        <p14:creationId xmlns:p14="http://schemas.microsoft.com/office/powerpoint/2010/main" val="19468824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edge">
                                      <p:cBhvr>
                                        <p:cTn id="7" dur="2000"/>
                                        <p:tgtEl>
                                          <p:spTgt spid="2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7477"/>
                                        </p:tgtEl>
                                        <p:attrNameLst>
                                          <p:attrName>style.visibility</p:attrName>
                                        </p:attrNameLst>
                                      </p:cBhvr>
                                      <p:to>
                                        <p:strVal val="visible"/>
                                      </p:to>
                                    </p:set>
                                    <p:animEffect transition="in" filter="dissolve">
                                      <p:cBhvr>
                                        <p:cTn id="10" dur="500"/>
                                        <p:tgtEl>
                                          <p:spTgt spid="1474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77" grpId="0"/>
      <p:bldP spid="23"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3906" name="Rubrik 1"/>
          <p:cNvSpPr>
            <a:spLocks noGrp="1"/>
          </p:cNvSpPr>
          <p:nvPr>
            <p:ph type="title"/>
          </p:nvPr>
        </p:nvSpPr>
        <p:spPr/>
        <p:txBody>
          <a:bodyPr/>
          <a:lstStyle/>
          <a:p>
            <a:r>
              <a:rPr lang="da-DK" altLang="da-DK"/>
              <a:t>The world did not stand still</a:t>
            </a:r>
          </a:p>
        </p:txBody>
      </p:sp>
      <p:pic>
        <p:nvPicPr>
          <p:cNvPr id="4" name="Bildobjekt 3" descr="3.png"/>
          <p:cNvPicPr>
            <a:picLocks noChangeAspect="1"/>
          </p:cNvPicPr>
          <p:nvPr/>
        </p:nvPicPr>
        <p:blipFill rotWithShape="1">
          <a:blip r:embed="rId3">
            <a:extLst>
              <a:ext uri="{28A0092B-C50C-407E-A947-70E740481C1C}">
                <a14:useLocalDpi xmlns:a14="http://schemas.microsoft.com/office/drawing/2010/main" val="0"/>
              </a:ext>
            </a:extLst>
          </a:blip>
          <a:srcRect t="17647"/>
          <a:stretch/>
        </p:blipFill>
        <p:spPr>
          <a:xfrm>
            <a:off x="1169622" y="2537557"/>
            <a:ext cx="6858000" cy="2673641"/>
          </a:xfrm>
          <a:prstGeom prst="rect">
            <a:avLst/>
          </a:prstGeom>
          <a:ln>
            <a:solidFill>
              <a:schemeClr val="bg1"/>
            </a:solidFill>
          </a:ln>
          <a:effectLst>
            <a:glow rad="228600">
              <a:schemeClr val="accent3">
                <a:satMod val="175000"/>
                <a:alpha val="40000"/>
              </a:schemeClr>
            </a:glow>
          </a:effectLst>
          <a:scene3d>
            <a:camera prst="orthographicFront"/>
            <a:lightRig rig="threePt" dir="t"/>
          </a:scene3d>
          <a:sp3d>
            <a:bevelT w="152400" h="50800" prst="softRound"/>
          </a:sp3d>
        </p:spPr>
      </p:pic>
    </p:spTree>
    <p:extLst>
      <p:ext uri="{BB962C8B-B14F-4D97-AF65-F5344CB8AC3E}">
        <p14:creationId xmlns:p14="http://schemas.microsoft.com/office/powerpoint/2010/main" val="38770030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4930" name="Picture 2" descr="tam20rlfane2vl1"/>
          <p:cNvPicPr>
            <a:picLocks noChangeAspect="1" noChangeArrowheads="1"/>
          </p:cNvPicPr>
          <p:nvPr/>
        </p:nvPicPr>
        <p:blipFill>
          <a:blip r:embed="rId3">
            <a:extLst>
              <a:ext uri="{28A0092B-C50C-407E-A947-70E740481C1C}">
                <a14:useLocalDpi xmlns:a14="http://schemas.microsoft.com/office/drawing/2010/main" val="0"/>
              </a:ext>
            </a:extLst>
          </a:blip>
          <a:srcRect t="13466"/>
          <a:stretch>
            <a:fillRect/>
          </a:stretch>
        </p:blipFill>
        <p:spPr bwMode="auto">
          <a:xfrm>
            <a:off x="1143000" y="1837136"/>
            <a:ext cx="3400425" cy="4163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Text Box 3"/>
          <p:cNvSpPr txBox="1">
            <a:spLocks noChangeArrowheads="1"/>
          </p:cNvSpPr>
          <p:nvPr/>
        </p:nvSpPr>
        <p:spPr bwMode="auto">
          <a:xfrm>
            <a:off x="1143000" y="857251"/>
            <a:ext cx="6858000" cy="807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5" tIns="34283" rIns="68565" bIns="34283">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algn="ctr" eaLnBrk="1" hangingPunct="1">
              <a:spcBef>
                <a:spcPct val="50000"/>
              </a:spcBef>
              <a:buClrTx/>
              <a:buFontTx/>
              <a:buNone/>
            </a:pPr>
            <a:r>
              <a:rPr lang="en-GB" altLang="da-DK" sz="2400">
                <a:solidFill>
                  <a:schemeClr val="tx2"/>
                </a:solidFill>
                <a:latin typeface="Arial" pitchFamily="34" charset="0"/>
              </a:rPr>
              <a:t>~</a:t>
            </a:r>
            <a:r>
              <a:rPr lang="en-GB" altLang="da-DK" sz="2400" b="1">
                <a:solidFill>
                  <a:schemeClr val="tx2"/>
                </a:solidFill>
                <a:latin typeface="Arial" pitchFamily="34" charset="0"/>
              </a:rPr>
              <a:t>5 yr. Tamoxifen vs Control - receptor-status 2007</a:t>
            </a:r>
            <a:endParaRPr lang="en-GB" altLang="da-DK" sz="2400">
              <a:solidFill>
                <a:schemeClr val="tx2"/>
              </a:solidFill>
              <a:latin typeface="Arial" pitchFamily="34" charset="0"/>
            </a:endParaRPr>
          </a:p>
        </p:txBody>
      </p:sp>
      <p:sp>
        <p:nvSpPr>
          <p:cNvPr id="124932" name="Rectangle 4"/>
          <p:cNvSpPr>
            <a:spLocks noChangeArrowheads="1"/>
          </p:cNvSpPr>
          <p:nvPr/>
        </p:nvSpPr>
        <p:spPr bwMode="auto">
          <a:xfrm>
            <a:off x="1818085" y="1543050"/>
            <a:ext cx="2375297" cy="346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5" tIns="34283" rIns="68565" bIns="34283">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algn="ctr" eaLnBrk="1" hangingPunct="1">
              <a:spcBef>
                <a:spcPct val="0"/>
              </a:spcBef>
              <a:buClrTx/>
              <a:buFontTx/>
              <a:buNone/>
            </a:pPr>
            <a:r>
              <a:rPr lang="en-GB" altLang="da-DK" sz="1800" b="1">
                <a:latin typeface="Arial" pitchFamily="34" charset="0"/>
              </a:rPr>
              <a:t>ER-negative</a:t>
            </a:r>
          </a:p>
        </p:txBody>
      </p:sp>
      <p:sp>
        <p:nvSpPr>
          <p:cNvPr id="124933" name="Rectangle 5"/>
          <p:cNvSpPr>
            <a:spLocks noChangeArrowheads="1"/>
          </p:cNvSpPr>
          <p:nvPr/>
        </p:nvSpPr>
        <p:spPr bwMode="auto">
          <a:xfrm>
            <a:off x="5868591" y="1916907"/>
            <a:ext cx="1162789" cy="276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5" tIns="34283" rIns="68565" bIns="34283">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eaLnBrk="1" hangingPunct="1">
              <a:spcBef>
                <a:spcPct val="0"/>
              </a:spcBef>
              <a:buClrTx/>
              <a:buFontTx/>
              <a:buNone/>
            </a:pPr>
            <a:r>
              <a:rPr lang="en-GB" altLang="da-DK" sz="1350" b="1">
                <a:latin typeface="Arial" pitchFamily="34" charset="0"/>
              </a:rPr>
              <a:t>ER+ disease</a:t>
            </a:r>
          </a:p>
        </p:txBody>
      </p:sp>
      <p:pic>
        <p:nvPicPr>
          <p:cNvPr id="124934" name="Picture 6" descr="tam20rlfane2vl15"/>
          <p:cNvPicPr>
            <a:picLocks noChangeAspect="1" noChangeArrowheads="1"/>
          </p:cNvPicPr>
          <p:nvPr/>
        </p:nvPicPr>
        <p:blipFill>
          <a:blip r:embed="rId4">
            <a:extLst>
              <a:ext uri="{28A0092B-C50C-407E-A947-70E740481C1C}">
                <a14:useLocalDpi xmlns:a14="http://schemas.microsoft.com/office/drawing/2010/main" val="0"/>
              </a:ext>
            </a:extLst>
          </a:blip>
          <a:srcRect t="13466"/>
          <a:stretch>
            <a:fillRect/>
          </a:stretch>
        </p:blipFill>
        <p:spPr bwMode="auto">
          <a:xfrm>
            <a:off x="4602957" y="1840707"/>
            <a:ext cx="3398044" cy="416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5" name="Text Box 7"/>
          <p:cNvSpPr txBox="1">
            <a:spLocks noChangeArrowheads="1"/>
          </p:cNvSpPr>
          <p:nvPr/>
        </p:nvSpPr>
        <p:spPr bwMode="auto">
          <a:xfrm>
            <a:off x="5274470" y="1538287"/>
            <a:ext cx="2375297" cy="346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5" tIns="34283" rIns="68565" bIns="34283">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algn="ctr" eaLnBrk="1" hangingPunct="1">
              <a:spcBef>
                <a:spcPct val="50000"/>
              </a:spcBef>
              <a:buClrTx/>
              <a:buFontTx/>
              <a:buNone/>
            </a:pPr>
            <a:r>
              <a:rPr lang="en-GB" altLang="da-DK" sz="1800" b="1">
                <a:latin typeface="Arial" pitchFamily="34" charset="0"/>
              </a:rPr>
              <a:t>ER-positive</a:t>
            </a:r>
            <a:endParaRPr lang="en-US" altLang="da-DK" sz="1800" b="1">
              <a:latin typeface="Arial" pitchFamily="34" charset="0"/>
            </a:endParaRPr>
          </a:p>
        </p:txBody>
      </p:sp>
      <p:sp>
        <p:nvSpPr>
          <p:cNvPr id="124936" name="Text Box 8"/>
          <p:cNvSpPr txBox="1">
            <a:spLocks noChangeArrowheads="1"/>
          </p:cNvSpPr>
          <p:nvPr/>
        </p:nvSpPr>
        <p:spPr bwMode="auto">
          <a:xfrm>
            <a:off x="1802607" y="1972866"/>
            <a:ext cx="1239733" cy="346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5" tIns="34283" rIns="68565" bIns="34283">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a:spcBef>
                <a:spcPct val="0"/>
              </a:spcBef>
              <a:buClrTx/>
              <a:buFontTx/>
              <a:buNone/>
            </a:pPr>
            <a:r>
              <a:rPr lang="da-DK" altLang="da-DK" sz="1800">
                <a:latin typeface="Trebuchet MS" pitchFamily="34" charset="0"/>
              </a:rPr>
              <a:t>N = 27.000</a:t>
            </a:r>
          </a:p>
        </p:txBody>
      </p:sp>
      <p:sp>
        <p:nvSpPr>
          <p:cNvPr id="124937" name="Text Box 9"/>
          <p:cNvSpPr txBox="1">
            <a:spLocks noChangeArrowheads="1"/>
          </p:cNvSpPr>
          <p:nvPr/>
        </p:nvSpPr>
        <p:spPr bwMode="auto">
          <a:xfrm>
            <a:off x="5258991" y="1972866"/>
            <a:ext cx="1239733" cy="346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5" tIns="34283" rIns="68565" bIns="34283">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a:spcBef>
                <a:spcPct val="0"/>
              </a:spcBef>
              <a:buClrTx/>
              <a:buFontTx/>
              <a:buNone/>
            </a:pPr>
            <a:r>
              <a:rPr lang="da-DK" altLang="da-DK" sz="1800">
                <a:latin typeface="Trebuchet MS" pitchFamily="34" charset="0"/>
              </a:rPr>
              <a:t>N = 45.000</a:t>
            </a:r>
          </a:p>
        </p:txBody>
      </p:sp>
      <p:sp>
        <p:nvSpPr>
          <p:cNvPr id="388106" name="Text Box 10"/>
          <p:cNvSpPr txBox="1">
            <a:spLocks noChangeArrowheads="1"/>
          </p:cNvSpPr>
          <p:nvPr/>
        </p:nvSpPr>
        <p:spPr bwMode="auto">
          <a:xfrm rot="-1769181">
            <a:off x="2115747" y="2612782"/>
            <a:ext cx="4737485" cy="131573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65" tIns="34283" rIns="68565" bIns="34283">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algn="ctr">
              <a:spcBef>
                <a:spcPct val="0"/>
              </a:spcBef>
              <a:buClrTx/>
              <a:buFontTx/>
              <a:buNone/>
            </a:pPr>
            <a:r>
              <a:rPr lang="da-DK" altLang="da-DK" sz="4050">
                <a:solidFill>
                  <a:srgbClr val="FF3300"/>
                </a:solidFill>
                <a:latin typeface="Trebuchet MS" pitchFamily="34" charset="0"/>
              </a:rPr>
              <a:t>Adjuvant tamoxifen</a:t>
            </a:r>
          </a:p>
          <a:p>
            <a:pPr algn="ctr">
              <a:spcBef>
                <a:spcPct val="0"/>
              </a:spcBef>
              <a:buClrTx/>
              <a:buFontTx/>
              <a:buNone/>
            </a:pPr>
            <a:r>
              <a:rPr lang="da-DK" altLang="da-DK" sz="4050">
                <a:solidFill>
                  <a:srgbClr val="FF3300"/>
                </a:solidFill>
                <a:latin typeface="Trebuchet MS" pitchFamily="34" charset="0"/>
              </a:rPr>
              <a:t>works!!!!!</a:t>
            </a:r>
            <a:endParaRPr lang="da-DK" altLang="da-DK" sz="4050">
              <a:latin typeface="Trebuchet MS" pitchFamily="34" charset="0"/>
            </a:endParaRPr>
          </a:p>
        </p:txBody>
      </p:sp>
    </p:spTree>
    <p:extLst>
      <p:ext uri="{BB962C8B-B14F-4D97-AF65-F5344CB8AC3E}">
        <p14:creationId xmlns:p14="http://schemas.microsoft.com/office/powerpoint/2010/main" val="6817861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88106"/>
                                        </p:tgtEl>
                                        <p:attrNameLst>
                                          <p:attrName>style.visibility</p:attrName>
                                        </p:attrNameLst>
                                      </p:cBhvr>
                                      <p:to>
                                        <p:strVal val="visible"/>
                                      </p:to>
                                    </p:set>
                                    <p:anim calcmode="lin" valueType="num">
                                      <p:cBhvr>
                                        <p:cTn id="7" dur="500" fill="hold"/>
                                        <p:tgtEl>
                                          <p:spTgt spid="388106"/>
                                        </p:tgtEl>
                                        <p:attrNameLst>
                                          <p:attrName>ppt_w</p:attrName>
                                        </p:attrNameLst>
                                      </p:cBhvr>
                                      <p:tavLst>
                                        <p:tav tm="0">
                                          <p:val>
                                            <p:fltVal val="0"/>
                                          </p:val>
                                        </p:tav>
                                        <p:tav tm="100000">
                                          <p:val>
                                            <p:strVal val="#ppt_w"/>
                                          </p:val>
                                        </p:tav>
                                      </p:tavLst>
                                    </p:anim>
                                    <p:anim calcmode="lin" valueType="num">
                                      <p:cBhvr>
                                        <p:cTn id="8" dur="500" fill="hold"/>
                                        <p:tgtEl>
                                          <p:spTgt spid="388106"/>
                                        </p:tgtEl>
                                        <p:attrNameLst>
                                          <p:attrName>ppt_h</p:attrName>
                                        </p:attrNameLst>
                                      </p:cBhvr>
                                      <p:tavLst>
                                        <p:tav tm="0">
                                          <p:val>
                                            <p:fltVal val="0"/>
                                          </p:val>
                                        </p:tav>
                                        <p:tav tm="100000">
                                          <p:val>
                                            <p:strVal val="#ppt_h"/>
                                          </p:val>
                                        </p:tav>
                                      </p:tavLst>
                                    </p:anim>
                                    <p:anim calcmode="lin" valueType="num">
                                      <p:cBhvr>
                                        <p:cTn id="9" dur="500" fill="hold"/>
                                        <p:tgtEl>
                                          <p:spTgt spid="388106"/>
                                        </p:tgtEl>
                                        <p:attrNameLst>
                                          <p:attrName>ppt_x</p:attrName>
                                        </p:attrNameLst>
                                      </p:cBhvr>
                                      <p:tavLst>
                                        <p:tav tm="0">
                                          <p:val>
                                            <p:fltVal val="0.5"/>
                                          </p:val>
                                        </p:tav>
                                        <p:tav tm="100000">
                                          <p:val>
                                            <p:strVal val="#ppt_x"/>
                                          </p:val>
                                        </p:tav>
                                      </p:tavLst>
                                    </p:anim>
                                    <p:anim calcmode="lin" valueType="num">
                                      <p:cBhvr>
                                        <p:cTn id="10" dur="500" fill="hold"/>
                                        <p:tgtEl>
                                          <p:spTgt spid="38810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106"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l="49938" r="7853" b="19419"/>
          <a:stretch/>
        </p:blipFill>
        <p:spPr bwMode="auto">
          <a:xfrm>
            <a:off x="678505" y="2139554"/>
            <a:ext cx="3225404" cy="3411140"/>
          </a:xfrm>
          <a:prstGeom prst="rect">
            <a:avLst/>
          </a:prstGeom>
          <a:noFill/>
          <a:ln w="38100">
            <a:solidFill>
              <a:schemeClr val="accent2"/>
            </a:solidFill>
            <a:miter lim="800000"/>
            <a:headEnd/>
            <a:tailEnd/>
          </a:ln>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565" y="1214755"/>
            <a:ext cx="4038039" cy="840433"/>
          </a:xfrm>
          <a:prstGeom prst="rect">
            <a:avLst/>
          </a:prstGeom>
          <a:solidFill>
            <a:schemeClr val="accent2"/>
          </a:solidFill>
          <a:ln>
            <a:solidFill>
              <a:schemeClr val="accent2"/>
            </a:solidFill>
          </a:ln>
          <a:effectLst>
            <a:outerShdw blurRad="50800" dist="38100" dir="2700000" algn="tl" rotWithShape="0">
              <a:prstClr val="black">
                <a:alpha val="40000"/>
              </a:prstClr>
            </a:outerShdw>
          </a:effectLst>
        </p:spPr>
      </p:pic>
      <p:sp>
        <p:nvSpPr>
          <p:cNvPr id="6" name="Tekstboks 3"/>
          <p:cNvSpPr txBox="1"/>
          <p:nvPr/>
        </p:nvSpPr>
        <p:spPr>
          <a:xfrm>
            <a:off x="2080414" y="2712331"/>
            <a:ext cx="1394201" cy="577081"/>
          </a:xfrm>
          <a:prstGeom prst="rect">
            <a:avLst/>
          </a:prstGeom>
          <a:noFill/>
        </p:spPr>
        <p:txBody>
          <a:bodyPr wrap="square" rtlCol="0">
            <a:spAutoFit/>
          </a:bodyPr>
          <a:lstStyle/>
          <a:p>
            <a:pPr algn="ctr"/>
            <a:r>
              <a:rPr lang="en-US" sz="1050" dirty="0">
                <a:solidFill>
                  <a:srgbClr val="FF0000"/>
                </a:solidFill>
              </a:rPr>
              <a:t>Fra 1975 </a:t>
            </a:r>
            <a:r>
              <a:rPr lang="en-US" sz="1050" dirty="0" err="1">
                <a:solidFill>
                  <a:srgbClr val="FF0000"/>
                </a:solidFill>
              </a:rPr>
              <a:t>til</a:t>
            </a:r>
            <a:r>
              <a:rPr lang="en-US" sz="1050" dirty="0">
                <a:solidFill>
                  <a:srgbClr val="FF0000"/>
                </a:solidFill>
              </a:rPr>
              <a:t> 78, </a:t>
            </a:r>
          </a:p>
          <a:p>
            <a:pPr algn="ctr"/>
            <a:r>
              <a:rPr lang="en-US" sz="1050" dirty="0">
                <a:solidFill>
                  <a:srgbClr val="FF0000"/>
                </a:solidFill>
              </a:rPr>
              <a:t>N = 327 </a:t>
            </a:r>
          </a:p>
          <a:p>
            <a:pPr algn="ctr"/>
            <a:r>
              <a:rPr lang="en-US" sz="1050" dirty="0">
                <a:solidFill>
                  <a:srgbClr val="FF0000"/>
                </a:solidFill>
              </a:rPr>
              <a:t>2 </a:t>
            </a:r>
            <a:r>
              <a:rPr lang="en-US" sz="1050" dirty="0" err="1">
                <a:solidFill>
                  <a:srgbClr val="FF0000"/>
                </a:solidFill>
              </a:rPr>
              <a:t>år’s</a:t>
            </a:r>
            <a:r>
              <a:rPr lang="en-US" sz="1050" dirty="0">
                <a:solidFill>
                  <a:srgbClr val="FF0000"/>
                </a:solidFill>
              </a:rPr>
              <a:t> vs placebo</a:t>
            </a:r>
            <a:endParaRPr lang="da-DK" sz="1050" dirty="0">
              <a:solidFill>
                <a:srgbClr val="FF0000"/>
              </a:solidFill>
            </a:endParaRPr>
          </a:p>
        </p:txBody>
      </p:sp>
      <p:grpSp>
        <p:nvGrpSpPr>
          <p:cNvPr id="18" name="Grupper 17"/>
          <p:cNvGrpSpPr/>
          <p:nvPr/>
        </p:nvGrpSpPr>
        <p:grpSpPr>
          <a:xfrm>
            <a:off x="4902740" y="1154095"/>
            <a:ext cx="3375125" cy="4998288"/>
            <a:chOff x="4536330" y="395793"/>
            <a:chExt cx="4500166" cy="6664384"/>
          </a:xfrm>
        </p:grpSpPr>
        <p:sp>
          <p:nvSpPr>
            <p:cNvPr id="2" name="Tekstfelt 1"/>
            <p:cNvSpPr txBox="1"/>
            <p:nvPr/>
          </p:nvSpPr>
          <p:spPr>
            <a:xfrm>
              <a:off x="4905226" y="6290736"/>
              <a:ext cx="4131270" cy="769441"/>
            </a:xfrm>
            <a:prstGeom prst="rect">
              <a:avLst/>
            </a:prstGeom>
            <a:noFill/>
          </p:spPr>
          <p:txBody>
            <a:bodyPr wrap="square" rtlCol="0">
              <a:spAutoFit/>
            </a:bodyPr>
            <a:lstStyle/>
            <a:p>
              <a:r>
                <a:rPr lang="pt-BR" sz="1050" dirty="0"/>
                <a:t>Rose C, et, al. </a:t>
              </a:r>
              <a:r>
                <a:rPr lang="pt-BR" sz="1050" dirty="0" err="1"/>
                <a:t>Breast</a:t>
              </a:r>
              <a:r>
                <a:rPr lang="pt-BR" sz="1050" dirty="0"/>
                <a:t> </a:t>
              </a:r>
              <a:r>
                <a:rPr lang="pt-BR" sz="1050" dirty="0" err="1"/>
                <a:t>Cancer</a:t>
              </a:r>
              <a:r>
                <a:rPr lang="pt-BR" sz="1050" dirty="0"/>
                <a:t> Res </a:t>
              </a:r>
              <a:r>
                <a:rPr lang="pt-BR" sz="1050" dirty="0" err="1"/>
                <a:t>Treat</a:t>
              </a:r>
              <a:r>
                <a:rPr lang="pt-BR" sz="1050" dirty="0"/>
                <a:t> 1983. </a:t>
              </a:r>
            </a:p>
            <a:p>
              <a:r>
                <a:rPr lang="pt-BR" sz="1050" dirty="0"/>
                <a:t>Rose C, et al. Lancet 1985</a:t>
              </a:r>
            </a:p>
            <a:p>
              <a:r>
                <a:rPr lang="pt-BR" sz="1050" dirty="0"/>
                <a:t> </a:t>
              </a:r>
              <a:endParaRPr lang="da-DK" sz="1050" dirty="0"/>
            </a:p>
          </p:txBody>
        </p:sp>
        <p:grpSp>
          <p:nvGrpSpPr>
            <p:cNvPr id="15" name="Grupper 14"/>
            <p:cNvGrpSpPr/>
            <p:nvPr/>
          </p:nvGrpSpPr>
          <p:grpSpPr>
            <a:xfrm>
              <a:off x="4536330" y="1710256"/>
              <a:ext cx="4225541" cy="5017256"/>
              <a:chOff x="4162883" y="1708524"/>
              <a:chExt cx="4225541" cy="5017256"/>
            </a:xfrm>
          </p:grpSpPr>
          <p:pic>
            <p:nvPicPr>
              <p:cNvPr id="3" name="Billed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2883" y="1708524"/>
                <a:ext cx="4225541" cy="5017256"/>
              </a:xfrm>
              <a:prstGeom prst="rect">
                <a:avLst/>
              </a:prstGeom>
              <a:ln w="38100">
                <a:solidFill>
                  <a:schemeClr val="accent2"/>
                </a:solidFill>
              </a:ln>
            </p:spPr>
          </p:pic>
          <p:sp>
            <p:nvSpPr>
              <p:cNvPr id="5" name="Kombinationstegning 4"/>
              <p:cNvSpPr/>
              <p:nvPr/>
            </p:nvSpPr>
            <p:spPr bwMode="auto">
              <a:xfrm>
                <a:off x="5073758" y="3096399"/>
                <a:ext cx="2968141" cy="1482335"/>
              </a:xfrm>
              <a:custGeom>
                <a:avLst/>
                <a:gdLst>
                  <a:gd name="connsiteX0" fmla="*/ 2765765 w 2968141"/>
                  <a:gd name="connsiteY0" fmla="*/ 513 h 1482335"/>
                  <a:gd name="connsiteX1" fmla="*/ 233580 w 2968141"/>
                  <a:gd name="connsiteY1" fmla="*/ 231625 h 1482335"/>
                  <a:gd name="connsiteX2" fmla="*/ 123048 w 2968141"/>
                  <a:gd name="connsiteY2" fmla="*/ 1457524 h 1482335"/>
                  <a:gd name="connsiteX3" fmla="*/ 324015 w 2968141"/>
                  <a:gd name="connsiteY3" fmla="*/ 1015396 h 1482335"/>
                  <a:gd name="connsiteX4" fmla="*/ 776191 w 2968141"/>
                  <a:gd name="connsiteY4" fmla="*/ 543124 h 1482335"/>
                  <a:gd name="connsiteX5" fmla="*/ 1248464 w 2968141"/>
                  <a:gd name="connsiteY5" fmla="*/ 342157 h 1482335"/>
                  <a:gd name="connsiteX6" fmla="*/ 2042284 w 2968141"/>
                  <a:gd name="connsiteY6" fmla="*/ 281867 h 1482335"/>
                  <a:gd name="connsiteX7" fmla="*/ 2755717 w 2968141"/>
                  <a:gd name="connsiteY7" fmla="*/ 241673 h 1482335"/>
                  <a:gd name="connsiteX8" fmla="*/ 2805958 w 2968141"/>
                  <a:gd name="connsiteY8" fmla="*/ 241673 h 1482335"/>
                  <a:gd name="connsiteX9" fmla="*/ 2765765 w 2968141"/>
                  <a:gd name="connsiteY9" fmla="*/ 513 h 1482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68141" h="1482335">
                    <a:moveTo>
                      <a:pt x="2765765" y="513"/>
                    </a:moveTo>
                    <a:cubicBezTo>
                      <a:pt x="2337035" y="-1162"/>
                      <a:pt x="674033" y="-11210"/>
                      <a:pt x="233580" y="231625"/>
                    </a:cubicBezTo>
                    <a:cubicBezTo>
                      <a:pt x="-206873" y="474460"/>
                      <a:pt x="107976" y="1326896"/>
                      <a:pt x="123048" y="1457524"/>
                    </a:cubicBezTo>
                    <a:cubicBezTo>
                      <a:pt x="138120" y="1588152"/>
                      <a:pt x="215158" y="1167796"/>
                      <a:pt x="324015" y="1015396"/>
                    </a:cubicBezTo>
                    <a:cubicBezTo>
                      <a:pt x="432872" y="862996"/>
                      <a:pt x="622116" y="655331"/>
                      <a:pt x="776191" y="543124"/>
                    </a:cubicBezTo>
                    <a:cubicBezTo>
                      <a:pt x="930266" y="430918"/>
                      <a:pt x="1037449" y="385700"/>
                      <a:pt x="1248464" y="342157"/>
                    </a:cubicBezTo>
                    <a:cubicBezTo>
                      <a:pt x="1459479" y="298614"/>
                      <a:pt x="1791075" y="298614"/>
                      <a:pt x="2042284" y="281867"/>
                    </a:cubicBezTo>
                    <a:cubicBezTo>
                      <a:pt x="2293493" y="265120"/>
                      <a:pt x="2628438" y="248372"/>
                      <a:pt x="2755717" y="241673"/>
                    </a:cubicBezTo>
                    <a:cubicBezTo>
                      <a:pt x="2882996" y="234974"/>
                      <a:pt x="2802609" y="276842"/>
                      <a:pt x="2805958" y="241673"/>
                    </a:cubicBezTo>
                    <a:cubicBezTo>
                      <a:pt x="2809307" y="206504"/>
                      <a:pt x="3194495" y="2188"/>
                      <a:pt x="2765765" y="513"/>
                    </a:cubicBezTo>
                    <a:close/>
                  </a:path>
                </a:pathLst>
              </a:custGeom>
              <a:solidFill>
                <a:schemeClr val="tx1"/>
              </a:solidFill>
              <a:ln w="12700" cap="rnd"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da-DK" sz="1200">
                  <a:latin typeface="Arial" pitchFamily="34" charset="0"/>
                </a:endParaRPr>
              </a:p>
            </p:txBody>
          </p:sp>
          <p:cxnSp>
            <p:nvCxnSpPr>
              <p:cNvPr id="8" name="Lige forbindelse 7"/>
              <p:cNvCxnSpPr/>
              <p:nvPr/>
            </p:nvCxnSpPr>
            <p:spPr bwMode="auto">
              <a:xfrm>
                <a:off x="5377364" y="4869160"/>
                <a:ext cx="914400" cy="914400"/>
              </a:xfrm>
              <a:prstGeom prst="line">
                <a:avLst/>
              </a:prstGeom>
              <a:solidFill>
                <a:srgbClr val="FF9900"/>
              </a:solidFill>
              <a:ln w="12700" cap="rnd" cmpd="sng" algn="ctr">
                <a:noFill/>
                <a:prstDash val="solid"/>
                <a:round/>
                <a:headEnd type="none" w="med" len="med"/>
                <a:tailEnd type="none" w="med" len="med"/>
              </a:ln>
              <a:effectLst/>
            </p:spPr>
          </p:cxnSp>
          <p:sp>
            <p:nvSpPr>
              <p:cNvPr id="9" name="Kombinationstegning 8"/>
              <p:cNvSpPr/>
              <p:nvPr/>
            </p:nvSpPr>
            <p:spPr bwMode="auto">
              <a:xfrm>
                <a:off x="5292080" y="4077072"/>
                <a:ext cx="257233" cy="778597"/>
              </a:xfrm>
              <a:custGeom>
                <a:avLst/>
                <a:gdLst>
                  <a:gd name="connsiteX0" fmla="*/ 60982 w 257233"/>
                  <a:gd name="connsiteY0" fmla="*/ 761229 h 778597"/>
                  <a:gd name="connsiteX1" fmla="*/ 141369 w 257233"/>
                  <a:gd name="connsiteY1" fmla="*/ 540165 h 778597"/>
                  <a:gd name="connsiteX2" fmla="*/ 211707 w 257233"/>
                  <a:gd name="connsiteY2" fmla="*/ 309053 h 778597"/>
                  <a:gd name="connsiteX3" fmla="*/ 251901 w 257233"/>
                  <a:gd name="connsiteY3" fmla="*/ 118134 h 778597"/>
                  <a:gd name="connsiteX4" fmla="*/ 91127 w 257233"/>
                  <a:gd name="connsiteY4" fmla="*/ 7602 h 778597"/>
                  <a:gd name="connsiteX5" fmla="*/ 91127 w 257233"/>
                  <a:gd name="connsiteY5" fmla="*/ 329149 h 778597"/>
                  <a:gd name="connsiteX6" fmla="*/ 692 w 257233"/>
                  <a:gd name="connsiteY6" fmla="*/ 710987 h 778597"/>
                  <a:gd name="connsiteX7" fmla="*/ 60982 w 257233"/>
                  <a:gd name="connsiteY7" fmla="*/ 761229 h 778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233" h="778597">
                    <a:moveTo>
                      <a:pt x="60982" y="761229"/>
                    </a:moveTo>
                    <a:cubicBezTo>
                      <a:pt x="84428" y="732759"/>
                      <a:pt x="116248" y="615528"/>
                      <a:pt x="141369" y="540165"/>
                    </a:cubicBezTo>
                    <a:cubicBezTo>
                      <a:pt x="166490" y="464802"/>
                      <a:pt x="193285" y="379391"/>
                      <a:pt x="211707" y="309053"/>
                    </a:cubicBezTo>
                    <a:cubicBezTo>
                      <a:pt x="230129" y="238714"/>
                      <a:pt x="271998" y="168376"/>
                      <a:pt x="251901" y="118134"/>
                    </a:cubicBezTo>
                    <a:cubicBezTo>
                      <a:pt x="231804" y="67892"/>
                      <a:pt x="117923" y="-27567"/>
                      <a:pt x="91127" y="7602"/>
                    </a:cubicBezTo>
                    <a:cubicBezTo>
                      <a:pt x="64331" y="42771"/>
                      <a:pt x="106199" y="211918"/>
                      <a:pt x="91127" y="329149"/>
                    </a:cubicBezTo>
                    <a:cubicBezTo>
                      <a:pt x="76055" y="446380"/>
                      <a:pt x="7391" y="632275"/>
                      <a:pt x="692" y="710987"/>
                    </a:cubicBezTo>
                    <a:cubicBezTo>
                      <a:pt x="-6007" y="789699"/>
                      <a:pt x="37536" y="789699"/>
                      <a:pt x="60982" y="761229"/>
                    </a:cubicBezTo>
                    <a:close/>
                  </a:path>
                </a:pathLst>
              </a:custGeom>
              <a:solidFill>
                <a:schemeClr val="tx1"/>
              </a:solidFill>
              <a:ln w="12700" cap="rnd"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da-DK" sz="1200">
                  <a:latin typeface="Arial" pitchFamily="34" charset="0"/>
                </a:endParaRPr>
              </a:p>
            </p:txBody>
          </p:sp>
          <p:sp>
            <p:nvSpPr>
              <p:cNvPr id="11" name="Kombinationstegning 10"/>
              <p:cNvSpPr/>
              <p:nvPr/>
            </p:nvSpPr>
            <p:spPr bwMode="auto">
              <a:xfrm>
                <a:off x="6144156" y="4223799"/>
                <a:ext cx="1583089" cy="270064"/>
              </a:xfrm>
              <a:custGeom>
                <a:avLst/>
                <a:gdLst>
                  <a:gd name="connsiteX0" fmla="*/ 65725 w 1583089"/>
                  <a:gd name="connsiteY0" fmla="*/ 217572 h 270064"/>
                  <a:gd name="connsiteX1" fmla="*/ 1301673 w 1583089"/>
                  <a:gd name="connsiteY1" fmla="*/ 267814 h 270064"/>
                  <a:gd name="connsiteX2" fmla="*/ 1583026 w 1583089"/>
                  <a:gd name="connsiteY2" fmla="*/ 237669 h 270064"/>
                  <a:gd name="connsiteX3" fmla="*/ 1291624 w 1583089"/>
                  <a:gd name="connsiteY3" fmla="*/ 36702 h 270064"/>
                  <a:gd name="connsiteX4" fmla="*/ 286789 w 1583089"/>
                  <a:gd name="connsiteY4" fmla="*/ 16605 h 270064"/>
                  <a:gd name="connsiteX5" fmla="*/ 65725 w 1583089"/>
                  <a:gd name="connsiteY5" fmla="*/ 217572 h 270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3089" h="270064">
                    <a:moveTo>
                      <a:pt x="65725" y="217572"/>
                    </a:moveTo>
                    <a:cubicBezTo>
                      <a:pt x="234872" y="259440"/>
                      <a:pt x="1048790" y="264465"/>
                      <a:pt x="1301673" y="267814"/>
                    </a:cubicBezTo>
                    <a:cubicBezTo>
                      <a:pt x="1554556" y="271163"/>
                      <a:pt x="1584701" y="276188"/>
                      <a:pt x="1583026" y="237669"/>
                    </a:cubicBezTo>
                    <a:cubicBezTo>
                      <a:pt x="1581351" y="199150"/>
                      <a:pt x="1507664" y="73546"/>
                      <a:pt x="1291624" y="36702"/>
                    </a:cubicBezTo>
                    <a:cubicBezTo>
                      <a:pt x="1075584" y="-142"/>
                      <a:pt x="489431" y="-13540"/>
                      <a:pt x="286789" y="16605"/>
                    </a:cubicBezTo>
                    <a:cubicBezTo>
                      <a:pt x="84147" y="46750"/>
                      <a:pt x="-103422" y="175704"/>
                      <a:pt x="65725" y="217572"/>
                    </a:cubicBezTo>
                    <a:close/>
                  </a:path>
                </a:pathLst>
              </a:custGeom>
              <a:solidFill>
                <a:schemeClr val="tx1"/>
              </a:solidFill>
              <a:ln w="12700" cap="rnd"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da-DK" sz="1200">
                  <a:latin typeface="Arial" pitchFamily="34" charset="0"/>
                </a:endParaRPr>
              </a:p>
            </p:txBody>
          </p:sp>
          <p:sp>
            <p:nvSpPr>
              <p:cNvPr id="12" name="Kombinationstegning 11"/>
              <p:cNvSpPr/>
              <p:nvPr/>
            </p:nvSpPr>
            <p:spPr bwMode="auto">
              <a:xfrm>
                <a:off x="5942183" y="4586142"/>
                <a:ext cx="1971865" cy="184401"/>
              </a:xfrm>
              <a:custGeom>
                <a:avLst/>
                <a:gdLst>
                  <a:gd name="connsiteX0" fmla="*/ 187312 w 1971865"/>
                  <a:gd name="connsiteY0" fmla="*/ 5955 h 184401"/>
                  <a:gd name="connsiteX1" fmla="*/ 207408 w 1971865"/>
                  <a:gd name="connsiteY1" fmla="*/ 166728 h 184401"/>
                  <a:gd name="connsiteX2" fmla="*/ 1795048 w 1971865"/>
                  <a:gd name="connsiteY2" fmla="*/ 166728 h 184401"/>
                  <a:gd name="connsiteX3" fmla="*/ 1754854 w 1971865"/>
                  <a:gd name="connsiteY3" fmla="*/ 46148 h 184401"/>
                  <a:gd name="connsiteX4" fmla="*/ 187312 w 1971865"/>
                  <a:gd name="connsiteY4" fmla="*/ 5955 h 184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865" h="184401">
                    <a:moveTo>
                      <a:pt x="187312" y="5955"/>
                    </a:moveTo>
                    <a:cubicBezTo>
                      <a:pt x="-70596" y="26052"/>
                      <a:pt x="-60548" y="139933"/>
                      <a:pt x="207408" y="166728"/>
                    </a:cubicBezTo>
                    <a:cubicBezTo>
                      <a:pt x="475364" y="193524"/>
                      <a:pt x="1537140" y="186825"/>
                      <a:pt x="1795048" y="166728"/>
                    </a:cubicBezTo>
                    <a:cubicBezTo>
                      <a:pt x="2052956" y="146631"/>
                      <a:pt x="2019461" y="71269"/>
                      <a:pt x="1754854" y="46148"/>
                    </a:cubicBezTo>
                    <a:cubicBezTo>
                      <a:pt x="1490247" y="21027"/>
                      <a:pt x="445220" y="-14142"/>
                      <a:pt x="187312" y="5955"/>
                    </a:cubicBezTo>
                    <a:close/>
                  </a:path>
                </a:pathLst>
              </a:custGeom>
              <a:solidFill>
                <a:schemeClr val="tx1"/>
              </a:solidFill>
              <a:ln w="12700" cap="rnd"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da-DK" sz="1200">
                  <a:latin typeface="Arial" pitchFamily="34" charset="0"/>
                </a:endParaRPr>
              </a:p>
            </p:txBody>
          </p:sp>
        </p:grpSp>
        <p:pic>
          <p:nvPicPr>
            <p:cNvPr id="14" name="Billed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9391" y="395793"/>
              <a:ext cx="3816424" cy="1110465"/>
            </a:xfrm>
            <a:prstGeom prst="rect">
              <a:avLst/>
            </a:prstGeom>
            <a:ln>
              <a:solidFill>
                <a:schemeClr val="accent2"/>
              </a:solidFill>
            </a:ln>
          </p:spPr>
        </p:pic>
        <p:sp>
          <p:nvSpPr>
            <p:cNvPr id="16" name="Tekstfelt 15"/>
            <p:cNvSpPr txBox="1"/>
            <p:nvPr/>
          </p:nvSpPr>
          <p:spPr>
            <a:xfrm>
              <a:off x="6659572" y="867296"/>
              <a:ext cx="1555256" cy="292388"/>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pt-BR" sz="825" dirty="0" err="1"/>
                <a:t>Eur</a:t>
              </a:r>
              <a:r>
                <a:rPr lang="pt-BR" sz="825" dirty="0"/>
                <a:t> J </a:t>
              </a:r>
              <a:r>
                <a:rPr lang="pt-BR" sz="825" dirty="0" err="1"/>
                <a:t>of</a:t>
              </a:r>
              <a:r>
                <a:rPr lang="pt-BR" sz="825" dirty="0"/>
                <a:t> </a:t>
              </a:r>
              <a:r>
                <a:rPr lang="pt-BR" sz="825" dirty="0" err="1"/>
                <a:t>Cancer</a:t>
              </a:r>
              <a:r>
                <a:rPr lang="pt-BR" sz="825" dirty="0"/>
                <a:t> 2014,</a:t>
              </a:r>
            </a:p>
          </p:txBody>
        </p:sp>
      </p:grpSp>
      <p:sp>
        <p:nvSpPr>
          <p:cNvPr id="17" name="Tekstfelt 16"/>
          <p:cNvSpPr txBox="1"/>
          <p:nvPr/>
        </p:nvSpPr>
        <p:spPr>
          <a:xfrm>
            <a:off x="2457133" y="1700809"/>
            <a:ext cx="1577676" cy="219291"/>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none" rtlCol="0">
            <a:spAutoFit/>
          </a:bodyPr>
          <a:lstStyle/>
          <a:p>
            <a:r>
              <a:rPr lang="pt-BR" sz="825" dirty="0">
                <a:solidFill>
                  <a:schemeClr val="tx1"/>
                </a:solidFill>
              </a:rPr>
              <a:t>Acta </a:t>
            </a:r>
            <a:r>
              <a:rPr lang="pt-BR" sz="825" dirty="0" err="1">
                <a:solidFill>
                  <a:schemeClr val="tx1"/>
                </a:solidFill>
              </a:rPr>
              <a:t>Oncol</a:t>
            </a:r>
            <a:r>
              <a:rPr lang="pt-BR" sz="825" dirty="0">
                <a:solidFill>
                  <a:schemeClr val="tx1"/>
                </a:solidFill>
              </a:rPr>
              <a:t> 2018 Jan;57(1):26-30</a:t>
            </a:r>
            <a:endParaRPr lang="da-DK" sz="825" dirty="0">
              <a:solidFill>
                <a:schemeClr val="tx1"/>
              </a:solidFill>
            </a:endParaRPr>
          </a:p>
        </p:txBody>
      </p:sp>
      <p:sp>
        <p:nvSpPr>
          <p:cNvPr id="19" name="Tekstfelt 18"/>
          <p:cNvSpPr txBox="1"/>
          <p:nvPr/>
        </p:nvSpPr>
        <p:spPr>
          <a:xfrm rot="20197003">
            <a:off x="1943413" y="3632170"/>
            <a:ext cx="5389708" cy="369332"/>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da-DK" b="1" dirty="0"/>
              <a:t>Så </a:t>
            </a:r>
            <a:r>
              <a:rPr lang="mr-IN" b="1" dirty="0"/>
              <a:t>–</a:t>
            </a:r>
            <a:r>
              <a:rPr lang="da-DK" b="1" dirty="0"/>
              <a:t> bare 1 eller 2 </a:t>
            </a:r>
            <a:r>
              <a:rPr lang="da-DK" b="1" dirty="0" err="1"/>
              <a:t>år’s</a:t>
            </a:r>
            <a:r>
              <a:rPr lang="da-DK" b="1" dirty="0"/>
              <a:t> behandling gavner </a:t>
            </a:r>
            <a:r>
              <a:rPr lang="da-DK" b="1" dirty="0">
                <a:sym typeface="Wingdings"/>
              </a:rPr>
              <a:t></a:t>
            </a:r>
            <a:endParaRPr lang="da-DK" b="1" dirty="0"/>
          </a:p>
        </p:txBody>
      </p:sp>
      <p:sp>
        <p:nvSpPr>
          <p:cNvPr id="4" name="Kombinationstegning 3">
            <a:extLst>
              <a:ext uri="{FF2B5EF4-FFF2-40B4-BE49-F238E27FC236}">
                <a16:creationId xmlns:a16="http://schemas.microsoft.com/office/drawing/2014/main" id="{4E686FFA-CEDB-B24E-9EC7-35CBB9748AEA}"/>
              </a:ext>
            </a:extLst>
          </p:cNvPr>
          <p:cNvSpPr/>
          <p:nvPr/>
        </p:nvSpPr>
        <p:spPr>
          <a:xfrm>
            <a:off x="5770935" y="3972534"/>
            <a:ext cx="182393" cy="401266"/>
          </a:xfrm>
          <a:custGeom>
            <a:avLst/>
            <a:gdLst>
              <a:gd name="connsiteX0" fmla="*/ 0 w 243191"/>
              <a:gd name="connsiteY0" fmla="*/ 535021 h 535021"/>
              <a:gd name="connsiteX1" fmla="*/ 9727 w 243191"/>
              <a:gd name="connsiteY1" fmla="*/ 496110 h 535021"/>
              <a:gd name="connsiteX2" fmla="*/ 29183 w 243191"/>
              <a:gd name="connsiteY2" fmla="*/ 476655 h 535021"/>
              <a:gd name="connsiteX3" fmla="*/ 48638 w 243191"/>
              <a:gd name="connsiteY3" fmla="*/ 418289 h 535021"/>
              <a:gd name="connsiteX4" fmla="*/ 58366 w 243191"/>
              <a:gd name="connsiteY4" fmla="*/ 389106 h 535021"/>
              <a:gd name="connsiteX5" fmla="*/ 68093 w 243191"/>
              <a:gd name="connsiteY5" fmla="*/ 359923 h 535021"/>
              <a:gd name="connsiteX6" fmla="*/ 87549 w 243191"/>
              <a:gd name="connsiteY6" fmla="*/ 340468 h 535021"/>
              <a:gd name="connsiteX7" fmla="*/ 97276 w 243191"/>
              <a:gd name="connsiteY7" fmla="*/ 291829 h 535021"/>
              <a:gd name="connsiteX8" fmla="*/ 107004 w 243191"/>
              <a:gd name="connsiteY8" fmla="*/ 223736 h 535021"/>
              <a:gd name="connsiteX9" fmla="*/ 126459 w 243191"/>
              <a:gd name="connsiteY9" fmla="*/ 165370 h 535021"/>
              <a:gd name="connsiteX10" fmla="*/ 165370 w 243191"/>
              <a:gd name="connsiteY10" fmla="*/ 126459 h 535021"/>
              <a:gd name="connsiteX11" fmla="*/ 214008 w 243191"/>
              <a:gd name="connsiteY11" fmla="*/ 38910 h 535021"/>
              <a:gd name="connsiteX12" fmla="*/ 243191 w 243191"/>
              <a:gd name="connsiteY12" fmla="*/ 0 h 535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3191" h="535021">
                <a:moveTo>
                  <a:pt x="0" y="535021"/>
                </a:moveTo>
                <a:cubicBezTo>
                  <a:pt x="3242" y="522051"/>
                  <a:pt x="3748" y="508068"/>
                  <a:pt x="9727" y="496110"/>
                </a:cubicBezTo>
                <a:cubicBezTo>
                  <a:pt x="13829" y="487907"/>
                  <a:pt x="25081" y="484858"/>
                  <a:pt x="29183" y="476655"/>
                </a:cubicBezTo>
                <a:cubicBezTo>
                  <a:pt x="38354" y="458312"/>
                  <a:pt x="42153" y="437744"/>
                  <a:pt x="48638" y="418289"/>
                </a:cubicBezTo>
                <a:lnTo>
                  <a:pt x="58366" y="389106"/>
                </a:lnTo>
                <a:cubicBezTo>
                  <a:pt x="61608" y="379378"/>
                  <a:pt x="60842" y="367173"/>
                  <a:pt x="68093" y="359923"/>
                </a:cubicBezTo>
                <a:lnTo>
                  <a:pt x="87549" y="340468"/>
                </a:lnTo>
                <a:cubicBezTo>
                  <a:pt x="90791" y="324255"/>
                  <a:pt x="94558" y="308138"/>
                  <a:pt x="97276" y="291829"/>
                </a:cubicBezTo>
                <a:cubicBezTo>
                  <a:pt x="101045" y="269213"/>
                  <a:pt x="101848" y="246077"/>
                  <a:pt x="107004" y="223736"/>
                </a:cubicBezTo>
                <a:cubicBezTo>
                  <a:pt x="111615" y="203753"/>
                  <a:pt x="111958" y="179871"/>
                  <a:pt x="126459" y="165370"/>
                </a:cubicBezTo>
                <a:lnTo>
                  <a:pt x="165370" y="126459"/>
                </a:lnTo>
                <a:cubicBezTo>
                  <a:pt x="177602" y="89764"/>
                  <a:pt x="180562" y="72355"/>
                  <a:pt x="214008" y="38910"/>
                </a:cubicBezTo>
                <a:cubicBezTo>
                  <a:pt x="238591" y="14328"/>
                  <a:pt x="229363" y="27658"/>
                  <a:pt x="243191" y="0"/>
                </a:cubicBezTo>
              </a:path>
            </a:pathLst>
          </a:custGeom>
          <a:solidFill>
            <a:schemeClr val="accent6">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a:extLst>
              <a:ext uri="{FF2B5EF4-FFF2-40B4-BE49-F238E27FC236}">
                <a16:creationId xmlns:a16="http://schemas.microsoft.com/office/drawing/2014/main" id="{9DA51694-26A8-7D41-B373-C6201666CE7E}"/>
              </a:ext>
            </a:extLst>
          </p:cNvPr>
          <p:cNvSpPr/>
          <p:nvPr/>
        </p:nvSpPr>
        <p:spPr>
          <a:xfrm rot="838971">
            <a:off x="5536440" y="4194138"/>
            <a:ext cx="102440" cy="56085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9">
            <a:extLst>
              <a:ext uri="{FF2B5EF4-FFF2-40B4-BE49-F238E27FC236}">
                <a16:creationId xmlns:a16="http://schemas.microsoft.com/office/drawing/2014/main" id="{EFE0A148-2C6B-1F44-BB52-CD42283FEBB6}"/>
              </a:ext>
            </a:extLst>
          </p:cNvPr>
          <p:cNvSpPr/>
          <p:nvPr/>
        </p:nvSpPr>
        <p:spPr>
          <a:xfrm>
            <a:off x="6179496" y="4532307"/>
            <a:ext cx="1190705" cy="12196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Kombinationstegning 12">
            <a:extLst>
              <a:ext uri="{FF2B5EF4-FFF2-40B4-BE49-F238E27FC236}">
                <a16:creationId xmlns:a16="http://schemas.microsoft.com/office/drawing/2014/main" id="{64C3E32C-BAF1-DD4C-9293-3929A6C12393}"/>
              </a:ext>
            </a:extLst>
          </p:cNvPr>
          <p:cNvSpPr/>
          <p:nvPr/>
        </p:nvSpPr>
        <p:spPr>
          <a:xfrm>
            <a:off x="5507308" y="3893170"/>
            <a:ext cx="489260" cy="907430"/>
          </a:xfrm>
          <a:custGeom>
            <a:avLst/>
            <a:gdLst>
              <a:gd name="connsiteX0" fmla="*/ 0 w 652346"/>
              <a:gd name="connsiteY0" fmla="*/ 1209907 h 1209907"/>
              <a:gd name="connsiteX1" fmla="*/ 55756 w 652346"/>
              <a:gd name="connsiteY1" fmla="*/ 1198756 h 1209907"/>
              <a:gd name="connsiteX2" fmla="*/ 72483 w 652346"/>
              <a:gd name="connsiteY2" fmla="*/ 1187605 h 1209907"/>
              <a:gd name="connsiteX3" fmla="*/ 89210 w 652346"/>
              <a:gd name="connsiteY3" fmla="*/ 1154151 h 1209907"/>
              <a:gd name="connsiteX4" fmla="*/ 105937 w 652346"/>
              <a:gd name="connsiteY4" fmla="*/ 1120697 h 1209907"/>
              <a:gd name="connsiteX5" fmla="*/ 122663 w 652346"/>
              <a:gd name="connsiteY5" fmla="*/ 1059366 h 1209907"/>
              <a:gd name="connsiteX6" fmla="*/ 128239 w 652346"/>
              <a:gd name="connsiteY6" fmla="*/ 1042639 h 1209907"/>
              <a:gd name="connsiteX7" fmla="*/ 139390 w 652346"/>
              <a:gd name="connsiteY7" fmla="*/ 1031487 h 1209907"/>
              <a:gd name="connsiteX8" fmla="*/ 144966 w 652346"/>
              <a:gd name="connsiteY8" fmla="*/ 1014761 h 1209907"/>
              <a:gd name="connsiteX9" fmla="*/ 156117 w 652346"/>
              <a:gd name="connsiteY9" fmla="*/ 1003609 h 1209907"/>
              <a:gd name="connsiteX10" fmla="*/ 167268 w 652346"/>
              <a:gd name="connsiteY10" fmla="*/ 970156 h 1209907"/>
              <a:gd name="connsiteX11" fmla="*/ 172844 w 652346"/>
              <a:gd name="connsiteY11" fmla="*/ 953429 h 1209907"/>
              <a:gd name="connsiteX12" fmla="*/ 195146 w 652346"/>
              <a:gd name="connsiteY12" fmla="*/ 919975 h 1209907"/>
              <a:gd name="connsiteX13" fmla="*/ 200722 w 652346"/>
              <a:gd name="connsiteY13" fmla="*/ 903248 h 1209907"/>
              <a:gd name="connsiteX14" fmla="*/ 223024 w 652346"/>
              <a:gd name="connsiteY14" fmla="*/ 875370 h 1209907"/>
              <a:gd name="connsiteX15" fmla="*/ 250902 w 652346"/>
              <a:gd name="connsiteY15" fmla="*/ 791736 h 1209907"/>
              <a:gd name="connsiteX16" fmla="*/ 262054 w 652346"/>
              <a:gd name="connsiteY16" fmla="*/ 758283 h 1209907"/>
              <a:gd name="connsiteX17" fmla="*/ 273205 w 652346"/>
              <a:gd name="connsiteY17" fmla="*/ 747131 h 1209907"/>
              <a:gd name="connsiteX18" fmla="*/ 289932 w 652346"/>
              <a:gd name="connsiteY18" fmla="*/ 719253 h 1209907"/>
              <a:gd name="connsiteX19" fmla="*/ 295507 w 652346"/>
              <a:gd name="connsiteY19" fmla="*/ 702527 h 1209907"/>
              <a:gd name="connsiteX20" fmla="*/ 306659 w 652346"/>
              <a:gd name="connsiteY20" fmla="*/ 691375 h 1209907"/>
              <a:gd name="connsiteX21" fmla="*/ 317810 w 652346"/>
              <a:gd name="connsiteY21" fmla="*/ 674648 h 1209907"/>
              <a:gd name="connsiteX22" fmla="*/ 328961 w 652346"/>
              <a:gd name="connsiteY22" fmla="*/ 641195 h 1209907"/>
              <a:gd name="connsiteX23" fmla="*/ 334537 w 652346"/>
              <a:gd name="connsiteY23" fmla="*/ 624468 h 1209907"/>
              <a:gd name="connsiteX24" fmla="*/ 345688 w 652346"/>
              <a:gd name="connsiteY24" fmla="*/ 607741 h 1209907"/>
              <a:gd name="connsiteX25" fmla="*/ 362415 w 652346"/>
              <a:gd name="connsiteY25" fmla="*/ 579863 h 1209907"/>
              <a:gd name="connsiteX26" fmla="*/ 379142 w 652346"/>
              <a:gd name="connsiteY26" fmla="*/ 551985 h 1209907"/>
              <a:gd name="connsiteX27" fmla="*/ 384717 w 652346"/>
              <a:gd name="connsiteY27" fmla="*/ 535258 h 1209907"/>
              <a:gd name="connsiteX28" fmla="*/ 407020 w 652346"/>
              <a:gd name="connsiteY28" fmla="*/ 507380 h 1209907"/>
              <a:gd name="connsiteX29" fmla="*/ 423746 w 652346"/>
              <a:gd name="connsiteY29" fmla="*/ 440473 h 1209907"/>
              <a:gd name="connsiteX30" fmla="*/ 434898 w 652346"/>
              <a:gd name="connsiteY30" fmla="*/ 407019 h 1209907"/>
              <a:gd name="connsiteX31" fmla="*/ 446049 w 652346"/>
              <a:gd name="connsiteY31" fmla="*/ 373566 h 1209907"/>
              <a:gd name="connsiteX32" fmla="*/ 457200 w 652346"/>
              <a:gd name="connsiteY32" fmla="*/ 362414 h 1209907"/>
              <a:gd name="connsiteX33" fmla="*/ 462776 w 652346"/>
              <a:gd name="connsiteY33" fmla="*/ 345687 h 1209907"/>
              <a:gd name="connsiteX34" fmla="*/ 473927 w 652346"/>
              <a:gd name="connsiteY34" fmla="*/ 328961 h 1209907"/>
              <a:gd name="connsiteX35" fmla="*/ 496229 w 652346"/>
              <a:gd name="connsiteY35" fmla="*/ 278780 h 1209907"/>
              <a:gd name="connsiteX36" fmla="*/ 507381 w 652346"/>
              <a:gd name="connsiteY36" fmla="*/ 267629 h 1209907"/>
              <a:gd name="connsiteX37" fmla="*/ 524107 w 652346"/>
              <a:gd name="connsiteY37" fmla="*/ 234175 h 1209907"/>
              <a:gd name="connsiteX38" fmla="*/ 535259 w 652346"/>
              <a:gd name="connsiteY38" fmla="*/ 223024 h 1209907"/>
              <a:gd name="connsiteX39" fmla="*/ 557561 w 652346"/>
              <a:gd name="connsiteY39" fmla="*/ 189570 h 1209907"/>
              <a:gd name="connsiteX40" fmla="*/ 568712 w 652346"/>
              <a:gd name="connsiteY40" fmla="*/ 172844 h 1209907"/>
              <a:gd name="connsiteX41" fmla="*/ 579863 w 652346"/>
              <a:gd name="connsiteY41" fmla="*/ 161692 h 1209907"/>
              <a:gd name="connsiteX42" fmla="*/ 602166 w 652346"/>
              <a:gd name="connsiteY42" fmla="*/ 117087 h 1209907"/>
              <a:gd name="connsiteX43" fmla="*/ 618893 w 652346"/>
              <a:gd name="connsiteY43" fmla="*/ 83634 h 1209907"/>
              <a:gd name="connsiteX44" fmla="*/ 635620 w 652346"/>
              <a:gd name="connsiteY44" fmla="*/ 50180 h 1209907"/>
              <a:gd name="connsiteX45" fmla="*/ 646771 w 652346"/>
              <a:gd name="connsiteY45" fmla="*/ 16727 h 1209907"/>
              <a:gd name="connsiteX46" fmla="*/ 652346 w 652346"/>
              <a:gd name="connsiteY46" fmla="*/ 0 h 1209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52346" h="1209907">
                <a:moveTo>
                  <a:pt x="0" y="1209907"/>
                </a:moveTo>
                <a:cubicBezTo>
                  <a:pt x="14377" y="1207853"/>
                  <a:pt x="40188" y="1206540"/>
                  <a:pt x="55756" y="1198756"/>
                </a:cubicBezTo>
                <a:cubicBezTo>
                  <a:pt x="61750" y="1195759"/>
                  <a:pt x="66907" y="1191322"/>
                  <a:pt x="72483" y="1187605"/>
                </a:cubicBezTo>
                <a:cubicBezTo>
                  <a:pt x="104440" y="1139668"/>
                  <a:pt x="66126" y="1200319"/>
                  <a:pt x="89210" y="1154151"/>
                </a:cubicBezTo>
                <a:cubicBezTo>
                  <a:pt x="102836" y="1126900"/>
                  <a:pt x="98931" y="1148722"/>
                  <a:pt x="105937" y="1120697"/>
                </a:cubicBezTo>
                <a:cubicBezTo>
                  <a:pt x="121699" y="1057649"/>
                  <a:pt x="98739" y="1131135"/>
                  <a:pt x="122663" y="1059366"/>
                </a:cubicBezTo>
                <a:cubicBezTo>
                  <a:pt x="124522" y="1053790"/>
                  <a:pt x="124083" y="1046795"/>
                  <a:pt x="128239" y="1042639"/>
                </a:cubicBezTo>
                <a:lnTo>
                  <a:pt x="139390" y="1031487"/>
                </a:lnTo>
                <a:cubicBezTo>
                  <a:pt x="141249" y="1025912"/>
                  <a:pt x="141942" y="1019800"/>
                  <a:pt x="144966" y="1014761"/>
                </a:cubicBezTo>
                <a:cubicBezTo>
                  <a:pt x="147671" y="1010253"/>
                  <a:pt x="153766" y="1008311"/>
                  <a:pt x="156117" y="1003609"/>
                </a:cubicBezTo>
                <a:cubicBezTo>
                  <a:pt x="161374" y="993096"/>
                  <a:pt x="163551" y="981307"/>
                  <a:pt x="167268" y="970156"/>
                </a:cubicBezTo>
                <a:cubicBezTo>
                  <a:pt x="169127" y="964580"/>
                  <a:pt x="169584" y="958319"/>
                  <a:pt x="172844" y="953429"/>
                </a:cubicBezTo>
                <a:cubicBezTo>
                  <a:pt x="180278" y="942278"/>
                  <a:pt x="190908" y="932689"/>
                  <a:pt x="195146" y="919975"/>
                </a:cubicBezTo>
                <a:cubicBezTo>
                  <a:pt x="197005" y="914399"/>
                  <a:pt x="198094" y="908505"/>
                  <a:pt x="200722" y="903248"/>
                </a:cubicBezTo>
                <a:cubicBezTo>
                  <a:pt x="207755" y="889183"/>
                  <a:pt x="212654" y="885741"/>
                  <a:pt x="223024" y="875370"/>
                </a:cubicBezTo>
                <a:lnTo>
                  <a:pt x="250902" y="791736"/>
                </a:lnTo>
                <a:lnTo>
                  <a:pt x="262054" y="758283"/>
                </a:lnTo>
                <a:lnTo>
                  <a:pt x="273205" y="747131"/>
                </a:lnTo>
                <a:cubicBezTo>
                  <a:pt x="289002" y="699745"/>
                  <a:pt x="266970" y="757525"/>
                  <a:pt x="289932" y="719253"/>
                </a:cubicBezTo>
                <a:cubicBezTo>
                  <a:pt x="292956" y="714214"/>
                  <a:pt x="292483" y="707566"/>
                  <a:pt x="295507" y="702527"/>
                </a:cubicBezTo>
                <a:cubicBezTo>
                  <a:pt x="298212" y="698019"/>
                  <a:pt x="303375" y="695480"/>
                  <a:pt x="306659" y="691375"/>
                </a:cubicBezTo>
                <a:cubicBezTo>
                  <a:pt x="310845" y="686142"/>
                  <a:pt x="314093" y="680224"/>
                  <a:pt x="317810" y="674648"/>
                </a:cubicBezTo>
                <a:lnTo>
                  <a:pt x="328961" y="641195"/>
                </a:lnTo>
                <a:cubicBezTo>
                  <a:pt x="330820" y="635619"/>
                  <a:pt x="331277" y="629358"/>
                  <a:pt x="334537" y="624468"/>
                </a:cubicBezTo>
                <a:lnTo>
                  <a:pt x="345688" y="607741"/>
                </a:lnTo>
                <a:cubicBezTo>
                  <a:pt x="361481" y="560357"/>
                  <a:pt x="339454" y="618130"/>
                  <a:pt x="362415" y="579863"/>
                </a:cubicBezTo>
                <a:cubicBezTo>
                  <a:pt x="384129" y="543673"/>
                  <a:pt x="350885" y="580239"/>
                  <a:pt x="379142" y="551985"/>
                </a:cubicBezTo>
                <a:cubicBezTo>
                  <a:pt x="381000" y="546409"/>
                  <a:pt x="382089" y="540515"/>
                  <a:pt x="384717" y="535258"/>
                </a:cubicBezTo>
                <a:cubicBezTo>
                  <a:pt x="391751" y="521189"/>
                  <a:pt x="396647" y="517752"/>
                  <a:pt x="407020" y="507380"/>
                </a:cubicBezTo>
                <a:cubicBezTo>
                  <a:pt x="437362" y="416353"/>
                  <a:pt x="401219" y="530580"/>
                  <a:pt x="423746" y="440473"/>
                </a:cubicBezTo>
                <a:cubicBezTo>
                  <a:pt x="426597" y="429069"/>
                  <a:pt x="431181" y="418170"/>
                  <a:pt x="434898" y="407019"/>
                </a:cubicBezTo>
                <a:lnTo>
                  <a:pt x="446049" y="373566"/>
                </a:lnTo>
                <a:lnTo>
                  <a:pt x="457200" y="362414"/>
                </a:lnTo>
                <a:cubicBezTo>
                  <a:pt x="459059" y="356838"/>
                  <a:pt x="460148" y="350944"/>
                  <a:pt x="462776" y="345687"/>
                </a:cubicBezTo>
                <a:cubicBezTo>
                  <a:pt x="465773" y="339694"/>
                  <a:pt x="471206" y="335084"/>
                  <a:pt x="473927" y="328961"/>
                </a:cubicBezTo>
                <a:cubicBezTo>
                  <a:pt x="489399" y="294150"/>
                  <a:pt x="477303" y="302437"/>
                  <a:pt x="496229" y="278780"/>
                </a:cubicBezTo>
                <a:cubicBezTo>
                  <a:pt x="499513" y="274675"/>
                  <a:pt x="503664" y="271346"/>
                  <a:pt x="507381" y="267629"/>
                </a:cubicBezTo>
                <a:cubicBezTo>
                  <a:pt x="513269" y="249963"/>
                  <a:pt x="511755" y="249615"/>
                  <a:pt x="524107" y="234175"/>
                </a:cubicBezTo>
                <a:cubicBezTo>
                  <a:pt x="527391" y="230070"/>
                  <a:pt x="532105" y="227229"/>
                  <a:pt x="535259" y="223024"/>
                </a:cubicBezTo>
                <a:cubicBezTo>
                  <a:pt x="543300" y="212302"/>
                  <a:pt x="550127" y="200721"/>
                  <a:pt x="557561" y="189570"/>
                </a:cubicBezTo>
                <a:cubicBezTo>
                  <a:pt x="561278" y="183995"/>
                  <a:pt x="563974" y="177582"/>
                  <a:pt x="568712" y="172844"/>
                </a:cubicBezTo>
                <a:lnTo>
                  <a:pt x="579863" y="161692"/>
                </a:lnTo>
                <a:cubicBezTo>
                  <a:pt x="592678" y="123252"/>
                  <a:pt x="582704" y="136551"/>
                  <a:pt x="602166" y="117087"/>
                </a:cubicBezTo>
                <a:cubicBezTo>
                  <a:pt x="616185" y="75036"/>
                  <a:pt x="597272" y="126878"/>
                  <a:pt x="618893" y="83634"/>
                </a:cubicBezTo>
                <a:cubicBezTo>
                  <a:pt x="641972" y="37473"/>
                  <a:pt x="603666" y="98109"/>
                  <a:pt x="635620" y="50180"/>
                </a:cubicBezTo>
                <a:lnTo>
                  <a:pt x="646771" y="16727"/>
                </a:lnTo>
                <a:lnTo>
                  <a:pt x="652346" y="0"/>
                </a:lnTo>
              </a:path>
            </a:pathLst>
          </a:cu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 name="Kombinationstegning 19">
            <a:extLst>
              <a:ext uri="{FF2B5EF4-FFF2-40B4-BE49-F238E27FC236}">
                <a16:creationId xmlns:a16="http://schemas.microsoft.com/office/drawing/2014/main" id="{AF9E4C82-97E7-E345-A02E-CE62EA1E7D77}"/>
              </a:ext>
            </a:extLst>
          </p:cNvPr>
          <p:cNvSpPr/>
          <p:nvPr/>
        </p:nvSpPr>
        <p:spPr>
          <a:xfrm>
            <a:off x="5716379" y="4223525"/>
            <a:ext cx="225827" cy="330355"/>
          </a:xfrm>
          <a:custGeom>
            <a:avLst/>
            <a:gdLst>
              <a:gd name="connsiteX0" fmla="*/ 301103 w 301103"/>
              <a:gd name="connsiteY0" fmla="*/ 0 h 440473"/>
              <a:gd name="connsiteX1" fmla="*/ 262074 w 301103"/>
              <a:gd name="connsiteY1" fmla="*/ 16727 h 440473"/>
              <a:gd name="connsiteX2" fmla="*/ 256499 w 301103"/>
              <a:gd name="connsiteY2" fmla="*/ 33454 h 440473"/>
              <a:gd name="connsiteX3" fmla="*/ 250923 w 301103"/>
              <a:gd name="connsiteY3" fmla="*/ 61332 h 440473"/>
              <a:gd name="connsiteX4" fmla="*/ 245347 w 301103"/>
              <a:gd name="connsiteY4" fmla="*/ 105936 h 440473"/>
              <a:gd name="connsiteX5" fmla="*/ 228621 w 301103"/>
              <a:gd name="connsiteY5" fmla="*/ 156117 h 440473"/>
              <a:gd name="connsiteX6" fmla="*/ 211894 w 301103"/>
              <a:gd name="connsiteY6" fmla="*/ 161693 h 440473"/>
              <a:gd name="connsiteX7" fmla="*/ 200742 w 301103"/>
              <a:gd name="connsiteY7" fmla="*/ 195146 h 440473"/>
              <a:gd name="connsiteX8" fmla="*/ 161713 w 301103"/>
              <a:gd name="connsiteY8" fmla="*/ 245327 h 440473"/>
              <a:gd name="connsiteX9" fmla="*/ 144986 w 301103"/>
              <a:gd name="connsiteY9" fmla="*/ 250902 h 440473"/>
              <a:gd name="connsiteX10" fmla="*/ 122684 w 301103"/>
              <a:gd name="connsiteY10" fmla="*/ 278780 h 440473"/>
              <a:gd name="connsiteX11" fmla="*/ 111533 w 301103"/>
              <a:gd name="connsiteY11" fmla="*/ 289932 h 440473"/>
              <a:gd name="connsiteX12" fmla="*/ 94806 w 301103"/>
              <a:gd name="connsiteY12" fmla="*/ 340112 h 440473"/>
              <a:gd name="connsiteX13" fmla="*/ 89230 w 301103"/>
              <a:gd name="connsiteY13" fmla="*/ 356839 h 440473"/>
              <a:gd name="connsiteX14" fmla="*/ 55777 w 301103"/>
              <a:gd name="connsiteY14" fmla="*/ 373566 h 440473"/>
              <a:gd name="connsiteX15" fmla="*/ 27899 w 301103"/>
              <a:gd name="connsiteY15" fmla="*/ 390293 h 440473"/>
              <a:gd name="connsiteX16" fmla="*/ 16747 w 301103"/>
              <a:gd name="connsiteY16" fmla="*/ 401444 h 440473"/>
              <a:gd name="connsiteX17" fmla="*/ 11172 w 301103"/>
              <a:gd name="connsiteY17" fmla="*/ 418171 h 440473"/>
              <a:gd name="connsiteX18" fmla="*/ 21 w 301103"/>
              <a:gd name="connsiteY18" fmla="*/ 440473 h 44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1103" h="440473">
                <a:moveTo>
                  <a:pt x="301103" y="0"/>
                </a:moveTo>
                <a:cubicBezTo>
                  <a:pt x="288093" y="5576"/>
                  <a:pt x="273397" y="8234"/>
                  <a:pt x="262074" y="16727"/>
                </a:cubicBezTo>
                <a:cubicBezTo>
                  <a:pt x="257372" y="20253"/>
                  <a:pt x="257924" y="27752"/>
                  <a:pt x="256499" y="33454"/>
                </a:cubicBezTo>
                <a:cubicBezTo>
                  <a:pt x="254201" y="42648"/>
                  <a:pt x="252364" y="51965"/>
                  <a:pt x="250923" y="61332"/>
                </a:cubicBezTo>
                <a:cubicBezTo>
                  <a:pt x="248644" y="76141"/>
                  <a:pt x="247466" y="91103"/>
                  <a:pt x="245347" y="105936"/>
                </a:cubicBezTo>
                <a:cubicBezTo>
                  <a:pt x="243065" y="121909"/>
                  <a:pt x="243438" y="144263"/>
                  <a:pt x="228621" y="156117"/>
                </a:cubicBezTo>
                <a:cubicBezTo>
                  <a:pt x="224032" y="159789"/>
                  <a:pt x="217470" y="159834"/>
                  <a:pt x="211894" y="161693"/>
                </a:cubicBezTo>
                <a:lnTo>
                  <a:pt x="200742" y="195146"/>
                </a:lnTo>
                <a:cubicBezTo>
                  <a:pt x="193683" y="216322"/>
                  <a:pt x="189924" y="235924"/>
                  <a:pt x="161713" y="245327"/>
                </a:cubicBezTo>
                <a:lnTo>
                  <a:pt x="144986" y="250902"/>
                </a:lnTo>
                <a:cubicBezTo>
                  <a:pt x="118061" y="277829"/>
                  <a:pt x="150818" y="243612"/>
                  <a:pt x="122684" y="278780"/>
                </a:cubicBezTo>
                <a:cubicBezTo>
                  <a:pt x="119400" y="282885"/>
                  <a:pt x="115250" y="286215"/>
                  <a:pt x="111533" y="289932"/>
                </a:cubicBezTo>
                <a:lnTo>
                  <a:pt x="94806" y="340112"/>
                </a:lnTo>
                <a:cubicBezTo>
                  <a:pt x="92947" y="345688"/>
                  <a:pt x="94120" y="353579"/>
                  <a:pt x="89230" y="356839"/>
                </a:cubicBezTo>
                <a:cubicBezTo>
                  <a:pt x="67613" y="371250"/>
                  <a:pt x="78860" y="365871"/>
                  <a:pt x="55777" y="373566"/>
                </a:cubicBezTo>
                <a:cubicBezTo>
                  <a:pt x="27520" y="401821"/>
                  <a:pt x="64089" y="368579"/>
                  <a:pt x="27899" y="390293"/>
                </a:cubicBezTo>
                <a:cubicBezTo>
                  <a:pt x="23391" y="392998"/>
                  <a:pt x="20464" y="397727"/>
                  <a:pt x="16747" y="401444"/>
                </a:cubicBezTo>
                <a:cubicBezTo>
                  <a:pt x="14889" y="407020"/>
                  <a:pt x="13800" y="412914"/>
                  <a:pt x="11172" y="418171"/>
                </a:cubicBezTo>
                <a:cubicBezTo>
                  <a:pt x="-1010" y="442536"/>
                  <a:pt x="21" y="426506"/>
                  <a:pt x="21" y="440473"/>
                </a:cubicBezTo>
              </a:path>
            </a:pathLst>
          </a:cu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87633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5"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14" dur="1000" fill="hold"/>
                                        <p:tgtEl>
                                          <p:spTgt spid="19"/>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9"/>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dissolve">
                                      <p:cBhvr>
                                        <p:cTn id="21" dur="2000"/>
                                        <p:tgtEl>
                                          <p:spTgt spid="4"/>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dissolve">
                                      <p:cBhvr>
                                        <p:cTn id="24" dur="2000"/>
                                        <p:tgtEl>
                                          <p:spTgt spid="7"/>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2000"/>
                                        <p:tgtEl>
                                          <p:spTgt spid="10"/>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7" grpId="0" animBg="1"/>
      <p:bldP spid="10" grpId="0" animBg="1"/>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2400" dirty="0" err="1"/>
              <a:t>Tamoxifen</a:t>
            </a:r>
            <a:r>
              <a:rPr lang="da-DK" sz="2400" dirty="0"/>
              <a:t> længere end 5 år?</a:t>
            </a:r>
          </a:p>
        </p:txBody>
      </p:sp>
      <p:pic>
        <p:nvPicPr>
          <p:cNvPr id="4" name="Pladsholder til indhol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95500" y="2620390"/>
            <a:ext cx="4953000" cy="3257550"/>
          </a:xfrm>
          <a:prstGeom prst="rect">
            <a:avLst/>
          </a:prstGeom>
          <a:ln w="127000" cap="sq">
            <a:solidFill>
              <a:srgbClr val="C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7492685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4000" dirty="0"/>
              <a:t>ATLAS </a:t>
            </a:r>
            <a:r>
              <a:rPr lang="da-DK" sz="800" dirty="0"/>
              <a:t>(53%Erpos) </a:t>
            </a:r>
            <a:r>
              <a:rPr lang="da-DK" sz="4000" dirty="0"/>
              <a:t>&amp; </a:t>
            </a:r>
            <a:r>
              <a:rPr lang="da-DK" sz="4000" dirty="0" err="1"/>
              <a:t>aTTom</a:t>
            </a:r>
            <a:r>
              <a:rPr lang="da-DK" sz="4000" dirty="0"/>
              <a:t> </a:t>
            </a:r>
            <a:r>
              <a:rPr lang="da-DK" sz="800" dirty="0"/>
              <a:t>(40% </a:t>
            </a:r>
            <a:r>
              <a:rPr lang="da-DK" sz="800" dirty="0" err="1"/>
              <a:t>Erpos</a:t>
            </a:r>
            <a:r>
              <a:rPr lang="da-DK" sz="800" dirty="0"/>
              <a:t>) </a:t>
            </a:r>
            <a:r>
              <a:rPr lang="da-DK" sz="4000" dirty="0"/>
              <a:t>(N = ca. 20.000)</a:t>
            </a:r>
          </a:p>
        </p:txBody>
      </p:sp>
      <p:graphicFrame>
        <p:nvGraphicFramePr>
          <p:cNvPr id="5" name="Pladsholder til indhold 4"/>
          <p:cNvGraphicFramePr>
            <a:graphicFrameLocks noGrp="1"/>
          </p:cNvGraphicFramePr>
          <p:nvPr>
            <p:ph idx="4294967295"/>
            <p:extLst>
              <p:ext uri="{D42A27DB-BD31-4B8C-83A1-F6EECF244321}">
                <p14:modId xmlns:p14="http://schemas.microsoft.com/office/powerpoint/2010/main" val="3950994269"/>
              </p:ext>
            </p:extLst>
          </p:nvPr>
        </p:nvGraphicFramePr>
        <p:xfrm>
          <a:off x="714984" y="2902287"/>
          <a:ext cx="7745448" cy="1387637"/>
        </p:xfrm>
        <a:graphic>
          <a:graphicData uri="http://schemas.openxmlformats.org/drawingml/2006/table">
            <a:tbl>
              <a:tblPr firstRow="1" bandRow="1">
                <a:tableStyleId>{5C22544A-7EE6-4342-B048-85BDC9FD1C3A}</a:tableStyleId>
              </a:tblPr>
              <a:tblGrid>
                <a:gridCol w="722236">
                  <a:extLst>
                    <a:ext uri="{9D8B030D-6E8A-4147-A177-3AD203B41FA5}">
                      <a16:colId xmlns:a16="http://schemas.microsoft.com/office/drawing/2014/main" val="20000"/>
                    </a:ext>
                  </a:extLst>
                </a:gridCol>
                <a:gridCol w="2567626">
                  <a:extLst>
                    <a:ext uri="{9D8B030D-6E8A-4147-A177-3AD203B41FA5}">
                      <a16:colId xmlns:a16="http://schemas.microsoft.com/office/drawing/2014/main" val="20001"/>
                    </a:ext>
                  </a:extLst>
                </a:gridCol>
                <a:gridCol w="1894533">
                  <a:extLst>
                    <a:ext uri="{9D8B030D-6E8A-4147-A177-3AD203B41FA5}">
                      <a16:colId xmlns:a16="http://schemas.microsoft.com/office/drawing/2014/main" val="20002"/>
                    </a:ext>
                  </a:extLst>
                </a:gridCol>
                <a:gridCol w="2561053">
                  <a:extLst>
                    <a:ext uri="{9D8B030D-6E8A-4147-A177-3AD203B41FA5}">
                      <a16:colId xmlns:a16="http://schemas.microsoft.com/office/drawing/2014/main" val="20003"/>
                    </a:ext>
                  </a:extLst>
                </a:gridCol>
              </a:tblGrid>
              <a:tr h="512480">
                <a:tc>
                  <a:txBody>
                    <a:bodyPr/>
                    <a:lstStyle/>
                    <a:p>
                      <a:pPr algn="ctr"/>
                      <a:endParaRPr lang="da-DK" sz="1400" dirty="0"/>
                    </a:p>
                  </a:txBody>
                  <a:tcPr marL="68580" marR="68580" marT="34290" marB="34290" anchor="ctr">
                    <a:solidFill>
                      <a:srgbClr val="C00000"/>
                    </a:solidFill>
                  </a:tcPr>
                </a:tc>
                <a:tc>
                  <a:txBody>
                    <a:bodyPr/>
                    <a:lstStyle/>
                    <a:p>
                      <a:pPr algn="ctr"/>
                      <a:r>
                        <a:rPr lang="da-DK" sz="1400" dirty="0"/>
                        <a:t>Tilbagefald efter 10 års behandling</a:t>
                      </a:r>
                    </a:p>
                  </a:txBody>
                  <a:tcPr marL="68580" marR="68580" marT="34290" marB="34290" anchor="ctr">
                    <a:solidFill>
                      <a:srgbClr val="C0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a-DK" sz="1400" dirty="0"/>
                        <a:t>Tilbagefald efter 15 år</a:t>
                      </a:r>
                    </a:p>
                  </a:txBody>
                  <a:tcPr marL="68580" marR="68580" marT="34290" marB="34290" anchor="ctr">
                    <a:solidFill>
                      <a:srgbClr val="C00000"/>
                    </a:solidFill>
                  </a:tcPr>
                </a:tc>
                <a:tc>
                  <a:txBody>
                    <a:bodyPr/>
                    <a:lstStyle/>
                    <a:p>
                      <a:pPr algn="ctr"/>
                      <a:r>
                        <a:rPr lang="da-DK" sz="1400" dirty="0"/>
                        <a:t>Brystkræft dødelighed år 15</a:t>
                      </a:r>
                    </a:p>
                  </a:txBody>
                  <a:tcPr marL="68580" marR="68580" marT="34290" marB="34290" anchor="ctr">
                    <a:solidFill>
                      <a:srgbClr val="C00000"/>
                    </a:solidFill>
                  </a:tcPr>
                </a:tc>
                <a:extLst>
                  <a:ext uri="{0D108BD9-81ED-4DB2-BD59-A6C34878D82A}">
                    <a16:rowId xmlns:a16="http://schemas.microsoft.com/office/drawing/2014/main" val="10000"/>
                  </a:ext>
                </a:extLst>
              </a:tr>
              <a:tr h="291719">
                <a:tc>
                  <a:txBody>
                    <a:bodyPr/>
                    <a:lstStyle/>
                    <a:p>
                      <a:r>
                        <a:rPr lang="da-DK" sz="1400" dirty="0"/>
                        <a:t>ATLAS</a:t>
                      </a:r>
                    </a:p>
                  </a:txBody>
                  <a:tcPr marL="68580" marR="68580" marT="34290" marB="34290"/>
                </a:tc>
                <a:tc>
                  <a:txBody>
                    <a:bodyPr/>
                    <a:lstStyle/>
                    <a:p>
                      <a:pPr algn="ctr"/>
                      <a:r>
                        <a:rPr lang="da-DK" sz="1400" b="1" dirty="0">
                          <a:solidFill>
                            <a:srgbClr val="00B050"/>
                          </a:solidFill>
                        </a:rPr>
                        <a:t>1.4</a:t>
                      </a:r>
                    </a:p>
                  </a:txBody>
                  <a:tcPr marL="68580" marR="68580" marT="34290" marB="34290"/>
                </a:tc>
                <a:tc>
                  <a:txBody>
                    <a:bodyPr/>
                    <a:lstStyle/>
                    <a:p>
                      <a:pPr algn="ctr"/>
                      <a:r>
                        <a:rPr lang="da-DK" sz="1400" b="1" dirty="0">
                          <a:solidFill>
                            <a:srgbClr val="00B050"/>
                          </a:solidFill>
                        </a:rPr>
                        <a:t>2.7 (S)</a:t>
                      </a:r>
                    </a:p>
                  </a:txBody>
                  <a:tcPr marL="68580" marR="68580" marT="34290" marB="34290"/>
                </a:tc>
                <a:tc>
                  <a:txBody>
                    <a:bodyPr/>
                    <a:lstStyle/>
                    <a:p>
                      <a:pPr algn="ctr"/>
                      <a:r>
                        <a:rPr lang="da-DK" sz="1400" b="1" dirty="0">
                          <a:solidFill>
                            <a:srgbClr val="00B050"/>
                          </a:solidFill>
                        </a:rPr>
                        <a:t>3 (S)</a:t>
                      </a:r>
                    </a:p>
                  </a:txBody>
                  <a:tcPr marL="68580" marR="68580" marT="34290" marB="34290"/>
                </a:tc>
                <a:extLst>
                  <a:ext uri="{0D108BD9-81ED-4DB2-BD59-A6C34878D82A}">
                    <a16:rowId xmlns:a16="http://schemas.microsoft.com/office/drawing/2014/main" val="10001"/>
                  </a:ext>
                </a:extLst>
              </a:tr>
              <a:tr h="291719">
                <a:tc>
                  <a:txBody>
                    <a:bodyPr/>
                    <a:lstStyle/>
                    <a:p>
                      <a:r>
                        <a:rPr lang="da-DK" sz="1400" dirty="0" err="1"/>
                        <a:t>aTTom</a:t>
                      </a:r>
                      <a:endParaRPr lang="da-DK" sz="1400" dirty="0"/>
                    </a:p>
                  </a:txBody>
                  <a:tcPr marL="68580" marR="68580" marT="34290" marB="34290"/>
                </a:tc>
                <a:tc>
                  <a:txBody>
                    <a:bodyPr/>
                    <a:lstStyle/>
                    <a:p>
                      <a:endParaRPr lang="da-DK" sz="1400" b="1"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a-DK" sz="1400" b="1" dirty="0">
                          <a:solidFill>
                            <a:srgbClr val="00B050"/>
                          </a:solidFill>
                        </a:rPr>
                        <a:t>4 (S)</a:t>
                      </a:r>
                    </a:p>
                  </a:txBody>
                  <a:tcPr marL="68580" marR="68580" marT="34290" marB="34290"/>
                </a:tc>
                <a:tc>
                  <a:txBody>
                    <a:bodyPr/>
                    <a:lstStyle/>
                    <a:p>
                      <a:pPr algn="ctr"/>
                      <a:r>
                        <a:rPr lang="da-DK" sz="1400" b="1" dirty="0">
                          <a:solidFill>
                            <a:srgbClr val="FF0000"/>
                          </a:solidFill>
                        </a:rPr>
                        <a:t>3 (NS)</a:t>
                      </a:r>
                    </a:p>
                  </a:txBody>
                  <a:tcPr marL="68580" marR="68580" marT="34290" marB="34290"/>
                </a:tc>
                <a:extLst>
                  <a:ext uri="{0D108BD9-81ED-4DB2-BD59-A6C34878D82A}">
                    <a16:rowId xmlns:a16="http://schemas.microsoft.com/office/drawing/2014/main" val="10002"/>
                  </a:ext>
                </a:extLst>
              </a:tr>
              <a:tr h="291719">
                <a:tc>
                  <a:txBody>
                    <a:bodyPr/>
                    <a:lstStyle/>
                    <a:p>
                      <a:r>
                        <a:rPr lang="da-DK" sz="1400" dirty="0"/>
                        <a:t>Tab #</a:t>
                      </a:r>
                    </a:p>
                  </a:txBody>
                  <a:tcPr marL="68580" marR="68580" marT="34290" marB="34290"/>
                </a:tc>
                <a:tc>
                  <a:txBody>
                    <a:bodyPr/>
                    <a:lstStyle/>
                    <a:p>
                      <a:endParaRPr lang="da-DK" sz="1400" b="1"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a-DK" sz="1400" b="1" dirty="0">
                        <a:solidFill>
                          <a:srgbClr val="00B050"/>
                        </a:solidFill>
                      </a:endParaRPr>
                    </a:p>
                  </a:txBody>
                  <a:tcPr marL="68580" marR="68580" marT="34290" marB="34290"/>
                </a:tc>
                <a:tc>
                  <a:txBody>
                    <a:bodyPr/>
                    <a:lstStyle/>
                    <a:p>
                      <a:pPr algn="ctr"/>
                      <a:r>
                        <a:rPr lang="da-DK" sz="1400" b="1" dirty="0">
                          <a:solidFill>
                            <a:srgbClr val="005DA2"/>
                          </a:solidFill>
                        </a:rPr>
                        <a:t>0.2%</a:t>
                      </a:r>
                    </a:p>
                  </a:txBody>
                  <a:tcPr marL="68580" marR="68580" marT="34290" marB="34290"/>
                </a:tc>
                <a:extLst>
                  <a:ext uri="{0D108BD9-81ED-4DB2-BD59-A6C34878D82A}">
                    <a16:rowId xmlns:a16="http://schemas.microsoft.com/office/drawing/2014/main" val="10003"/>
                  </a:ext>
                </a:extLst>
              </a:tr>
            </a:tbl>
          </a:graphicData>
        </a:graphic>
      </p:graphicFrame>
      <p:sp>
        <p:nvSpPr>
          <p:cNvPr id="4" name="Tekstfelt 3"/>
          <p:cNvSpPr txBox="1"/>
          <p:nvPr/>
        </p:nvSpPr>
        <p:spPr>
          <a:xfrm>
            <a:off x="395536" y="5497334"/>
            <a:ext cx="2683876" cy="646331"/>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da-DK" dirty="0"/>
              <a:t>Davies C et al. Lancet 2012</a:t>
            </a:r>
          </a:p>
          <a:p>
            <a:r>
              <a:rPr lang="da-DK" dirty="0"/>
              <a:t>Gray et. al - ASCO 2013</a:t>
            </a:r>
          </a:p>
        </p:txBody>
      </p:sp>
      <p:sp>
        <p:nvSpPr>
          <p:cNvPr id="6" name="Afrundet rektangel 5"/>
          <p:cNvSpPr/>
          <p:nvPr/>
        </p:nvSpPr>
        <p:spPr bwMode="auto">
          <a:xfrm>
            <a:off x="1043608" y="1727573"/>
            <a:ext cx="3819040" cy="923456"/>
          </a:xfrm>
          <a:prstGeom prst="roundRect">
            <a:avLst/>
          </a:prstGeom>
          <a:solidFill>
            <a:srgbClr val="C00000"/>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68580" tIns="34290" rIns="68580" bIns="34290" numCol="1" rtlCol="0" anchor="t" anchorCtr="0" compatLnSpc="1">
            <a:prstTxWarp prst="textNoShape">
              <a:avLst/>
            </a:prstTxWarp>
          </a:bodyPr>
          <a:lstStyle/>
          <a:p>
            <a:pPr algn="ctr" defTabSz="685800"/>
            <a:r>
              <a:rPr lang="da-DK" dirty="0">
                <a:solidFill>
                  <a:schemeClr val="tx1"/>
                </a:solidFill>
              </a:rPr>
              <a:t>Brystkræftpatienter, der efter 5 års behandling med </a:t>
            </a:r>
            <a:r>
              <a:rPr lang="da-DK" dirty="0" err="1">
                <a:solidFill>
                  <a:schemeClr val="tx1"/>
                </a:solidFill>
              </a:rPr>
              <a:t>tamoxifen</a:t>
            </a:r>
            <a:r>
              <a:rPr lang="da-DK" dirty="0">
                <a:solidFill>
                  <a:schemeClr val="tx1"/>
                </a:solidFill>
              </a:rPr>
              <a:t> </a:t>
            </a:r>
            <a:r>
              <a:rPr lang="mr-IN" dirty="0">
                <a:solidFill>
                  <a:schemeClr val="tx1"/>
                </a:solidFill>
              </a:rPr>
              <a:t>–</a:t>
            </a:r>
            <a:r>
              <a:rPr lang="da-DK" dirty="0">
                <a:solidFill>
                  <a:schemeClr val="tx1"/>
                </a:solidFill>
              </a:rPr>
              <a:t> ikke havde tegn på recidiv</a:t>
            </a:r>
            <a:endParaRPr lang="da-DK" sz="1200" dirty="0">
              <a:solidFill>
                <a:schemeClr val="tx1"/>
              </a:solidFill>
            </a:endParaRPr>
          </a:p>
        </p:txBody>
      </p:sp>
      <p:sp>
        <p:nvSpPr>
          <p:cNvPr id="14" name="Tekstfelt 13"/>
          <p:cNvSpPr txBox="1"/>
          <p:nvPr/>
        </p:nvSpPr>
        <p:spPr>
          <a:xfrm>
            <a:off x="5875831" y="2088756"/>
            <a:ext cx="2759525" cy="369332"/>
          </a:xfrm>
          <a:prstGeom prst="rect">
            <a:avLst/>
          </a:prstGeom>
          <a:solidFill>
            <a:srgbClr val="C00000"/>
          </a:solidFill>
          <a:ln>
            <a:solidFill>
              <a:srgbClr val="FF3300"/>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da-DK" dirty="0"/>
              <a:t>Yderligere 5 år på TAM</a:t>
            </a:r>
          </a:p>
        </p:txBody>
      </p:sp>
      <p:sp>
        <p:nvSpPr>
          <p:cNvPr id="16" name="Højrepil 15"/>
          <p:cNvSpPr/>
          <p:nvPr/>
        </p:nvSpPr>
        <p:spPr bwMode="auto">
          <a:xfrm>
            <a:off x="4862649" y="2252410"/>
            <a:ext cx="856384" cy="34289"/>
          </a:xfrm>
          <a:prstGeom prst="rightArrow">
            <a:avLst/>
          </a:prstGeom>
          <a:solidFill>
            <a:srgbClr val="FF9900"/>
          </a:solidFill>
          <a:ln w="57150" cap="rnd" cmpd="sng" algn="ctr">
            <a:solidFill>
              <a:srgbClr val="C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da-DK" sz="1200">
              <a:latin typeface="Arial" pitchFamily="34" charset="0"/>
            </a:endParaRPr>
          </a:p>
        </p:txBody>
      </p:sp>
      <p:sp>
        <p:nvSpPr>
          <p:cNvPr id="3" name="Oktagon 2"/>
          <p:cNvSpPr/>
          <p:nvPr/>
        </p:nvSpPr>
        <p:spPr bwMode="auto">
          <a:xfrm>
            <a:off x="5178971" y="1929088"/>
            <a:ext cx="324036" cy="323321"/>
          </a:xfrm>
          <a:prstGeom prst="octagon">
            <a:avLst/>
          </a:prstGeom>
          <a:solidFill>
            <a:srgbClr val="A50021"/>
          </a:solidFill>
          <a:ln w="12700" cap="rnd"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r>
              <a:rPr lang="da-DK" sz="1200">
                <a:solidFill>
                  <a:srgbClr val="FFFF00"/>
                </a:solidFill>
                <a:latin typeface="Arial" pitchFamily="34" charset="0"/>
              </a:rPr>
              <a:t>R</a:t>
            </a:r>
          </a:p>
        </p:txBody>
      </p:sp>
      <p:sp>
        <p:nvSpPr>
          <p:cNvPr id="7" name="Tekstfelt 6"/>
          <p:cNvSpPr txBox="1"/>
          <p:nvPr/>
        </p:nvSpPr>
        <p:spPr>
          <a:xfrm>
            <a:off x="4908943" y="2326993"/>
            <a:ext cx="1044517" cy="646331"/>
          </a:xfrm>
          <a:prstGeom prst="rect">
            <a:avLst/>
          </a:prstGeom>
          <a:noFill/>
        </p:spPr>
        <p:txBody>
          <a:bodyPr wrap="none" rtlCol="0">
            <a:spAutoFit/>
          </a:bodyPr>
          <a:lstStyle/>
          <a:p>
            <a:r>
              <a:rPr lang="da-DK" dirty="0"/>
              <a:t>8% præ</a:t>
            </a:r>
          </a:p>
          <a:p>
            <a:r>
              <a:rPr lang="da-DK" dirty="0"/>
              <a:t>90% post</a:t>
            </a:r>
          </a:p>
        </p:txBody>
      </p:sp>
      <p:sp>
        <p:nvSpPr>
          <p:cNvPr id="8" name="Tekstfelt 7"/>
          <p:cNvSpPr txBox="1"/>
          <p:nvPr/>
        </p:nvSpPr>
        <p:spPr>
          <a:xfrm>
            <a:off x="1187624" y="4431964"/>
            <a:ext cx="1730667" cy="923330"/>
          </a:xfrm>
          <a:prstGeom prst="rect">
            <a:avLst/>
          </a:prstGeom>
          <a:noFill/>
        </p:spPr>
        <p:txBody>
          <a:bodyPr wrap="none" rtlCol="0">
            <a:spAutoFit/>
          </a:bodyPr>
          <a:lstStyle/>
          <a:p>
            <a:r>
              <a:rPr lang="da-DK" dirty="0"/>
              <a:t>#; </a:t>
            </a:r>
          </a:p>
          <a:p>
            <a:r>
              <a:rPr lang="da-DK" dirty="0"/>
              <a:t>livmoder cancer,</a:t>
            </a:r>
          </a:p>
          <a:p>
            <a:r>
              <a:rPr lang="da-DK" dirty="0"/>
              <a:t>blodpropper</a:t>
            </a:r>
          </a:p>
        </p:txBody>
      </p:sp>
      <p:sp>
        <p:nvSpPr>
          <p:cNvPr id="9" name="Tekstfelt 8"/>
          <p:cNvSpPr txBox="1"/>
          <p:nvPr/>
        </p:nvSpPr>
        <p:spPr>
          <a:xfrm>
            <a:off x="4283968" y="4788498"/>
            <a:ext cx="4014607" cy="1015663"/>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da-DK" sz="1500" b="1" dirty="0">
                <a:solidFill>
                  <a:schemeClr val="tx1"/>
                </a:solidFill>
              </a:rPr>
              <a:t>Estimeret absolut effekt på brystkræftdødelighed år 15</a:t>
            </a:r>
          </a:p>
          <a:p>
            <a:pPr algn="ctr"/>
            <a:r>
              <a:rPr lang="mr-IN" sz="1500" b="1" dirty="0">
                <a:solidFill>
                  <a:schemeClr val="tx1"/>
                </a:solidFill>
              </a:rPr>
              <a:t>–</a:t>
            </a:r>
            <a:r>
              <a:rPr lang="da-DK" sz="1500" b="1" dirty="0">
                <a:solidFill>
                  <a:schemeClr val="tx1"/>
                </a:solidFill>
              </a:rPr>
              <a:t> 0 vs 10 år:</a:t>
            </a:r>
          </a:p>
          <a:p>
            <a:pPr algn="ctr"/>
            <a:r>
              <a:rPr lang="da-DK" sz="1500" b="1" dirty="0">
                <a:solidFill>
                  <a:schemeClr val="tx1"/>
                </a:solidFill>
              </a:rPr>
              <a:t>12%</a:t>
            </a:r>
          </a:p>
        </p:txBody>
      </p:sp>
    </p:spTree>
    <p:extLst>
      <p:ext uri="{BB962C8B-B14F-4D97-AF65-F5344CB8AC3E}">
        <p14:creationId xmlns:p14="http://schemas.microsoft.com/office/powerpoint/2010/main" val="297882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da-DK" dirty="0"/>
              <a:t>Brystkræft i verden</a:t>
            </a:r>
          </a:p>
        </p:txBody>
      </p:sp>
      <p:sp>
        <p:nvSpPr>
          <p:cNvPr id="3" name="Platshållare för innehåll 2"/>
          <p:cNvSpPr>
            <a:spLocks noGrp="1"/>
          </p:cNvSpPr>
          <p:nvPr>
            <p:ph idx="1"/>
          </p:nvPr>
        </p:nvSpPr>
        <p:spPr/>
        <p:txBody>
          <a:bodyPr/>
          <a:lstStyle/>
          <a:p>
            <a:r>
              <a:rPr lang="da-DK" dirty="0"/>
              <a:t>1.7 </a:t>
            </a:r>
            <a:r>
              <a:rPr lang="da-DK" dirty="0" err="1"/>
              <a:t>mill</a:t>
            </a:r>
            <a:r>
              <a:rPr lang="da-DK" dirty="0"/>
              <a:t>. nye brystkræft tilfælde pr. år</a:t>
            </a:r>
          </a:p>
          <a:p>
            <a:r>
              <a:rPr lang="da-DK" dirty="0"/>
              <a:t>5-10% har fremskreden sygdom på diagnosetidspunktet i </a:t>
            </a:r>
            <a:r>
              <a:rPr lang="da-DK" dirty="0" err="1"/>
              <a:t>i-lande</a:t>
            </a:r>
            <a:r>
              <a:rPr lang="da-DK" dirty="0"/>
              <a:t> – mens 50-80% har det i </a:t>
            </a:r>
            <a:r>
              <a:rPr lang="da-DK" dirty="0" err="1"/>
              <a:t>u-lande</a:t>
            </a:r>
            <a:r>
              <a:rPr lang="da-DK" dirty="0"/>
              <a:t> </a:t>
            </a:r>
          </a:p>
        </p:txBody>
      </p:sp>
      <p:pic>
        <p:nvPicPr>
          <p:cNvPr id="4" name="Bildobjekt 3" descr="reporter.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30435"/>
            <a:ext cx="9144000" cy="4170808"/>
          </a:xfrm>
          <a:prstGeom prst="rect">
            <a:avLst/>
          </a:prstGeom>
        </p:spPr>
      </p:pic>
      <p:sp>
        <p:nvSpPr>
          <p:cNvPr id="5" name="textruta 4"/>
          <p:cNvSpPr txBox="1"/>
          <p:nvPr/>
        </p:nvSpPr>
        <p:spPr>
          <a:xfrm>
            <a:off x="287131" y="6319943"/>
            <a:ext cx="3017097" cy="369332"/>
          </a:xfrm>
          <a:prstGeom prst="rect">
            <a:avLst/>
          </a:prstGeom>
          <a:noFill/>
        </p:spPr>
        <p:txBody>
          <a:bodyPr wrap="none" rtlCol="0">
            <a:spAutoFit/>
          </a:bodyPr>
          <a:lstStyle/>
          <a:p>
            <a:r>
              <a:rPr lang="da-DK" dirty="0" err="1"/>
              <a:t>www.BreastCancerVision.com</a:t>
            </a:r>
            <a:endParaRPr lang="da-DK" dirty="0"/>
          </a:p>
        </p:txBody>
      </p:sp>
    </p:spTree>
    <p:extLst>
      <p:ext uri="{BB962C8B-B14F-4D97-AF65-F5344CB8AC3E}">
        <p14:creationId xmlns:p14="http://schemas.microsoft.com/office/powerpoint/2010/main" val="404191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5955" name="Text Box 2"/>
          <p:cNvSpPr txBox="1">
            <a:spLocks noChangeArrowheads="1"/>
          </p:cNvSpPr>
          <p:nvPr/>
        </p:nvSpPr>
        <p:spPr bwMode="auto">
          <a:xfrm>
            <a:off x="1587105" y="2783506"/>
            <a:ext cx="3075171" cy="1223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5" tIns="34283" rIns="68565" bIns="34283">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eaLnBrk="1" hangingPunct="1">
              <a:spcBef>
                <a:spcPct val="0"/>
              </a:spcBef>
              <a:buClrTx/>
              <a:buFontTx/>
              <a:buNone/>
            </a:pPr>
            <a:r>
              <a:rPr lang="da-DK" altLang="da-DK" sz="2100" b="1">
                <a:latin typeface="Arial" pitchFamily="34" charset="0"/>
              </a:rPr>
              <a:t>Androgenes</a:t>
            </a:r>
          </a:p>
          <a:p>
            <a:pPr eaLnBrk="1" hangingPunct="1">
              <a:spcBef>
                <a:spcPct val="0"/>
              </a:spcBef>
              <a:buClrTx/>
              <a:buFontTx/>
              <a:buNone/>
            </a:pPr>
            <a:r>
              <a:rPr lang="da-DK" altLang="da-DK" sz="1800" b="1">
                <a:solidFill>
                  <a:schemeClr val="bg1"/>
                </a:solidFill>
                <a:latin typeface="Arial" pitchFamily="34" charset="0"/>
              </a:rPr>
              <a:t>	</a:t>
            </a:r>
            <a:r>
              <a:rPr lang="da-DK" altLang="da-DK" sz="1800" b="1">
                <a:solidFill>
                  <a:srgbClr val="FFFF66"/>
                </a:solidFill>
                <a:latin typeface="Arial" pitchFamily="34" charset="0"/>
              </a:rPr>
              <a:t>Testosteron</a:t>
            </a:r>
          </a:p>
          <a:p>
            <a:pPr eaLnBrk="1" hangingPunct="1">
              <a:spcBef>
                <a:spcPct val="0"/>
              </a:spcBef>
              <a:buClrTx/>
              <a:buFontTx/>
              <a:buNone/>
            </a:pPr>
            <a:r>
              <a:rPr lang="da-DK" altLang="da-DK" sz="1800" b="1">
                <a:solidFill>
                  <a:srgbClr val="FFFF66"/>
                </a:solidFill>
                <a:latin typeface="Arial" pitchFamily="34" charset="0"/>
              </a:rPr>
              <a:t>	Androstendion</a:t>
            </a:r>
          </a:p>
          <a:p>
            <a:pPr eaLnBrk="1" hangingPunct="1">
              <a:spcBef>
                <a:spcPct val="0"/>
              </a:spcBef>
              <a:buClrTx/>
              <a:buFontTx/>
              <a:buNone/>
            </a:pPr>
            <a:r>
              <a:rPr lang="da-DK" altLang="da-DK" sz="1800" b="1">
                <a:solidFill>
                  <a:srgbClr val="FFFF66"/>
                </a:solidFill>
                <a:latin typeface="Arial" pitchFamily="34" charset="0"/>
              </a:rPr>
              <a:t>	16-OH-testosteron</a:t>
            </a:r>
          </a:p>
        </p:txBody>
      </p:sp>
      <p:sp>
        <p:nvSpPr>
          <p:cNvPr id="125956" name="Line 3"/>
          <p:cNvSpPr>
            <a:spLocks noChangeShapeType="1"/>
          </p:cNvSpPr>
          <p:nvPr/>
        </p:nvSpPr>
        <p:spPr bwMode="auto">
          <a:xfrm>
            <a:off x="3762375" y="3184746"/>
            <a:ext cx="1619250" cy="0"/>
          </a:xfrm>
          <a:prstGeom prst="line">
            <a:avLst/>
          </a:prstGeom>
          <a:noFill/>
          <a:ln w="76200">
            <a:solidFill>
              <a:srgbClr val="7F00FF"/>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25957" name="Text Box 4"/>
          <p:cNvSpPr txBox="1">
            <a:spLocks noChangeArrowheads="1"/>
          </p:cNvSpPr>
          <p:nvPr/>
        </p:nvSpPr>
        <p:spPr bwMode="auto">
          <a:xfrm>
            <a:off x="3851673" y="2483469"/>
            <a:ext cx="1526670" cy="715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5" tIns="34283" rIns="68565" bIns="34283">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eaLnBrk="1" hangingPunct="1">
              <a:spcBef>
                <a:spcPct val="0"/>
              </a:spcBef>
              <a:buClrTx/>
              <a:buFontTx/>
              <a:buNone/>
            </a:pPr>
            <a:r>
              <a:rPr lang="da-DK" altLang="da-DK" sz="2100" b="1">
                <a:solidFill>
                  <a:srgbClr val="00FF00"/>
                </a:solidFill>
                <a:latin typeface="Arial" pitchFamily="34" charset="0"/>
              </a:rPr>
              <a:t>Aromatase</a:t>
            </a:r>
          </a:p>
          <a:p>
            <a:pPr eaLnBrk="1" hangingPunct="1">
              <a:spcBef>
                <a:spcPct val="0"/>
              </a:spcBef>
              <a:buClrTx/>
              <a:buFontTx/>
              <a:buNone/>
            </a:pPr>
            <a:r>
              <a:rPr lang="da-DK" altLang="da-DK" sz="2100" b="1">
                <a:solidFill>
                  <a:srgbClr val="00FF00"/>
                </a:solidFill>
                <a:latin typeface="Arial" pitchFamily="34" charset="0"/>
              </a:rPr>
              <a:t>  inhibitor</a:t>
            </a:r>
          </a:p>
        </p:txBody>
      </p:sp>
      <p:sp>
        <p:nvSpPr>
          <p:cNvPr id="125958" name="Text Box 5"/>
          <p:cNvSpPr txBox="1">
            <a:spLocks noChangeArrowheads="1"/>
          </p:cNvSpPr>
          <p:nvPr/>
        </p:nvSpPr>
        <p:spPr bwMode="auto">
          <a:xfrm>
            <a:off x="5493544" y="2789458"/>
            <a:ext cx="2074897"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5" tIns="34283" rIns="68565" bIns="34283">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eaLnBrk="1" hangingPunct="1">
              <a:spcBef>
                <a:spcPct val="0"/>
              </a:spcBef>
              <a:buClrTx/>
              <a:buFontTx/>
              <a:buNone/>
            </a:pPr>
            <a:r>
              <a:rPr lang="da-DK" altLang="da-DK" sz="2100" b="1">
                <a:latin typeface="Arial" pitchFamily="34" charset="0"/>
              </a:rPr>
              <a:t>Oestrogenes</a:t>
            </a:r>
          </a:p>
          <a:p>
            <a:pPr eaLnBrk="1" hangingPunct="1">
              <a:spcBef>
                <a:spcPct val="0"/>
              </a:spcBef>
              <a:buClrTx/>
              <a:buFontTx/>
              <a:buNone/>
            </a:pPr>
            <a:r>
              <a:rPr lang="da-DK" altLang="da-DK" sz="1800" b="1">
                <a:solidFill>
                  <a:schemeClr val="bg1"/>
                </a:solidFill>
                <a:latin typeface="Arial" pitchFamily="34" charset="0"/>
              </a:rPr>
              <a:t>	</a:t>
            </a:r>
            <a:r>
              <a:rPr lang="da-DK" altLang="da-DK" sz="1800" b="1">
                <a:solidFill>
                  <a:srgbClr val="FFFF66"/>
                </a:solidFill>
                <a:latin typeface="Arial" pitchFamily="34" charset="0"/>
              </a:rPr>
              <a:t>Østradiol</a:t>
            </a:r>
          </a:p>
          <a:p>
            <a:pPr eaLnBrk="1" hangingPunct="1">
              <a:spcBef>
                <a:spcPct val="0"/>
              </a:spcBef>
              <a:buClrTx/>
              <a:buFontTx/>
              <a:buNone/>
            </a:pPr>
            <a:r>
              <a:rPr lang="da-DK" altLang="da-DK" sz="1800" b="1">
                <a:solidFill>
                  <a:srgbClr val="FFFF66"/>
                </a:solidFill>
                <a:latin typeface="Arial" pitchFamily="34" charset="0"/>
              </a:rPr>
              <a:t>	Østron</a:t>
            </a:r>
          </a:p>
        </p:txBody>
      </p:sp>
      <p:sp>
        <p:nvSpPr>
          <p:cNvPr id="125959" name="Line 9"/>
          <p:cNvSpPr>
            <a:spLocks noChangeShapeType="1"/>
          </p:cNvSpPr>
          <p:nvPr/>
        </p:nvSpPr>
        <p:spPr bwMode="auto">
          <a:xfrm flipV="1">
            <a:off x="4625579" y="3346672"/>
            <a:ext cx="0" cy="1241822"/>
          </a:xfrm>
          <a:prstGeom prst="line">
            <a:avLst/>
          </a:prstGeom>
          <a:noFill/>
          <a:ln w="76200">
            <a:solidFill>
              <a:srgbClr val="FF0000"/>
            </a:solidFill>
            <a:round/>
            <a:headEnd type="stealth" w="med" len="med"/>
            <a:tailEnd/>
          </a:ln>
          <a:extLst>
            <a:ext uri="{909E8E84-426E-40DD-AFC4-6F175D3DCCD1}">
              <a14:hiddenFill xmlns:a14="http://schemas.microsoft.com/office/drawing/2010/main">
                <a:noFill/>
              </a14:hiddenFill>
            </a:ext>
          </a:extLst>
        </p:spPr>
        <p:txBody>
          <a:bodyPr/>
          <a:lstStyle/>
          <a:p>
            <a:endParaRPr lang="da-DK"/>
          </a:p>
        </p:txBody>
      </p:sp>
      <p:sp>
        <p:nvSpPr>
          <p:cNvPr id="14" name="textruta 13"/>
          <p:cNvSpPr txBox="1"/>
          <p:nvPr/>
        </p:nvSpPr>
        <p:spPr>
          <a:xfrm>
            <a:off x="2530128" y="4969419"/>
            <a:ext cx="4071436" cy="830997"/>
          </a:xfrm>
          <a:prstGeom prst="rect">
            <a:avLst/>
          </a:prstGeom>
          <a:noFill/>
          <a:ln>
            <a:solidFill>
              <a:srgbClr val="7F00FF"/>
            </a:solidFill>
          </a:ln>
          <a:effectLst>
            <a:glow rad="228600">
              <a:schemeClr val="accent3">
                <a:satMod val="175000"/>
                <a:alpha val="40000"/>
              </a:schemeClr>
            </a:glow>
          </a:effectLst>
        </p:spPr>
        <p:txBody>
          <a:bodyPr wrap="none">
            <a:spAutoFit/>
          </a:bodyPr>
          <a:lstStyle/>
          <a:p>
            <a:pPr algn="ctr">
              <a:defRPr/>
            </a:pPr>
            <a:r>
              <a:rPr lang="en-GB" sz="2400" b="1" dirty="0">
                <a:solidFill>
                  <a:srgbClr val="FAFD00"/>
                </a:solidFill>
                <a:latin typeface="Calibri" charset="0"/>
                <a:ea typeface="ＭＳ Ｐゴシック" charset="0"/>
                <a:cs typeface="ＭＳ Ｐゴシック" charset="0"/>
              </a:rPr>
              <a:t>Inhibit synthesis of oestrogens</a:t>
            </a:r>
          </a:p>
          <a:p>
            <a:pPr algn="ctr">
              <a:defRPr/>
            </a:pPr>
            <a:r>
              <a:rPr lang="en-GB" sz="2400" b="1" dirty="0">
                <a:solidFill>
                  <a:srgbClr val="FAFD00"/>
                </a:solidFill>
                <a:latin typeface="Calibri" charset="0"/>
                <a:ea typeface="ＭＳ Ｐゴシック" charset="0"/>
                <a:cs typeface="ＭＳ Ｐゴシック" charset="0"/>
              </a:rPr>
              <a:t>in postmenopausal women</a:t>
            </a:r>
          </a:p>
        </p:txBody>
      </p:sp>
      <p:sp>
        <p:nvSpPr>
          <p:cNvPr id="17" name="Uppåtvikt 16"/>
          <p:cNvSpPr>
            <a:spLocks noChangeArrowheads="1"/>
          </p:cNvSpPr>
          <p:nvPr/>
        </p:nvSpPr>
        <p:spPr bwMode="auto">
          <a:xfrm>
            <a:off x="1818085" y="3184747"/>
            <a:ext cx="5562600" cy="1999060"/>
          </a:xfrm>
          <a:prstGeom prst="ellipseRibbon2">
            <a:avLst>
              <a:gd name="adj1" fmla="val 25000"/>
              <a:gd name="adj2" fmla="val 50000"/>
              <a:gd name="adj3" fmla="val 12500"/>
            </a:avLst>
          </a:prstGeom>
          <a:solidFill>
            <a:srgbClr val="FFFF00"/>
          </a:solidFill>
          <a:ln w="9525">
            <a:solidFill>
              <a:srgbClr val="B50067"/>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defRPr/>
            </a:pPr>
            <a:r>
              <a:rPr lang="da-DK" altLang="da-DK" sz="3300" b="1">
                <a:solidFill>
                  <a:schemeClr val="bg2"/>
                </a:solidFill>
              </a:rPr>
              <a:t>90’s</a:t>
            </a:r>
          </a:p>
        </p:txBody>
      </p:sp>
      <p:sp>
        <p:nvSpPr>
          <p:cNvPr id="3" name="Titel 2">
            <a:extLst>
              <a:ext uri="{FF2B5EF4-FFF2-40B4-BE49-F238E27FC236}">
                <a16:creationId xmlns:a16="http://schemas.microsoft.com/office/drawing/2014/main" id="{D86430EA-7381-4F43-91F9-9EC3DC4B76E8}"/>
              </a:ext>
            </a:extLst>
          </p:cNvPr>
          <p:cNvSpPr>
            <a:spLocks noGrp="1"/>
          </p:cNvSpPr>
          <p:nvPr>
            <p:ph type="title"/>
          </p:nvPr>
        </p:nvSpPr>
        <p:spPr/>
        <p:txBody>
          <a:bodyPr/>
          <a:lstStyle/>
          <a:p>
            <a:r>
              <a:rPr lang="da-DK" dirty="0" err="1"/>
              <a:t>Aromatasehæmmer</a:t>
            </a:r>
            <a:endParaRPr lang="da-DK" dirty="0"/>
          </a:p>
        </p:txBody>
      </p:sp>
    </p:spTree>
    <p:extLst>
      <p:ext uri="{BB962C8B-B14F-4D97-AF65-F5344CB8AC3E}">
        <p14:creationId xmlns:p14="http://schemas.microsoft.com/office/powerpoint/2010/main" val="11009197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edge">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2400" err="1"/>
              <a:t>Adjuvant</a:t>
            </a:r>
            <a:r>
              <a:rPr lang="da-DK" sz="2400"/>
              <a:t> AI in postmenopausal </a:t>
            </a:r>
            <a:r>
              <a:rPr lang="da-DK" sz="2400" err="1"/>
              <a:t>woman</a:t>
            </a:r>
            <a:r>
              <a:rPr lang="da-DK" sz="2400"/>
              <a:t> is </a:t>
            </a:r>
            <a:r>
              <a:rPr lang="da-DK" sz="2400" err="1"/>
              <a:t>superior</a:t>
            </a:r>
            <a:r>
              <a:rPr lang="da-DK" sz="2400"/>
              <a:t> to </a:t>
            </a:r>
            <a:r>
              <a:rPr lang="da-DK" sz="2400" err="1"/>
              <a:t>tamoxifen</a:t>
            </a:r>
            <a:endParaRPr lang="da-DK" sz="2400"/>
          </a:p>
        </p:txBody>
      </p:sp>
      <p:pic>
        <p:nvPicPr>
          <p:cNvPr id="4" name="Pladsholder til indhol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0860" y="1549453"/>
            <a:ext cx="7419406" cy="3885955"/>
          </a:xfrm>
          <a:ln>
            <a:solidFill>
              <a:srgbClr val="C00000"/>
            </a:solidFill>
          </a:ln>
        </p:spPr>
      </p:pic>
      <p:sp>
        <p:nvSpPr>
          <p:cNvPr id="5" name="Tekstfelt 4"/>
          <p:cNvSpPr txBox="1"/>
          <p:nvPr/>
        </p:nvSpPr>
        <p:spPr>
          <a:xfrm>
            <a:off x="1331640" y="5481230"/>
            <a:ext cx="6264696"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da-DK" dirty="0" err="1"/>
              <a:t>Early</a:t>
            </a:r>
            <a:r>
              <a:rPr lang="da-DK" dirty="0"/>
              <a:t> </a:t>
            </a:r>
            <a:r>
              <a:rPr lang="da-DK" dirty="0" err="1"/>
              <a:t>Breast</a:t>
            </a:r>
            <a:r>
              <a:rPr lang="da-DK" dirty="0"/>
              <a:t> Cancer </a:t>
            </a:r>
            <a:r>
              <a:rPr lang="da-DK" dirty="0" err="1"/>
              <a:t>Trialists</a:t>
            </a:r>
            <a:r>
              <a:rPr lang="da-DK" dirty="0"/>
              <a:t>’ </a:t>
            </a:r>
            <a:r>
              <a:rPr lang="da-DK" dirty="0" err="1"/>
              <a:t>Collaborative</a:t>
            </a:r>
            <a:r>
              <a:rPr lang="da-DK" dirty="0"/>
              <a:t> Group (EBCTCG) </a:t>
            </a:r>
            <a:r>
              <a:rPr lang="hu-HU" dirty="0" err="1"/>
              <a:t>Lancet</a:t>
            </a:r>
            <a:r>
              <a:rPr lang="hu-HU" dirty="0"/>
              <a:t> 2015; 386: 1341–52</a:t>
            </a:r>
          </a:p>
        </p:txBody>
      </p:sp>
    </p:spTree>
    <p:extLst>
      <p:ext uri="{BB962C8B-B14F-4D97-AF65-F5344CB8AC3E}">
        <p14:creationId xmlns:p14="http://schemas.microsoft.com/office/powerpoint/2010/main" val="7348670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5CF36E-886B-8F4B-A669-14ABEFC84325}"/>
              </a:ext>
            </a:extLst>
          </p:cNvPr>
          <p:cNvSpPr>
            <a:spLocks noGrp="1"/>
          </p:cNvSpPr>
          <p:nvPr>
            <p:ph type="title"/>
          </p:nvPr>
        </p:nvSpPr>
        <p:spPr/>
        <p:txBody>
          <a:bodyPr/>
          <a:lstStyle/>
          <a:p>
            <a:r>
              <a:rPr lang="da-DK" sz="3600" b="1" dirty="0"/>
              <a:t>Risiko for fjern recidiv eller død af brystkræft gennem en 20 års periode</a:t>
            </a:r>
            <a:endParaRPr lang="da-DK" sz="3600" dirty="0"/>
          </a:p>
        </p:txBody>
      </p:sp>
      <p:pic>
        <p:nvPicPr>
          <p:cNvPr id="7" name="Pladsholder til indhold 6"/>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576148" y="1949951"/>
            <a:ext cx="3671383" cy="3704576"/>
          </a:xfrm>
        </p:spPr>
      </p:pic>
      <p:pic>
        <p:nvPicPr>
          <p:cNvPr id="8" name="Pladsholder til indhold 7"/>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5004048" y="1960330"/>
            <a:ext cx="3600400" cy="3641442"/>
          </a:xfrm>
        </p:spPr>
      </p:pic>
      <p:sp>
        <p:nvSpPr>
          <p:cNvPr id="9" name="Tekstfelt 8"/>
          <p:cNvSpPr txBox="1"/>
          <p:nvPr/>
        </p:nvSpPr>
        <p:spPr>
          <a:xfrm>
            <a:off x="2951820" y="5611742"/>
            <a:ext cx="3240360" cy="219291"/>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da-DK" sz="825" dirty="0"/>
              <a:t>Pan H et al: NEJM </a:t>
            </a:r>
            <a:r>
              <a:rPr lang="da-DK" sz="825"/>
              <a:t>377;19 November </a:t>
            </a:r>
            <a:r>
              <a:rPr lang="da-DK" sz="825" dirty="0"/>
              <a:t>9</a:t>
            </a:r>
            <a:r>
              <a:rPr lang="da-DK" sz="825"/>
              <a:t>, 2017</a:t>
            </a:r>
            <a:endParaRPr lang="da-DK" sz="825" dirty="0"/>
          </a:p>
        </p:txBody>
      </p:sp>
      <p:cxnSp>
        <p:nvCxnSpPr>
          <p:cNvPr id="21" name="Lige forbindelse 20"/>
          <p:cNvCxnSpPr/>
          <p:nvPr/>
        </p:nvCxnSpPr>
        <p:spPr bwMode="auto">
          <a:xfrm flipV="1">
            <a:off x="5824376" y="2669896"/>
            <a:ext cx="0" cy="1458162"/>
          </a:xfrm>
          <a:prstGeom prst="line">
            <a:avLst/>
          </a:prstGeom>
          <a:solidFill>
            <a:srgbClr val="FF9900"/>
          </a:solidFill>
          <a:ln w="12700" cap="rnd" cmpd="sng" algn="ctr">
            <a:solidFill>
              <a:srgbClr val="FF0000"/>
            </a:solidFill>
            <a:prstDash val="solid"/>
            <a:round/>
            <a:headEnd type="none" w="med" len="med"/>
            <a:tailEnd type="none" w="med" len="med"/>
          </a:ln>
          <a:effectLst/>
        </p:spPr>
      </p:cxnSp>
      <p:sp>
        <p:nvSpPr>
          <p:cNvPr id="2" name="Facet 1"/>
          <p:cNvSpPr/>
          <p:nvPr/>
        </p:nvSpPr>
        <p:spPr bwMode="auto">
          <a:xfrm rot="20593974">
            <a:off x="1727980" y="2815914"/>
            <a:ext cx="5724636" cy="2268252"/>
          </a:xfrm>
          <a:prstGeom prst="bevel">
            <a:avLst/>
          </a:prstGeom>
          <a:solidFill>
            <a:srgbClr val="C00000"/>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68580" tIns="34290" rIns="68580" bIns="34290" numCol="1" rtlCol="0" anchor="ctr" anchorCtr="0" compatLnSpc="1">
            <a:prstTxWarp prst="textNoShape">
              <a:avLst/>
            </a:prstTxWarp>
          </a:bodyPr>
          <a:lstStyle/>
          <a:p>
            <a:pPr algn="ctr"/>
            <a:r>
              <a:rPr lang="en-US" sz="2100" dirty="0">
                <a:latin typeface="+mj-lt"/>
              </a:rPr>
              <a:t>ER+ </a:t>
            </a:r>
            <a:r>
              <a:rPr lang="en-US" sz="2100" dirty="0" err="1">
                <a:latin typeface="+mj-lt"/>
              </a:rPr>
              <a:t>brystkræftpatienter</a:t>
            </a:r>
            <a:r>
              <a:rPr lang="en-US" sz="2100" dirty="0">
                <a:latin typeface="+mj-lt"/>
              </a:rPr>
              <a:t> </a:t>
            </a:r>
            <a:r>
              <a:rPr lang="en-US" sz="2100" dirty="0" err="1">
                <a:latin typeface="+mj-lt"/>
              </a:rPr>
              <a:t>har</a:t>
            </a:r>
            <a:r>
              <a:rPr lang="en-US" sz="2100" dirty="0">
                <a:latin typeface="+mj-lt"/>
              </a:rPr>
              <a:t> </a:t>
            </a:r>
            <a:r>
              <a:rPr lang="en-US" sz="2100" dirty="0" err="1">
                <a:latin typeface="+mj-lt"/>
              </a:rPr>
              <a:t>en</a:t>
            </a:r>
            <a:r>
              <a:rPr lang="en-US" sz="2100" dirty="0">
                <a:latin typeface="+mj-lt"/>
              </a:rPr>
              <a:t> </a:t>
            </a:r>
            <a:r>
              <a:rPr lang="en-US" sz="2100" dirty="0" err="1">
                <a:latin typeface="+mj-lt"/>
              </a:rPr>
              <a:t>vedvarende</a:t>
            </a:r>
            <a:r>
              <a:rPr lang="en-US" sz="2100" dirty="0">
                <a:latin typeface="+mj-lt"/>
              </a:rPr>
              <a:t> </a:t>
            </a:r>
            <a:r>
              <a:rPr lang="en-US" sz="2100" dirty="0" err="1">
                <a:latin typeface="+mj-lt"/>
              </a:rPr>
              <a:t>risiko</a:t>
            </a:r>
            <a:r>
              <a:rPr lang="en-US" sz="2100" dirty="0">
                <a:latin typeface="+mj-lt"/>
              </a:rPr>
              <a:t> for </a:t>
            </a:r>
            <a:r>
              <a:rPr lang="da-DK" sz="2100" dirty="0">
                <a:latin typeface="+mj-lt"/>
              </a:rPr>
              <a:t>tilbagefald</a:t>
            </a:r>
          </a:p>
          <a:p>
            <a:pPr algn="ctr"/>
            <a:r>
              <a:rPr lang="en-US" sz="2100" dirty="0">
                <a:latin typeface="+mj-lt"/>
              </a:rPr>
              <a:t>&gt; 50% </a:t>
            </a:r>
            <a:r>
              <a:rPr lang="en-US" sz="2100" dirty="0" err="1">
                <a:latin typeface="+mj-lt"/>
              </a:rPr>
              <a:t>af</a:t>
            </a:r>
            <a:r>
              <a:rPr lang="en-US" sz="2100" dirty="0">
                <a:latin typeface="+mj-lt"/>
              </a:rPr>
              <a:t> </a:t>
            </a:r>
            <a:r>
              <a:rPr lang="en-US" sz="2100" dirty="0" err="1">
                <a:latin typeface="+mj-lt"/>
              </a:rPr>
              <a:t>recidiverne</a:t>
            </a:r>
            <a:r>
              <a:rPr lang="en-US" sz="2100" dirty="0">
                <a:latin typeface="+mj-lt"/>
              </a:rPr>
              <a:t> </a:t>
            </a:r>
            <a:r>
              <a:rPr lang="en-US" sz="2100" dirty="0" err="1">
                <a:latin typeface="+mj-lt"/>
              </a:rPr>
              <a:t>kommer</a:t>
            </a:r>
            <a:r>
              <a:rPr lang="en-US" sz="2100" dirty="0">
                <a:latin typeface="+mj-lt"/>
              </a:rPr>
              <a:t> </a:t>
            </a:r>
            <a:r>
              <a:rPr lang="en-US" sz="2100" dirty="0" err="1">
                <a:latin typeface="+mj-lt"/>
              </a:rPr>
              <a:t>efter</a:t>
            </a:r>
            <a:r>
              <a:rPr lang="en-US" sz="2100" dirty="0">
                <a:latin typeface="+mj-lt"/>
              </a:rPr>
              <a:t> de </a:t>
            </a:r>
            <a:r>
              <a:rPr lang="en-US" sz="2100" dirty="0" err="1">
                <a:latin typeface="+mj-lt"/>
              </a:rPr>
              <a:t>første</a:t>
            </a:r>
            <a:r>
              <a:rPr lang="en-US" sz="2100" dirty="0">
                <a:latin typeface="+mj-lt"/>
              </a:rPr>
              <a:t> 5 </a:t>
            </a:r>
            <a:r>
              <a:rPr lang="en-US" sz="2100" dirty="0" err="1">
                <a:latin typeface="+mj-lt"/>
              </a:rPr>
              <a:t>år’s</a:t>
            </a:r>
            <a:r>
              <a:rPr lang="en-US" sz="2100" dirty="0">
                <a:latin typeface="+mj-lt"/>
              </a:rPr>
              <a:t> </a:t>
            </a:r>
            <a:r>
              <a:rPr lang="en-US" sz="2100" dirty="0" err="1">
                <a:latin typeface="+mj-lt"/>
              </a:rPr>
              <a:t>opfølgning</a:t>
            </a:r>
            <a:endParaRPr lang="en-US" sz="2100" dirty="0">
              <a:latin typeface="+mj-lt"/>
            </a:endParaRPr>
          </a:p>
          <a:p>
            <a:pPr algn="ctr"/>
            <a:r>
              <a:rPr lang="da-DK" sz="2100" dirty="0">
                <a:latin typeface="+mj-lt"/>
              </a:rPr>
              <a:t>Så </a:t>
            </a:r>
            <a:r>
              <a:rPr lang="mr-IN" sz="2100" dirty="0">
                <a:latin typeface="+mj-lt"/>
              </a:rPr>
              <a:t>–</a:t>
            </a:r>
            <a:r>
              <a:rPr lang="da-DK" sz="2100" dirty="0">
                <a:latin typeface="+mj-lt"/>
              </a:rPr>
              <a:t> længer behandling synes oplagt</a:t>
            </a:r>
            <a:r>
              <a:rPr lang="mr-IN" sz="2100" dirty="0">
                <a:latin typeface="+mj-lt"/>
              </a:rPr>
              <a:t>…</a:t>
            </a:r>
            <a:endParaRPr lang="da-DK" sz="2100" dirty="0">
              <a:latin typeface="+mj-lt"/>
            </a:endParaRPr>
          </a:p>
        </p:txBody>
      </p:sp>
    </p:spTree>
    <p:extLst>
      <p:ext uri="{BB962C8B-B14F-4D97-AF65-F5344CB8AC3E}">
        <p14:creationId xmlns:p14="http://schemas.microsoft.com/office/powerpoint/2010/main" val="401835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Bille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9599" y="1268760"/>
            <a:ext cx="4178636" cy="4731990"/>
          </a:xfrm>
          <a:prstGeom prst="rect">
            <a:avLst/>
          </a:prstGeom>
        </p:spPr>
      </p:pic>
      <p:sp>
        <p:nvSpPr>
          <p:cNvPr id="6" name="Tekstfelt 5"/>
          <p:cNvSpPr txBox="1"/>
          <p:nvPr/>
        </p:nvSpPr>
        <p:spPr>
          <a:xfrm>
            <a:off x="1385647" y="1376772"/>
            <a:ext cx="821059" cy="4455066"/>
          </a:xfrm>
          <a:prstGeom prst="rect">
            <a:avLst/>
          </a:prstGeom>
          <a:noFill/>
        </p:spPr>
        <p:txBody>
          <a:bodyPr wrap="none" rtlCol="0">
            <a:spAutoFit/>
          </a:bodyPr>
          <a:lstStyle/>
          <a:p>
            <a:r>
              <a:rPr lang="da-DK" sz="1050" b="1" dirty="0"/>
              <a:t>MA-17</a:t>
            </a:r>
          </a:p>
          <a:p>
            <a:r>
              <a:rPr lang="fi-FI" sz="1050" i="1" dirty="0"/>
              <a:t>5.187</a:t>
            </a:r>
            <a:endParaRPr lang="da-DK" sz="1050" b="1" i="1" dirty="0"/>
          </a:p>
          <a:p>
            <a:endParaRPr lang="da-DK" sz="1050" b="1" dirty="0"/>
          </a:p>
          <a:p>
            <a:r>
              <a:rPr lang="da-DK" sz="1050" b="1" dirty="0"/>
              <a:t>NSABP-B33</a:t>
            </a:r>
          </a:p>
          <a:p>
            <a:r>
              <a:rPr lang="da-DK" sz="1050" i="1" dirty="0"/>
              <a:t>1.598</a:t>
            </a:r>
          </a:p>
          <a:p>
            <a:endParaRPr lang="da-DK" sz="1050" b="1" dirty="0"/>
          </a:p>
          <a:p>
            <a:r>
              <a:rPr lang="da-DK" sz="1050" b="1" dirty="0"/>
              <a:t>ABCSG-6a</a:t>
            </a:r>
          </a:p>
          <a:p>
            <a:r>
              <a:rPr lang="da-DK" sz="1050" i="1" dirty="0"/>
              <a:t>856</a:t>
            </a:r>
          </a:p>
          <a:p>
            <a:endParaRPr lang="da-DK" sz="1050" b="1" dirty="0"/>
          </a:p>
          <a:p>
            <a:r>
              <a:rPr lang="da-DK" sz="1050" b="1" dirty="0"/>
              <a:t>NSABP-B42</a:t>
            </a:r>
          </a:p>
          <a:p>
            <a:r>
              <a:rPr lang="da-DK" sz="1050" i="1" dirty="0"/>
              <a:t>3.966</a:t>
            </a:r>
          </a:p>
          <a:p>
            <a:endParaRPr lang="da-DK" sz="1050" b="1" dirty="0"/>
          </a:p>
          <a:p>
            <a:r>
              <a:rPr lang="da-DK" sz="1050" b="1" dirty="0"/>
              <a:t>DATA</a:t>
            </a:r>
          </a:p>
          <a:p>
            <a:r>
              <a:rPr lang="da-DK" sz="1050" i="1" dirty="0"/>
              <a:t>1.912</a:t>
            </a:r>
          </a:p>
          <a:p>
            <a:endParaRPr lang="da-DK" sz="1050" b="1" dirty="0"/>
          </a:p>
          <a:p>
            <a:endParaRPr lang="da-DK" sz="1050" b="1" dirty="0"/>
          </a:p>
          <a:p>
            <a:r>
              <a:rPr lang="da-DK" sz="1050" b="1" dirty="0"/>
              <a:t>IDEAL</a:t>
            </a:r>
          </a:p>
          <a:p>
            <a:r>
              <a:rPr lang="da-DK" sz="1050" i="1" dirty="0"/>
              <a:t>1.824</a:t>
            </a:r>
          </a:p>
          <a:p>
            <a:endParaRPr lang="da-DK" sz="1050" b="1" dirty="0"/>
          </a:p>
          <a:p>
            <a:endParaRPr lang="da-DK" sz="1050" b="1" dirty="0"/>
          </a:p>
          <a:p>
            <a:endParaRPr lang="da-DK" sz="1050" b="1" dirty="0"/>
          </a:p>
          <a:p>
            <a:r>
              <a:rPr lang="da-DK" sz="1050" b="1" dirty="0"/>
              <a:t>SOLE</a:t>
            </a:r>
          </a:p>
          <a:p>
            <a:r>
              <a:rPr lang="da-DK" sz="1050" i="1" dirty="0"/>
              <a:t>4.800</a:t>
            </a:r>
          </a:p>
          <a:p>
            <a:endParaRPr lang="da-DK" sz="1050" b="1" dirty="0"/>
          </a:p>
          <a:p>
            <a:endParaRPr lang="da-DK" sz="1050" b="1" dirty="0"/>
          </a:p>
          <a:p>
            <a:r>
              <a:rPr lang="da-DK" sz="1050" b="1" dirty="0"/>
              <a:t>ABCSG-16</a:t>
            </a:r>
          </a:p>
          <a:p>
            <a:r>
              <a:rPr lang="da-DK" sz="1050" i="1" dirty="0"/>
              <a:t>3.486</a:t>
            </a:r>
          </a:p>
        </p:txBody>
      </p:sp>
      <p:sp>
        <p:nvSpPr>
          <p:cNvPr id="7" name="Tekstfelt 6"/>
          <p:cNvSpPr txBox="1"/>
          <p:nvPr/>
        </p:nvSpPr>
        <p:spPr>
          <a:xfrm>
            <a:off x="7029595" y="903777"/>
            <a:ext cx="870944" cy="6463308"/>
          </a:xfrm>
          <a:prstGeom prst="rect">
            <a:avLst/>
          </a:prstGeom>
          <a:noFill/>
        </p:spPr>
        <p:txBody>
          <a:bodyPr wrap="none" rtlCol="0">
            <a:spAutoFit/>
          </a:bodyPr>
          <a:lstStyle/>
          <a:p>
            <a:pPr algn="ctr"/>
            <a:r>
              <a:rPr lang="da-DK" b="1" dirty="0"/>
              <a:t>HR DFS</a:t>
            </a:r>
          </a:p>
          <a:p>
            <a:pPr algn="ctr"/>
            <a:endParaRPr lang="da-DK" b="1" dirty="0">
              <a:solidFill>
                <a:srgbClr val="00B050"/>
              </a:solidFill>
            </a:endParaRPr>
          </a:p>
          <a:p>
            <a:pPr algn="ctr"/>
            <a:r>
              <a:rPr lang="da-DK" b="1" dirty="0">
                <a:solidFill>
                  <a:srgbClr val="00B050"/>
                </a:solidFill>
              </a:rPr>
              <a:t>0.57</a:t>
            </a:r>
          </a:p>
          <a:p>
            <a:pPr algn="ctr"/>
            <a:endParaRPr lang="da-DK" b="1" dirty="0">
              <a:solidFill>
                <a:srgbClr val="00B050"/>
              </a:solidFill>
            </a:endParaRPr>
          </a:p>
          <a:p>
            <a:pPr algn="ctr"/>
            <a:r>
              <a:rPr lang="da-DK" b="1" dirty="0">
                <a:solidFill>
                  <a:srgbClr val="00B050"/>
                </a:solidFill>
              </a:rPr>
              <a:t>0.68</a:t>
            </a:r>
          </a:p>
          <a:p>
            <a:pPr algn="ctr"/>
            <a:endParaRPr lang="da-DK" b="1" dirty="0">
              <a:solidFill>
                <a:srgbClr val="00B050"/>
              </a:solidFill>
            </a:endParaRPr>
          </a:p>
          <a:p>
            <a:pPr algn="ctr"/>
            <a:endParaRPr lang="da-DK" b="1" dirty="0">
              <a:solidFill>
                <a:srgbClr val="00B050"/>
              </a:solidFill>
            </a:endParaRPr>
          </a:p>
          <a:p>
            <a:pPr algn="ctr"/>
            <a:r>
              <a:rPr lang="da-DK" b="1" dirty="0">
                <a:solidFill>
                  <a:srgbClr val="00B050"/>
                </a:solidFill>
              </a:rPr>
              <a:t>0.62</a:t>
            </a:r>
          </a:p>
          <a:p>
            <a:pPr algn="ctr"/>
            <a:endParaRPr lang="da-DK" b="1" dirty="0"/>
          </a:p>
          <a:p>
            <a:pPr algn="ctr"/>
            <a:r>
              <a:rPr lang="da-DK" b="1" dirty="0">
                <a:solidFill>
                  <a:srgbClr val="FF0000"/>
                </a:solidFill>
              </a:rPr>
              <a:t>0.85</a:t>
            </a:r>
          </a:p>
          <a:p>
            <a:pPr algn="ctr"/>
            <a:endParaRPr lang="da-DK" b="1" dirty="0">
              <a:solidFill>
                <a:srgbClr val="FF0000"/>
              </a:solidFill>
            </a:endParaRPr>
          </a:p>
          <a:p>
            <a:pPr algn="ctr"/>
            <a:endParaRPr lang="da-DK" b="1" dirty="0">
              <a:solidFill>
                <a:srgbClr val="FF0000"/>
              </a:solidFill>
            </a:endParaRPr>
          </a:p>
          <a:p>
            <a:pPr algn="ctr"/>
            <a:r>
              <a:rPr lang="da-DK" b="1" dirty="0">
                <a:solidFill>
                  <a:srgbClr val="FF0000"/>
                </a:solidFill>
              </a:rPr>
              <a:t>0.79</a:t>
            </a:r>
          </a:p>
          <a:p>
            <a:pPr algn="ctr"/>
            <a:endParaRPr lang="da-DK" b="1" dirty="0">
              <a:solidFill>
                <a:srgbClr val="FF0000"/>
              </a:solidFill>
            </a:endParaRPr>
          </a:p>
          <a:p>
            <a:pPr algn="ctr"/>
            <a:endParaRPr lang="da-DK" b="1" dirty="0">
              <a:solidFill>
                <a:srgbClr val="FF0000"/>
              </a:solidFill>
            </a:endParaRPr>
          </a:p>
          <a:p>
            <a:pPr algn="ctr"/>
            <a:r>
              <a:rPr lang="da-DK" b="1" dirty="0">
                <a:solidFill>
                  <a:srgbClr val="FF0000"/>
                </a:solidFill>
              </a:rPr>
              <a:t>0.88</a:t>
            </a:r>
          </a:p>
          <a:p>
            <a:pPr algn="ctr"/>
            <a:endParaRPr lang="da-DK" b="1" dirty="0">
              <a:solidFill>
                <a:srgbClr val="FF0000"/>
              </a:solidFill>
            </a:endParaRPr>
          </a:p>
          <a:p>
            <a:pPr algn="ctr"/>
            <a:endParaRPr lang="da-DK" b="1" dirty="0">
              <a:solidFill>
                <a:srgbClr val="FF0000"/>
              </a:solidFill>
            </a:endParaRPr>
          </a:p>
          <a:p>
            <a:pPr algn="ctr"/>
            <a:r>
              <a:rPr lang="da-DK" b="1" dirty="0">
                <a:solidFill>
                  <a:srgbClr val="FF0000"/>
                </a:solidFill>
              </a:rPr>
              <a:t>1.08</a:t>
            </a:r>
          </a:p>
          <a:p>
            <a:pPr algn="ctr"/>
            <a:endParaRPr lang="da-DK" b="1" dirty="0">
              <a:solidFill>
                <a:srgbClr val="FF0000"/>
              </a:solidFill>
            </a:endParaRPr>
          </a:p>
          <a:p>
            <a:pPr algn="ctr"/>
            <a:endParaRPr lang="da-DK" b="1" dirty="0">
              <a:solidFill>
                <a:srgbClr val="FF0000"/>
              </a:solidFill>
            </a:endParaRPr>
          </a:p>
          <a:p>
            <a:pPr algn="ctr"/>
            <a:endParaRPr lang="da-DK" b="1" dirty="0">
              <a:solidFill>
                <a:srgbClr val="FF0000"/>
              </a:solidFill>
            </a:endParaRPr>
          </a:p>
          <a:p>
            <a:pPr algn="ctr"/>
            <a:r>
              <a:rPr lang="da-DK" b="1" dirty="0">
                <a:solidFill>
                  <a:srgbClr val="FF0000"/>
                </a:solidFill>
              </a:rPr>
              <a:t>1.01</a:t>
            </a:r>
          </a:p>
        </p:txBody>
      </p:sp>
      <p:sp>
        <p:nvSpPr>
          <p:cNvPr id="8" name="Tekstfelt 7"/>
          <p:cNvSpPr txBox="1"/>
          <p:nvPr/>
        </p:nvSpPr>
        <p:spPr>
          <a:xfrm>
            <a:off x="2206706" y="805680"/>
            <a:ext cx="4923143" cy="369332"/>
          </a:xfrm>
          <a:prstGeom prst="rect">
            <a:avLst/>
          </a:prstGeom>
          <a:noFill/>
        </p:spPr>
        <p:txBody>
          <a:bodyPr wrap="none" rtlCol="0">
            <a:spAutoFit/>
          </a:bodyPr>
          <a:lstStyle/>
          <a:p>
            <a:r>
              <a:rPr lang="da-DK" dirty="0"/>
              <a:t>  1     2	   3      4        5      5       6      7     8     9    10</a:t>
            </a:r>
          </a:p>
        </p:txBody>
      </p:sp>
      <p:cxnSp>
        <p:nvCxnSpPr>
          <p:cNvPr id="3" name="Lige forbindelse 2"/>
          <p:cNvCxnSpPr/>
          <p:nvPr/>
        </p:nvCxnSpPr>
        <p:spPr bwMode="auto">
          <a:xfrm>
            <a:off x="2524212" y="2780928"/>
            <a:ext cx="0" cy="486054"/>
          </a:xfrm>
          <a:prstGeom prst="line">
            <a:avLst/>
          </a:prstGeom>
          <a:solidFill>
            <a:srgbClr val="FF9900"/>
          </a:solidFill>
          <a:ln w="57150" cap="rnd" cmpd="sng" algn="ctr">
            <a:solidFill>
              <a:srgbClr val="FF0000"/>
            </a:solidFill>
            <a:prstDash val="solid"/>
            <a:round/>
            <a:headEnd type="none" w="med" len="med"/>
            <a:tailEnd type="none" w="med" len="med"/>
          </a:ln>
          <a:effectLst/>
        </p:spPr>
      </p:cxnSp>
      <p:cxnSp>
        <p:nvCxnSpPr>
          <p:cNvPr id="9" name="Lige forbindelse 8"/>
          <p:cNvCxnSpPr/>
          <p:nvPr/>
        </p:nvCxnSpPr>
        <p:spPr bwMode="auto">
          <a:xfrm>
            <a:off x="2519772" y="3266982"/>
            <a:ext cx="0" cy="486054"/>
          </a:xfrm>
          <a:prstGeom prst="line">
            <a:avLst/>
          </a:prstGeom>
          <a:solidFill>
            <a:srgbClr val="FF9900"/>
          </a:solidFill>
          <a:ln w="57150" cap="rnd" cmpd="sng" algn="ctr">
            <a:solidFill>
              <a:srgbClr val="A50021"/>
            </a:solidFill>
            <a:prstDash val="solid"/>
            <a:round/>
            <a:headEnd type="none" w="med" len="med"/>
            <a:tailEnd type="none" w="med" len="med"/>
          </a:ln>
          <a:effectLst/>
        </p:spPr>
      </p:cxnSp>
      <p:cxnSp>
        <p:nvCxnSpPr>
          <p:cNvPr id="10" name="Lige forbindelse 9"/>
          <p:cNvCxnSpPr/>
          <p:nvPr/>
        </p:nvCxnSpPr>
        <p:spPr bwMode="auto">
          <a:xfrm>
            <a:off x="2519772" y="3753036"/>
            <a:ext cx="0" cy="756084"/>
          </a:xfrm>
          <a:prstGeom prst="line">
            <a:avLst/>
          </a:prstGeom>
          <a:solidFill>
            <a:srgbClr val="FF9900"/>
          </a:solidFill>
          <a:ln w="57150" cap="rnd" cmpd="sng" algn="ctr">
            <a:solidFill>
              <a:srgbClr val="FF0000"/>
            </a:solidFill>
            <a:prstDash val="solid"/>
            <a:round/>
            <a:headEnd type="none" w="med" len="med"/>
            <a:tailEnd type="none" w="med" len="med"/>
          </a:ln>
          <a:effectLst/>
        </p:spPr>
      </p:cxnSp>
      <p:cxnSp>
        <p:nvCxnSpPr>
          <p:cNvPr id="11" name="Lige forbindelse 10"/>
          <p:cNvCxnSpPr/>
          <p:nvPr/>
        </p:nvCxnSpPr>
        <p:spPr bwMode="auto">
          <a:xfrm>
            <a:off x="2519772" y="4509120"/>
            <a:ext cx="0" cy="756084"/>
          </a:xfrm>
          <a:prstGeom prst="line">
            <a:avLst/>
          </a:prstGeom>
          <a:solidFill>
            <a:srgbClr val="FF9900"/>
          </a:solidFill>
          <a:ln w="57150" cap="rnd" cmpd="sng" algn="ctr">
            <a:solidFill>
              <a:srgbClr val="C00000"/>
            </a:solidFill>
            <a:prstDash val="solid"/>
            <a:round/>
            <a:headEnd type="none" w="med" len="med"/>
            <a:tailEnd type="none" w="med" len="med"/>
          </a:ln>
          <a:effectLst/>
        </p:spPr>
      </p:cxnSp>
      <p:cxnSp>
        <p:nvCxnSpPr>
          <p:cNvPr id="12" name="Lige forbindelse 11"/>
          <p:cNvCxnSpPr/>
          <p:nvPr/>
        </p:nvCxnSpPr>
        <p:spPr bwMode="auto">
          <a:xfrm>
            <a:off x="2519772" y="5265204"/>
            <a:ext cx="0" cy="735546"/>
          </a:xfrm>
          <a:prstGeom prst="line">
            <a:avLst/>
          </a:prstGeom>
          <a:solidFill>
            <a:srgbClr val="FF9900"/>
          </a:solidFill>
          <a:ln w="57150" cap="rnd" cmpd="sng" algn="ctr">
            <a:solidFill>
              <a:srgbClr val="FF0000"/>
            </a:solidFill>
            <a:prstDash val="solid"/>
            <a:round/>
            <a:headEnd type="none" w="med" len="med"/>
            <a:tailEnd type="none" w="med" len="med"/>
          </a:ln>
          <a:effectLst/>
        </p:spPr>
      </p:cxnSp>
      <p:cxnSp>
        <p:nvCxnSpPr>
          <p:cNvPr id="13" name="Lige forbindelse 12"/>
          <p:cNvCxnSpPr/>
          <p:nvPr/>
        </p:nvCxnSpPr>
        <p:spPr bwMode="auto">
          <a:xfrm>
            <a:off x="6624228" y="2780928"/>
            <a:ext cx="0" cy="486054"/>
          </a:xfrm>
          <a:prstGeom prst="line">
            <a:avLst/>
          </a:prstGeom>
          <a:solidFill>
            <a:srgbClr val="FF9900"/>
          </a:solidFill>
          <a:ln w="57150" cap="rnd" cmpd="sng" algn="ctr">
            <a:solidFill>
              <a:srgbClr val="FF0000"/>
            </a:solidFill>
            <a:prstDash val="solid"/>
            <a:round/>
            <a:headEnd type="none" w="med" len="med"/>
            <a:tailEnd type="none" w="med" len="med"/>
          </a:ln>
          <a:effectLst/>
        </p:spPr>
      </p:cxnSp>
      <p:cxnSp>
        <p:nvCxnSpPr>
          <p:cNvPr id="14" name="Lige forbindelse 13"/>
          <p:cNvCxnSpPr/>
          <p:nvPr/>
        </p:nvCxnSpPr>
        <p:spPr bwMode="auto">
          <a:xfrm>
            <a:off x="6624228" y="3753036"/>
            <a:ext cx="0" cy="756084"/>
          </a:xfrm>
          <a:prstGeom prst="line">
            <a:avLst/>
          </a:prstGeom>
          <a:solidFill>
            <a:srgbClr val="FF9900"/>
          </a:solidFill>
          <a:ln w="57150" cap="rnd" cmpd="sng" algn="ctr">
            <a:solidFill>
              <a:srgbClr val="FF0000"/>
            </a:solidFill>
            <a:prstDash val="solid"/>
            <a:round/>
            <a:headEnd type="none" w="med" len="med"/>
            <a:tailEnd type="none" w="med" len="med"/>
          </a:ln>
          <a:effectLst/>
        </p:spPr>
      </p:cxnSp>
      <p:cxnSp>
        <p:nvCxnSpPr>
          <p:cNvPr id="16" name="Lige forbindelse 15"/>
          <p:cNvCxnSpPr/>
          <p:nvPr/>
        </p:nvCxnSpPr>
        <p:spPr bwMode="auto">
          <a:xfrm>
            <a:off x="6678234" y="5231736"/>
            <a:ext cx="0" cy="735546"/>
          </a:xfrm>
          <a:prstGeom prst="line">
            <a:avLst/>
          </a:prstGeom>
          <a:solidFill>
            <a:srgbClr val="FF9900"/>
          </a:solidFill>
          <a:ln w="57150" cap="rnd" cmpd="sng" algn="ctr">
            <a:solidFill>
              <a:srgbClr val="FF0000"/>
            </a:solidFill>
            <a:prstDash val="solid"/>
            <a:round/>
            <a:headEnd type="none" w="med" len="med"/>
            <a:tailEnd type="none" w="med" len="med"/>
          </a:ln>
          <a:effectLst/>
        </p:spPr>
      </p:cxnSp>
      <p:sp>
        <p:nvSpPr>
          <p:cNvPr id="17" name="Venstre klammeparentes 16"/>
          <p:cNvSpPr/>
          <p:nvPr/>
        </p:nvSpPr>
        <p:spPr bwMode="auto">
          <a:xfrm>
            <a:off x="2308015" y="2780928"/>
            <a:ext cx="191584" cy="486054"/>
          </a:xfrm>
          <a:prstGeom prst="leftBrace">
            <a:avLst/>
          </a:prstGeom>
          <a:solidFill>
            <a:srgbClr val="FF0000"/>
          </a:solidFill>
          <a:ln w="12700" cap="rnd"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da-DK" sz="1200">
              <a:latin typeface="Arial" pitchFamily="34" charset="0"/>
            </a:endParaRPr>
          </a:p>
        </p:txBody>
      </p:sp>
      <p:sp>
        <p:nvSpPr>
          <p:cNvPr id="18" name="Venstre klammeparentes 17"/>
          <p:cNvSpPr/>
          <p:nvPr/>
        </p:nvSpPr>
        <p:spPr bwMode="auto">
          <a:xfrm>
            <a:off x="2067551" y="3266982"/>
            <a:ext cx="427782" cy="486054"/>
          </a:xfrm>
          <a:prstGeom prst="leftBrace">
            <a:avLst/>
          </a:prstGeom>
          <a:solidFill>
            <a:srgbClr val="FF0000"/>
          </a:solidFill>
          <a:ln w="12700" cap="rnd"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da-DK" sz="1200">
              <a:latin typeface="Arial" pitchFamily="34" charset="0"/>
            </a:endParaRPr>
          </a:p>
        </p:txBody>
      </p:sp>
      <p:sp>
        <p:nvSpPr>
          <p:cNvPr id="19" name="Venstre klammeparentes 18"/>
          <p:cNvSpPr/>
          <p:nvPr/>
        </p:nvSpPr>
        <p:spPr bwMode="auto">
          <a:xfrm>
            <a:off x="1979712" y="3816810"/>
            <a:ext cx="515621" cy="664187"/>
          </a:xfrm>
          <a:prstGeom prst="leftBrace">
            <a:avLst>
              <a:gd name="adj1" fmla="val 8333"/>
              <a:gd name="adj2" fmla="val 51786"/>
            </a:avLst>
          </a:prstGeom>
          <a:solidFill>
            <a:srgbClr val="FF0000"/>
          </a:solidFill>
          <a:ln w="12700" cap="rnd"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da-DK" sz="1200">
              <a:latin typeface="Arial" pitchFamily="34" charset="0"/>
            </a:endParaRPr>
          </a:p>
        </p:txBody>
      </p:sp>
      <p:sp>
        <p:nvSpPr>
          <p:cNvPr id="20" name="Venstre klammeparentes 19"/>
          <p:cNvSpPr/>
          <p:nvPr/>
        </p:nvSpPr>
        <p:spPr bwMode="auto">
          <a:xfrm>
            <a:off x="1979712" y="4518889"/>
            <a:ext cx="540060" cy="708425"/>
          </a:xfrm>
          <a:prstGeom prst="leftBrace">
            <a:avLst>
              <a:gd name="adj1" fmla="val 8333"/>
              <a:gd name="adj2" fmla="val 51786"/>
            </a:avLst>
          </a:prstGeom>
          <a:solidFill>
            <a:srgbClr val="FF0000"/>
          </a:solidFill>
          <a:ln w="12700" cap="rnd"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da-DK" sz="1200">
              <a:latin typeface="Arial" pitchFamily="34" charset="0"/>
            </a:endParaRPr>
          </a:p>
        </p:txBody>
      </p:sp>
      <p:sp>
        <p:nvSpPr>
          <p:cNvPr id="21" name="Venstre klammeparentes 20"/>
          <p:cNvSpPr/>
          <p:nvPr/>
        </p:nvSpPr>
        <p:spPr bwMode="auto">
          <a:xfrm>
            <a:off x="1979712" y="5258858"/>
            <a:ext cx="540060" cy="708425"/>
          </a:xfrm>
          <a:prstGeom prst="leftBrace">
            <a:avLst>
              <a:gd name="adj1" fmla="val 8333"/>
              <a:gd name="adj2" fmla="val 51786"/>
            </a:avLst>
          </a:prstGeom>
          <a:solidFill>
            <a:srgbClr val="FF0000"/>
          </a:solidFill>
          <a:ln w="12700" cap="rnd"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da-DK" sz="1200">
              <a:latin typeface="Arial" pitchFamily="34" charset="0"/>
            </a:endParaRPr>
          </a:p>
        </p:txBody>
      </p:sp>
      <p:sp>
        <p:nvSpPr>
          <p:cNvPr id="2" name="Rektangel 1"/>
          <p:cNvSpPr/>
          <p:nvPr/>
        </p:nvSpPr>
        <p:spPr>
          <a:xfrm>
            <a:off x="4588915" y="2510899"/>
            <a:ext cx="2089319" cy="270029"/>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2" name="Rektangel 21"/>
          <p:cNvSpPr/>
          <p:nvPr/>
        </p:nvSpPr>
        <p:spPr>
          <a:xfrm>
            <a:off x="4572000" y="3266984"/>
            <a:ext cx="2106234" cy="270029"/>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3" name="Rektangel 22"/>
          <p:cNvSpPr/>
          <p:nvPr/>
        </p:nvSpPr>
        <p:spPr>
          <a:xfrm>
            <a:off x="4572000" y="3996064"/>
            <a:ext cx="2035313" cy="270029"/>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4" name="Rektangel 23"/>
          <p:cNvSpPr/>
          <p:nvPr/>
        </p:nvSpPr>
        <p:spPr>
          <a:xfrm>
            <a:off x="4572428" y="5482612"/>
            <a:ext cx="2074245" cy="251912"/>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7" name="Kombinationstegning 26"/>
          <p:cNvSpPr/>
          <p:nvPr/>
        </p:nvSpPr>
        <p:spPr>
          <a:xfrm>
            <a:off x="6195196" y="2289975"/>
            <a:ext cx="113667" cy="214687"/>
          </a:xfrm>
          <a:custGeom>
            <a:avLst/>
            <a:gdLst>
              <a:gd name="connsiteX0" fmla="*/ 42226 w 151556"/>
              <a:gd name="connsiteY0" fmla="*/ 7953 h 286249"/>
              <a:gd name="connsiteX1" fmla="*/ 2469 w 151556"/>
              <a:gd name="connsiteY1" fmla="*/ 57649 h 286249"/>
              <a:gd name="connsiteX2" fmla="*/ 12409 w 151556"/>
              <a:gd name="connsiteY2" fmla="*/ 226614 h 286249"/>
              <a:gd name="connsiteX3" fmla="*/ 22348 w 151556"/>
              <a:gd name="connsiteY3" fmla="*/ 256431 h 286249"/>
              <a:gd name="connsiteX4" fmla="*/ 42226 w 151556"/>
              <a:gd name="connsiteY4" fmla="*/ 276310 h 286249"/>
              <a:gd name="connsiteX5" fmla="*/ 72043 w 151556"/>
              <a:gd name="connsiteY5" fmla="*/ 286249 h 286249"/>
              <a:gd name="connsiteX6" fmla="*/ 141617 w 151556"/>
              <a:gd name="connsiteY6" fmla="*/ 276310 h 286249"/>
              <a:gd name="connsiteX7" fmla="*/ 151556 w 151556"/>
              <a:gd name="connsiteY7" fmla="*/ 246492 h 286249"/>
              <a:gd name="connsiteX8" fmla="*/ 141617 w 151556"/>
              <a:gd name="connsiteY8" fmla="*/ 176918 h 286249"/>
              <a:gd name="connsiteX9" fmla="*/ 131678 w 151556"/>
              <a:gd name="connsiteY9" fmla="*/ 47710 h 286249"/>
              <a:gd name="connsiteX10" fmla="*/ 111800 w 151556"/>
              <a:gd name="connsiteY10" fmla="*/ 27831 h 286249"/>
              <a:gd name="connsiteX11" fmla="*/ 42226 w 151556"/>
              <a:gd name="connsiteY11" fmla="*/ 7953 h 286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556" h="286249">
                <a:moveTo>
                  <a:pt x="42226" y="7953"/>
                </a:moveTo>
                <a:cubicBezTo>
                  <a:pt x="24004" y="12923"/>
                  <a:pt x="5335" y="36630"/>
                  <a:pt x="2469" y="57649"/>
                </a:cubicBezTo>
                <a:cubicBezTo>
                  <a:pt x="-5154" y="113551"/>
                  <a:pt x="6795" y="170475"/>
                  <a:pt x="12409" y="226614"/>
                </a:cubicBezTo>
                <a:cubicBezTo>
                  <a:pt x="13452" y="237039"/>
                  <a:pt x="16958" y="247447"/>
                  <a:pt x="22348" y="256431"/>
                </a:cubicBezTo>
                <a:cubicBezTo>
                  <a:pt x="27169" y="264466"/>
                  <a:pt x="34191" y="271489"/>
                  <a:pt x="42226" y="276310"/>
                </a:cubicBezTo>
                <a:cubicBezTo>
                  <a:pt x="51210" y="281700"/>
                  <a:pt x="62104" y="282936"/>
                  <a:pt x="72043" y="286249"/>
                </a:cubicBezTo>
                <a:cubicBezTo>
                  <a:pt x="95234" y="282936"/>
                  <a:pt x="120664" y="286787"/>
                  <a:pt x="141617" y="276310"/>
                </a:cubicBezTo>
                <a:cubicBezTo>
                  <a:pt x="150988" y="271625"/>
                  <a:pt x="151556" y="256969"/>
                  <a:pt x="151556" y="246492"/>
                </a:cubicBezTo>
                <a:cubicBezTo>
                  <a:pt x="151556" y="223065"/>
                  <a:pt x="143948" y="200229"/>
                  <a:pt x="141617" y="176918"/>
                </a:cubicBezTo>
                <a:cubicBezTo>
                  <a:pt x="137319" y="133936"/>
                  <a:pt x="140149" y="90068"/>
                  <a:pt x="131678" y="47710"/>
                </a:cubicBezTo>
                <a:cubicBezTo>
                  <a:pt x="129840" y="38521"/>
                  <a:pt x="120181" y="32022"/>
                  <a:pt x="111800" y="27831"/>
                </a:cubicBezTo>
                <a:cubicBezTo>
                  <a:pt x="26358" y="-14890"/>
                  <a:pt x="60448" y="2983"/>
                  <a:pt x="42226" y="7953"/>
                </a:cubicBezTo>
                <a:close/>
              </a:path>
            </a:pathLst>
          </a:cu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8" name="Kombinationstegning 27"/>
          <p:cNvSpPr/>
          <p:nvPr/>
        </p:nvSpPr>
        <p:spPr>
          <a:xfrm>
            <a:off x="6109629" y="3510010"/>
            <a:ext cx="171134" cy="214687"/>
          </a:xfrm>
          <a:custGeom>
            <a:avLst/>
            <a:gdLst>
              <a:gd name="connsiteX0" fmla="*/ 42226 w 151556"/>
              <a:gd name="connsiteY0" fmla="*/ 7953 h 286249"/>
              <a:gd name="connsiteX1" fmla="*/ 2469 w 151556"/>
              <a:gd name="connsiteY1" fmla="*/ 57649 h 286249"/>
              <a:gd name="connsiteX2" fmla="*/ 12409 w 151556"/>
              <a:gd name="connsiteY2" fmla="*/ 226614 h 286249"/>
              <a:gd name="connsiteX3" fmla="*/ 22348 w 151556"/>
              <a:gd name="connsiteY3" fmla="*/ 256431 h 286249"/>
              <a:gd name="connsiteX4" fmla="*/ 42226 w 151556"/>
              <a:gd name="connsiteY4" fmla="*/ 276310 h 286249"/>
              <a:gd name="connsiteX5" fmla="*/ 72043 w 151556"/>
              <a:gd name="connsiteY5" fmla="*/ 286249 h 286249"/>
              <a:gd name="connsiteX6" fmla="*/ 141617 w 151556"/>
              <a:gd name="connsiteY6" fmla="*/ 276310 h 286249"/>
              <a:gd name="connsiteX7" fmla="*/ 151556 w 151556"/>
              <a:gd name="connsiteY7" fmla="*/ 246492 h 286249"/>
              <a:gd name="connsiteX8" fmla="*/ 141617 w 151556"/>
              <a:gd name="connsiteY8" fmla="*/ 176918 h 286249"/>
              <a:gd name="connsiteX9" fmla="*/ 131678 w 151556"/>
              <a:gd name="connsiteY9" fmla="*/ 47710 h 286249"/>
              <a:gd name="connsiteX10" fmla="*/ 111800 w 151556"/>
              <a:gd name="connsiteY10" fmla="*/ 27831 h 286249"/>
              <a:gd name="connsiteX11" fmla="*/ 42226 w 151556"/>
              <a:gd name="connsiteY11" fmla="*/ 7953 h 286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556" h="286249">
                <a:moveTo>
                  <a:pt x="42226" y="7953"/>
                </a:moveTo>
                <a:cubicBezTo>
                  <a:pt x="24004" y="12923"/>
                  <a:pt x="5335" y="36630"/>
                  <a:pt x="2469" y="57649"/>
                </a:cubicBezTo>
                <a:cubicBezTo>
                  <a:pt x="-5154" y="113551"/>
                  <a:pt x="6795" y="170475"/>
                  <a:pt x="12409" y="226614"/>
                </a:cubicBezTo>
                <a:cubicBezTo>
                  <a:pt x="13452" y="237039"/>
                  <a:pt x="16958" y="247447"/>
                  <a:pt x="22348" y="256431"/>
                </a:cubicBezTo>
                <a:cubicBezTo>
                  <a:pt x="27169" y="264466"/>
                  <a:pt x="34191" y="271489"/>
                  <a:pt x="42226" y="276310"/>
                </a:cubicBezTo>
                <a:cubicBezTo>
                  <a:pt x="51210" y="281700"/>
                  <a:pt x="62104" y="282936"/>
                  <a:pt x="72043" y="286249"/>
                </a:cubicBezTo>
                <a:cubicBezTo>
                  <a:pt x="95234" y="282936"/>
                  <a:pt x="120664" y="286787"/>
                  <a:pt x="141617" y="276310"/>
                </a:cubicBezTo>
                <a:cubicBezTo>
                  <a:pt x="150988" y="271625"/>
                  <a:pt x="151556" y="256969"/>
                  <a:pt x="151556" y="246492"/>
                </a:cubicBezTo>
                <a:cubicBezTo>
                  <a:pt x="151556" y="223065"/>
                  <a:pt x="143948" y="200229"/>
                  <a:pt x="141617" y="176918"/>
                </a:cubicBezTo>
                <a:cubicBezTo>
                  <a:pt x="137319" y="133936"/>
                  <a:pt x="140149" y="90068"/>
                  <a:pt x="131678" y="47710"/>
                </a:cubicBezTo>
                <a:cubicBezTo>
                  <a:pt x="129840" y="38521"/>
                  <a:pt x="120181" y="32022"/>
                  <a:pt x="111800" y="27831"/>
                </a:cubicBezTo>
                <a:cubicBezTo>
                  <a:pt x="26358" y="-14890"/>
                  <a:pt x="60448" y="2983"/>
                  <a:pt x="42226" y="7953"/>
                </a:cubicBezTo>
                <a:close/>
              </a:path>
            </a:pathLst>
          </a:cu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9" name="Kombinationstegning 28"/>
          <p:cNvSpPr/>
          <p:nvPr/>
        </p:nvSpPr>
        <p:spPr>
          <a:xfrm>
            <a:off x="6137730" y="4239091"/>
            <a:ext cx="179501" cy="241689"/>
          </a:xfrm>
          <a:custGeom>
            <a:avLst/>
            <a:gdLst>
              <a:gd name="connsiteX0" fmla="*/ 42226 w 151556"/>
              <a:gd name="connsiteY0" fmla="*/ 7953 h 286249"/>
              <a:gd name="connsiteX1" fmla="*/ 2469 w 151556"/>
              <a:gd name="connsiteY1" fmla="*/ 57649 h 286249"/>
              <a:gd name="connsiteX2" fmla="*/ 12409 w 151556"/>
              <a:gd name="connsiteY2" fmla="*/ 226614 h 286249"/>
              <a:gd name="connsiteX3" fmla="*/ 22348 w 151556"/>
              <a:gd name="connsiteY3" fmla="*/ 256431 h 286249"/>
              <a:gd name="connsiteX4" fmla="*/ 42226 w 151556"/>
              <a:gd name="connsiteY4" fmla="*/ 276310 h 286249"/>
              <a:gd name="connsiteX5" fmla="*/ 72043 w 151556"/>
              <a:gd name="connsiteY5" fmla="*/ 286249 h 286249"/>
              <a:gd name="connsiteX6" fmla="*/ 141617 w 151556"/>
              <a:gd name="connsiteY6" fmla="*/ 276310 h 286249"/>
              <a:gd name="connsiteX7" fmla="*/ 151556 w 151556"/>
              <a:gd name="connsiteY7" fmla="*/ 246492 h 286249"/>
              <a:gd name="connsiteX8" fmla="*/ 141617 w 151556"/>
              <a:gd name="connsiteY8" fmla="*/ 176918 h 286249"/>
              <a:gd name="connsiteX9" fmla="*/ 131678 w 151556"/>
              <a:gd name="connsiteY9" fmla="*/ 47710 h 286249"/>
              <a:gd name="connsiteX10" fmla="*/ 111800 w 151556"/>
              <a:gd name="connsiteY10" fmla="*/ 27831 h 286249"/>
              <a:gd name="connsiteX11" fmla="*/ 42226 w 151556"/>
              <a:gd name="connsiteY11" fmla="*/ 7953 h 286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556" h="286249">
                <a:moveTo>
                  <a:pt x="42226" y="7953"/>
                </a:moveTo>
                <a:cubicBezTo>
                  <a:pt x="24004" y="12923"/>
                  <a:pt x="5335" y="36630"/>
                  <a:pt x="2469" y="57649"/>
                </a:cubicBezTo>
                <a:cubicBezTo>
                  <a:pt x="-5154" y="113551"/>
                  <a:pt x="6795" y="170475"/>
                  <a:pt x="12409" y="226614"/>
                </a:cubicBezTo>
                <a:cubicBezTo>
                  <a:pt x="13452" y="237039"/>
                  <a:pt x="16958" y="247447"/>
                  <a:pt x="22348" y="256431"/>
                </a:cubicBezTo>
                <a:cubicBezTo>
                  <a:pt x="27169" y="264466"/>
                  <a:pt x="34191" y="271489"/>
                  <a:pt x="42226" y="276310"/>
                </a:cubicBezTo>
                <a:cubicBezTo>
                  <a:pt x="51210" y="281700"/>
                  <a:pt x="62104" y="282936"/>
                  <a:pt x="72043" y="286249"/>
                </a:cubicBezTo>
                <a:cubicBezTo>
                  <a:pt x="95234" y="282936"/>
                  <a:pt x="120664" y="286787"/>
                  <a:pt x="141617" y="276310"/>
                </a:cubicBezTo>
                <a:cubicBezTo>
                  <a:pt x="150988" y="271625"/>
                  <a:pt x="151556" y="256969"/>
                  <a:pt x="151556" y="246492"/>
                </a:cubicBezTo>
                <a:cubicBezTo>
                  <a:pt x="151556" y="223065"/>
                  <a:pt x="143948" y="200229"/>
                  <a:pt x="141617" y="176918"/>
                </a:cubicBezTo>
                <a:cubicBezTo>
                  <a:pt x="137319" y="133936"/>
                  <a:pt x="140149" y="90068"/>
                  <a:pt x="131678" y="47710"/>
                </a:cubicBezTo>
                <a:cubicBezTo>
                  <a:pt x="129840" y="38521"/>
                  <a:pt x="120181" y="32022"/>
                  <a:pt x="111800" y="27831"/>
                </a:cubicBezTo>
                <a:cubicBezTo>
                  <a:pt x="26358" y="-14890"/>
                  <a:pt x="60448" y="2983"/>
                  <a:pt x="42226" y="7953"/>
                </a:cubicBezTo>
                <a:close/>
              </a:path>
            </a:pathLst>
          </a:cu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30" name="Kombinationstegning 29"/>
          <p:cNvSpPr/>
          <p:nvPr/>
        </p:nvSpPr>
        <p:spPr>
          <a:xfrm>
            <a:off x="5706126" y="4239090"/>
            <a:ext cx="216024" cy="241689"/>
          </a:xfrm>
          <a:custGeom>
            <a:avLst/>
            <a:gdLst>
              <a:gd name="connsiteX0" fmla="*/ 42226 w 151556"/>
              <a:gd name="connsiteY0" fmla="*/ 7953 h 286249"/>
              <a:gd name="connsiteX1" fmla="*/ 2469 w 151556"/>
              <a:gd name="connsiteY1" fmla="*/ 57649 h 286249"/>
              <a:gd name="connsiteX2" fmla="*/ 12409 w 151556"/>
              <a:gd name="connsiteY2" fmla="*/ 226614 h 286249"/>
              <a:gd name="connsiteX3" fmla="*/ 22348 w 151556"/>
              <a:gd name="connsiteY3" fmla="*/ 256431 h 286249"/>
              <a:gd name="connsiteX4" fmla="*/ 42226 w 151556"/>
              <a:gd name="connsiteY4" fmla="*/ 276310 h 286249"/>
              <a:gd name="connsiteX5" fmla="*/ 72043 w 151556"/>
              <a:gd name="connsiteY5" fmla="*/ 286249 h 286249"/>
              <a:gd name="connsiteX6" fmla="*/ 141617 w 151556"/>
              <a:gd name="connsiteY6" fmla="*/ 276310 h 286249"/>
              <a:gd name="connsiteX7" fmla="*/ 151556 w 151556"/>
              <a:gd name="connsiteY7" fmla="*/ 246492 h 286249"/>
              <a:gd name="connsiteX8" fmla="*/ 141617 w 151556"/>
              <a:gd name="connsiteY8" fmla="*/ 176918 h 286249"/>
              <a:gd name="connsiteX9" fmla="*/ 131678 w 151556"/>
              <a:gd name="connsiteY9" fmla="*/ 47710 h 286249"/>
              <a:gd name="connsiteX10" fmla="*/ 111800 w 151556"/>
              <a:gd name="connsiteY10" fmla="*/ 27831 h 286249"/>
              <a:gd name="connsiteX11" fmla="*/ 42226 w 151556"/>
              <a:gd name="connsiteY11" fmla="*/ 7953 h 286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556" h="286249">
                <a:moveTo>
                  <a:pt x="42226" y="7953"/>
                </a:moveTo>
                <a:cubicBezTo>
                  <a:pt x="24004" y="12923"/>
                  <a:pt x="5335" y="36630"/>
                  <a:pt x="2469" y="57649"/>
                </a:cubicBezTo>
                <a:cubicBezTo>
                  <a:pt x="-5154" y="113551"/>
                  <a:pt x="6795" y="170475"/>
                  <a:pt x="12409" y="226614"/>
                </a:cubicBezTo>
                <a:cubicBezTo>
                  <a:pt x="13452" y="237039"/>
                  <a:pt x="16958" y="247447"/>
                  <a:pt x="22348" y="256431"/>
                </a:cubicBezTo>
                <a:cubicBezTo>
                  <a:pt x="27169" y="264466"/>
                  <a:pt x="34191" y="271489"/>
                  <a:pt x="42226" y="276310"/>
                </a:cubicBezTo>
                <a:cubicBezTo>
                  <a:pt x="51210" y="281700"/>
                  <a:pt x="62104" y="282936"/>
                  <a:pt x="72043" y="286249"/>
                </a:cubicBezTo>
                <a:cubicBezTo>
                  <a:pt x="95234" y="282936"/>
                  <a:pt x="120664" y="286787"/>
                  <a:pt x="141617" y="276310"/>
                </a:cubicBezTo>
                <a:cubicBezTo>
                  <a:pt x="150988" y="271625"/>
                  <a:pt x="151556" y="256969"/>
                  <a:pt x="151556" y="246492"/>
                </a:cubicBezTo>
                <a:cubicBezTo>
                  <a:pt x="151556" y="223065"/>
                  <a:pt x="143948" y="200229"/>
                  <a:pt x="141617" y="176918"/>
                </a:cubicBezTo>
                <a:cubicBezTo>
                  <a:pt x="137319" y="133936"/>
                  <a:pt x="140149" y="90068"/>
                  <a:pt x="131678" y="47710"/>
                </a:cubicBezTo>
                <a:cubicBezTo>
                  <a:pt x="129840" y="38521"/>
                  <a:pt x="120181" y="32022"/>
                  <a:pt x="111800" y="27831"/>
                </a:cubicBezTo>
                <a:cubicBezTo>
                  <a:pt x="26358" y="-14890"/>
                  <a:pt x="60448" y="2983"/>
                  <a:pt x="42226" y="7953"/>
                </a:cubicBezTo>
                <a:close/>
              </a:path>
            </a:pathLst>
          </a:cu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31" name="Kombinationstegning 30"/>
          <p:cNvSpPr/>
          <p:nvPr/>
        </p:nvSpPr>
        <p:spPr>
          <a:xfrm>
            <a:off x="4896036" y="4765757"/>
            <a:ext cx="171134" cy="214687"/>
          </a:xfrm>
          <a:custGeom>
            <a:avLst/>
            <a:gdLst>
              <a:gd name="connsiteX0" fmla="*/ 42226 w 151556"/>
              <a:gd name="connsiteY0" fmla="*/ 7953 h 286249"/>
              <a:gd name="connsiteX1" fmla="*/ 2469 w 151556"/>
              <a:gd name="connsiteY1" fmla="*/ 57649 h 286249"/>
              <a:gd name="connsiteX2" fmla="*/ 12409 w 151556"/>
              <a:gd name="connsiteY2" fmla="*/ 226614 h 286249"/>
              <a:gd name="connsiteX3" fmla="*/ 22348 w 151556"/>
              <a:gd name="connsiteY3" fmla="*/ 256431 h 286249"/>
              <a:gd name="connsiteX4" fmla="*/ 42226 w 151556"/>
              <a:gd name="connsiteY4" fmla="*/ 276310 h 286249"/>
              <a:gd name="connsiteX5" fmla="*/ 72043 w 151556"/>
              <a:gd name="connsiteY5" fmla="*/ 286249 h 286249"/>
              <a:gd name="connsiteX6" fmla="*/ 141617 w 151556"/>
              <a:gd name="connsiteY6" fmla="*/ 276310 h 286249"/>
              <a:gd name="connsiteX7" fmla="*/ 151556 w 151556"/>
              <a:gd name="connsiteY7" fmla="*/ 246492 h 286249"/>
              <a:gd name="connsiteX8" fmla="*/ 141617 w 151556"/>
              <a:gd name="connsiteY8" fmla="*/ 176918 h 286249"/>
              <a:gd name="connsiteX9" fmla="*/ 131678 w 151556"/>
              <a:gd name="connsiteY9" fmla="*/ 47710 h 286249"/>
              <a:gd name="connsiteX10" fmla="*/ 111800 w 151556"/>
              <a:gd name="connsiteY10" fmla="*/ 27831 h 286249"/>
              <a:gd name="connsiteX11" fmla="*/ 42226 w 151556"/>
              <a:gd name="connsiteY11" fmla="*/ 7953 h 286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556" h="286249">
                <a:moveTo>
                  <a:pt x="42226" y="7953"/>
                </a:moveTo>
                <a:cubicBezTo>
                  <a:pt x="24004" y="12923"/>
                  <a:pt x="5335" y="36630"/>
                  <a:pt x="2469" y="57649"/>
                </a:cubicBezTo>
                <a:cubicBezTo>
                  <a:pt x="-5154" y="113551"/>
                  <a:pt x="6795" y="170475"/>
                  <a:pt x="12409" y="226614"/>
                </a:cubicBezTo>
                <a:cubicBezTo>
                  <a:pt x="13452" y="237039"/>
                  <a:pt x="16958" y="247447"/>
                  <a:pt x="22348" y="256431"/>
                </a:cubicBezTo>
                <a:cubicBezTo>
                  <a:pt x="27169" y="264466"/>
                  <a:pt x="34191" y="271489"/>
                  <a:pt x="42226" y="276310"/>
                </a:cubicBezTo>
                <a:cubicBezTo>
                  <a:pt x="51210" y="281700"/>
                  <a:pt x="62104" y="282936"/>
                  <a:pt x="72043" y="286249"/>
                </a:cubicBezTo>
                <a:cubicBezTo>
                  <a:pt x="95234" y="282936"/>
                  <a:pt x="120664" y="286787"/>
                  <a:pt x="141617" y="276310"/>
                </a:cubicBezTo>
                <a:cubicBezTo>
                  <a:pt x="150988" y="271625"/>
                  <a:pt x="151556" y="256969"/>
                  <a:pt x="151556" y="246492"/>
                </a:cubicBezTo>
                <a:cubicBezTo>
                  <a:pt x="151556" y="223065"/>
                  <a:pt x="143948" y="200229"/>
                  <a:pt x="141617" y="176918"/>
                </a:cubicBezTo>
                <a:cubicBezTo>
                  <a:pt x="137319" y="133936"/>
                  <a:pt x="140149" y="90068"/>
                  <a:pt x="131678" y="47710"/>
                </a:cubicBezTo>
                <a:cubicBezTo>
                  <a:pt x="129840" y="38521"/>
                  <a:pt x="120181" y="32022"/>
                  <a:pt x="111800" y="27831"/>
                </a:cubicBezTo>
                <a:cubicBezTo>
                  <a:pt x="26358" y="-14890"/>
                  <a:pt x="60448" y="2983"/>
                  <a:pt x="42226" y="7953"/>
                </a:cubicBezTo>
                <a:close/>
              </a:path>
            </a:pathLst>
          </a:cu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32" name="Kombinationstegning 31"/>
          <p:cNvSpPr/>
          <p:nvPr/>
        </p:nvSpPr>
        <p:spPr>
          <a:xfrm>
            <a:off x="5274078" y="4765756"/>
            <a:ext cx="171134" cy="214687"/>
          </a:xfrm>
          <a:custGeom>
            <a:avLst/>
            <a:gdLst>
              <a:gd name="connsiteX0" fmla="*/ 42226 w 151556"/>
              <a:gd name="connsiteY0" fmla="*/ 7953 h 286249"/>
              <a:gd name="connsiteX1" fmla="*/ 2469 w 151556"/>
              <a:gd name="connsiteY1" fmla="*/ 57649 h 286249"/>
              <a:gd name="connsiteX2" fmla="*/ 12409 w 151556"/>
              <a:gd name="connsiteY2" fmla="*/ 226614 h 286249"/>
              <a:gd name="connsiteX3" fmla="*/ 22348 w 151556"/>
              <a:gd name="connsiteY3" fmla="*/ 256431 h 286249"/>
              <a:gd name="connsiteX4" fmla="*/ 42226 w 151556"/>
              <a:gd name="connsiteY4" fmla="*/ 276310 h 286249"/>
              <a:gd name="connsiteX5" fmla="*/ 72043 w 151556"/>
              <a:gd name="connsiteY5" fmla="*/ 286249 h 286249"/>
              <a:gd name="connsiteX6" fmla="*/ 141617 w 151556"/>
              <a:gd name="connsiteY6" fmla="*/ 276310 h 286249"/>
              <a:gd name="connsiteX7" fmla="*/ 151556 w 151556"/>
              <a:gd name="connsiteY7" fmla="*/ 246492 h 286249"/>
              <a:gd name="connsiteX8" fmla="*/ 141617 w 151556"/>
              <a:gd name="connsiteY8" fmla="*/ 176918 h 286249"/>
              <a:gd name="connsiteX9" fmla="*/ 131678 w 151556"/>
              <a:gd name="connsiteY9" fmla="*/ 47710 h 286249"/>
              <a:gd name="connsiteX10" fmla="*/ 111800 w 151556"/>
              <a:gd name="connsiteY10" fmla="*/ 27831 h 286249"/>
              <a:gd name="connsiteX11" fmla="*/ 42226 w 151556"/>
              <a:gd name="connsiteY11" fmla="*/ 7953 h 286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556" h="286249">
                <a:moveTo>
                  <a:pt x="42226" y="7953"/>
                </a:moveTo>
                <a:cubicBezTo>
                  <a:pt x="24004" y="12923"/>
                  <a:pt x="5335" y="36630"/>
                  <a:pt x="2469" y="57649"/>
                </a:cubicBezTo>
                <a:cubicBezTo>
                  <a:pt x="-5154" y="113551"/>
                  <a:pt x="6795" y="170475"/>
                  <a:pt x="12409" y="226614"/>
                </a:cubicBezTo>
                <a:cubicBezTo>
                  <a:pt x="13452" y="237039"/>
                  <a:pt x="16958" y="247447"/>
                  <a:pt x="22348" y="256431"/>
                </a:cubicBezTo>
                <a:cubicBezTo>
                  <a:pt x="27169" y="264466"/>
                  <a:pt x="34191" y="271489"/>
                  <a:pt x="42226" y="276310"/>
                </a:cubicBezTo>
                <a:cubicBezTo>
                  <a:pt x="51210" y="281700"/>
                  <a:pt x="62104" y="282936"/>
                  <a:pt x="72043" y="286249"/>
                </a:cubicBezTo>
                <a:cubicBezTo>
                  <a:pt x="95234" y="282936"/>
                  <a:pt x="120664" y="286787"/>
                  <a:pt x="141617" y="276310"/>
                </a:cubicBezTo>
                <a:cubicBezTo>
                  <a:pt x="150988" y="271625"/>
                  <a:pt x="151556" y="256969"/>
                  <a:pt x="151556" y="246492"/>
                </a:cubicBezTo>
                <a:cubicBezTo>
                  <a:pt x="151556" y="223065"/>
                  <a:pt x="143948" y="200229"/>
                  <a:pt x="141617" y="176918"/>
                </a:cubicBezTo>
                <a:cubicBezTo>
                  <a:pt x="137319" y="133936"/>
                  <a:pt x="140149" y="90068"/>
                  <a:pt x="131678" y="47710"/>
                </a:cubicBezTo>
                <a:cubicBezTo>
                  <a:pt x="129840" y="38521"/>
                  <a:pt x="120181" y="32022"/>
                  <a:pt x="111800" y="27831"/>
                </a:cubicBezTo>
                <a:cubicBezTo>
                  <a:pt x="26358" y="-14890"/>
                  <a:pt x="60448" y="2983"/>
                  <a:pt x="42226" y="7953"/>
                </a:cubicBezTo>
                <a:close/>
              </a:path>
            </a:pathLst>
          </a:cu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33" name="Kombinationstegning 32"/>
          <p:cNvSpPr/>
          <p:nvPr/>
        </p:nvSpPr>
        <p:spPr>
          <a:xfrm>
            <a:off x="5751016" y="4725144"/>
            <a:ext cx="171134" cy="255299"/>
          </a:xfrm>
          <a:custGeom>
            <a:avLst/>
            <a:gdLst>
              <a:gd name="connsiteX0" fmla="*/ 42226 w 151556"/>
              <a:gd name="connsiteY0" fmla="*/ 7953 h 286249"/>
              <a:gd name="connsiteX1" fmla="*/ 2469 w 151556"/>
              <a:gd name="connsiteY1" fmla="*/ 57649 h 286249"/>
              <a:gd name="connsiteX2" fmla="*/ 12409 w 151556"/>
              <a:gd name="connsiteY2" fmla="*/ 226614 h 286249"/>
              <a:gd name="connsiteX3" fmla="*/ 22348 w 151556"/>
              <a:gd name="connsiteY3" fmla="*/ 256431 h 286249"/>
              <a:gd name="connsiteX4" fmla="*/ 42226 w 151556"/>
              <a:gd name="connsiteY4" fmla="*/ 276310 h 286249"/>
              <a:gd name="connsiteX5" fmla="*/ 72043 w 151556"/>
              <a:gd name="connsiteY5" fmla="*/ 286249 h 286249"/>
              <a:gd name="connsiteX6" fmla="*/ 141617 w 151556"/>
              <a:gd name="connsiteY6" fmla="*/ 276310 h 286249"/>
              <a:gd name="connsiteX7" fmla="*/ 151556 w 151556"/>
              <a:gd name="connsiteY7" fmla="*/ 246492 h 286249"/>
              <a:gd name="connsiteX8" fmla="*/ 141617 w 151556"/>
              <a:gd name="connsiteY8" fmla="*/ 176918 h 286249"/>
              <a:gd name="connsiteX9" fmla="*/ 131678 w 151556"/>
              <a:gd name="connsiteY9" fmla="*/ 47710 h 286249"/>
              <a:gd name="connsiteX10" fmla="*/ 111800 w 151556"/>
              <a:gd name="connsiteY10" fmla="*/ 27831 h 286249"/>
              <a:gd name="connsiteX11" fmla="*/ 42226 w 151556"/>
              <a:gd name="connsiteY11" fmla="*/ 7953 h 286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556" h="286249">
                <a:moveTo>
                  <a:pt x="42226" y="7953"/>
                </a:moveTo>
                <a:cubicBezTo>
                  <a:pt x="24004" y="12923"/>
                  <a:pt x="5335" y="36630"/>
                  <a:pt x="2469" y="57649"/>
                </a:cubicBezTo>
                <a:cubicBezTo>
                  <a:pt x="-5154" y="113551"/>
                  <a:pt x="6795" y="170475"/>
                  <a:pt x="12409" y="226614"/>
                </a:cubicBezTo>
                <a:cubicBezTo>
                  <a:pt x="13452" y="237039"/>
                  <a:pt x="16958" y="247447"/>
                  <a:pt x="22348" y="256431"/>
                </a:cubicBezTo>
                <a:cubicBezTo>
                  <a:pt x="27169" y="264466"/>
                  <a:pt x="34191" y="271489"/>
                  <a:pt x="42226" y="276310"/>
                </a:cubicBezTo>
                <a:cubicBezTo>
                  <a:pt x="51210" y="281700"/>
                  <a:pt x="62104" y="282936"/>
                  <a:pt x="72043" y="286249"/>
                </a:cubicBezTo>
                <a:cubicBezTo>
                  <a:pt x="95234" y="282936"/>
                  <a:pt x="120664" y="286787"/>
                  <a:pt x="141617" y="276310"/>
                </a:cubicBezTo>
                <a:cubicBezTo>
                  <a:pt x="150988" y="271625"/>
                  <a:pt x="151556" y="256969"/>
                  <a:pt x="151556" y="246492"/>
                </a:cubicBezTo>
                <a:cubicBezTo>
                  <a:pt x="151556" y="223065"/>
                  <a:pt x="143948" y="200229"/>
                  <a:pt x="141617" y="176918"/>
                </a:cubicBezTo>
                <a:cubicBezTo>
                  <a:pt x="137319" y="133936"/>
                  <a:pt x="140149" y="90068"/>
                  <a:pt x="131678" y="47710"/>
                </a:cubicBezTo>
                <a:cubicBezTo>
                  <a:pt x="129840" y="38521"/>
                  <a:pt x="120181" y="32022"/>
                  <a:pt x="111800" y="27831"/>
                </a:cubicBezTo>
                <a:cubicBezTo>
                  <a:pt x="26358" y="-14890"/>
                  <a:pt x="60448" y="2983"/>
                  <a:pt x="42226" y="7953"/>
                </a:cubicBezTo>
                <a:close/>
              </a:path>
            </a:pathLst>
          </a:cu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34" name="Kombinationstegning 33"/>
          <p:cNvSpPr/>
          <p:nvPr/>
        </p:nvSpPr>
        <p:spPr>
          <a:xfrm>
            <a:off x="6129059" y="4765755"/>
            <a:ext cx="188173" cy="214688"/>
          </a:xfrm>
          <a:custGeom>
            <a:avLst/>
            <a:gdLst>
              <a:gd name="connsiteX0" fmla="*/ 42226 w 151556"/>
              <a:gd name="connsiteY0" fmla="*/ 7953 h 286249"/>
              <a:gd name="connsiteX1" fmla="*/ 2469 w 151556"/>
              <a:gd name="connsiteY1" fmla="*/ 57649 h 286249"/>
              <a:gd name="connsiteX2" fmla="*/ 12409 w 151556"/>
              <a:gd name="connsiteY2" fmla="*/ 226614 h 286249"/>
              <a:gd name="connsiteX3" fmla="*/ 22348 w 151556"/>
              <a:gd name="connsiteY3" fmla="*/ 256431 h 286249"/>
              <a:gd name="connsiteX4" fmla="*/ 42226 w 151556"/>
              <a:gd name="connsiteY4" fmla="*/ 276310 h 286249"/>
              <a:gd name="connsiteX5" fmla="*/ 72043 w 151556"/>
              <a:gd name="connsiteY5" fmla="*/ 286249 h 286249"/>
              <a:gd name="connsiteX6" fmla="*/ 141617 w 151556"/>
              <a:gd name="connsiteY6" fmla="*/ 276310 h 286249"/>
              <a:gd name="connsiteX7" fmla="*/ 151556 w 151556"/>
              <a:gd name="connsiteY7" fmla="*/ 246492 h 286249"/>
              <a:gd name="connsiteX8" fmla="*/ 141617 w 151556"/>
              <a:gd name="connsiteY8" fmla="*/ 176918 h 286249"/>
              <a:gd name="connsiteX9" fmla="*/ 131678 w 151556"/>
              <a:gd name="connsiteY9" fmla="*/ 47710 h 286249"/>
              <a:gd name="connsiteX10" fmla="*/ 111800 w 151556"/>
              <a:gd name="connsiteY10" fmla="*/ 27831 h 286249"/>
              <a:gd name="connsiteX11" fmla="*/ 42226 w 151556"/>
              <a:gd name="connsiteY11" fmla="*/ 7953 h 286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556" h="286249">
                <a:moveTo>
                  <a:pt x="42226" y="7953"/>
                </a:moveTo>
                <a:cubicBezTo>
                  <a:pt x="24004" y="12923"/>
                  <a:pt x="5335" y="36630"/>
                  <a:pt x="2469" y="57649"/>
                </a:cubicBezTo>
                <a:cubicBezTo>
                  <a:pt x="-5154" y="113551"/>
                  <a:pt x="6795" y="170475"/>
                  <a:pt x="12409" y="226614"/>
                </a:cubicBezTo>
                <a:cubicBezTo>
                  <a:pt x="13452" y="237039"/>
                  <a:pt x="16958" y="247447"/>
                  <a:pt x="22348" y="256431"/>
                </a:cubicBezTo>
                <a:cubicBezTo>
                  <a:pt x="27169" y="264466"/>
                  <a:pt x="34191" y="271489"/>
                  <a:pt x="42226" y="276310"/>
                </a:cubicBezTo>
                <a:cubicBezTo>
                  <a:pt x="51210" y="281700"/>
                  <a:pt x="62104" y="282936"/>
                  <a:pt x="72043" y="286249"/>
                </a:cubicBezTo>
                <a:cubicBezTo>
                  <a:pt x="95234" y="282936"/>
                  <a:pt x="120664" y="286787"/>
                  <a:pt x="141617" y="276310"/>
                </a:cubicBezTo>
                <a:cubicBezTo>
                  <a:pt x="150988" y="271625"/>
                  <a:pt x="151556" y="256969"/>
                  <a:pt x="151556" y="246492"/>
                </a:cubicBezTo>
                <a:cubicBezTo>
                  <a:pt x="151556" y="223065"/>
                  <a:pt x="143948" y="200229"/>
                  <a:pt x="141617" y="176918"/>
                </a:cubicBezTo>
                <a:cubicBezTo>
                  <a:pt x="137319" y="133936"/>
                  <a:pt x="140149" y="90068"/>
                  <a:pt x="131678" y="47710"/>
                </a:cubicBezTo>
                <a:cubicBezTo>
                  <a:pt x="129840" y="38521"/>
                  <a:pt x="120181" y="32022"/>
                  <a:pt x="111800" y="27831"/>
                </a:cubicBezTo>
                <a:cubicBezTo>
                  <a:pt x="26358" y="-14890"/>
                  <a:pt x="60448" y="2983"/>
                  <a:pt x="42226" y="7953"/>
                </a:cubicBezTo>
                <a:close/>
              </a:path>
            </a:pathLst>
          </a:cu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35" name="Kombinationstegning 34"/>
          <p:cNvSpPr/>
          <p:nvPr/>
        </p:nvSpPr>
        <p:spPr>
          <a:xfrm>
            <a:off x="5728571" y="5258857"/>
            <a:ext cx="171134" cy="223754"/>
          </a:xfrm>
          <a:custGeom>
            <a:avLst/>
            <a:gdLst>
              <a:gd name="connsiteX0" fmla="*/ 42226 w 151556"/>
              <a:gd name="connsiteY0" fmla="*/ 7953 h 286249"/>
              <a:gd name="connsiteX1" fmla="*/ 2469 w 151556"/>
              <a:gd name="connsiteY1" fmla="*/ 57649 h 286249"/>
              <a:gd name="connsiteX2" fmla="*/ 12409 w 151556"/>
              <a:gd name="connsiteY2" fmla="*/ 226614 h 286249"/>
              <a:gd name="connsiteX3" fmla="*/ 22348 w 151556"/>
              <a:gd name="connsiteY3" fmla="*/ 256431 h 286249"/>
              <a:gd name="connsiteX4" fmla="*/ 42226 w 151556"/>
              <a:gd name="connsiteY4" fmla="*/ 276310 h 286249"/>
              <a:gd name="connsiteX5" fmla="*/ 72043 w 151556"/>
              <a:gd name="connsiteY5" fmla="*/ 286249 h 286249"/>
              <a:gd name="connsiteX6" fmla="*/ 141617 w 151556"/>
              <a:gd name="connsiteY6" fmla="*/ 276310 h 286249"/>
              <a:gd name="connsiteX7" fmla="*/ 151556 w 151556"/>
              <a:gd name="connsiteY7" fmla="*/ 246492 h 286249"/>
              <a:gd name="connsiteX8" fmla="*/ 141617 w 151556"/>
              <a:gd name="connsiteY8" fmla="*/ 176918 h 286249"/>
              <a:gd name="connsiteX9" fmla="*/ 131678 w 151556"/>
              <a:gd name="connsiteY9" fmla="*/ 47710 h 286249"/>
              <a:gd name="connsiteX10" fmla="*/ 111800 w 151556"/>
              <a:gd name="connsiteY10" fmla="*/ 27831 h 286249"/>
              <a:gd name="connsiteX11" fmla="*/ 42226 w 151556"/>
              <a:gd name="connsiteY11" fmla="*/ 7953 h 286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556" h="286249">
                <a:moveTo>
                  <a:pt x="42226" y="7953"/>
                </a:moveTo>
                <a:cubicBezTo>
                  <a:pt x="24004" y="12923"/>
                  <a:pt x="5335" y="36630"/>
                  <a:pt x="2469" y="57649"/>
                </a:cubicBezTo>
                <a:cubicBezTo>
                  <a:pt x="-5154" y="113551"/>
                  <a:pt x="6795" y="170475"/>
                  <a:pt x="12409" y="226614"/>
                </a:cubicBezTo>
                <a:cubicBezTo>
                  <a:pt x="13452" y="237039"/>
                  <a:pt x="16958" y="247447"/>
                  <a:pt x="22348" y="256431"/>
                </a:cubicBezTo>
                <a:cubicBezTo>
                  <a:pt x="27169" y="264466"/>
                  <a:pt x="34191" y="271489"/>
                  <a:pt x="42226" y="276310"/>
                </a:cubicBezTo>
                <a:cubicBezTo>
                  <a:pt x="51210" y="281700"/>
                  <a:pt x="62104" y="282936"/>
                  <a:pt x="72043" y="286249"/>
                </a:cubicBezTo>
                <a:cubicBezTo>
                  <a:pt x="95234" y="282936"/>
                  <a:pt x="120664" y="286787"/>
                  <a:pt x="141617" y="276310"/>
                </a:cubicBezTo>
                <a:cubicBezTo>
                  <a:pt x="150988" y="271625"/>
                  <a:pt x="151556" y="256969"/>
                  <a:pt x="151556" y="246492"/>
                </a:cubicBezTo>
                <a:cubicBezTo>
                  <a:pt x="151556" y="223065"/>
                  <a:pt x="143948" y="200229"/>
                  <a:pt x="141617" y="176918"/>
                </a:cubicBezTo>
                <a:cubicBezTo>
                  <a:pt x="137319" y="133936"/>
                  <a:pt x="140149" y="90068"/>
                  <a:pt x="131678" y="47710"/>
                </a:cubicBezTo>
                <a:cubicBezTo>
                  <a:pt x="129840" y="38521"/>
                  <a:pt x="120181" y="32022"/>
                  <a:pt x="111800" y="27831"/>
                </a:cubicBezTo>
                <a:cubicBezTo>
                  <a:pt x="26358" y="-14890"/>
                  <a:pt x="60448" y="2983"/>
                  <a:pt x="42226" y="7953"/>
                </a:cubicBezTo>
                <a:close/>
              </a:path>
            </a:pathLst>
          </a:cu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36" name="Kombinationstegning 35"/>
          <p:cNvSpPr/>
          <p:nvPr/>
        </p:nvSpPr>
        <p:spPr>
          <a:xfrm>
            <a:off x="6109629" y="5231736"/>
            <a:ext cx="207602" cy="250875"/>
          </a:xfrm>
          <a:custGeom>
            <a:avLst/>
            <a:gdLst>
              <a:gd name="connsiteX0" fmla="*/ 42226 w 151556"/>
              <a:gd name="connsiteY0" fmla="*/ 7953 h 286249"/>
              <a:gd name="connsiteX1" fmla="*/ 2469 w 151556"/>
              <a:gd name="connsiteY1" fmla="*/ 57649 h 286249"/>
              <a:gd name="connsiteX2" fmla="*/ 12409 w 151556"/>
              <a:gd name="connsiteY2" fmla="*/ 226614 h 286249"/>
              <a:gd name="connsiteX3" fmla="*/ 22348 w 151556"/>
              <a:gd name="connsiteY3" fmla="*/ 256431 h 286249"/>
              <a:gd name="connsiteX4" fmla="*/ 42226 w 151556"/>
              <a:gd name="connsiteY4" fmla="*/ 276310 h 286249"/>
              <a:gd name="connsiteX5" fmla="*/ 72043 w 151556"/>
              <a:gd name="connsiteY5" fmla="*/ 286249 h 286249"/>
              <a:gd name="connsiteX6" fmla="*/ 141617 w 151556"/>
              <a:gd name="connsiteY6" fmla="*/ 276310 h 286249"/>
              <a:gd name="connsiteX7" fmla="*/ 151556 w 151556"/>
              <a:gd name="connsiteY7" fmla="*/ 246492 h 286249"/>
              <a:gd name="connsiteX8" fmla="*/ 141617 w 151556"/>
              <a:gd name="connsiteY8" fmla="*/ 176918 h 286249"/>
              <a:gd name="connsiteX9" fmla="*/ 131678 w 151556"/>
              <a:gd name="connsiteY9" fmla="*/ 47710 h 286249"/>
              <a:gd name="connsiteX10" fmla="*/ 111800 w 151556"/>
              <a:gd name="connsiteY10" fmla="*/ 27831 h 286249"/>
              <a:gd name="connsiteX11" fmla="*/ 42226 w 151556"/>
              <a:gd name="connsiteY11" fmla="*/ 7953 h 286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556" h="286249">
                <a:moveTo>
                  <a:pt x="42226" y="7953"/>
                </a:moveTo>
                <a:cubicBezTo>
                  <a:pt x="24004" y="12923"/>
                  <a:pt x="5335" y="36630"/>
                  <a:pt x="2469" y="57649"/>
                </a:cubicBezTo>
                <a:cubicBezTo>
                  <a:pt x="-5154" y="113551"/>
                  <a:pt x="6795" y="170475"/>
                  <a:pt x="12409" y="226614"/>
                </a:cubicBezTo>
                <a:cubicBezTo>
                  <a:pt x="13452" y="237039"/>
                  <a:pt x="16958" y="247447"/>
                  <a:pt x="22348" y="256431"/>
                </a:cubicBezTo>
                <a:cubicBezTo>
                  <a:pt x="27169" y="264466"/>
                  <a:pt x="34191" y="271489"/>
                  <a:pt x="42226" y="276310"/>
                </a:cubicBezTo>
                <a:cubicBezTo>
                  <a:pt x="51210" y="281700"/>
                  <a:pt x="62104" y="282936"/>
                  <a:pt x="72043" y="286249"/>
                </a:cubicBezTo>
                <a:cubicBezTo>
                  <a:pt x="95234" y="282936"/>
                  <a:pt x="120664" y="286787"/>
                  <a:pt x="141617" y="276310"/>
                </a:cubicBezTo>
                <a:cubicBezTo>
                  <a:pt x="150988" y="271625"/>
                  <a:pt x="151556" y="256969"/>
                  <a:pt x="151556" y="246492"/>
                </a:cubicBezTo>
                <a:cubicBezTo>
                  <a:pt x="151556" y="223065"/>
                  <a:pt x="143948" y="200229"/>
                  <a:pt x="141617" y="176918"/>
                </a:cubicBezTo>
                <a:cubicBezTo>
                  <a:pt x="137319" y="133936"/>
                  <a:pt x="140149" y="90068"/>
                  <a:pt x="131678" y="47710"/>
                </a:cubicBezTo>
                <a:cubicBezTo>
                  <a:pt x="129840" y="38521"/>
                  <a:pt x="120181" y="32022"/>
                  <a:pt x="111800" y="27831"/>
                </a:cubicBezTo>
                <a:cubicBezTo>
                  <a:pt x="26358" y="-14890"/>
                  <a:pt x="60448" y="2983"/>
                  <a:pt x="42226" y="7953"/>
                </a:cubicBezTo>
                <a:close/>
              </a:path>
            </a:pathLst>
          </a:cu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37" name="Kombinationstegning 36"/>
          <p:cNvSpPr/>
          <p:nvPr/>
        </p:nvSpPr>
        <p:spPr>
          <a:xfrm>
            <a:off x="6564567" y="2294875"/>
            <a:ext cx="113667" cy="214687"/>
          </a:xfrm>
          <a:custGeom>
            <a:avLst/>
            <a:gdLst>
              <a:gd name="connsiteX0" fmla="*/ 42226 w 151556"/>
              <a:gd name="connsiteY0" fmla="*/ 7953 h 286249"/>
              <a:gd name="connsiteX1" fmla="*/ 2469 w 151556"/>
              <a:gd name="connsiteY1" fmla="*/ 57649 h 286249"/>
              <a:gd name="connsiteX2" fmla="*/ 12409 w 151556"/>
              <a:gd name="connsiteY2" fmla="*/ 226614 h 286249"/>
              <a:gd name="connsiteX3" fmla="*/ 22348 w 151556"/>
              <a:gd name="connsiteY3" fmla="*/ 256431 h 286249"/>
              <a:gd name="connsiteX4" fmla="*/ 42226 w 151556"/>
              <a:gd name="connsiteY4" fmla="*/ 276310 h 286249"/>
              <a:gd name="connsiteX5" fmla="*/ 72043 w 151556"/>
              <a:gd name="connsiteY5" fmla="*/ 286249 h 286249"/>
              <a:gd name="connsiteX6" fmla="*/ 141617 w 151556"/>
              <a:gd name="connsiteY6" fmla="*/ 276310 h 286249"/>
              <a:gd name="connsiteX7" fmla="*/ 151556 w 151556"/>
              <a:gd name="connsiteY7" fmla="*/ 246492 h 286249"/>
              <a:gd name="connsiteX8" fmla="*/ 141617 w 151556"/>
              <a:gd name="connsiteY8" fmla="*/ 176918 h 286249"/>
              <a:gd name="connsiteX9" fmla="*/ 131678 w 151556"/>
              <a:gd name="connsiteY9" fmla="*/ 47710 h 286249"/>
              <a:gd name="connsiteX10" fmla="*/ 111800 w 151556"/>
              <a:gd name="connsiteY10" fmla="*/ 27831 h 286249"/>
              <a:gd name="connsiteX11" fmla="*/ 42226 w 151556"/>
              <a:gd name="connsiteY11" fmla="*/ 7953 h 286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556" h="286249">
                <a:moveTo>
                  <a:pt x="42226" y="7953"/>
                </a:moveTo>
                <a:cubicBezTo>
                  <a:pt x="24004" y="12923"/>
                  <a:pt x="5335" y="36630"/>
                  <a:pt x="2469" y="57649"/>
                </a:cubicBezTo>
                <a:cubicBezTo>
                  <a:pt x="-5154" y="113551"/>
                  <a:pt x="6795" y="170475"/>
                  <a:pt x="12409" y="226614"/>
                </a:cubicBezTo>
                <a:cubicBezTo>
                  <a:pt x="13452" y="237039"/>
                  <a:pt x="16958" y="247447"/>
                  <a:pt x="22348" y="256431"/>
                </a:cubicBezTo>
                <a:cubicBezTo>
                  <a:pt x="27169" y="264466"/>
                  <a:pt x="34191" y="271489"/>
                  <a:pt x="42226" y="276310"/>
                </a:cubicBezTo>
                <a:cubicBezTo>
                  <a:pt x="51210" y="281700"/>
                  <a:pt x="62104" y="282936"/>
                  <a:pt x="72043" y="286249"/>
                </a:cubicBezTo>
                <a:cubicBezTo>
                  <a:pt x="95234" y="282936"/>
                  <a:pt x="120664" y="286787"/>
                  <a:pt x="141617" y="276310"/>
                </a:cubicBezTo>
                <a:cubicBezTo>
                  <a:pt x="150988" y="271625"/>
                  <a:pt x="151556" y="256969"/>
                  <a:pt x="151556" y="246492"/>
                </a:cubicBezTo>
                <a:cubicBezTo>
                  <a:pt x="151556" y="223065"/>
                  <a:pt x="143948" y="200229"/>
                  <a:pt x="141617" y="176918"/>
                </a:cubicBezTo>
                <a:cubicBezTo>
                  <a:pt x="137319" y="133936"/>
                  <a:pt x="140149" y="90068"/>
                  <a:pt x="131678" y="47710"/>
                </a:cubicBezTo>
                <a:cubicBezTo>
                  <a:pt x="129840" y="38521"/>
                  <a:pt x="120181" y="32022"/>
                  <a:pt x="111800" y="27831"/>
                </a:cubicBezTo>
                <a:cubicBezTo>
                  <a:pt x="26358" y="-14890"/>
                  <a:pt x="60448" y="2983"/>
                  <a:pt x="42226" y="7953"/>
                </a:cubicBezTo>
                <a:close/>
              </a:path>
            </a:pathLst>
          </a:cu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38" name="Kombinationstegning 37"/>
          <p:cNvSpPr/>
          <p:nvPr/>
        </p:nvSpPr>
        <p:spPr>
          <a:xfrm>
            <a:off x="6561106" y="3538350"/>
            <a:ext cx="171134" cy="214687"/>
          </a:xfrm>
          <a:custGeom>
            <a:avLst/>
            <a:gdLst>
              <a:gd name="connsiteX0" fmla="*/ 42226 w 151556"/>
              <a:gd name="connsiteY0" fmla="*/ 7953 h 286249"/>
              <a:gd name="connsiteX1" fmla="*/ 2469 w 151556"/>
              <a:gd name="connsiteY1" fmla="*/ 57649 h 286249"/>
              <a:gd name="connsiteX2" fmla="*/ 12409 w 151556"/>
              <a:gd name="connsiteY2" fmla="*/ 226614 h 286249"/>
              <a:gd name="connsiteX3" fmla="*/ 22348 w 151556"/>
              <a:gd name="connsiteY3" fmla="*/ 256431 h 286249"/>
              <a:gd name="connsiteX4" fmla="*/ 42226 w 151556"/>
              <a:gd name="connsiteY4" fmla="*/ 276310 h 286249"/>
              <a:gd name="connsiteX5" fmla="*/ 72043 w 151556"/>
              <a:gd name="connsiteY5" fmla="*/ 286249 h 286249"/>
              <a:gd name="connsiteX6" fmla="*/ 141617 w 151556"/>
              <a:gd name="connsiteY6" fmla="*/ 276310 h 286249"/>
              <a:gd name="connsiteX7" fmla="*/ 151556 w 151556"/>
              <a:gd name="connsiteY7" fmla="*/ 246492 h 286249"/>
              <a:gd name="connsiteX8" fmla="*/ 141617 w 151556"/>
              <a:gd name="connsiteY8" fmla="*/ 176918 h 286249"/>
              <a:gd name="connsiteX9" fmla="*/ 131678 w 151556"/>
              <a:gd name="connsiteY9" fmla="*/ 47710 h 286249"/>
              <a:gd name="connsiteX10" fmla="*/ 111800 w 151556"/>
              <a:gd name="connsiteY10" fmla="*/ 27831 h 286249"/>
              <a:gd name="connsiteX11" fmla="*/ 42226 w 151556"/>
              <a:gd name="connsiteY11" fmla="*/ 7953 h 286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556" h="286249">
                <a:moveTo>
                  <a:pt x="42226" y="7953"/>
                </a:moveTo>
                <a:cubicBezTo>
                  <a:pt x="24004" y="12923"/>
                  <a:pt x="5335" y="36630"/>
                  <a:pt x="2469" y="57649"/>
                </a:cubicBezTo>
                <a:cubicBezTo>
                  <a:pt x="-5154" y="113551"/>
                  <a:pt x="6795" y="170475"/>
                  <a:pt x="12409" y="226614"/>
                </a:cubicBezTo>
                <a:cubicBezTo>
                  <a:pt x="13452" y="237039"/>
                  <a:pt x="16958" y="247447"/>
                  <a:pt x="22348" y="256431"/>
                </a:cubicBezTo>
                <a:cubicBezTo>
                  <a:pt x="27169" y="264466"/>
                  <a:pt x="34191" y="271489"/>
                  <a:pt x="42226" y="276310"/>
                </a:cubicBezTo>
                <a:cubicBezTo>
                  <a:pt x="51210" y="281700"/>
                  <a:pt x="62104" y="282936"/>
                  <a:pt x="72043" y="286249"/>
                </a:cubicBezTo>
                <a:cubicBezTo>
                  <a:pt x="95234" y="282936"/>
                  <a:pt x="120664" y="286787"/>
                  <a:pt x="141617" y="276310"/>
                </a:cubicBezTo>
                <a:cubicBezTo>
                  <a:pt x="150988" y="271625"/>
                  <a:pt x="151556" y="256969"/>
                  <a:pt x="151556" y="246492"/>
                </a:cubicBezTo>
                <a:cubicBezTo>
                  <a:pt x="151556" y="223065"/>
                  <a:pt x="143948" y="200229"/>
                  <a:pt x="141617" y="176918"/>
                </a:cubicBezTo>
                <a:cubicBezTo>
                  <a:pt x="137319" y="133936"/>
                  <a:pt x="140149" y="90068"/>
                  <a:pt x="131678" y="47710"/>
                </a:cubicBezTo>
                <a:cubicBezTo>
                  <a:pt x="129840" y="38521"/>
                  <a:pt x="120181" y="32022"/>
                  <a:pt x="111800" y="27831"/>
                </a:cubicBezTo>
                <a:cubicBezTo>
                  <a:pt x="26358" y="-14890"/>
                  <a:pt x="60448" y="2983"/>
                  <a:pt x="42226" y="7953"/>
                </a:cubicBezTo>
                <a:close/>
              </a:path>
            </a:pathLst>
          </a:cu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3142218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latin typeface="+mn-lt"/>
              </a:rPr>
              <a:t>Antihormonbehandling</a:t>
            </a:r>
          </a:p>
        </p:txBody>
      </p:sp>
      <p:graphicFrame>
        <p:nvGraphicFramePr>
          <p:cNvPr id="4" name="Tabel 3"/>
          <p:cNvGraphicFramePr>
            <a:graphicFrameLocks noGrp="1"/>
          </p:cNvGraphicFramePr>
          <p:nvPr>
            <p:extLst>
              <p:ext uri="{D42A27DB-BD31-4B8C-83A1-F6EECF244321}">
                <p14:modId xmlns:p14="http://schemas.microsoft.com/office/powerpoint/2010/main" val="3694472695"/>
              </p:ext>
            </p:extLst>
          </p:nvPr>
        </p:nvGraphicFramePr>
        <p:xfrm>
          <a:off x="1090636" y="1983700"/>
          <a:ext cx="6819853" cy="3314700"/>
        </p:xfrm>
        <a:graphic>
          <a:graphicData uri="http://schemas.openxmlformats.org/drawingml/2006/table">
            <a:tbl>
              <a:tblPr firstRow="1" bandRow="1">
                <a:tableStyleId>{21E4AEA4-8DFA-4A89-87EB-49C32662AFE0}</a:tableStyleId>
              </a:tblPr>
              <a:tblGrid>
                <a:gridCol w="918102">
                  <a:extLst>
                    <a:ext uri="{9D8B030D-6E8A-4147-A177-3AD203B41FA5}">
                      <a16:colId xmlns:a16="http://schemas.microsoft.com/office/drawing/2014/main" val="20000"/>
                    </a:ext>
                  </a:extLst>
                </a:gridCol>
                <a:gridCol w="2129898">
                  <a:extLst>
                    <a:ext uri="{9D8B030D-6E8A-4147-A177-3AD203B41FA5}">
                      <a16:colId xmlns:a16="http://schemas.microsoft.com/office/drawing/2014/main" val="20001"/>
                    </a:ext>
                  </a:extLst>
                </a:gridCol>
                <a:gridCol w="217340">
                  <a:extLst>
                    <a:ext uri="{9D8B030D-6E8A-4147-A177-3AD203B41FA5}">
                      <a16:colId xmlns:a16="http://schemas.microsoft.com/office/drawing/2014/main" val="20002"/>
                    </a:ext>
                  </a:extLst>
                </a:gridCol>
                <a:gridCol w="3554513">
                  <a:extLst>
                    <a:ext uri="{9D8B030D-6E8A-4147-A177-3AD203B41FA5}">
                      <a16:colId xmlns:a16="http://schemas.microsoft.com/office/drawing/2014/main" val="1059030097"/>
                    </a:ext>
                  </a:extLst>
                </a:gridCol>
              </a:tblGrid>
              <a:tr h="274320">
                <a:tc>
                  <a:txBody>
                    <a:bodyPr/>
                    <a:lstStyle/>
                    <a:p>
                      <a:r>
                        <a:rPr lang="da-DK" sz="1400" dirty="0">
                          <a:solidFill>
                            <a:schemeClr val="bg1"/>
                          </a:solidFill>
                        </a:rPr>
                        <a:t>Program</a:t>
                      </a:r>
                    </a:p>
                  </a:txBody>
                  <a:tcPr marL="68580" marR="68580" marT="34290" marB="34290">
                    <a:solidFill>
                      <a:srgbClr val="FFC000"/>
                    </a:solidFill>
                  </a:tcPr>
                </a:tc>
                <a:tc gridSpan="3">
                  <a:txBody>
                    <a:bodyPr/>
                    <a:lstStyle/>
                    <a:p>
                      <a:pPr algn="l"/>
                      <a:r>
                        <a:rPr lang="da-DK" sz="1400" dirty="0">
                          <a:solidFill>
                            <a:schemeClr val="bg1"/>
                          </a:solidFill>
                        </a:rPr>
                        <a:t>                          Menopause status</a:t>
                      </a:r>
                    </a:p>
                  </a:txBody>
                  <a:tcPr marL="68580" marR="68580" marT="34290" marB="34290">
                    <a:solidFill>
                      <a:srgbClr val="FFC000"/>
                    </a:solidFill>
                  </a:tcPr>
                </a:tc>
                <a:tc hMerge="1">
                  <a:txBody>
                    <a:bodyPr/>
                    <a:lstStyle/>
                    <a:p>
                      <a:endParaRPr lang="da-DK" dirty="0"/>
                    </a:p>
                  </a:txBody>
                  <a:tcPr/>
                </a:tc>
                <a:tc hMerge="1">
                  <a:txBody>
                    <a:bodyPr/>
                    <a:lstStyle/>
                    <a:p>
                      <a:pPr algn="l"/>
                      <a:endParaRPr lang="da-DK" sz="1400" dirty="0">
                        <a:solidFill>
                          <a:schemeClr val="bg1"/>
                        </a:solidFill>
                      </a:endParaRPr>
                    </a:p>
                  </a:txBody>
                  <a:tcPr marL="68580" marR="68580" marT="34290" marB="34290">
                    <a:solidFill>
                      <a:srgbClr val="FFC000"/>
                    </a:solidFill>
                  </a:tcPr>
                </a:tc>
                <a:extLst>
                  <a:ext uri="{0D108BD9-81ED-4DB2-BD59-A6C34878D82A}">
                    <a16:rowId xmlns:a16="http://schemas.microsoft.com/office/drawing/2014/main" val="10000"/>
                  </a:ext>
                </a:extLst>
              </a:tr>
              <a:tr h="278130">
                <a:tc>
                  <a:txBody>
                    <a:bodyPr/>
                    <a:lstStyle/>
                    <a:p>
                      <a:endParaRPr lang="da-DK" sz="1400" b="1" dirty="0"/>
                    </a:p>
                  </a:txBody>
                  <a:tcPr marL="68580" marR="68580" marT="34290" marB="34290"/>
                </a:tc>
                <a:tc gridSpan="2">
                  <a:txBody>
                    <a:bodyPr/>
                    <a:lstStyle/>
                    <a:p>
                      <a:pPr algn="ctr"/>
                      <a:r>
                        <a:rPr lang="da-DK" sz="1400" b="1" dirty="0"/>
                        <a:t>Præ</a:t>
                      </a:r>
                    </a:p>
                  </a:txBody>
                  <a:tcPr marL="68580" marR="68580" marT="34290" marB="34290"/>
                </a:tc>
                <a:tc hMerge="1">
                  <a:txBody>
                    <a:bodyPr/>
                    <a:lstStyle/>
                    <a:p>
                      <a:pPr algn="ctr"/>
                      <a:r>
                        <a:rPr lang="da-DK" sz="1400" b="1" dirty="0"/>
                        <a:t>Post</a:t>
                      </a:r>
                    </a:p>
                  </a:txBody>
                  <a:tcPr marL="68580" marR="68580" marT="34290" marB="34290"/>
                </a:tc>
                <a:tc>
                  <a:txBody>
                    <a:bodyPr/>
                    <a:lstStyle/>
                    <a:p>
                      <a:pPr algn="ctr"/>
                      <a:r>
                        <a:rPr lang="da-DK" sz="1400" b="1"/>
                        <a:t>Post</a:t>
                      </a:r>
                      <a:endParaRPr lang="da-DK" sz="1400" b="1" dirty="0"/>
                    </a:p>
                  </a:txBody>
                  <a:tcPr marL="68580" marR="68580" marT="34290" marB="34290"/>
                </a:tc>
                <a:extLst>
                  <a:ext uri="{0D108BD9-81ED-4DB2-BD59-A6C34878D82A}">
                    <a16:rowId xmlns:a16="http://schemas.microsoft.com/office/drawing/2014/main" val="10001"/>
                  </a:ext>
                </a:extLst>
              </a:tr>
              <a:tr h="278130">
                <a:tc>
                  <a:txBody>
                    <a:bodyPr/>
                    <a:lstStyle/>
                    <a:p>
                      <a:r>
                        <a:rPr lang="da-DK" sz="1400" dirty="0"/>
                        <a:t>77</a:t>
                      </a:r>
                    </a:p>
                  </a:txBody>
                  <a:tcPr marL="68580" marR="68580" marT="34290" marB="34290"/>
                </a:tc>
                <a:tc gridSpan="2">
                  <a:txBody>
                    <a:bodyPr/>
                    <a:lstStyle/>
                    <a:p>
                      <a:pPr algn="ctr"/>
                      <a:r>
                        <a:rPr lang="da-DK" sz="1400" dirty="0"/>
                        <a:t>0</a:t>
                      </a:r>
                    </a:p>
                  </a:txBody>
                  <a:tcPr marL="68580" marR="68580" marT="34290" marB="34290"/>
                </a:tc>
                <a:tc hMerge="1">
                  <a:txBody>
                    <a:bodyPr/>
                    <a:lstStyle/>
                    <a:p>
                      <a:pPr algn="ctr"/>
                      <a:r>
                        <a:rPr lang="da-DK" sz="1400" dirty="0"/>
                        <a:t>0</a:t>
                      </a:r>
                    </a:p>
                  </a:txBody>
                  <a:tcPr marL="68580" marR="68580" marT="34290" marB="34290"/>
                </a:tc>
                <a:tc>
                  <a:txBody>
                    <a:bodyPr/>
                    <a:lstStyle/>
                    <a:p>
                      <a:pPr algn="ctr"/>
                      <a:r>
                        <a:rPr lang="da-DK" sz="1400"/>
                        <a:t>0</a:t>
                      </a:r>
                      <a:endParaRPr lang="da-DK" sz="1400" dirty="0"/>
                    </a:p>
                  </a:txBody>
                  <a:tcPr marL="68580" marR="68580" marT="34290" marB="34290"/>
                </a:tc>
                <a:extLst>
                  <a:ext uri="{0D108BD9-81ED-4DB2-BD59-A6C34878D82A}">
                    <a16:rowId xmlns:a16="http://schemas.microsoft.com/office/drawing/2014/main" val="10002"/>
                  </a:ext>
                </a:extLst>
              </a:tr>
              <a:tr h="278130">
                <a:tc>
                  <a:txBody>
                    <a:bodyPr/>
                    <a:lstStyle/>
                    <a:p>
                      <a:r>
                        <a:rPr lang="da-DK" sz="1400" dirty="0"/>
                        <a:t>82</a:t>
                      </a:r>
                    </a:p>
                  </a:txBody>
                  <a:tcPr marL="68580" marR="68580" marT="34290" marB="34290"/>
                </a:tc>
                <a:tc gridSpan="2">
                  <a:txBody>
                    <a:bodyPr/>
                    <a:lstStyle/>
                    <a:p>
                      <a:pPr algn="ctr"/>
                      <a:r>
                        <a:rPr lang="da-DK" sz="1400" dirty="0"/>
                        <a:t>0</a:t>
                      </a:r>
                    </a:p>
                  </a:txBody>
                  <a:tcPr marL="68580" marR="68580" marT="34290" marB="34290"/>
                </a:tc>
                <a:tc hMerge="1">
                  <a:txBody>
                    <a:bodyPr/>
                    <a:lstStyle/>
                    <a:p>
                      <a:pPr algn="ctr"/>
                      <a:r>
                        <a:rPr lang="da-DK" sz="1400" dirty="0"/>
                        <a:t>TAM</a:t>
                      </a:r>
                      <a:r>
                        <a:rPr lang="da-DK" sz="1400" baseline="0" dirty="0"/>
                        <a:t> 1 år</a:t>
                      </a:r>
                      <a:endParaRPr lang="da-DK" sz="1400" dirty="0"/>
                    </a:p>
                  </a:txBody>
                  <a:tcPr marL="68580" marR="68580" marT="34290" marB="34290"/>
                </a:tc>
                <a:tc>
                  <a:txBody>
                    <a:bodyPr/>
                    <a:lstStyle/>
                    <a:p>
                      <a:pPr algn="ctr"/>
                      <a:r>
                        <a:rPr lang="da-DK" sz="1400"/>
                        <a:t>TAM</a:t>
                      </a:r>
                      <a:r>
                        <a:rPr lang="da-DK" sz="1400" baseline="0"/>
                        <a:t> 1 år</a:t>
                      </a:r>
                      <a:endParaRPr lang="da-DK" sz="1400" dirty="0"/>
                    </a:p>
                  </a:txBody>
                  <a:tcPr marL="68580" marR="68580" marT="34290" marB="34290"/>
                </a:tc>
                <a:extLst>
                  <a:ext uri="{0D108BD9-81ED-4DB2-BD59-A6C34878D82A}">
                    <a16:rowId xmlns:a16="http://schemas.microsoft.com/office/drawing/2014/main" val="10003"/>
                  </a:ext>
                </a:extLst>
              </a:tr>
              <a:tr h="278130">
                <a:tc>
                  <a:txBody>
                    <a:bodyPr/>
                    <a:lstStyle/>
                    <a:p>
                      <a:r>
                        <a:rPr lang="da-DK" sz="1400" dirty="0"/>
                        <a:t>89</a:t>
                      </a:r>
                    </a:p>
                  </a:txBody>
                  <a:tcPr marL="68580" marR="68580" marT="34290" marB="34290"/>
                </a:tc>
                <a:tc gridSpan="2">
                  <a:txBody>
                    <a:bodyPr/>
                    <a:lstStyle/>
                    <a:p>
                      <a:pPr algn="ctr"/>
                      <a:r>
                        <a:rPr lang="da-DK" sz="1400" dirty="0"/>
                        <a:t>0</a:t>
                      </a:r>
                    </a:p>
                  </a:txBody>
                  <a:tcPr marL="68580" marR="68580" marT="34290" marB="34290"/>
                </a:tc>
                <a:tc hMerge="1">
                  <a:txBody>
                    <a:bodyPr/>
                    <a:lstStyle/>
                    <a:p>
                      <a:pPr algn="ctr"/>
                      <a:r>
                        <a:rPr lang="da-DK" sz="1400" dirty="0"/>
                        <a:t>TAM 1-5 år</a:t>
                      </a:r>
                    </a:p>
                  </a:txBody>
                  <a:tcPr marL="68580" marR="68580" marT="34290" marB="34290"/>
                </a:tc>
                <a:tc>
                  <a:txBody>
                    <a:bodyPr/>
                    <a:lstStyle/>
                    <a:p>
                      <a:pPr algn="ctr"/>
                      <a:r>
                        <a:rPr lang="da-DK" sz="1400"/>
                        <a:t>TAM 1-5 år</a:t>
                      </a:r>
                      <a:endParaRPr lang="da-DK" sz="1400" dirty="0"/>
                    </a:p>
                  </a:txBody>
                  <a:tcPr marL="68580" marR="68580" marT="34290" marB="34290"/>
                </a:tc>
                <a:extLst>
                  <a:ext uri="{0D108BD9-81ED-4DB2-BD59-A6C34878D82A}">
                    <a16:rowId xmlns:a16="http://schemas.microsoft.com/office/drawing/2014/main" val="10004"/>
                  </a:ext>
                </a:extLst>
              </a:tr>
              <a:tr h="278130">
                <a:tc>
                  <a:txBody>
                    <a:bodyPr/>
                    <a:lstStyle/>
                    <a:p>
                      <a:r>
                        <a:rPr lang="da-DK" sz="1400" dirty="0"/>
                        <a:t>99 og 01</a:t>
                      </a:r>
                    </a:p>
                  </a:txBody>
                  <a:tcPr marL="68580" marR="68580" marT="34290" marB="34290"/>
                </a:tc>
                <a:tc gridSpan="2">
                  <a:txBody>
                    <a:bodyPr/>
                    <a:lstStyle/>
                    <a:p>
                      <a:pPr algn="ctr"/>
                      <a:r>
                        <a:rPr lang="da-DK" sz="1400" dirty="0"/>
                        <a:t>TAM 5 år</a:t>
                      </a:r>
                    </a:p>
                  </a:txBody>
                  <a:tcPr marL="68580" marR="68580" marT="34290" marB="34290"/>
                </a:tc>
                <a:tc hMerge="1">
                  <a:txBody>
                    <a:bodyPr/>
                    <a:lstStyle/>
                    <a:p>
                      <a:pPr algn="ctr"/>
                      <a:r>
                        <a:rPr lang="da-DK" sz="1400" dirty="0"/>
                        <a:t>TAM 5 år</a:t>
                      </a:r>
                    </a:p>
                  </a:txBody>
                  <a:tcPr marL="68580" marR="68580" marT="34290" marB="34290"/>
                </a:tc>
                <a:tc>
                  <a:txBody>
                    <a:bodyPr/>
                    <a:lstStyle/>
                    <a:p>
                      <a:pPr algn="ctr"/>
                      <a:r>
                        <a:rPr lang="da-DK" sz="1400"/>
                        <a:t>TAM 5 år</a:t>
                      </a:r>
                      <a:endParaRPr lang="da-DK" sz="1400" dirty="0"/>
                    </a:p>
                  </a:txBody>
                  <a:tcPr marL="68580" marR="68580" marT="34290" marB="34290"/>
                </a:tc>
                <a:extLst>
                  <a:ext uri="{0D108BD9-81ED-4DB2-BD59-A6C34878D82A}">
                    <a16:rowId xmlns:a16="http://schemas.microsoft.com/office/drawing/2014/main" val="10005"/>
                  </a:ext>
                </a:extLst>
              </a:tr>
              <a:tr h="278130">
                <a:tc>
                  <a:txBody>
                    <a:bodyPr/>
                    <a:lstStyle/>
                    <a:p>
                      <a:r>
                        <a:rPr lang="da-DK" sz="1400" dirty="0"/>
                        <a:t>04</a:t>
                      </a:r>
                    </a:p>
                  </a:txBody>
                  <a:tcPr marL="68580" marR="68580" marT="34290" marB="34290"/>
                </a:tc>
                <a:tc gridSpan="2">
                  <a:txBody>
                    <a:bodyPr/>
                    <a:lstStyle/>
                    <a:p>
                      <a:pPr algn="ctr"/>
                      <a:r>
                        <a:rPr lang="da-DK" sz="1400" dirty="0"/>
                        <a:t>TAM 5 år</a:t>
                      </a:r>
                    </a:p>
                  </a:txBody>
                  <a:tcPr marL="68580" marR="68580" marT="34290" marB="34290"/>
                </a:tc>
                <a:tc hMerge="1">
                  <a:txBody>
                    <a:bodyPr/>
                    <a:lstStyle/>
                    <a:p>
                      <a:pPr algn="ctr"/>
                      <a:r>
                        <a:rPr lang="da-DK" sz="1400" dirty="0"/>
                        <a:t>TAM 2,5 år + EXE 2,5 år (jan</a:t>
                      </a:r>
                      <a:r>
                        <a:rPr lang="da-DK" sz="1400" baseline="0" dirty="0"/>
                        <a:t> 07)</a:t>
                      </a:r>
                      <a:endParaRPr lang="da-DK" sz="1400" dirty="0"/>
                    </a:p>
                  </a:txBody>
                  <a:tcPr marL="68580" marR="68580" marT="34290" marB="34290"/>
                </a:tc>
                <a:tc>
                  <a:txBody>
                    <a:bodyPr/>
                    <a:lstStyle/>
                    <a:p>
                      <a:pPr algn="ctr"/>
                      <a:r>
                        <a:rPr lang="da-DK" sz="1400"/>
                        <a:t>TAM 2,5 år + EXE 2,5 år (jan</a:t>
                      </a:r>
                      <a:r>
                        <a:rPr lang="da-DK" sz="1400" baseline="0"/>
                        <a:t> 07)</a:t>
                      </a:r>
                      <a:endParaRPr lang="da-DK" sz="1400" dirty="0"/>
                    </a:p>
                  </a:txBody>
                  <a:tcPr marL="68580" marR="68580" marT="34290" marB="34290"/>
                </a:tc>
                <a:extLst>
                  <a:ext uri="{0D108BD9-81ED-4DB2-BD59-A6C34878D82A}">
                    <a16:rowId xmlns:a16="http://schemas.microsoft.com/office/drawing/2014/main" val="10006"/>
                  </a:ext>
                </a:extLst>
              </a:tr>
              <a:tr h="278130">
                <a:tc>
                  <a:txBody>
                    <a:bodyPr/>
                    <a:lstStyle/>
                    <a:p>
                      <a:r>
                        <a:rPr lang="da-DK" sz="1400" dirty="0"/>
                        <a:t>07</a:t>
                      </a:r>
                    </a:p>
                  </a:txBody>
                  <a:tcPr marL="68580" marR="68580" marT="34290" marB="34290"/>
                </a:tc>
                <a:tc gridSpan="2">
                  <a:txBody>
                    <a:bodyPr/>
                    <a:lstStyle/>
                    <a:p>
                      <a:pPr algn="ctr"/>
                      <a:r>
                        <a:rPr lang="da-DK" sz="1400" dirty="0"/>
                        <a:t>TAM 5 år</a:t>
                      </a:r>
                    </a:p>
                  </a:txBody>
                  <a:tcPr marL="68580" marR="68580" marT="34290" marB="34290"/>
                </a:tc>
                <a:tc hMerge="1">
                  <a:txBody>
                    <a:bodyPr/>
                    <a:lstStyle/>
                    <a:p>
                      <a:pPr algn="ctr"/>
                      <a:r>
                        <a:rPr lang="da-DK" sz="1400" dirty="0"/>
                        <a:t>AI 5 år (jan 09)</a:t>
                      </a:r>
                    </a:p>
                  </a:txBody>
                  <a:tcPr marL="68580" marR="68580" marT="34290" marB="34290"/>
                </a:tc>
                <a:tc>
                  <a:txBody>
                    <a:bodyPr/>
                    <a:lstStyle/>
                    <a:p>
                      <a:pPr algn="ctr"/>
                      <a:r>
                        <a:rPr lang="da-DK" sz="1400" dirty="0"/>
                        <a:t>AI 5 år (jan 09)</a:t>
                      </a:r>
                    </a:p>
                  </a:txBody>
                  <a:tcPr marL="68580" marR="68580" marT="34290" marB="34290"/>
                </a:tc>
                <a:extLst>
                  <a:ext uri="{0D108BD9-81ED-4DB2-BD59-A6C34878D82A}">
                    <a16:rowId xmlns:a16="http://schemas.microsoft.com/office/drawing/2014/main" val="10007"/>
                  </a:ext>
                </a:extLst>
              </a:tr>
              <a:tr h="278130">
                <a:tc>
                  <a:txBody>
                    <a:bodyPr/>
                    <a:lstStyle/>
                    <a:p>
                      <a:r>
                        <a:rPr lang="da-DK" sz="1400" dirty="0"/>
                        <a:t>10</a:t>
                      </a:r>
                    </a:p>
                  </a:txBody>
                  <a:tcPr marL="68580" marR="68580" marT="34290" marB="34290"/>
                </a:tc>
                <a:tc gridSpan="3">
                  <a:txBody>
                    <a:bodyPr/>
                    <a:lstStyle/>
                    <a:p>
                      <a:pPr algn="ctr"/>
                      <a:r>
                        <a:rPr lang="da-DK" sz="1400" dirty="0"/>
                        <a:t>Endokrin behandling, hvis ER &gt; 1%</a:t>
                      </a:r>
                    </a:p>
                  </a:txBody>
                  <a:tcPr marL="68580" marR="68580" marT="34290" marB="34290"/>
                </a:tc>
                <a:tc hMerge="1">
                  <a:txBody>
                    <a:bodyPr/>
                    <a:lstStyle/>
                    <a:p>
                      <a:endParaRPr lang="da-DK" dirty="0"/>
                    </a:p>
                  </a:txBody>
                  <a:tcPr/>
                </a:tc>
                <a:tc hMerge="1">
                  <a:txBody>
                    <a:bodyPr/>
                    <a:lstStyle/>
                    <a:p>
                      <a:pPr algn="ctr"/>
                      <a:endParaRPr lang="da-DK" sz="1400" dirty="0"/>
                    </a:p>
                  </a:txBody>
                  <a:tcPr marL="68580" marR="68580" marT="34290" marB="34290"/>
                </a:tc>
                <a:extLst>
                  <a:ext uri="{0D108BD9-81ED-4DB2-BD59-A6C34878D82A}">
                    <a16:rowId xmlns:a16="http://schemas.microsoft.com/office/drawing/2014/main" val="10008"/>
                  </a:ext>
                </a:extLst>
              </a:tr>
              <a:tr h="278130">
                <a:tc>
                  <a:txBody>
                    <a:bodyPr/>
                    <a:lstStyle/>
                    <a:p>
                      <a:r>
                        <a:rPr lang="da-DK" sz="1400" dirty="0"/>
                        <a:t>13</a:t>
                      </a:r>
                    </a:p>
                  </a:txBody>
                  <a:tcPr marL="68580" marR="68580" marT="34290" marB="34290"/>
                </a:tc>
                <a:tc>
                  <a:txBody>
                    <a:bodyPr/>
                    <a:lstStyle/>
                    <a:p>
                      <a:pPr algn="ctr"/>
                      <a:r>
                        <a:rPr lang="da-DK" sz="1400" dirty="0"/>
                        <a:t>TAM i 10 år </a:t>
                      </a:r>
                    </a:p>
                  </a:txBody>
                  <a:tcPr marL="68580" marR="68580" marT="34290" marB="34290"/>
                </a:tc>
                <a:tc gridSpan="2">
                  <a:txBody>
                    <a:bodyPr/>
                    <a:lstStyle/>
                    <a:p>
                      <a:pPr algn="ctr"/>
                      <a:r>
                        <a:rPr lang="da-DK" sz="1400" dirty="0"/>
                        <a:t>AI 5 år og yderligere AI til N+, hvis TAM i 5 år</a:t>
                      </a:r>
                    </a:p>
                  </a:txBody>
                  <a:tcPr marL="68580" marR="68580" marT="34290" marB="34290"/>
                </a:tc>
                <a:tc hMerge="1">
                  <a:txBody>
                    <a:bodyPr/>
                    <a:lstStyle/>
                    <a:p>
                      <a:pPr algn="ctr"/>
                      <a:endParaRPr lang="da-DK" sz="1400" dirty="0"/>
                    </a:p>
                  </a:txBody>
                  <a:tcPr marL="68580" marR="68580" marT="34290" marB="34290"/>
                </a:tc>
                <a:extLst>
                  <a:ext uri="{0D108BD9-81ED-4DB2-BD59-A6C34878D82A}">
                    <a16:rowId xmlns:a16="http://schemas.microsoft.com/office/drawing/2014/main" val="10009"/>
                  </a:ext>
                </a:extLst>
              </a:tr>
              <a:tr h="480060">
                <a:tc>
                  <a:txBody>
                    <a:bodyPr/>
                    <a:lstStyle/>
                    <a:p>
                      <a:r>
                        <a:rPr lang="da-DK" sz="1400" dirty="0"/>
                        <a:t>15</a:t>
                      </a:r>
                    </a:p>
                  </a:txBody>
                  <a:tcPr marL="68580" marR="68580" marT="34290" marB="34290"/>
                </a:tc>
                <a:tc>
                  <a:txBody>
                    <a:bodyPr/>
                    <a:lstStyle/>
                    <a:p>
                      <a:pPr algn="ctr"/>
                      <a:r>
                        <a:rPr lang="da-DK" sz="1400" dirty="0" err="1"/>
                        <a:t>OvS</a:t>
                      </a:r>
                      <a:r>
                        <a:rPr lang="da-DK" sz="1400" dirty="0"/>
                        <a:t> + TAM/AI</a:t>
                      </a:r>
                      <a:r>
                        <a:rPr lang="da-DK" sz="1400" baseline="0" dirty="0"/>
                        <a:t> hvis &lt; 35 år og ”høj-risiko”</a:t>
                      </a:r>
                      <a:endParaRPr lang="da-DK" sz="1400" dirty="0"/>
                    </a:p>
                  </a:txBody>
                  <a:tcPr marL="68580" marR="68580" marT="34290" marB="34290" anchor="ctr"/>
                </a:tc>
                <a:tc gridSpan="2">
                  <a:txBody>
                    <a:bodyPr/>
                    <a:lstStyle/>
                    <a:p>
                      <a:pPr algn="ctr"/>
                      <a:r>
                        <a:rPr lang="da-DK" sz="1400" dirty="0"/>
                        <a:t>AI 5 år</a:t>
                      </a:r>
                    </a:p>
                  </a:txBody>
                  <a:tcPr marL="68580" marR="68580" marT="34290" marB="34290" anchor="ctr"/>
                </a:tc>
                <a:tc hMerge="1">
                  <a:txBody>
                    <a:bodyPr/>
                    <a:lstStyle/>
                    <a:p>
                      <a:pPr algn="ctr"/>
                      <a:endParaRPr lang="da-DK" sz="1400" dirty="0"/>
                    </a:p>
                  </a:txBody>
                  <a:tcPr marL="68580" marR="68580" marT="34290" marB="34290" anchor="ctr"/>
                </a:tc>
                <a:extLst>
                  <a:ext uri="{0D108BD9-81ED-4DB2-BD59-A6C34878D82A}">
                    <a16:rowId xmlns:a16="http://schemas.microsoft.com/office/drawing/2014/main" val="10010"/>
                  </a:ext>
                </a:extLst>
              </a:tr>
            </a:tbl>
          </a:graphicData>
        </a:graphic>
      </p:graphicFrame>
      <p:sp>
        <p:nvSpPr>
          <p:cNvPr id="5" name="Tekstfelt 4"/>
          <p:cNvSpPr txBox="1"/>
          <p:nvPr/>
        </p:nvSpPr>
        <p:spPr>
          <a:xfrm>
            <a:off x="5420242" y="5676102"/>
            <a:ext cx="3037958" cy="646331"/>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da-DK" b="1" dirty="0"/>
              <a:t>Jensen</a:t>
            </a:r>
            <a:r>
              <a:rPr lang="da-DK" dirty="0"/>
              <a:t> MB, Acta </a:t>
            </a:r>
            <a:r>
              <a:rPr lang="da-DK" dirty="0" err="1"/>
              <a:t>Oncol</a:t>
            </a:r>
            <a:r>
              <a:rPr lang="da-DK" dirty="0"/>
              <a:t>. 2018 Jan;57(1):13-18</a:t>
            </a:r>
          </a:p>
        </p:txBody>
      </p:sp>
    </p:spTree>
    <p:extLst>
      <p:ext uri="{BB962C8B-B14F-4D97-AF65-F5344CB8AC3E}">
        <p14:creationId xmlns:p14="http://schemas.microsoft.com/office/powerpoint/2010/main" val="2748413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4"/>
          <p:cNvSpPr>
            <a:spLocks noGrp="1"/>
          </p:cNvSpPr>
          <p:nvPr>
            <p:ph type="title"/>
          </p:nvPr>
        </p:nvSpPr>
        <p:spPr/>
        <p:txBody>
          <a:bodyPr/>
          <a:lstStyle/>
          <a:p>
            <a:r>
              <a:rPr lang="en-US" altLang="da-DK" dirty="0" err="1"/>
              <a:t>Antihormonbehandling</a:t>
            </a:r>
            <a:r>
              <a:rPr lang="en-US" altLang="da-DK" dirty="0"/>
              <a:t> 2018</a:t>
            </a:r>
          </a:p>
        </p:txBody>
      </p:sp>
      <p:pic>
        <p:nvPicPr>
          <p:cNvPr id="139267" name="Picture 3" descr="NCI (S) logo-Black.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05800" y="6342063"/>
            <a:ext cx="83185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3" name="Picture 5" descr="AromataseInhibitors_Print.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44600" y="1581150"/>
            <a:ext cx="6654800" cy="4749800"/>
          </a:xfrm>
          <a:prstGeom prst="rect">
            <a:avLst/>
          </a:prstGeom>
          <a:noFill/>
          <a:ln w="9525">
            <a:solidFill>
              <a:srgbClr val="7F00FF"/>
            </a:solidFill>
            <a:miter lim="800000"/>
            <a:headEnd/>
            <a:tailEnd/>
          </a:ln>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 name="Tekstfelt 1">
            <a:extLst>
              <a:ext uri="{FF2B5EF4-FFF2-40B4-BE49-F238E27FC236}">
                <a16:creationId xmlns:a16="http://schemas.microsoft.com/office/drawing/2014/main" id="{0A7EBD40-36A0-2748-B29C-F8C0F5FB9D86}"/>
              </a:ext>
            </a:extLst>
          </p:cNvPr>
          <p:cNvSpPr txBox="1"/>
          <p:nvPr/>
        </p:nvSpPr>
        <p:spPr>
          <a:xfrm>
            <a:off x="6516216" y="2492896"/>
            <a:ext cx="1145442" cy="369332"/>
          </a:xfrm>
          <a:prstGeom prst="rect">
            <a:avLst/>
          </a:prstGeom>
          <a:solidFill>
            <a:srgbClr val="99FF33"/>
          </a:solidFill>
        </p:spPr>
        <p:txBody>
          <a:bodyPr wrap="none" rtlCol="0">
            <a:spAutoFit/>
          </a:bodyPr>
          <a:lstStyle/>
          <a:p>
            <a:r>
              <a:rPr lang="da-DK" dirty="0" err="1">
                <a:solidFill>
                  <a:schemeClr val="bg1"/>
                </a:solidFill>
              </a:rPr>
              <a:t>Tamoxifen</a:t>
            </a:r>
            <a:endParaRPr lang="da-DK" dirty="0">
              <a:solidFill>
                <a:schemeClr val="bg1"/>
              </a:solidFill>
            </a:endParaRPr>
          </a:p>
        </p:txBody>
      </p:sp>
      <p:sp>
        <p:nvSpPr>
          <p:cNvPr id="6" name="Tekstfelt 5">
            <a:extLst>
              <a:ext uri="{FF2B5EF4-FFF2-40B4-BE49-F238E27FC236}">
                <a16:creationId xmlns:a16="http://schemas.microsoft.com/office/drawing/2014/main" id="{58A05E08-0796-2A48-9B61-46C7B56B1B0E}"/>
              </a:ext>
            </a:extLst>
          </p:cNvPr>
          <p:cNvSpPr txBox="1"/>
          <p:nvPr/>
        </p:nvSpPr>
        <p:spPr>
          <a:xfrm>
            <a:off x="6516216" y="4725144"/>
            <a:ext cx="2062744" cy="369332"/>
          </a:xfrm>
          <a:prstGeom prst="rect">
            <a:avLst/>
          </a:prstGeom>
          <a:solidFill>
            <a:srgbClr val="99FF33"/>
          </a:solidFill>
        </p:spPr>
        <p:txBody>
          <a:bodyPr wrap="none" rtlCol="0">
            <a:spAutoFit/>
          </a:bodyPr>
          <a:lstStyle/>
          <a:p>
            <a:r>
              <a:rPr lang="da-DK" dirty="0" err="1">
                <a:solidFill>
                  <a:schemeClr val="bg1"/>
                </a:solidFill>
              </a:rPr>
              <a:t>Aromatasehæmmer</a:t>
            </a:r>
            <a:endParaRPr lang="da-DK" dirty="0">
              <a:solidFill>
                <a:schemeClr val="bg1"/>
              </a:solidFill>
            </a:endParaRPr>
          </a:p>
        </p:txBody>
      </p:sp>
    </p:spTree>
    <p:extLst>
      <p:ext uri="{BB962C8B-B14F-4D97-AF65-F5344CB8AC3E}">
        <p14:creationId xmlns:p14="http://schemas.microsoft.com/office/powerpoint/2010/main" val="2183201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4"/>
          <p:cNvSpPr>
            <a:spLocks noGrp="1" noChangeArrowheads="1"/>
          </p:cNvSpPr>
          <p:nvPr>
            <p:ph type="title"/>
          </p:nvPr>
        </p:nvSpPr>
        <p:spPr>
          <a:xfrm>
            <a:off x="250825" y="400050"/>
            <a:ext cx="8785225" cy="1143000"/>
          </a:xfrm>
          <a:solidFill>
            <a:srgbClr val="000000"/>
          </a:solidFill>
        </p:spPr>
        <p:txBody>
          <a:bodyPr/>
          <a:lstStyle/>
          <a:p>
            <a:pPr algn="l" eaLnBrk="1" hangingPunct="1"/>
            <a:r>
              <a:rPr lang="da-DK" altLang="da-DK">
                <a:solidFill>
                  <a:srgbClr val="FFFF00"/>
                </a:solidFill>
              </a:rPr>
              <a:t>Tamoxifen		Aromatasehæmmer</a:t>
            </a:r>
          </a:p>
        </p:txBody>
      </p:sp>
      <p:sp>
        <p:nvSpPr>
          <p:cNvPr id="143363" name="Rectangle 5"/>
          <p:cNvSpPr>
            <a:spLocks noGrp="1" noChangeArrowheads="1"/>
          </p:cNvSpPr>
          <p:nvPr>
            <p:ph type="body" sz="half" idx="1"/>
          </p:nvPr>
        </p:nvSpPr>
        <p:spPr/>
        <p:txBody>
          <a:bodyPr/>
          <a:lstStyle/>
          <a:p>
            <a:pPr eaLnBrk="1" hangingPunct="1"/>
            <a:r>
              <a:rPr lang="da-DK" altLang="da-DK" dirty="0"/>
              <a:t>Hedeture</a:t>
            </a:r>
          </a:p>
          <a:p>
            <a:pPr eaLnBrk="1" hangingPunct="1"/>
            <a:r>
              <a:rPr lang="da-DK" altLang="da-DK" dirty="0"/>
              <a:t>Blodpropper</a:t>
            </a:r>
          </a:p>
          <a:p>
            <a:pPr eaLnBrk="1" hangingPunct="1"/>
            <a:r>
              <a:rPr lang="da-DK" altLang="da-DK" dirty="0"/>
              <a:t>Slagtilfælde</a:t>
            </a:r>
          </a:p>
          <a:p>
            <a:pPr eaLnBrk="1" hangingPunct="1"/>
            <a:r>
              <a:rPr lang="da-DK" altLang="da-DK" dirty="0"/>
              <a:t>Livmoderkræft</a:t>
            </a:r>
          </a:p>
          <a:p>
            <a:pPr eaLnBrk="1" hangingPunct="1"/>
            <a:endParaRPr lang="da-DK" altLang="da-DK" dirty="0"/>
          </a:p>
        </p:txBody>
      </p:sp>
      <p:sp>
        <p:nvSpPr>
          <p:cNvPr id="143364" name="Rectangle 6"/>
          <p:cNvSpPr>
            <a:spLocks noGrp="1" noChangeArrowheads="1"/>
          </p:cNvSpPr>
          <p:nvPr>
            <p:ph type="body" sz="half" idx="2"/>
          </p:nvPr>
        </p:nvSpPr>
        <p:spPr/>
        <p:txBody>
          <a:bodyPr/>
          <a:lstStyle/>
          <a:p>
            <a:pPr eaLnBrk="1" hangingPunct="1"/>
            <a:r>
              <a:rPr lang="da-DK" altLang="da-DK"/>
              <a:t>Osteoporose</a:t>
            </a:r>
          </a:p>
          <a:p>
            <a:pPr eaLnBrk="1" hangingPunct="1"/>
            <a:r>
              <a:rPr lang="da-DK" altLang="da-DK"/>
              <a:t>Knoglebrud</a:t>
            </a:r>
          </a:p>
          <a:p>
            <a:pPr eaLnBrk="1" hangingPunct="1"/>
            <a:r>
              <a:rPr lang="da-DK" altLang="da-DK"/>
              <a:t>Ledsmerter</a:t>
            </a:r>
          </a:p>
          <a:p>
            <a:pPr eaLnBrk="1" hangingPunct="1"/>
            <a:r>
              <a:rPr lang="da-DK" altLang="da-DK"/>
              <a:t>Vaginal tørhed</a:t>
            </a:r>
          </a:p>
        </p:txBody>
      </p:sp>
    </p:spTree>
    <p:extLst>
      <p:ext uri="{BB962C8B-B14F-4D97-AF65-F5344CB8AC3E}">
        <p14:creationId xmlns:p14="http://schemas.microsoft.com/office/powerpoint/2010/main" val="41500398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ubrik 1"/>
          <p:cNvSpPr>
            <a:spLocks noGrp="1"/>
          </p:cNvSpPr>
          <p:nvPr>
            <p:ph type="title"/>
          </p:nvPr>
        </p:nvSpPr>
        <p:spPr/>
        <p:txBody>
          <a:bodyPr/>
          <a:lstStyle/>
          <a:p>
            <a:r>
              <a:rPr lang="da-DK" altLang="da-DK" dirty="0"/>
              <a:t>DBCG 2018</a:t>
            </a:r>
          </a:p>
        </p:txBody>
      </p:sp>
      <p:sp>
        <p:nvSpPr>
          <p:cNvPr id="141315" name="Platshållare för innehåll 2"/>
          <p:cNvSpPr>
            <a:spLocks noGrp="1"/>
          </p:cNvSpPr>
          <p:nvPr>
            <p:ph idx="1"/>
          </p:nvPr>
        </p:nvSpPr>
        <p:spPr>
          <a:solidFill>
            <a:schemeClr val="bg2"/>
          </a:solidFill>
        </p:spPr>
        <p:txBody>
          <a:bodyPr/>
          <a:lstStyle/>
          <a:p>
            <a:r>
              <a:rPr lang="da-DK" altLang="da-DK" dirty="0"/>
              <a:t>Tam til </a:t>
            </a:r>
            <a:r>
              <a:rPr lang="da-DK" altLang="da-DK" dirty="0" err="1"/>
              <a:t>præmenopausale</a:t>
            </a:r>
            <a:r>
              <a:rPr lang="da-DK" altLang="da-DK" dirty="0"/>
              <a:t> kvinder (eller post hvis </a:t>
            </a:r>
            <a:r>
              <a:rPr lang="da-DK" altLang="da-DK" dirty="0" err="1"/>
              <a:t>kontraindic</a:t>
            </a:r>
            <a:r>
              <a:rPr lang="da-DK" altLang="da-DK" dirty="0"/>
              <a:t>/</a:t>
            </a:r>
            <a:r>
              <a:rPr lang="da-DK" altLang="da-DK" dirty="0" err="1"/>
              <a:t>tox</a:t>
            </a:r>
            <a:r>
              <a:rPr lang="da-DK" altLang="da-DK" dirty="0"/>
              <a:t>) i 10 år.</a:t>
            </a:r>
          </a:p>
          <a:p>
            <a:pPr lvl="1"/>
            <a:r>
              <a:rPr lang="da-DK" altLang="da-DK" dirty="0"/>
              <a:t>5 år hvis ER 1-10%</a:t>
            </a:r>
          </a:p>
          <a:p>
            <a:r>
              <a:rPr lang="da-DK" altLang="da-DK" dirty="0" err="1"/>
              <a:t>Præm</a:t>
            </a:r>
            <a:r>
              <a:rPr lang="da-DK" altLang="da-DK" dirty="0"/>
              <a:t> kvinder (N+), der efter 5 år er blevet post – anbefales yderligere 5 års AI</a:t>
            </a:r>
          </a:p>
          <a:p>
            <a:r>
              <a:rPr lang="da-DK" altLang="da-DK" dirty="0"/>
              <a:t>Til kvinder &lt; 35 år, kan </a:t>
            </a:r>
            <a:r>
              <a:rPr lang="da-DK" altLang="da-DK" dirty="0" err="1"/>
              <a:t>OvS</a:t>
            </a:r>
            <a:r>
              <a:rPr lang="da-DK" altLang="da-DK" dirty="0"/>
              <a:t> + AI overvejes</a:t>
            </a:r>
          </a:p>
          <a:p>
            <a:r>
              <a:rPr lang="da-DK" altLang="da-DK" dirty="0"/>
              <a:t>Til </a:t>
            </a:r>
            <a:r>
              <a:rPr lang="da-DK" altLang="da-DK" dirty="0" err="1"/>
              <a:t>postm</a:t>
            </a:r>
            <a:r>
              <a:rPr lang="da-DK" altLang="da-DK" dirty="0"/>
              <a:t>. anbefales 5 års AI</a:t>
            </a:r>
          </a:p>
          <a:p>
            <a:endParaRPr lang="da-DK" altLang="da-DK" dirty="0"/>
          </a:p>
        </p:txBody>
      </p:sp>
    </p:spTree>
    <p:extLst>
      <p:ext uri="{BB962C8B-B14F-4D97-AF65-F5344CB8AC3E}">
        <p14:creationId xmlns:p14="http://schemas.microsoft.com/office/powerpoint/2010/main" val="29122057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Billed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6125" y="0"/>
            <a:ext cx="5038725"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55730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ubrik 1"/>
          <p:cNvSpPr>
            <a:spLocks noGrp="1"/>
          </p:cNvSpPr>
          <p:nvPr>
            <p:ph type="title"/>
          </p:nvPr>
        </p:nvSpPr>
        <p:spPr>
          <a:solidFill>
            <a:schemeClr val="bg2"/>
          </a:solidFill>
        </p:spPr>
        <p:txBody>
          <a:bodyPr/>
          <a:lstStyle/>
          <a:p>
            <a:r>
              <a:rPr lang="da-DK" altLang="da-DK" sz="3600"/>
              <a:t>Tager patienterne den ordinerede medicin?</a:t>
            </a:r>
          </a:p>
        </p:txBody>
      </p:sp>
      <p:sp>
        <p:nvSpPr>
          <p:cNvPr id="144387" name="Rektangel 3"/>
          <p:cNvSpPr>
            <a:spLocks noChangeArrowheads="1"/>
          </p:cNvSpPr>
          <p:nvPr/>
        </p:nvSpPr>
        <p:spPr bwMode="auto">
          <a:xfrm>
            <a:off x="2987675" y="6083300"/>
            <a:ext cx="5435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eaLnBrk="1" hangingPunct="1">
              <a:spcBef>
                <a:spcPct val="0"/>
              </a:spcBef>
              <a:buClrTx/>
              <a:buFontTx/>
              <a:buNone/>
            </a:pPr>
            <a:r>
              <a:rPr lang="da-DK" altLang="da-DK" sz="1800">
                <a:solidFill>
                  <a:srgbClr val="FFFFFF"/>
                </a:solidFill>
              </a:rPr>
              <a:t>J Clin Oncol. 2010 September 20; 28(27): 4120–4128.</a:t>
            </a:r>
          </a:p>
        </p:txBody>
      </p:sp>
      <p:pic>
        <p:nvPicPr>
          <p:cNvPr id="144388" name="Platshållare för innehåll 6" descr="1.png"/>
          <p:cNvPicPr>
            <a:picLocks noGrp="1" noChangeAspect="1"/>
          </p:cNvPicPr>
          <p:nvPr>
            <p:ph idx="1"/>
          </p:nvPr>
        </p:nvPicPr>
        <p:blipFill>
          <a:blip r:embed="rId3">
            <a:extLst>
              <a:ext uri="{28A0092B-C50C-407E-A947-70E740481C1C}">
                <a14:useLocalDpi xmlns:a14="http://schemas.microsoft.com/office/drawing/2010/main" val="0"/>
              </a:ext>
            </a:extLst>
          </a:blip>
          <a:srcRect t="10999" b="10999"/>
          <a:stretch>
            <a:fillRect/>
          </a:stretch>
        </p:blipFill>
        <p:spPr/>
      </p:pic>
      <p:sp>
        <p:nvSpPr>
          <p:cNvPr id="144389" name="textruta 7"/>
          <p:cNvSpPr txBox="1">
            <a:spLocks noChangeArrowheads="1"/>
          </p:cNvSpPr>
          <p:nvPr/>
        </p:nvSpPr>
        <p:spPr bwMode="auto">
          <a:xfrm>
            <a:off x="1476375" y="1474788"/>
            <a:ext cx="6767513" cy="3698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eaLnBrk="1" hangingPunct="1">
              <a:spcBef>
                <a:spcPct val="0"/>
              </a:spcBef>
              <a:buClrTx/>
              <a:buFontTx/>
              <a:buNone/>
            </a:pPr>
            <a:r>
              <a:rPr lang="da-DK" altLang="da-DK" sz="1800">
                <a:solidFill>
                  <a:srgbClr val="FFFFFF"/>
                </a:solidFill>
              </a:rPr>
              <a:t>Alle			Tamoxifen		AI	</a:t>
            </a:r>
          </a:p>
        </p:txBody>
      </p:sp>
    </p:spTree>
    <p:extLst>
      <p:ext uri="{BB962C8B-B14F-4D97-AF65-F5344CB8AC3E}">
        <p14:creationId xmlns:p14="http://schemas.microsoft.com/office/powerpoint/2010/main" val="4020766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p:cNvSpPr>
            <a:spLocks noGrp="1"/>
          </p:cNvSpPr>
          <p:nvPr>
            <p:ph type="title"/>
          </p:nvPr>
        </p:nvSpPr>
        <p:spPr>
          <a:xfrm>
            <a:off x="564820" y="145494"/>
            <a:ext cx="8229600" cy="1143000"/>
          </a:xfrm>
        </p:spPr>
        <p:txBody>
          <a:bodyPr/>
          <a:lstStyle/>
          <a:p>
            <a:r>
              <a:rPr lang="da-DK" dirty="0"/>
              <a:t>Brystkræft i DK vs. Norden</a:t>
            </a:r>
          </a:p>
        </p:txBody>
      </p:sp>
      <p:pic>
        <p:nvPicPr>
          <p:cNvPr id="4" name="Platshållare för innehåll 3" descr="1.tiff"/>
          <p:cNvPicPr>
            <a:picLocks noGrp="1" noChangeAspect="1"/>
          </p:cNvPicPr>
          <p:nvPr>
            <p:ph idx="1"/>
          </p:nvPr>
        </p:nvPicPr>
        <p:blipFill>
          <a:blip r:embed="rId3">
            <a:extLst>
              <a:ext uri="{28A0092B-C50C-407E-A947-70E740481C1C}">
                <a14:useLocalDpi xmlns:a14="http://schemas.microsoft.com/office/drawing/2010/main" val="0"/>
              </a:ext>
            </a:extLst>
          </a:blip>
          <a:srcRect l="-34045" r="-34045"/>
          <a:stretch>
            <a:fillRect/>
          </a:stretch>
        </p:blipFill>
        <p:spPr>
          <a:xfrm>
            <a:off x="-339071" y="1162282"/>
            <a:ext cx="10058159" cy="5531600"/>
          </a:xfrm>
        </p:spPr>
      </p:pic>
    </p:spTree>
    <p:extLst>
      <p:ext uri="{BB962C8B-B14F-4D97-AF65-F5344CB8AC3E}">
        <p14:creationId xmlns:p14="http://schemas.microsoft.com/office/powerpoint/2010/main" val="28533022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ladsholder til indhold 3"/>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l="7153" t="15027" r="6852" b="26386"/>
          <a:stretch/>
        </p:blipFill>
        <p:spPr>
          <a:xfrm>
            <a:off x="2087724" y="1134677"/>
            <a:ext cx="4752528" cy="4670588"/>
          </a:xfrm>
          <a:prstGeom prst="rect">
            <a:avLst/>
          </a:prstGeom>
        </p:spPr>
      </p:pic>
      <p:sp>
        <p:nvSpPr>
          <p:cNvPr id="6" name="Ellipse 5"/>
          <p:cNvSpPr/>
          <p:nvPr/>
        </p:nvSpPr>
        <p:spPr>
          <a:xfrm>
            <a:off x="5195011" y="4671139"/>
            <a:ext cx="511115" cy="2426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788" b="1">
                <a:solidFill>
                  <a:srgbClr val="FF0000"/>
                </a:solidFill>
              </a:rPr>
              <a:t>CD1</a:t>
            </a:r>
          </a:p>
        </p:txBody>
      </p:sp>
      <p:sp>
        <p:nvSpPr>
          <p:cNvPr id="7" name="Tekstboks 6"/>
          <p:cNvSpPr txBox="1"/>
          <p:nvPr/>
        </p:nvSpPr>
        <p:spPr>
          <a:xfrm rot="16200000">
            <a:off x="-308456" y="3569499"/>
            <a:ext cx="3977884" cy="369332"/>
          </a:xfrm>
          <a:prstGeom prst="rect">
            <a:avLst/>
          </a:prstGeom>
          <a:noFill/>
        </p:spPr>
        <p:txBody>
          <a:bodyPr wrap="none" rtlCol="0">
            <a:spAutoFit/>
          </a:bodyPr>
          <a:lstStyle/>
          <a:p>
            <a:r>
              <a:rPr lang="da-DK" dirty="0"/>
              <a:t>Expert </a:t>
            </a:r>
            <a:r>
              <a:rPr lang="da-DK" dirty="0" err="1"/>
              <a:t>Opin</a:t>
            </a:r>
            <a:r>
              <a:rPr lang="da-DK" dirty="0"/>
              <a:t> </a:t>
            </a:r>
            <a:r>
              <a:rPr lang="da-DK" dirty="0" err="1"/>
              <a:t>Pharmacother</a:t>
            </a:r>
            <a:r>
              <a:rPr lang="da-DK" dirty="0"/>
              <a:t>. (2014) 15 (5)</a:t>
            </a:r>
          </a:p>
        </p:txBody>
      </p:sp>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949" t="7391" r="16113"/>
          <a:stretch/>
        </p:blipFill>
        <p:spPr bwMode="auto">
          <a:xfrm>
            <a:off x="2303748" y="890719"/>
            <a:ext cx="4320480" cy="5042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kstboks 6"/>
          <p:cNvSpPr txBox="1"/>
          <p:nvPr/>
        </p:nvSpPr>
        <p:spPr>
          <a:xfrm rot="16200000">
            <a:off x="5533654" y="3644757"/>
            <a:ext cx="4206664" cy="369332"/>
          </a:xfrm>
          <a:prstGeom prst="rect">
            <a:avLst/>
          </a:prstGeom>
          <a:noFill/>
        </p:spPr>
        <p:txBody>
          <a:bodyPr wrap="none" rtlCol="0">
            <a:spAutoFit/>
          </a:bodyPr>
          <a:lstStyle/>
          <a:p>
            <a:r>
              <a:rPr lang="da-DK" dirty="0"/>
              <a:t>Cancer </a:t>
            </a:r>
            <a:r>
              <a:rPr lang="da-DK" dirty="0" err="1"/>
              <a:t>Treatment</a:t>
            </a:r>
            <a:r>
              <a:rPr lang="da-DK" dirty="0"/>
              <a:t> </a:t>
            </a:r>
            <a:r>
              <a:rPr lang="da-DK" dirty="0" err="1"/>
              <a:t>Reciews</a:t>
            </a:r>
            <a:r>
              <a:rPr lang="da-DK" dirty="0"/>
              <a:t> 59 (2017) 22-32</a:t>
            </a:r>
          </a:p>
        </p:txBody>
      </p:sp>
      <p:sp>
        <p:nvSpPr>
          <p:cNvPr id="2" name="Ellipse 1"/>
          <p:cNvSpPr/>
          <p:nvPr/>
        </p:nvSpPr>
        <p:spPr>
          <a:xfrm>
            <a:off x="5274078" y="3007384"/>
            <a:ext cx="1944216" cy="1339718"/>
          </a:xfrm>
          <a:prstGeom prst="ellipse">
            <a:avLst/>
          </a:prstGeom>
          <a:noFill/>
          <a:ln w="76200">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2021576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ppt_x"/>
                                          </p:val>
                                        </p:tav>
                                        <p:tav tm="100000">
                                          <p:val>
                                            <p:strVal val="#ppt_x"/>
                                          </p:val>
                                        </p:tav>
                                      </p:tavLst>
                                    </p:anim>
                                    <p:anim calcmode="lin" valueType="num">
                                      <p:cBhvr additive="base">
                                        <p:cTn id="1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chleich-batman-kaempende"/>
          <p:cNvPicPr>
            <a:picLocks noChangeAspect="1" noChangeArrowheads="1"/>
          </p:cNvPicPr>
          <p:nvPr/>
        </p:nvPicPr>
        <p:blipFill rotWithShape="1">
          <a:blip r:embed="rId3">
            <a:extLst>
              <a:ext uri="{28A0092B-C50C-407E-A947-70E740481C1C}">
                <a14:useLocalDpi xmlns:a14="http://schemas.microsoft.com/office/drawing/2010/main" val="0"/>
              </a:ext>
            </a:extLst>
          </a:blip>
          <a:srcRect l="7282" r="10886"/>
          <a:stretch/>
        </p:blipFill>
        <p:spPr bwMode="auto">
          <a:xfrm>
            <a:off x="599730" y="764704"/>
            <a:ext cx="2748134" cy="3358279"/>
          </a:xfrm>
          <a:prstGeom prst="rect">
            <a:avLst/>
          </a:prstGeom>
          <a:noFill/>
          <a:extLst>
            <a:ext uri="{909E8E84-426E-40DD-AFC4-6F175D3DCCD1}">
              <a14:hiddenFill xmlns:a14="http://schemas.microsoft.com/office/drawing/2010/main">
                <a:solidFill>
                  <a:srgbClr val="FFFFFF"/>
                </a:solidFill>
              </a14:hiddenFill>
            </a:ext>
          </a:extLst>
        </p:spPr>
      </p:pic>
      <p:sp>
        <p:nvSpPr>
          <p:cNvPr id="4" name="Tekstboks 3"/>
          <p:cNvSpPr txBox="1"/>
          <p:nvPr/>
        </p:nvSpPr>
        <p:spPr>
          <a:xfrm>
            <a:off x="789085" y="927183"/>
            <a:ext cx="1287532" cy="646331"/>
          </a:xfrm>
          <a:prstGeom prst="rect">
            <a:avLst/>
          </a:prstGeom>
          <a:noFill/>
        </p:spPr>
        <p:txBody>
          <a:bodyPr wrap="none" rtlCol="0">
            <a:spAutoFit/>
          </a:bodyPr>
          <a:lstStyle/>
          <a:p>
            <a:r>
              <a:rPr lang="da-DK" err="1">
                <a:solidFill>
                  <a:prstClr val="black"/>
                </a:solidFill>
                <a:latin typeface="Arial"/>
              </a:rPr>
              <a:t>Palpociclib</a:t>
            </a:r>
            <a:endParaRPr lang="da-DK">
              <a:solidFill>
                <a:prstClr val="black"/>
              </a:solidFill>
              <a:latin typeface="Arial"/>
            </a:endParaRPr>
          </a:p>
          <a:p>
            <a:r>
              <a:rPr lang="da-DK">
                <a:solidFill>
                  <a:prstClr val="black"/>
                </a:solidFill>
                <a:latin typeface="Arial"/>
              </a:rPr>
              <a:t>IBRANCE</a:t>
            </a:r>
          </a:p>
        </p:txBody>
      </p:sp>
      <p:grpSp>
        <p:nvGrpSpPr>
          <p:cNvPr id="5" name="Gruppe 4"/>
          <p:cNvGrpSpPr/>
          <p:nvPr/>
        </p:nvGrpSpPr>
        <p:grpSpPr>
          <a:xfrm>
            <a:off x="6137224" y="1577340"/>
            <a:ext cx="2353154" cy="3756662"/>
            <a:chOff x="5138932" y="307355"/>
            <a:chExt cx="3486151" cy="4169395"/>
          </a:xfrm>
        </p:grpSpPr>
        <p:pic>
          <p:nvPicPr>
            <p:cNvPr id="1026" name="Picture 2" descr="Billedresultat for kæmpende oorker cartoons"/>
            <p:cNvPicPr>
              <a:picLocks noChangeAspect="1" noChangeArrowheads="1"/>
            </p:cNvPicPr>
            <p:nvPr/>
          </p:nvPicPr>
          <p:blipFill rotWithShape="1">
            <a:blip r:embed="rId4">
              <a:extLst>
                <a:ext uri="{28A0092B-C50C-407E-A947-70E740481C1C}">
                  <a14:useLocalDpi xmlns:a14="http://schemas.microsoft.com/office/drawing/2010/main" val="0"/>
                </a:ext>
              </a:extLst>
            </a:blip>
            <a:srcRect l="24550" r="12740"/>
            <a:stretch/>
          </p:blipFill>
          <p:spPr bwMode="auto">
            <a:xfrm>
              <a:off x="5138932" y="307355"/>
              <a:ext cx="3486151" cy="4169395"/>
            </a:xfrm>
            <a:prstGeom prst="rect">
              <a:avLst/>
            </a:prstGeom>
            <a:noFill/>
            <a:extLst>
              <a:ext uri="{909E8E84-426E-40DD-AFC4-6F175D3DCCD1}">
                <a14:hiddenFill xmlns:a14="http://schemas.microsoft.com/office/drawing/2010/main">
                  <a:solidFill>
                    <a:srgbClr val="FFFFFF"/>
                  </a:solidFill>
                </a14:hiddenFill>
              </a:ext>
            </a:extLst>
          </p:spPr>
        </p:pic>
        <p:sp>
          <p:nvSpPr>
            <p:cNvPr id="7" name="Tekstboks 6"/>
            <p:cNvSpPr txBox="1"/>
            <p:nvPr/>
          </p:nvSpPr>
          <p:spPr>
            <a:xfrm>
              <a:off x="6767187" y="673392"/>
              <a:ext cx="1736467" cy="409909"/>
            </a:xfrm>
            <a:prstGeom prst="rect">
              <a:avLst/>
            </a:prstGeom>
            <a:noFill/>
          </p:spPr>
          <p:txBody>
            <a:bodyPr wrap="none" rtlCol="0">
              <a:spAutoFit/>
            </a:bodyPr>
            <a:lstStyle/>
            <a:p>
              <a:r>
                <a:rPr lang="da-DK" err="1">
                  <a:solidFill>
                    <a:prstClr val="black"/>
                  </a:solidFill>
                  <a:latin typeface="Arial"/>
                </a:rPr>
                <a:t>Ribociclib</a:t>
              </a:r>
              <a:endParaRPr lang="da-DK">
                <a:solidFill>
                  <a:prstClr val="black"/>
                </a:solidFill>
                <a:latin typeface="Arial"/>
              </a:endParaRPr>
            </a:p>
          </p:txBody>
        </p:sp>
      </p:grpSp>
      <p:grpSp>
        <p:nvGrpSpPr>
          <p:cNvPr id="9" name="Gruppe 8"/>
          <p:cNvGrpSpPr/>
          <p:nvPr/>
        </p:nvGrpSpPr>
        <p:grpSpPr>
          <a:xfrm>
            <a:off x="3845399" y="2066688"/>
            <a:ext cx="1462056" cy="2674620"/>
            <a:chOff x="3603198" y="1612583"/>
            <a:chExt cx="1949408" cy="3566160"/>
          </a:xfrm>
        </p:grpSpPr>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3198" y="1612583"/>
              <a:ext cx="1937604" cy="2928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kstboks 7"/>
            <p:cNvSpPr txBox="1"/>
            <p:nvPr/>
          </p:nvSpPr>
          <p:spPr>
            <a:xfrm>
              <a:off x="3784601" y="4686300"/>
              <a:ext cx="1768005" cy="492443"/>
            </a:xfrm>
            <a:prstGeom prst="rect">
              <a:avLst/>
            </a:prstGeom>
            <a:noFill/>
          </p:spPr>
          <p:txBody>
            <a:bodyPr wrap="none" rtlCol="0">
              <a:spAutoFit/>
            </a:bodyPr>
            <a:lstStyle/>
            <a:p>
              <a:r>
                <a:rPr lang="da-DK" err="1"/>
                <a:t>Abemaciclib</a:t>
              </a:r>
              <a:endParaRPr lang="da-DK"/>
            </a:p>
          </p:txBody>
        </p:sp>
      </p:grpSp>
    </p:spTree>
    <p:extLst>
      <p:ext uri="{BB962C8B-B14F-4D97-AF65-F5344CB8AC3E}">
        <p14:creationId xmlns:p14="http://schemas.microsoft.com/office/powerpoint/2010/main" val="4204563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a:xfrm>
            <a:off x="611188" y="213219"/>
            <a:ext cx="7772400" cy="1143000"/>
          </a:xfrm>
        </p:spPr>
        <p:txBody>
          <a:bodyPr/>
          <a:lstStyle/>
          <a:p>
            <a:r>
              <a:rPr lang="da-DK" dirty="0"/>
              <a:t>Gener</a:t>
            </a:r>
          </a:p>
        </p:txBody>
      </p:sp>
      <p:pic>
        <p:nvPicPr>
          <p:cNvPr id="5" name="Bildobjekt 4" descr="1.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055" y="1233677"/>
            <a:ext cx="5918200" cy="2463800"/>
          </a:xfrm>
          <a:prstGeom prst="rect">
            <a:avLst/>
          </a:prstGeom>
        </p:spPr>
      </p:pic>
      <p:pic>
        <p:nvPicPr>
          <p:cNvPr id="6" name="Bildobjekt 5" descr="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663" y="1872866"/>
            <a:ext cx="8267700" cy="4572000"/>
          </a:xfrm>
          <a:prstGeom prst="rect">
            <a:avLst/>
          </a:prstGeom>
        </p:spPr>
      </p:pic>
      <p:pic>
        <p:nvPicPr>
          <p:cNvPr id="7" name="Bildobjekt 6" descr="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802" y="1398591"/>
            <a:ext cx="6940916" cy="4469529"/>
          </a:xfrm>
          <a:prstGeom prst="rect">
            <a:avLst/>
          </a:prstGeom>
        </p:spPr>
      </p:pic>
      <p:sp>
        <p:nvSpPr>
          <p:cNvPr id="8" name="textruta 7"/>
          <p:cNvSpPr txBox="1"/>
          <p:nvPr/>
        </p:nvSpPr>
        <p:spPr>
          <a:xfrm>
            <a:off x="5415963" y="1413322"/>
            <a:ext cx="1931689" cy="369332"/>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da-DK" dirty="0"/>
              <a:t>Østrogen-receptor</a:t>
            </a:r>
          </a:p>
        </p:txBody>
      </p:sp>
      <p:sp>
        <p:nvSpPr>
          <p:cNvPr id="9" name="textruta 8"/>
          <p:cNvSpPr txBox="1"/>
          <p:nvPr/>
        </p:nvSpPr>
        <p:spPr>
          <a:xfrm>
            <a:off x="5415963" y="1866477"/>
            <a:ext cx="957977" cy="369332"/>
          </a:xfrm>
          <a:prstGeom prst="rect">
            <a:avLst/>
          </a:prstGeom>
        </p:spPr>
        <p:style>
          <a:lnRef idx="3">
            <a:schemeClr val="lt1"/>
          </a:lnRef>
          <a:fillRef idx="1">
            <a:schemeClr val="accent3"/>
          </a:fillRef>
          <a:effectRef idx="1">
            <a:schemeClr val="accent3"/>
          </a:effectRef>
          <a:fontRef idx="minor">
            <a:schemeClr val="lt1"/>
          </a:fontRef>
        </p:style>
        <p:txBody>
          <a:bodyPr wrap="none" rtlCol="0">
            <a:spAutoFit/>
          </a:bodyPr>
          <a:lstStyle/>
          <a:p>
            <a:r>
              <a:rPr lang="da-DK" dirty="0">
                <a:solidFill>
                  <a:schemeClr val="bg2"/>
                </a:solidFill>
              </a:rPr>
              <a:t>Blå-øjne</a:t>
            </a:r>
          </a:p>
        </p:txBody>
      </p:sp>
      <p:sp>
        <p:nvSpPr>
          <p:cNvPr id="10" name="textruta 9"/>
          <p:cNvSpPr txBox="1"/>
          <p:nvPr/>
        </p:nvSpPr>
        <p:spPr>
          <a:xfrm>
            <a:off x="5451579" y="2318136"/>
            <a:ext cx="2231613"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lang="da-DK" dirty="0"/>
              <a:t>Hurtig deling af cellen</a:t>
            </a:r>
          </a:p>
        </p:txBody>
      </p:sp>
      <p:sp>
        <p:nvSpPr>
          <p:cNvPr id="11" name="textruta 10"/>
          <p:cNvSpPr txBox="1"/>
          <p:nvPr/>
        </p:nvSpPr>
        <p:spPr>
          <a:xfrm>
            <a:off x="5252854" y="2843111"/>
            <a:ext cx="2551149" cy="646331"/>
          </a:xfrm>
          <a:prstGeom prst="rect">
            <a:avLst/>
          </a:prstGeom>
        </p:spPr>
        <p:style>
          <a:lnRef idx="3">
            <a:schemeClr val="lt1"/>
          </a:lnRef>
          <a:fillRef idx="1">
            <a:schemeClr val="accent6"/>
          </a:fillRef>
          <a:effectRef idx="1">
            <a:schemeClr val="accent6"/>
          </a:effectRef>
          <a:fontRef idx="minor">
            <a:schemeClr val="lt1"/>
          </a:fontRef>
        </p:style>
        <p:txBody>
          <a:bodyPr wrap="none" rtlCol="0">
            <a:spAutoFit/>
          </a:bodyPr>
          <a:lstStyle/>
          <a:p>
            <a:r>
              <a:rPr lang="da-DK" dirty="0"/>
              <a:t>At cellen kun kan dele sig</a:t>
            </a:r>
          </a:p>
          <a:p>
            <a:r>
              <a:rPr lang="da-DK" dirty="0"/>
              <a:t>Max 500 gange</a:t>
            </a:r>
          </a:p>
        </p:txBody>
      </p:sp>
      <p:sp>
        <p:nvSpPr>
          <p:cNvPr id="12" name="textruta 11"/>
          <p:cNvSpPr txBox="1"/>
          <p:nvPr/>
        </p:nvSpPr>
        <p:spPr>
          <a:xfrm>
            <a:off x="5252854" y="3579418"/>
            <a:ext cx="2230937"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da-DK" dirty="0"/>
              <a:t>Reparations enzymer,</a:t>
            </a:r>
          </a:p>
          <a:p>
            <a:r>
              <a:rPr lang="da-DK" dirty="0"/>
              <a:t>der retter fejl i cellen </a:t>
            </a:r>
          </a:p>
        </p:txBody>
      </p:sp>
      <p:sp>
        <p:nvSpPr>
          <p:cNvPr id="13" name="textruta 12"/>
          <p:cNvSpPr txBox="1"/>
          <p:nvPr/>
        </p:nvSpPr>
        <p:spPr>
          <a:xfrm>
            <a:off x="5258471" y="4427394"/>
            <a:ext cx="2456585" cy="646331"/>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da-DK" dirty="0"/>
              <a:t>At cellen kan lave mælk, </a:t>
            </a:r>
          </a:p>
          <a:p>
            <a:r>
              <a:rPr lang="da-DK" dirty="0"/>
              <a:t>Insulin, tåre …..</a:t>
            </a:r>
          </a:p>
        </p:txBody>
      </p:sp>
      <p:sp>
        <p:nvSpPr>
          <p:cNvPr id="14" name="textruta 13"/>
          <p:cNvSpPr txBox="1"/>
          <p:nvPr/>
        </p:nvSpPr>
        <p:spPr>
          <a:xfrm>
            <a:off x="5252854" y="5149089"/>
            <a:ext cx="2553741" cy="646331"/>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r>
              <a:rPr lang="da-DK" dirty="0">
                <a:solidFill>
                  <a:srgbClr val="000000"/>
                </a:solidFill>
              </a:rPr>
              <a:t>At cellen ikke vokser ind i</a:t>
            </a:r>
          </a:p>
          <a:p>
            <a:r>
              <a:rPr lang="da-DK" dirty="0">
                <a:solidFill>
                  <a:srgbClr val="000000"/>
                </a:solidFill>
              </a:rPr>
              <a:t>andre organer</a:t>
            </a:r>
          </a:p>
        </p:txBody>
      </p:sp>
    </p:spTree>
    <p:extLst>
      <p:ext uri="{BB962C8B-B14F-4D97-AF65-F5344CB8AC3E}">
        <p14:creationId xmlns:p14="http://schemas.microsoft.com/office/powerpoint/2010/main" val="391741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linds(horizontal)">
                                      <p:cBhvr>
                                        <p:cTn id="21" dur="500"/>
                                        <p:tgtEl>
                                          <p:spTgt spid="10"/>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linds(horizontal)">
                                      <p:cBhvr>
                                        <p:cTn id="24" dur="500"/>
                                        <p:tgtEl>
                                          <p:spTgt spid="11"/>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linds(horizontal)">
                                      <p:cBhvr>
                                        <p:cTn id="30" dur="500"/>
                                        <p:tgtEl>
                                          <p:spTgt spid="13"/>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linds(horizontal)">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44450"/>
            <a:ext cx="8229600" cy="1066800"/>
          </a:xfrm>
          <a:effectLst>
            <a:outerShdw blurRad="63500" dist="35921" dir="2700000" algn="ctr" rotWithShape="0">
              <a:srgbClr val="333333"/>
            </a:outerShdw>
          </a:effectLst>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nchor="t">
            <a:spAutoFit/>
          </a:bodyPr>
          <a:lstStyle/>
          <a:p>
            <a:pPr>
              <a:defRPr/>
            </a:pPr>
            <a:r>
              <a:rPr lang="da-DK" sz="3200">
                <a:solidFill>
                  <a:srgbClr val="FFCC00"/>
                </a:solidFill>
              </a:rPr>
              <a:t>Genprofiler – den gode, den dårlige og den ufortolkelige</a:t>
            </a:r>
            <a:endParaRPr lang="da-DK" sz="3200">
              <a:solidFill>
                <a:srgbClr val="00FF00"/>
              </a:solidFill>
            </a:endParaRPr>
          </a:p>
        </p:txBody>
      </p:sp>
      <p:sp>
        <p:nvSpPr>
          <p:cNvPr id="16387" name="Rectangle 3"/>
          <p:cNvSpPr>
            <a:spLocks noGrp="1" noChangeArrowheads="1"/>
          </p:cNvSpPr>
          <p:nvPr>
            <p:ph type="body" sz="half" idx="1"/>
          </p:nvPr>
        </p:nvSpPr>
        <p:spPr>
          <a:xfrm>
            <a:off x="179388" y="1484313"/>
            <a:ext cx="4038600" cy="4530725"/>
          </a:xfrm>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ormAutofit/>
          </a:bodyPr>
          <a:lstStyle/>
          <a:p>
            <a:pPr>
              <a:lnSpc>
                <a:spcPct val="80000"/>
              </a:lnSpc>
              <a:buClr>
                <a:srgbClr val="FF3300"/>
              </a:buClr>
              <a:defRPr/>
            </a:pPr>
            <a:r>
              <a:rPr lang="da-DK" sz="2400" dirty="0"/>
              <a:t>Gode: </a:t>
            </a:r>
          </a:p>
          <a:p>
            <a:pPr lvl="1">
              <a:lnSpc>
                <a:spcPct val="80000"/>
              </a:lnSpc>
              <a:buClr>
                <a:srgbClr val="FF3300"/>
              </a:buClr>
              <a:defRPr/>
            </a:pPr>
            <a:r>
              <a:rPr lang="da-DK" sz="2000" dirty="0"/>
              <a:t>Prognostiske</a:t>
            </a:r>
          </a:p>
          <a:p>
            <a:pPr lvl="1">
              <a:lnSpc>
                <a:spcPct val="80000"/>
              </a:lnSpc>
              <a:buClr>
                <a:srgbClr val="FF3300"/>
              </a:buClr>
              <a:defRPr/>
            </a:pPr>
            <a:r>
              <a:rPr lang="da-DK" sz="2000" dirty="0" err="1"/>
              <a:t>Prædiktive</a:t>
            </a:r>
            <a:endParaRPr lang="da-DK" sz="2000" dirty="0"/>
          </a:p>
          <a:p>
            <a:pPr lvl="1">
              <a:lnSpc>
                <a:spcPct val="80000"/>
              </a:lnSpc>
              <a:buClr>
                <a:srgbClr val="FF3300"/>
              </a:buClr>
              <a:defRPr/>
            </a:pPr>
            <a:r>
              <a:rPr lang="da-DK" sz="2000" dirty="0"/>
              <a:t>Uafhængig af en enkelt markør</a:t>
            </a:r>
          </a:p>
          <a:p>
            <a:pPr>
              <a:lnSpc>
                <a:spcPct val="80000"/>
              </a:lnSpc>
              <a:buClr>
                <a:srgbClr val="FF3300"/>
              </a:buClr>
              <a:defRPr/>
            </a:pPr>
            <a:r>
              <a:rPr lang="da-DK" sz="2400" dirty="0"/>
              <a:t>Dårlige</a:t>
            </a:r>
          </a:p>
          <a:p>
            <a:pPr lvl="1">
              <a:lnSpc>
                <a:spcPct val="80000"/>
              </a:lnSpc>
              <a:buClr>
                <a:srgbClr val="FF3300"/>
              </a:buClr>
              <a:defRPr/>
            </a:pPr>
            <a:r>
              <a:rPr lang="da-DK" sz="2000" dirty="0"/>
              <a:t>Dyr</a:t>
            </a:r>
          </a:p>
          <a:p>
            <a:pPr lvl="1">
              <a:lnSpc>
                <a:spcPct val="80000"/>
              </a:lnSpc>
              <a:buClr>
                <a:srgbClr val="FF3300"/>
              </a:buClr>
              <a:defRPr/>
            </a:pPr>
            <a:r>
              <a:rPr lang="da-DK" sz="2000" dirty="0"/>
              <a:t>Gen ≠ Protein</a:t>
            </a:r>
          </a:p>
          <a:p>
            <a:pPr>
              <a:lnSpc>
                <a:spcPct val="80000"/>
              </a:lnSpc>
              <a:buClr>
                <a:srgbClr val="FF3300"/>
              </a:buClr>
              <a:defRPr/>
            </a:pPr>
            <a:r>
              <a:rPr lang="da-DK" sz="2400" dirty="0" err="1"/>
              <a:t>Ufortolkelige</a:t>
            </a:r>
            <a:endParaRPr lang="da-DK" sz="2400" dirty="0"/>
          </a:p>
          <a:p>
            <a:pPr lvl="1">
              <a:lnSpc>
                <a:spcPct val="80000"/>
              </a:lnSpc>
              <a:buClr>
                <a:srgbClr val="FF3300"/>
              </a:buClr>
              <a:defRPr/>
            </a:pPr>
            <a:r>
              <a:rPr lang="da-DK" sz="2000" dirty="0"/>
              <a:t>Klinisk anvendelighed</a:t>
            </a:r>
          </a:p>
          <a:p>
            <a:pPr lvl="1">
              <a:lnSpc>
                <a:spcPct val="80000"/>
              </a:lnSpc>
              <a:buClr>
                <a:srgbClr val="FF3300"/>
              </a:buClr>
              <a:defRPr/>
            </a:pPr>
            <a:r>
              <a:rPr lang="da-DK" sz="2000" dirty="0"/>
              <a:t>Til hvem?</a:t>
            </a:r>
          </a:p>
          <a:p>
            <a:pPr lvl="1">
              <a:lnSpc>
                <a:spcPct val="80000"/>
              </a:lnSpc>
              <a:buClr>
                <a:srgbClr val="FF3300"/>
              </a:buClr>
              <a:defRPr/>
            </a:pPr>
            <a:r>
              <a:rPr lang="da-DK" sz="2000" dirty="0"/>
              <a:t>Frossent væv</a:t>
            </a:r>
          </a:p>
          <a:p>
            <a:pPr lvl="1">
              <a:lnSpc>
                <a:spcPct val="80000"/>
              </a:lnSpc>
              <a:buClr>
                <a:srgbClr val="FF3300"/>
              </a:buClr>
              <a:defRPr/>
            </a:pPr>
            <a:r>
              <a:rPr lang="da-DK" sz="2000" dirty="0"/>
              <a:t>Validering ?</a:t>
            </a:r>
          </a:p>
        </p:txBody>
      </p:sp>
      <p:grpSp>
        <p:nvGrpSpPr>
          <p:cNvPr id="16395" name="Group 11"/>
          <p:cNvGrpSpPr>
            <a:grpSpLocks/>
          </p:cNvGrpSpPr>
          <p:nvPr/>
        </p:nvGrpSpPr>
        <p:grpSpPr bwMode="auto">
          <a:xfrm>
            <a:off x="4189413" y="1341438"/>
            <a:ext cx="4991100" cy="4924425"/>
            <a:chOff x="2639" y="845"/>
            <a:chExt cx="3144" cy="3102"/>
          </a:xfrm>
        </p:grpSpPr>
        <p:pic>
          <p:nvPicPr>
            <p:cNvPr id="16388" name="Picture 4" descr="GENprofil"/>
            <p:cNvPicPr>
              <a:picLocks noChangeAspect="1" noChangeArrowheads="1"/>
            </p:cNvPicPr>
            <p:nvPr/>
          </p:nvPicPr>
          <p:blipFill>
            <a:blip r:embed="rId3"/>
            <a:srcRect/>
            <a:stretch>
              <a:fillRect/>
            </a:stretch>
          </p:blipFill>
          <p:spPr bwMode="auto">
            <a:xfrm>
              <a:off x="2639" y="845"/>
              <a:ext cx="3107" cy="3102"/>
            </a:xfrm>
            <a:prstGeom prst="rect">
              <a:avLst/>
            </a:prstGeom>
            <a:noFill/>
            <a:ln>
              <a:noFill/>
            </a:ln>
            <a:effectLst>
              <a:outerShdw blurRad="63500"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 Box 5"/>
            <p:cNvSpPr txBox="1">
              <a:spLocks noChangeArrowheads="1"/>
            </p:cNvSpPr>
            <p:nvPr/>
          </p:nvSpPr>
          <p:spPr bwMode="auto">
            <a:xfrm rot="1143463">
              <a:off x="3365" y="3475"/>
              <a:ext cx="2054" cy="231"/>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da-DK" b="1">
                  <a:solidFill>
                    <a:schemeClr val="bg1"/>
                  </a:solidFill>
                </a:rPr>
                <a:t>Kemo + HER2-targeteret</a:t>
              </a:r>
            </a:p>
          </p:txBody>
        </p:sp>
        <p:sp>
          <p:nvSpPr>
            <p:cNvPr id="16390" name="Line 6"/>
            <p:cNvSpPr>
              <a:spLocks noChangeShapeType="1"/>
            </p:cNvSpPr>
            <p:nvPr/>
          </p:nvSpPr>
          <p:spPr bwMode="auto">
            <a:xfrm>
              <a:off x="3818" y="3203"/>
              <a:ext cx="1270" cy="409"/>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da-DK"/>
            </a:p>
          </p:txBody>
        </p:sp>
        <p:sp>
          <p:nvSpPr>
            <p:cNvPr id="16391" name="Text Box 7"/>
            <p:cNvSpPr txBox="1">
              <a:spLocks noChangeArrowheads="1"/>
            </p:cNvSpPr>
            <p:nvPr/>
          </p:nvSpPr>
          <p:spPr bwMode="auto">
            <a:xfrm>
              <a:off x="3443" y="2535"/>
              <a:ext cx="908" cy="231"/>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da-DK" b="1">
                  <a:solidFill>
                    <a:schemeClr val="bg1"/>
                  </a:solidFill>
                </a:rPr>
                <a:t>Kemoterapi</a:t>
              </a:r>
            </a:p>
          </p:txBody>
        </p:sp>
        <p:sp>
          <p:nvSpPr>
            <p:cNvPr id="16392" name="Line 8"/>
            <p:cNvSpPr>
              <a:spLocks noChangeShapeType="1"/>
            </p:cNvSpPr>
            <p:nvPr/>
          </p:nvSpPr>
          <p:spPr bwMode="auto">
            <a:xfrm>
              <a:off x="4362" y="2659"/>
              <a:ext cx="454" cy="0"/>
            </a:xfrm>
            <a:prstGeom prst="line">
              <a:avLst/>
            </a:prstGeom>
            <a:noFill/>
            <a:ln w="762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da-DK"/>
            </a:p>
          </p:txBody>
        </p:sp>
        <p:sp>
          <p:nvSpPr>
            <p:cNvPr id="16393" name="Text Box 9"/>
            <p:cNvSpPr txBox="1">
              <a:spLocks noChangeArrowheads="1"/>
            </p:cNvSpPr>
            <p:nvPr/>
          </p:nvSpPr>
          <p:spPr bwMode="auto">
            <a:xfrm rot="-308142">
              <a:off x="3183" y="1719"/>
              <a:ext cx="2600" cy="231"/>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da-DK">
                  <a:solidFill>
                    <a:schemeClr val="bg1"/>
                  </a:solidFill>
                </a:rPr>
                <a:t>Endokrin + kemo eller HER2-targeteret</a:t>
              </a:r>
            </a:p>
          </p:txBody>
        </p:sp>
        <p:sp>
          <p:nvSpPr>
            <p:cNvPr id="16394" name="Line 10"/>
            <p:cNvSpPr>
              <a:spLocks noChangeShapeType="1"/>
            </p:cNvSpPr>
            <p:nvPr/>
          </p:nvSpPr>
          <p:spPr bwMode="auto">
            <a:xfrm flipV="1">
              <a:off x="3365" y="1979"/>
              <a:ext cx="2041" cy="226"/>
            </a:xfrm>
            <a:prstGeom prst="line">
              <a:avLst/>
            </a:prstGeom>
            <a:noFill/>
            <a:ln w="76200">
              <a:solidFill>
                <a:srgbClr val="CCFF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da-DK"/>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395"/>
                                        </p:tgtEl>
                                        <p:attrNameLst>
                                          <p:attrName>style.visibility</p:attrName>
                                        </p:attrNameLst>
                                      </p:cBhvr>
                                      <p:to>
                                        <p:strVal val="visible"/>
                                      </p:to>
                                    </p:set>
                                    <p:animEffect transition="in" filter="blinds(horizontal)">
                                      <p:cBhvr>
                                        <p:cTn id="7" dur="500"/>
                                        <p:tgtEl>
                                          <p:spTgt spid="16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0659" name="Picture 2"/>
          <p:cNvPicPr>
            <a:picLocks noChangeAspect="1" noChangeArrowheads="1"/>
          </p:cNvPicPr>
          <p:nvPr/>
        </p:nvPicPr>
        <p:blipFill>
          <a:blip r:embed="rId3">
            <a:extLst>
              <a:ext uri="{28A0092B-C50C-407E-A947-70E740481C1C}">
                <a14:useLocalDpi xmlns:a14="http://schemas.microsoft.com/office/drawing/2010/main" val="0"/>
              </a:ext>
            </a:extLst>
          </a:blip>
          <a:srcRect l="38281" t="38136" r="44147" b="35001"/>
          <a:stretch>
            <a:fillRect/>
          </a:stretch>
        </p:blipFill>
        <p:spPr bwMode="auto">
          <a:xfrm>
            <a:off x="5154613" y="3284538"/>
            <a:ext cx="3810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5" name="Text Box 31"/>
          <p:cNvSpPr txBox="1">
            <a:spLocks noChangeArrowheads="1"/>
          </p:cNvSpPr>
          <p:nvPr/>
        </p:nvSpPr>
        <p:spPr bwMode="auto">
          <a:xfrm>
            <a:off x="5462588" y="152400"/>
            <a:ext cx="2789237"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eaLnBrk="1" hangingPunct="1">
              <a:spcBef>
                <a:spcPct val="0"/>
              </a:spcBef>
              <a:buClrTx/>
              <a:buFontTx/>
              <a:buNone/>
            </a:pPr>
            <a:r>
              <a:rPr lang="en-US" altLang="da-DK" sz="2000" b="1">
                <a:solidFill>
                  <a:srgbClr val="FEFFCC"/>
                </a:solidFill>
                <a:cs typeface="Arial" pitchFamily="34" charset="0"/>
              </a:rPr>
              <a:t>Intrinsic Subtypes</a:t>
            </a:r>
          </a:p>
          <a:p>
            <a:pPr eaLnBrk="1" hangingPunct="1">
              <a:spcBef>
                <a:spcPct val="0"/>
              </a:spcBef>
              <a:buClrTx/>
              <a:buFontTx/>
              <a:buNone/>
            </a:pPr>
            <a:r>
              <a:rPr lang="en-US" altLang="da-DK" sz="1800" b="1">
                <a:solidFill>
                  <a:srgbClr val="FEFFCC"/>
                </a:solidFill>
                <a:cs typeface="Arial" pitchFamily="34" charset="0"/>
              </a:rPr>
              <a:t>Perou et al., Nature 2000</a:t>
            </a:r>
          </a:p>
          <a:p>
            <a:pPr eaLnBrk="1" hangingPunct="1">
              <a:spcBef>
                <a:spcPct val="0"/>
              </a:spcBef>
              <a:buClrTx/>
              <a:buFontTx/>
              <a:buNone/>
            </a:pPr>
            <a:r>
              <a:rPr lang="en-US" altLang="da-DK" sz="1800" b="1">
                <a:solidFill>
                  <a:srgbClr val="FEFFCC"/>
                </a:solidFill>
                <a:cs typeface="Arial" pitchFamily="34" charset="0"/>
              </a:rPr>
              <a:t>Sorlie et al., PNAS 2001</a:t>
            </a:r>
          </a:p>
          <a:p>
            <a:pPr eaLnBrk="1" hangingPunct="1">
              <a:spcBef>
                <a:spcPct val="0"/>
              </a:spcBef>
              <a:buClrTx/>
              <a:buFontTx/>
              <a:buNone/>
            </a:pPr>
            <a:r>
              <a:rPr lang="en-US" altLang="da-DK" sz="1800" b="1">
                <a:solidFill>
                  <a:srgbClr val="FEFFCC"/>
                </a:solidFill>
                <a:cs typeface="Arial" pitchFamily="34" charset="0"/>
              </a:rPr>
              <a:t>Sorlie et al., PNAS 2003</a:t>
            </a:r>
          </a:p>
          <a:p>
            <a:pPr eaLnBrk="1" hangingPunct="1">
              <a:spcBef>
                <a:spcPct val="0"/>
              </a:spcBef>
              <a:buClrTx/>
              <a:buFontTx/>
              <a:buNone/>
            </a:pPr>
            <a:r>
              <a:rPr lang="en-US" altLang="da-DK" sz="1800" b="1">
                <a:solidFill>
                  <a:srgbClr val="FEFFCC"/>
                </a:solidFill>
                <a:cs typeface="Arial" pitchFamily="34" charset="0"/>
              </a:rPr>
              <a:t>Nielsen et al., CCR 2004</a:t>
            </a:r>
          </a:p>
          <a:p>
            <a:pPr eaLnBrk="1" hangingPunct="1">
              <a:spcBef>
                <a:spcPct val="0"/>
              </a:spcBef>
              <a:buClrTx/>
              <a:buFontTx/>
              <a:buNone/>
            </a:pPr>
            <a:r>
              <a:rPr lang="en-US" altLang="da-DK" sz="1800" b="1">
                <a:solidFill>
                  <a:srgbClr val="FEFFCC"/>
                </a:solidFill>
                <a:cs typeface="Arial" pitchFamily="34" charset="0"/>
              </a:rPr>
              <a:t>Cheang et al., CCR 2008</a:t>
            </a:r>
          </a:p>
          <a:p>
            <a:pPr eaLnBrk="1" hangingPunct="1">
              <a:spcBef>
                <a:spcPct val="0"/>
              </a:spcBef>
              <a:buClrTx/>
              <a:buFontTx/>
              <a:buNone/>
            </a:pPr>
            <a:r>
              <a:rPr lang="en-US" altLang="da-DK" sz="1800" b="1">
                <a:solidFill>
                  <a:srgbClr val="FEFFCC"/>
                </a:solidFill>
                <a:cs typeface="Arial" pitchFamily="34" charset="0"/>
              </a:rPr>
              <a:t>Parker et al., JCO, Feb 2009</a:t>
            </a:r>
          </a:p>
          <a:p>
            <a:pPr eaLnBrk="1" hangingPunct="1">
              <a:spcBef>
                <a:spcPct val="0"/>
              </a:spcBef>
              <a:buClrTx/>
              <a:buFontTx/>
              <a:buNone/>
            </a:pPr>
            <a:r>
              <a:rPr lang="en-US" altLang="da-DK" sz="1800" b="1">
                <a:solidFill>
                  <a:srgbClr val="FEFFCC"/>
                </a:solidFill>
                <a:cs typeface="Arial" pitchFamily="34" charset="0"/>
              </a:rPr>
              <a:t>Cheang et al., JNCI 2009</a:t>
            </a:r>
          </a:p>
          <a:p>
            <a:pPr eaLnBrk="1" hangingPunct="1">
              <a:spcBef>
                <a:spcPct val="0"/>
              </a:spcBef>
              <a:buClrTx/>
              <a:buFontTx/>
              <a:buNone/>
            </a:pPr>
            <a:r>
              <a:rPr lang="en-US" altLang="da-DK" sz="1800" b="1">
                <a:solidFill>
                  <a:srgbClr val="FEFFCC"/>
                </a:solidFill>
                <a:cs typeface="Arial" pitchFamily="34" charset="0"/>
              </a:rPr>
              <a:t>Prat et al., BCR 2010</a:t>
            </a:r>
          </a:p>
          <a:p>
            <a:pPr eaLnBrk="1" hangingPunct="1">
              <a:spcBef>
                <a:spcPct val="0"/>
              </a:spcBef>
              <a:buClrTx/>
              <a:buFontTx/>
              <a:buNone/>
            </a:pPr>
            <a:r>
              <a:rPr lang="en-US" altLang="da-DK" sz="1800" b="1">
                <a:solidFill>
                  <a:srgbClr val="FEFFCC"/>
                </a:solidFill>
                <a:cs typeface="Arial" pitchFamily="34" charset="0"/>
              </a:rPr>
              <a:t>Nielsen et al., CCR 2010</a:t>
            </a:r>
          </a:p>
        </p:txBody>
      </p:sp>
      <p:sp>
        <p:nvSpPr>
          <p:cNvPr id="70666" name="TextBox 26"/>
          <p:cNvSpPr txBox="1">
            <a:spLocks noChangeArrowheads="1"/>
          </p:cNvSpPr>
          <p:nvPr/>
        </p:nvSpPr>
        <p:spPr bwMode="auto">
          <a:xfrm>
            <a:off x="5738813" y="3200400"/>
            <a:ext cx="2762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algn="ctr" eaLnBrk="1" hangingPunct="1">
              <a:spcBef>
                <a:spcPct val="0"/>
              </a:spcBef>
              <a:buClrTx/>
              <a:buFontTx/>
              <a:buNone/>
            </a:pPr>
            <a:r>
              <a:rPr lang="en-US" altLang="da-DK" sz="2000" b="1">
                <a:solidFill>
                  <a:srgbClr val="000000"/>
                </a:solidFill>
              </a:rPr>
              <a:t>Relapse-free survival</a:t>
            </a:r>
          </a:p>
        </p:txBody>
      </p:sp>
      <p:sp>
        <p:nvSpPr>
          <p:cNvPr id="2" name="Rektangel med rundat hörn 1"/>
          <p:cNvSpPr/>
          <p:nvPr/>
        </p:nvSpPr>
        <p:spPr>
          <a:xfrm>
            <a:off x="0" y="476250"/>
            <a:ext cx="323850" cy="360363"/>
          </a:xfrm>
          <a:prstGeom prst="round1Rect">
            <a:avLst/>
          </a:pr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a-DK"/>
          </a:p>
        </p:txBody>
      </p:sp>
      <p:sp>
        <p:nvSpPr>
          <p:cNvPr id="13" name="Rektangel 12"/>
          <p:cNvSpPr/>
          <p:nvPr/>
        </p:nvSpPr>
        <p:spPr>
          <a:xfrm>
            <a:off x="5651500" y="5013325"/>
            <a:ext cx="1441450" cy="21590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a-DK"/>
          </a:p>
        </p:txBody>
      </p:sp>
      <p:sp>
        <p:nvSpPr>
          <p:cNvPr id="14" name="Rektangel 13"/>
          <p:cNvSpPr/>
          <p:nvPr/>
        </p:nvSpPr>
        <p:spPr>
          <a:xfrm>
            <a:off x="6443663" y="3860800"/>
            <a:ext cx="1152525" cy="43180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a-DK"/>
          </a:p>
        </p:txBody>
      </p:sp>
      <p:cxnSp>
        <p:nvCxnSpPr>
          <p:cNvPr id="5" name="Kurva 4"/>
          <p:cNvCxnSpPr/>
          <p:nvPr/>
        </p:nvCxnSpPr>
        <p:spPr>
          <a:xfrm rot="16200000" flipH="1">
            <a:off x="7062787" y="4335463"/>
            <a:ext cx="144463" cy="58738"/>
          </a:xfrm>
          <a:prstGeom prst="curvedConnector3">
            <a:avLst/>
          </a:prstGeom>
          <a:ln w="7620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7" name="Frihandsfigur 6"/>
          <p:cNvSpPr/>
          <p:nvPr/>
        </p:nvSpPr>
        <p:spPr>
          <a:xfrm>
            <a:off x="7188200" y="4386263"/>
            <a:ext cx="342900" cy="247650"/>
          </a:xfrm>
          <a:custGeom>
            <a:avLst/>
            <a:gdLst>
              <a:gd name="connsiteX0" fmla="*/ 0 w 343243"/>
              <a:gd name="connsiteY0" fmla="*/ 54919 h 247135"/>
              <a:gd name="connsiteX1" fmla="*/ 109837 w 343243"/>
              <a:gd name="connsiteY1" fmla="*/ 0 h 247135"/>
              <a:gd name="connsiteX2" fmla="*/ 267729 w 343243"/>
              <a:gd name="connsiteY2" fmla="*/ 13729 h 247135"/>
              <a:gd name="connsiteX3" fmla="*/ 343243 w 343243"/>
              <a:gd name="connsiteY3" fmla="*/ 20594 h 247135"/>
              <a:gd name="connsiteX4" fmla="*/ 343243 w 343243"/>
              <a:gd name="connsiteY4" fmla="*/ 171621 h 247135"/>
              <a:gd name="connsiteX5" fmla="*/ 329513 w 343243"/>
              <a:gd name="connsiteY5" fmla="*/ 247135 h 247135"/>
              <a:gd name="connsiteX6" fmla="*/ 329513 w 343243"/>
              <a:gd name="connsiteY6" fmla="*/ 247135 h 247135"/>
              <a:gd name="connsiteX7" fmla="*/ 329513 w 343243"/>
              <a:gd name="connsiteY7" fmla="*/ 247135 h 24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43" h="247135">
                <a:moveTo>
                  <a:pt x="0" y="54919"/>
                </a:moveTo>
                <a:lnTo>
                  <a:pt x="109837" y="0"/>
                </a:lnTo>
                <a:lnTo>
                  <a:pt x="267729" y="13729"/>
                </a:lnTo>
                <a:lnTo>
                  <a:pt x="343243" y="20594"/>
                </a:lnTo>
                <a:lnTo>
                  <a:pt x="343243" y="171621"/>
                </a:lnTo>
                <a:lnTo>
                  <a:pt x="329513" y="247135"/>
                </a:lnTo>
                <a:lnTo>
                  <a:pt x="329513" y="247135"/>
                </a:lnTo>
                <a:lnTo>
                  <a:pt x="329513" y="247135"/>
                </a:lnTo>
              </a:path>
            </a:pathLst>
          </a:custGeom>
          <a:ln w="76200" cmpd="sng">
            <a:solidFill>
              <a:srgbClr val="FFFFF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da-DK"/>
          </a:p>
        </p:txBody>
      </p:sp>
      <p:sp>
        <p:nvSpPr>
          <p:cNvPr id="8" name="Frihandsfigur 7"/>
          <p:cNvSpPr/>
          <p:nvPr/>
        </p:nvSpPr>
        <p:spPr>
          <a:xfrm>
            <a:off x="7523163" y="4867275"/>
            <a:ext cx="76200" cy="658813"/>
          </a:xfrm>
          <a:custGeom>
            <a:avLst/>
            <a:gdLst>
              <a:gd name="connsiteX0" fmla="*/ 0 w 75513"/>
              <a:gd name="connsiteY0" fmla="*/ 0 h 659027"/>
              <a:gd name="connsiteX1" fmla="*/ 0 w 75513"/>
              <a:gd name="connsiteY1" fmla="*/ 137297 h 659027"/>
              <a:gd name="connsiteX2" fmla="*/ 0 w 75513"/>
              <a:gd name="connsiteY2" fmla="*/ 137297 h 659027"/>
              <a:gd name="connsiteX3" fmla="*/ 48054 w 75513"/>
              <a:gd name="connsiteY3" fmla="*/ 192216 h 659027"/>
              <a:gd name="connsiteX4" fmla="*/ 68649 w 75513"/>
              <a:gd name="connsiteY4" fmla="*/ 315784 h 659027"/>
              <a:gd name="connsiteX5" fmla="*/ 75513 w 75513"/>
              <a:gd name="connsiteY5" fmla="*/ 659027 h 659027"/>
              <a:gd name="connsiteX6" fmla="*/ 75513 w 75513"/>
              <a:gd name="connsiteY6" fmla="*/ 659027 h 6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13" h="659027">
                <a:moveTo>
                  <a:pt x="0" y="0"/>
                </a:moveTo>
                <a:lnTo>
                  <a:pt x="0" y="137297"/>
                </a:lnTo>
                <a:lnTo>
                  <a:pt x="0" y="137297"/>
                </a:lnTo>
                <a:lnTo>
                  <a:pt x="48054" y="192216"/>
                </a:lnTo>
                <a:lnTo>
                  <a:pt x="68649" y="315784"/>
                </a:lnTo>
                <a:lnTo>
                  <a:pt x="75513" y="659027"/>
                </a:lnTo>
                <a:lnTo>
                  <a:pt x="75513" y="659027"/>
                </a:lnTo>
              </a:path>
            </a:pathLst>
          </a:custGeom>
          <a:ln w="76200" cmpd="sng">
            <a:solidFill>
              <a:srgbClr val="FFFFF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da-DK"/>
          </a:p>
        </p:txBody>
      </p:sp>
      <p:sp>
        <p:nvSpPr>
          <p:cNvPr id="9" name="Frihandsfigur 8"/>
          <p:cNvSpPr/>
          <p:nvPr/>
        </p:nvSpPr>
        <p:spPr>
          <a:xfrm>
            <a:off x="5910263" y="3836988"/>
            <a:ext cx="171450" cy="206375"/>
          </a:xfrm>
          <a:custGeom>
            <a:avLst/>
            <a:gdLst>
              <a:gd name="connsiteX0" fmla="*/ 0 w 171621"/>
              <a:gd name="connsiteY0" fmla="*/ 0 h 205946"/>
              <a:gd name="connsiteX1" fmla="*/ 75513 w 171621"/>
              <a:gd name="connsiteY1" fmla="*/ 0 h 205946"/>
              <a:gd name="connsiteX2" fmla="*/ 61783 w 171621"/>
              <a:gd name="connsiteY2" fmla="*/ 89244 h 205946"/>
              <a:gd name="connsiteX3" fmla="*/ 61783 w 171621"/>
              <a:gd name="connsiteY3" fmla="*/ 178487 h 205946"/>
              <a:gd name="connsiteX4" fmla="*/ 61783 w 171621"/>
              <a:gd name="connsiteY4" fmla="*/ 178487 h 205946"/>
              <a:gd name="connsiteX5" fmla="*/ 171621 w 171621"/>
              <a:gd name="connsiteY5" fmla="*/ 205946 h 205946"/>
              <a:gd name="connsiteX6" fmla="*/ 171621 w 171621"/>
              <a:gd name="connsiteY6" fmla="*/ 205946 h 20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21" h="205946">
                <a:moveTo>
                  <a:pt x="0" y="0"/>
                </a:moveTo>
                <a:lnTo>
                  <a:pt x="75513" y="0"/>
                </a:lnTo>
                <a:lnTo>
                  <a:pt x="61783" y="89244"/>
                </a:lnTo>
                <a:lnTo>
                  <a:pt x="61783" y="178487"/>
                </a:lnTo>
                <a:lnTo>
                  <a:pt x="61783" y="178487"/>
                </a:lnTo>
                <a:lnTo>
                  <a:pt x="171621" y="205946"/>
                </a:lnTo>
                <a:lnTo>
                  <a:pt x="171621" y="205946"/>
                </a:lnTo>
              </a:path>
            </a:pathLst>
          </a:cu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da-DK"/>
          </a:p>
        </p:txBody>
      </p:sp>
      <p:sp>
        <p:nvSpPr>
          <p:cNvPr id="10" name="Rätvinklig triangel 9"/>
          <p:cNvSpPr/>
          <p:nvPr/>
        </p:nvSpPr>
        <p:spPr>
          <a:xfrm>
            <a:off x="6227763" y="3933825"/>
            <a:ext cx="431800" cy="142875"/>
          </a:xfrm>
          <a:prstGeom prst="rtTriangle">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a-DK"/>
          </a:p>
        </p:txBody>
      </p:sp>
      <p:pic>
        <p:nvPicPr>
          <p:cNvPr id="20" name="Bildobjekt 4" descr="8.tiff">
            <a:extLst>
              <a:ext uri="{FF2B5EF4-FFF2-40B4-BE49-F238E27FC236}">
                <a16:creationId xmlns:a16="http://schemas.microsoft.com/office/drawing/2014/main" id="{A6B638EE-BF11-7E4D-8A75-1D04191AC57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988" y="0"/>
            <a:ext cx="4518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7826" name="Bildobjekt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27200" y="393700"/>
            <a:ext cx="5689600" cy="60706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 name="Ellips 1"/>
          <p:cNvSpPr/>
          <p:nvPr/>
        </p:nvSpPr>
        <p:spPr>
          <a:xfrm>
            <a:off x="2051050" y="1628775"/>
            <a:ext cx="2233613" cy="720725"/>
          </a:xfrm>
          <a:prstGeom prst="ellipse">
            <a:avLst/>
          </a:prstGeom>
        </p:spPr>
        <p:style>
          <a:lnRef idx="1">
            <a:schemeClr val="accent6"/>
          </a:lnRef>
          <a:fillRef idx="3">
            <a:schemeClr val="accent6"/>
          </a:fillRef>
          <a:effectRef idx="2">
            <a:schemeClr val="accent6"/>
          </a:effectRef>
          <a:fontRef idx="minor">
            <a:schemeClr val="lt1"/>
          </a:fontRef>
        </p:style>
        <p:txBody>
          <a:bodyPr anchor="ctr"/>
          <a:lstStyle/>
          <a:p>
            <a:pPr algn="ctr">
              <a:defRPr/>
            </a:pPr>
            <a:r>
              <a:rPr lang="da-DK" dirty="0">
                <a:solidFill>
                  <a:srgbClr val="FFFFFF"/>
                </a:solidFill>
              </a:rPr>
              <a:t>Genprofil</a:t>
            </a:r>
          </a:p>
        </p:txBody>
      </p:sp>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45BF9D4-D342-0B4A-A612-0C02A5F6B17D}"/>
              </a:ext>
            </a:extLst>
          </p:cNvPr>
          <p:cNvSpPr>
            <a:spLocks noGrp="1"/>
          </p:cNvSpPr>
          <p:nvPr>
            <p:ph type="title"/>
          </p:nvPr>
        </p:nvSpPr>
        <p:spPr>
          <a:xfrm>
            <a:off x="683568" y="517358"/>
            <a:ext cx="7772400" cy="1143000"/>
          </a:xfrm>
        </p:spPr>
        <p:txBody>
          <a:bodyPr>
            <a:normAutofit fontScale="90000"/>
          </a:bodyPr>
          <a:lstStyle/>
          <a:p>
            <a:r>
              <a:rPr lang="en-US" dirty="0" err="1"/>
              <a:t>Kan</a:t>
            </a:r>
            <a:r>
              <a:rPr lang="en-US" dirty="0"/>
              <a:t> </a:t>
            </a:r>
            <a:r>
              <a:rPr lang="en-US" dirty="0" err="1"/>
              <a:t>genprofiler</a:t>
            </a:r>
            <a:r>
              <a:rPr lang="en-US" dirty="0"/>
              <a:t> </a:t>
            </a:r>
            <a:r>
              <a:rPr lang="en-US" dirty="0" err="1"/>
              <a:t>bruges</a:t>
            </a:r>
            <a:r>
              <a:rPr lang="en-US" dirty="0"/>
              <a:t> </a:t>
            </a:r>
            <a:r>
              <a:rPr lang="en-US" dirty="0" err="1"/>
              <a:t>til</a:t>
            </a:r>
            <a:r>
              <a:rPr lang="en-US" dirty="0"/>
              <a:t> at </a:t>
            </a:r>
            <a:r>
              <a:rPr lang="en-US" dirty="0" err="1"/>
              <a:t>undgå</a:t>
            </a:r>
            <a:r>
              <a:rPr lang="en-US" dirty="0"/>
              <a:t> </a:t>
            </a:r>
            <a:r>
              <a:rPr lang="en-US" dirty="0" err="1"/>
              <a:t>kemoterapi</a:t>
            </a:r>
            <a:r>
              <a:rPr lang="en-US" dirty="0"/>
              <a:t>?</a:t>
            </a:r>
            <a:endParaRPr lang="da-DK" dirty="0"/>
          </a:p>
        </p:txBody>
      </p:sp>
      <p:sp>
        <p:nvSpPr>
          <p:cNvPr id="2" name="Text Placeholder 1">
            <a:extLst>
              <a:ext uri="{FF2B5EF4-FFF2-40B4-BE49-F238E27FC236}">
                <a16:creationId xmlns:a16="http://schemas.microsoft.com/office/drawing/2014/main" id="{98693654-644E-4833-956D-605AFD81F784}"/>
              </a:ext>
            </a:extLst>
          </p:cNvPr>
          <p:cNvSpPr>
            <a:spLocks noGrp="1"/>
          </p:cNvSpPr>
          <p:nvPr>
            <p:ph type="body" sz="quarter" idx="4294967295"/>
          </p:nvPr>
        </p:nvSpPr>
        <p:spPr>
          <a:xfrm>
            <a:off x="1040452" y="2351529"/>
            <a:ext cx="3332560" cy="501407"/>
          </a:xfrm>
        </p:spPr>
        <p:txBody>
          <a:bodyPr>
            <a:noAutofit/>
          </a:bodyPr>
          <a:lstStyle/>
          <a:p>
            <a:pPr marL="0" indent="0">
              <a:buNone/>
            </a:pPr>
            <a:r>
              <a:rPr lang="en-US" sz="2000" dirty="0"/>
              <a:t>Eller </a:t>
            </a:r>
            <a:r>
              <a:rPr lang="en-US" sz="2000" dirty="0" err="1"/>
              <a:t>kan</a:t>
            </a:r>
            <a:r>
              <a:rPr lang="en-US" sz="2000" dirty="0"/>
              <a:t> de </a:t>
            </a:r>
            <a:r>
              <a:rPr lang="en-US" sz="2000" dirty="0" err="1"/>
              <a:t>finde</a:t>
            </a:r>
            <a:r>
              <a:rPr lang="en-US" sz="2000" dirty="0"/>
              <a:t> de pt. der </a:t>
            </a:r>
            <a:r>
              <a:rPr lang="en-US" sz="2000" dirty="0" err="1"/>
              <a:t>kan</a:t>
            </a:r>
            <a:r>
              <a:rPr lang="en-US" sz="2000" dirty="0"/>
              <a:t> “</a:t>
            </a:r>
            <a:r>
              <a:rPr lang="en-US" sz="2000" dirty="0" err="1"/>
              <a:t>nøjes</a:t>
            </a:r>
            <a:r>
              <a:rPr lang="en-US" sz="2000" dirty="0"/>
              <a:t>” med </a:t>
            </a:r>
            <a:r>
              <a:rPr lang="en-US" sz="2000" dirty="0" err="1"/>
              <a:t>antihormonbehandling</a:t>
            </a:r>
            <a:r>
              <a:rPr lang="en-US" sz="2000" dirty="0"/>
              <a:t>?</a:t>
            </a:r>
          </a:p>
        </p:txBody>
      </p:sp>
      <p:pic>
        <p:nvPicPr>
          <p:cNvPr id="14" name="Picture 13">
            <a:extLst>
              <a:ext uri="{FF2B5EF4-FFF2-40B4-BE49-F238E27FC236}">
                <a16:creationId xmlns:a16="http://schemas.microsoft.com/office/drawing/2014/main" id="{031DBBBA-5B3A-4AC9-A9A5-93C9A2EAA424}"/>
              </a:ext>
            </a:extLst>
          </p:cNvPr>
          <p:cNvPicPr>
            <a:picLocks noChangeAspect="1"/>
          </p:cNvPicPr>
          <p:nvPr/>
        </p:nvPicPr>
        <p:blipFill rotWithShape="1">
          <a:blip r:embed="rId3"/>
          <a:srcRect l="20242" t="18382" r="37767" b="43967"/>
          <a:stretch/>
        </p:blipFill>
        <p:spPr>
          <a:xfrm>
            <a:off x="4850911" y="2204864"/>
            <a:ext cx="3725450" cy="1879061"/>
          </a:xfrm>
          <a:prstGeom prst="rect">
            <a:avLst/>
          </a:prstGeom>
        </p:spPr>
      </p:pic>
      <p:pic>
        <p:nvPicPr>
          <p:cNvPr id="16" name="Picture 15">
            <a:extLst>
              <a:ext uri="{FF2B5EF4-FFF2-40B4-BE49-F238E27FC236}">
                <a16:creationId xmlns:a16="http://schemas.microsoft.com/office/drawing/2014/main" id="{795CFF44-E328-4670-85F1-5A773C477A3F}"/>
              </a:ext>
            </a:extLst>
          </p:cNvPr>
          <p:cNvPicPr>
            <a:picLocks noChangeAspect="1"/>
          </p:cNvPicPr>
          <p:nvPr/>
        </p:nvPicPr>
        <p:blipFill rotWithShape="1">
          <a:blip r:embed="rId3"/>
          <a:srcRect l="20242" t="56198" r="37767" b="6408"/>
          <a:stretch/>
        </p:blipFill>
        <p:spPr>
          <a:xfrm>
            <a:off x="4850911" y="4154033"/>
            <a:ext cx="3725450" cy="1866174"/>
          </a:xfrm>
          <a:prstGeom prst="rect">
            <a:avLst/>
          </a:prstGeom>
        </p:spPr>
      </p:pic>
      <p:sp>
        <p:nvSpPr>
          <p:cNvPr id="4" name="TextBox 3">
            <a:extLst>
              <a:ext uri="{FF2B5EF4-FFF2-40B4-BE49-F238E27FC236}">
                <a16:creationId xmlns:a16="http://schemas.microsoft.com/office/drawing/2014/main" id="{BA467CA3-FE0B-4823-9F85-D4F14EC5E239}"/>
              </a:ext>
            </a:extLst>
          </p:cNvPr>
          <p:cNvSpPr txBox="1"/>
          <p:nvPr/>
        </p:nvSpPr>
        <p:spPr>
          <a:xfrm>
            <a:off x="6228184" y="2300485"/>
            <a:ext cx="396262" cy="213585"/>
          </a:xfrm>
          <a:prstGeom prst="rect">
            <a:avLst/>
          </a:prstGeom>
          <a:noFill/>
        </p:spPr>
        <p:txBody>
          <a:bodyPr wrap="none" rtlCol="0">
            <a:spAutoFit/>
          </a:bodyPr>
          <a:lstStyle/>
          <a:p>
            <a:r>
              <a:rPr lang="en-US" sz="788" b="1" dirty="0">
                <a:solidFill>
                  <a:schemeClr val="bg1"/>
                </a:solidFill>
              </a:rPr>
              <a:t>LN=0</a:t>
            </a:r>
          </a:p>
        </p:txBody>
      </p:sp>
      <p:sp>
        <p:nvSpPr>
          <p:cNvPr id="9" name="TextBox 8">
            <a:extLst>
              <a:ext uri="{FF2B5EF4-FFF2-40B4-BE49-F238E27FC236}">
                <a16:creationId xmlns:a16="http://schemas.microsoft.com/office/drawing/2014/main" id="{420F01FA-1AA4-4345-AD27-D0D5481A81AF}"/>
              </a:ext>
            </a:extLst>
          </p:cNvPr>
          <p:cNvSpPr txBox="1"/>
          <p:nvPr/>
        </p:nvSpPr>
        <p:spPr>
          <a:xfrm>
            <a:off x="7811432" y="2300485"/>
            <a:ext cx="396262" cy="213585"/>
          </a:xfrm>
          <a:prstGeom prst="rect">
            <a:avLst/>
          </a:prstGeom>
          <a:noFill/>
        </p:spPr>
        <p:txBody>
          <a:bodyPr wrap="none" rtlCol="0">
            <a:spAutoFit/>
          </a:bodyPr>
          <a:lstStyle/>
          <a:p>
            <a:r>
              <a:rPr lang="en-US" sz="788" b="1" dirty="0">
                <a:solidFill>
                  <a:schemeClr val="bg1"/>
                </a:solidFill>
              </a:rPr>
              <a:t>LN=1</a:t>
            </a:r>
          </a:p>
        </p:txBody>
      </p:sp>
      <p:sp>
        <p:nvSpPr>
          <p:cNvPr id="10" name="TextBox 9">
            <a:extLst>
              <a:ext uri="{FF2B5EF4-FFF2-40B4-BE49-F238E27FC236}">
                <a16:creationId xmlns:a16="http://schemas.microsoft.com/office/drawing/2014/main" id="{BA5AE8F1-2D89-47F1-803D-52D04CE2879A}"/>
              </a:ext>
            </a:extLst>
          </p:cNvPr>
          <p:cNvSpPr txBox="1"/>
          <p:nvPr/>
        </p:nvSpPr>
        <p:spPr>
          <a:xfrm>
            <a:off x="6084168" y="4186927"/>
            <a:ext cx="396262" cy="213585"/>
          </a:xfrm>
          <a:prstGeom prst="rect">
            <a:avLst/>
          </a:prstGeom>
          <a:noFill/>
        </p:spPr>
        <p:txBody>
          <a:bodyPr wrap="none" rtlCol="0">
            <a:spAutoFit/>
          </a:bodyPr>
          <a:lstStyle/>
          <a:p>
            <a:r>
              <a:rPr lang="en-US" sz="788" b="1" dirty="0">
                <a:solidFill>
                  <a:schemeClr val="bg1"/>
                </a:solidFill>
              </a:rPr>
              <a:t>LN=2</a:t>
            </a:r>
          </a:p>
        </p:txBody>
      </p:sp>
      <p:sp>
        <p:nvSpPr>
          <p:cNvPr id="11" name="TextBox 10">
            <a:extLst>
              <a:ext uri="{FF2B5EF4-FFF2-40B4-BE49-F238E27FC236}">
                <a16:creationId xmlns:a16="http://schemas.microsoft.com/office/drawing/2014/main" id="{6EF1993F-F5BE-4E9C-B514-AEC66DAF3EA7}"/>
              </a:ext>
            </a:extLst>
          </p:cNvPr>
          <p:cNvSpPr txBox="1"/>
          <p:nvPr/>
        </p:nvSpPr>
        <p:spPr>
          <a:xfrm>
            <a:off x="7888026" y="4166659"/>
            <a:ext cx="396262" cy="213585"/>
          </a:xfrm>
          <a:prstGeom prst="rect">
            <a:avLst/>
          </a:prstGeom>
          <a:noFill/>
        </p:spPr>
        <p:txBody>
          <a:bodyPr wrap="none" rtlCol="0">
            <a:spAutoFit/>
          </a:bodyPr>
          <a:lstStyle/>
          <a:p>
            <a:r>
              <a:rPr lang="en-US" sz="788" b="1" dirty="0">
                <a:solidFill>
                  <a:schemeClr val="bg1"/>
                </a:solidFill>
              </a:rPr>
              <a:t>LN=3</a:t>
            </a:r>
          </a:p>
        </p:txBody>
      </p:sp>
      <p:pic>
        <p:nvPicPr>
          <p:cNvPr id="17" name="Picture 16">
            <a:extLst>
              <a:ext uri="{FF2B5EF4-FFF2-40B4-BE49-F238E27FC236}">
                <a16:creationId xmlns:a16="http://schemas.microsoft.com/office/drawing/2014/main" id="{84531612-F0F5-49FE-B49A-6EF497C640B7}"/>
              </a:ext>
            </a:extLst>
          </p:cNvPr>
          <p:cNvPicPr>
            <a:picLocks noChangeAspect="1"/>
          </p:cNvPicPr>
          <p:nvPr/>
        </p:nvPicPr>
        <p:blipFill rotWithShape="1">
          <a:blip r:embed="rId4">
            <a:extLst>
              <a:ext uri="{28A0092B-C50C-407E-A947-70E740481C1C}">
                <a14:useLocalDpi xmlns:a14="http://schemas.microsoft.com/office/drawing/2010/main" val="0"/>
              </a:ext>
            </a:extLst>
          </a:blip>
          <a:srcRect b="18996"/>
          <a:stretch/>
        </p:blipFill>
        <p:spPr>
          <a:xfrm>
            <a:off x="683568" y="4375006"/>
            <a:ext cx="3656997" cy="1851446"/>
          </a:xfrm>
          <a:prstGeom prst="rect">
            <a:avLst/>
          </a:prstGeom>
        </p:spPr>
      </p:pic>
      <p:sp>
        <p:nvSpPr>
          <p:cNvPr id="20" name="TextBox 19">
            <a:extLst>
              <a:ext uri="{FF2B5EF4-FFF2-40B4-BE49-F238E27FC236}">
                <a16:creationId xmlns:a16="http://schemas.microsoft.com/office/drawing/2014/main" id="{12C8C5D9-9F47-4714-89ED-68AF1B77F224}"/>
              </a:ext>
            </a:extLst>
          </p:cNvPr>
          <p:cNvSpPr txBox="1"/>
          <p:nvPr/>
        </p:nvSpPr>
        <p:spPr>
          <a:xfrm>
            <a:off x="5989582" y="6123209"/>
            <a:ext cx="2218112" cy="307777"/>
          </a:xfrm>
          <a:prstGeom prst="rect">
            <a:avLst/>
          </a:prstGeom>
          <a:noFill/>
        </p:spPr>
        <p:txBody>
          <a:bodyPr wrap="square" rtlCol="0">
            <a:spAutoFit/>
          </a:bodyPr>
          <a:lstStyle/>
          <a:p>
            <a:pPr marL="7144" marR="2858">
              <a:defRPr/>
            </a:pPr>
            <a:r>
              <a:rPr lang="en-US" sz="700" dirty="0">
                <a:latin typeface="Times New Roman" panose="02020603050405020304" pitchFamily="18" charset="0"/>
              </a:rPr>
              <a:t>Lænkholm A, et al. J Clin Oncol 33, 2015 (suppl; abstr 546) 2015.</a:t>
            </a:r>
          </a:p>
        </p:txBody>
      </p:sp>
      <p:pic>
        <p:nvPicPr>
          <p:cNvPr id="13" name="Billede 12">
            <a:extLst>
              <a:ext uri="{FF2B5EF4-FFF2-40B4-BE49-F238E27FC236}">
                <a16:creationId xmlns:a16="http://schemas.microsoft.com/office/drawing/2014/main" id="{D021059F-B739-C843-99DD-159188FC17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8755" y="59206"/>
            <a:ext cx="6892130" cy="249492"/>
          </a:xfrm>
          <a:prstGeom prst="rect">
            <a:avLst/>
          </a:prstGeom>
        </p:spPr>
      </p:pic>
      <p:sp>
        <p:nvSpPr>
          <p:cNvPr id="3" name="Tekstfelt 2">
            <a:extLst>
              <a:ext uri="{FF2B5EF4-FFF2-40B4-BE49-F238E27FC236}">
                <a16:creationId xmlns:a16="http://schemas.microsoft.com/office/drawing/2014/main" id="{0823106A-D8AD-364A-89E6-685E13250DF6}"/>
              </a:ext>
            </a:extLst>
          </p:cNvPr>
          <p:cNvSpPr txBox="1"/>
          <p:nvPr/>
        </p:nvSpPr>
        <p:spPr>
          <a:xfrm>
            <a:off x="3347864" y="4581128"/>
            <a:ext cx="583814" cy="369332"/>
          </a:xfrm>
          <a:prstGeom prst="rect">
            <a:avLst/>
          </a:prstGeom>
          <a:noFill/>
        </p:spPr>
        <p:txBody>
          <a:bodyPr wrap="none" rtlCol="0">
            <a:spAutoFit/>
          </a:bodyPr>
          <a:lstStyle/>
          <a:p>
            <a:r>
              <a:rPr lang="da-DK" dirty="0">
                <a:solidFill>
                  <a:schemeClr val="bg2"/>
                </a:solidFill>
              </a:rPr>
              <a:t>18%</a:t>
            </a:r>
          </a:p>
        </p:txBody>
      </p:sp>
      <p:sp>
        <p:nvSpPr>
          <p:cNvPr id="15" name="Tekstfelt 14">
            <a:extLst>
              <a:ext uri="{FF2B5EF4-FFF2-40B4-BE49-F238E27FC236}">
                <a16:creationId xmlns:a16="http://schemas.microsoft.com/office/drawing/2014/main" id="{D56914AB-DEEA-5F4D-80AE-A18E22A37C46}"/>
              </a:ext>
            </a:extLst>
          </p:cNvPr>
          <p:cNvSpPr txBox="1"/>
          <p:nvPr/>
        </p:nvSpPr>
        <p:spPr>
          <a:xfrm>
            <a:off x="3563888" y="5480774"/>
            <a:ext cx="466794" cy="369332"/>
          </a:xfrm>
          <a:prstGeom prst="rect">
            <a:avLst/>
          </a:prstGeom>
          <a:noFill/>
        </p:spPr>
        <p:txBody>
          <a:bodyPr wrap="none" rtlCol="0">
            <a:spAutoFit/>
          </a:bodyPr>
          <a:lstStyle/>
          <a:p>
            <a:r>
              <a:rPr lang="da-DK" dirty="0">
                <a:solidFill>
                  <a:schemeClr val="bg2"/>
                </a:solidFill>
              </a:rPr>
              <a:t>7%</a:t>
            </a:r>
          </a:p>
        </p:txBody>
      </p:sp>
    </p:spTree>
    <p:extLst>
      <p:ext uri="{BB962C8B-B14F-4D97-AF65-F5344CB8AC3E}">
        <p14:creationId xmlns:p14="http://schemas.microsoft.com/office/powerpoint/2010/main" val="41753602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45BF9D4-D342-0B4A-A612-0C02A5F6B17D}"/>
              </a:ext>
            </a:extLst>
          </p:cNvPr>
          <p:cNvSpPr>
            <a:spLocks noGrp="1"/>
          </p:cNvSpPr>
          <p:nvPr>
            <p:ph type="title"/>
          </p:nvPr>
        </p:nvSpPr>
        <p:spPr>
          <a:xfrm>
            <a:off x="683568" y="517358"/>
            <a:ext cx="7772400" cy="1143000"/>
          </a:xfrm>
        </p:spPr>
        <p:txBody>
          <a:bodyPr>
            <a:normAutofit fontScale="90000"/>
          </a:bodyPr>
          <a:lstStyle/>
          <a:p>
            <a:r>
              <a:rPr lang="en-US" dirty="0" err="1"/>
              <a:t>Kan</a:t>
            </a:r>
            <a:r>
              <a:rPr lang="en-US" dirty="0"/>
              <a:t> </a:t>
            </a:r>
            <a:r>
              <a:rPr lang="en-US" dirty="0" err="1"/>
              <a:t>genprofiler</a:t>
            </a:r>
            <a:r>
              <a:rPr lang="en-US" dirty="0"/>
              <a:t> </a:t>
            </a:r>
            <a:r>
              <a:rPr lang="en-US" dirty="0" err="1"/>
              <a:t>bruges</a:t>
            </a:r>
            <a:r>
              <a:rPr lang="en-US" dirty="0"/>
              <a:t> </a:t>
            </a:r>
            <a:r>
              <a:rPr lang="en-US" dirty="0" err="1"/>
              <a:t>til</a:t>
            </a:r>
            <a:r>
              <a:rPr lang="en-US" dirty="0"/>
              <a:t> </a:t>
            </a:r>
            <a:r>
              <a:rPr lang="en-US" dirty="0" err="1"/>
              <a:t>forudsige</a:t>
            </a:r>
            <a:r>
              <a:rPr lang="en-US" dirty="0"/>
              <a:t> </a:t>
            </a:r>
            <a:r>
              <a:rPr lang="en-US" dirty="0" err="1"/>
              <a:t>typen</a:t>
            </a:r>
            <a:r>
              <a:rPr lang="en-US" dirty="0"/>
              <a:t> </a:t>
            </a:r>
            <a:r>
              <a:rPr lang="en-US" dirty="0" err="1"/>
              <a:t>af</a:t>
            </a:r>
            <a:r>
              <a:rPr lang="en-US" dirty="0"/>
              <a:t> </a:t>
            </a:r>
            <a:r>
              <a:rPr lang="en-US" dirty="0" err="1"/>
              <a:t>kemoterapi</a:t>
            </a:r>
            <a:r>
              <a:rPr lang="en-US" dirty="0"/>
              <a:t>?</a:t>
            </a:r>
            <a:endParaRPr lang="da-DK" dirty="0"/>
          </a:p>
        </p:txBody>
      </p:sp>
      <p:pic>
        <p:nvPicPr>
          <p:cNvPr id="13" name="Billede 12">
            <a:extLst>
              <a:ext uri="{FF2B5EF4-FFF2-40B4-BE49-F238E27FC236}">
                <a16:creationId xmlns:a16="http://schemas.microsoft.com/office/drawing/2014/main" id="{D021059F-B739-C843-99DD-159188FC17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755" y="59206"/>
            <a:ext cx="6892130" cy="249492"/>
          </a:xfrm>
          <a:prstGeom prst="rect">
            <a:avLst/>
          </a:prstGeom>
        </p:spPr>
      </p:pic>
      <p:pic>
        <p:nvPicPr>
          <p:cNvPr id="18" name="Bildobjekt 1" descr="2.tiff">
            <a:extLst>
              <a:ext uri="{FF2B5EF4-FFF2-40B4-BE49-F238E27FC236}">
                <a16:creationId xmlns:a16="http://schemas.microsoft.com/office/drawing/2014/main" id="{D7189AC7-32AF-7F49-A9D7-31CCA4F9F9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5656" y="2276475"/>
            <a:ext cx="6084168" cy="3429885"/>
          </a:xfrm>
          <a:prstGeom prst="rect">
            <a:avLst/>
          </a:prstGeom>
        </p:spPr>
      </p:pic>
    </p:spTree>
    <p:extLst>
      <p:ext uri="{BB962C8B-B14F-4D97-AF65-F5344CB8AC3E}">
        <p14:creationId xmlns:p14="http://schemas.microsoft.com/office/powerpoint/2010/main" val="22186675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Bildobjekt 1" descr="3.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0900"/>
            <a:ext cx="9144000" cy="5152159"/>
          </a:xfrm>
          <a:prstGeom prst="rect">
            <a:avLst/>
          </a:prstGeom>
        </p:spPr>
      </p:pic>
    </p:spTree>
    <p:extLst>
      <p:ext uri="{BB962C8B-B14F-4D97-AF65-F5344CB8AC3E}">
        <p14:creationId xmlns:p14="http://schemas.microsoft.com/office/powerpoint/2010/main" val="8672686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Bildobjekt 1" descr="5.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 y="1412776"/>
            <a:ext cx="9144000" cy="4900054"/>
          </a:xfrm>
          <a:prstGeom prst="rect">
            <a:avLst/>
          </a:prstGeom>
        </p:spPr>
      </p:pic>
      <p:sp>
        <p:nvSpPr>
          <p:cNvPr id="3" name="Titel 4">
            <a:extLst>
              <a:ext uri="{FF2B5EF4-FFF2-40B4-BE49-F238E27FC236}">
                <a16:creationId xmlns:a16="http://schemas.microsoft.com/office/drawing/2014/main" id="{D319566F-5B58-4647-8094-C77B72A1A5D9}"/>
              </a:ext>
            </a:extLst>
          </p:cNvPr>
          <p:cNvSpPr txBox="1">
            <a:spLocks/>
          </p:cNvSpPr>
          <p:nvPr/>
        </p:nvSpPr>
        <p:spPr>
          <a:xfrm>
            <a:off x="683568" y="517358"/>
            <a:ext cx="7704856" cy="895418"/>
          </a:xfrm>
          <a:prstGeom prst="rect">
            <a:avLst/>
          </a:prstGeom>
        </p:spPr>
        <p:txBody>
          <a:bodyP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t>Kan genprofiler bruges til forudsige typen af kemoterapi?</a:t>
            </a:r>
            <a:endParaRPr lang="da-DK" dirty="0"/>
          </a:p>
        </p:txBody>
      </p:sp>
      <p:pic>
        <p:nvPicPr>
          <p:cNvPr id="4" name="Billede 3">
            <a:extLst>
              <a:ext uri="{FF2B5EF4-FFF2-40B4-BE49-F238E27FC236}">
                <a16:creationId xmlns:a16="http://schemas.microsoft.com/office/drawing/2014/main" id="{399B6D61-57B0-6748-BB39-BEC867166A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8755" y="59206"/>
            <a:ext cx="6832236" cy="247324"/>
          </a:xfrm>
          <a:prstGeom prst="rect">
            <a:avLst/>
          </a:prstGeom>
        </p:spPr>
      </p:pic>
    </p:spTree>
    <p:extLst>
      <p:ext uri="{BB962C8B-B14F-4D97-AF65-F5344CB8AC3E}">
        <p14:creationId xmlns:p14="http://schemas.microsoft.com/office/powerpoint/2010/main" val="1715360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el 3"/>
          <p:cNvSpPr>
            <a:spLocks noGrp="1"/>
          </p:cNvSpPr>
          <p:nvPr>
            <p:ph type="title" idx="4294967295"/>
          </p:nvPr>
        </p:nvSpPr>
        <p:spPr/>
        <p:txBody>
          <a:bodyPr/>
          <a:lstStyle/>
          <a:p>
            <a:pPr eaLnBrk="1" hangingPunct="1">
              <a:defRPr/>
            </a:pPr>
            <a:endParaRPr lang="da-DK">
              <a:ea typeface="+mj-ea"/>
              <a:cs typeface="+mj-cs"/>
            </a:endParaRPr>
          </a:p>
        </p:txBody>
      </p:sp>
      <p:pic>
        <p:nvPicPr>
          <p:cNvPr id="47107" name="Billede 4" descr="dk vs norde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57251"/>
            <a:ext cx="6858000" cy="5079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Rektangel 5"/>
          <p:cNvSpPr>
            <a:spLocks noChangeArrowheads="1"/>
          </p:cNvSpPr>
          <p:nvPr/>
        </p:nvSpPr>
        <p:spPr bwMode="auto">
          <a:xfrm>
            <a:off x="3714750" y="971550"/>
            <a:ext cx="155042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FF99"/>
              </a:buClr>
              <a:buChar char="•"/>
              <a:defRPr sz="3200">
                <a:solidFill>
                  <a:srgbClr val="FFFF00"/>
                </a:solidFill>
                <a:latin typeface="Trebuchet MS" pitchFamily="34" charset="0"/>
                <a:ea typeface="MS PGothic" pitchFamily="34" charset="-128"/>
              </a:defRPr>
            </a:lvl1pPr>
            <a:lvl2pPr marL="742950" indent="-285750" eaLnBrk="0" hangingPunct="0">
              <a:spcBef>
                <a:spcPct val="20000"/>
              </a:spcBef>
              <a:buClr>
                <a:srgbClr val="FFFF99"/>
              </a:buClr>
              <a:buChar char="–"/>
              <a:defRPr sz="2800">
                <a:solidFill>
                  <a:srgbClr val="FFFF00"/>
                </a:solidFill>
                <a:latin typeface="Trebuchet MS" pitchFamily="34" charset="0"/>
                <a:ea typeface="MS PGothic" pitchFamily="34" charset="-128"/>
              </a:defRPr>
            </a:lvl2pPr>
            <a:lvl3pPr marL="1143000" indent="-228600" eaLnBrk="0" hangingPunct="0">
              <a:spcBef>
                <a:spcPct val="20000"/>
              </a:spcBef>
              <a:buClr>
                <a:srgbClr val="FFFF99"/>
              </a:buClr>
              <a:buChar char="•"/>
              <a:defRPr sz="2400">
                <a:solidFill>
                  <a:srgbClr val="00CCFF"/>
                </a:solidFill>
                <a:latin typeface="Trebuchet MS" pitchFamily="34" charset="0"/>
                <a:ea typeface="MS PGothic" pitchFamily="34" charset="-128"/>
              </a:defRPr>
            </a:lvl3pPr>
            <a:lvl4pPr marL="1600200" indent="-228600" eaLnBrk="0" hangingPunct="0">
              <a:spcBef>
                <a:spcPct val="20000"/>
              </a:spcBef>
              <a:buClr>
                <a:srgbClr val="FFFF99"/>
              </a:buClr>
              <a:buChar char="–"/>
              <a:defRPr sz="2000">
                <a:solidFill>
                  <a:srgbClr val="00CCFF"/>
                </a:solidFill>
                <a:latin typeface="Trebuchet MS" pitchFamily="34" charset="0"/>
                <a:ea typeface="MS PGothic" pitchFamily="34" charset="-128"/>
              </a:defRPr>
            </a:lvl4pPr>
            <a:lvl5pPr marL="2057400" indent="-228600" eaLnBrk="0" hangingPunct="0">
              <a:spcBef>
                <a:spcPct val="20000"/>
              </a:spcBef>
              <a:buClr>
                <a:srgbClr val="FFFF99"/>
              </a:buClr>
              <a:buChar char="»"/>
              <a:defRPr sz="2000">
                <a:solidFill>
                  <a:srgbClr val="00CCFF"/>
                </a:solidFill>
                <a:latin typeface="Trebuchet MS" pitchFamily="34" charset="0"/>
                <a:ea typeface="MS PGothic" pitchFamily="34" charset="-128"/>
              </a:defRPr>
            </a:lvl5pPr>
            <a:lvl6pPr marL="2514600" indent="-228600" eaLnBrk="0" fontAlgn="base" hangingPunct="0">
              <a:spcBef>
                <a:spcPct val="20000"/>
              </a:spcBef>
              <a:spcAft>
                <a:spcPct val="0"/>
              </a:spcAft>
              <a:buClr>
                <a:srgbClr val="FFFF99"/>
              </a:buClr>
              <a:buChar char="»"/>
              <a:defRPr sz="2000">
                <a:solidFill>
                  <a:srgbClr val="00CCFF"/>
                </a:solidFill>
                <a:latin typeface="Trebuchet MS" pitchFamily="34" charset="0"/>
                <a:ea typeface="MS PGothic" pitchFamily="34" charset="-128"/>
              </a:defRPr>
            </a:lvl6pPr>
            <a:lvl7pPr marL="2971800" indent="-228600" eaLnBrk="0" fontAlgn="base" hangingPunct="0">
              <a:spcBef>
                <a:spcPct val="20000"/>
              </a:spcBef>
              <a:spcAft>
                <a:spcPct val="0"/>
              </a:spcAft>
              <a:buClr>
                <a:srgbClr val="FFFF99"/>
              </a:buClr>
              <a:buChar char="»"/>
              <a:defRPr sz="2000">
                <a:solidFill>
                  <a:srgbClr val="00CCFF"/>
                </a:solidFill>
                <a:latin typeface="Trebuchet MS" pitchFamily="34" charset="0"/>
                <a:ea typeface="MS PGothic" pitchFamily="34" charset="-128"/>
              </a:defRPr>
            </a:lvl7pPr>
            <a:lvl8pPr marL="3429000" indent="-228600" eaLnBrk="0" fontAlgn="base" hangingPunct="0">
              <a:spcBef>
                <a:spcPct val="20000"/>
              </a:spcBef>
              <a:spcAft>
                <a:spcPct val="0"/>
              </a:spcAft>
              <a:buClr>
                <a:srgbClr val="FFFF99"/>
              </a:buClr>
              <a:buChar char="»"/>
              <a:defRPr sz="2000">
                <a:solidFill>
                  <a:srgbClr val="00CCFF"/>
                </a:solidFill>
                <a:latin typeface="Trebuchet MS" pitchFamily="34" charset="0"/>
                <a:ea typeface="MS PGothic" pitchFamily="34" charset="-128"/>
              </a:defRPr>
            </a:lvl8pPr>
            <a:lvl9pPr marL="3886200" indent="-228600" eaLnBrk="0" fontAlgn="base" hangingPunct="0">
              <a:spcBef>
                <a:spcPct val="20000"/>
              </a:spcBef>
              <a:spcAft>
                <a:spcPct val="0"/>
              </a:spcAft>
              <a:buClr>
                <a:srgbClr val="FFFF99"/>
              </a:buClr>
              <a:buChar char="»"/>
              <a:defRPr sz="2000">
                <a:solidFill>
                  <a:srgbClr val="00CCFF"/>
                </a:solidFill>
                <a:latin typeface="Trebuchet MS" pitchFamily="34" charset="0"/>
                <a:ea typeface="MS PGothic" pitchFamily="34" charset="-128"/>
              </a:defRPr>
            </a:lvl9pPr>
          </a:lstStyle>
          <a:p>
            <a:pPr eaLnBrk="1" hangingPunct="1">
              <a:spcBef>
                <a:spcPct val="0"/>
              </a:spcBef>
              <a:buClrTx/>
              <a:buFontTx/>
              <a:buNone/>
            </a:pPr>
            <a:r>
              <a:rPr lang="da-DK" altLang="da-DK" sz="1350">
                <a:solidFill>
                  <a:srgbClr val="FFFFFF"/>
                </a:solidFill>
                <a:latin typeface="Arial" pitchFamily="34" charset="0"/>
              </a:rPr>
              <a:t>A. Engeland et al.</a:t>
            </a:r>
          </a:p>
        </p:txBody>
      </p:sp>
      <p:sp>
        <p:nvSpPr>
          <p:cNvPr id="7" name="Afrundet rektangel 6"/>
          <p:cNvSpPr>
            <a:spLocks noChangeArrowheads="1"/>
          </p:cNvSpPr>
          <p:nvPr/>
        </p:nvSpPr>
        <p:spPr bwMode="auto">
          <a:xfrm>
            <a:off x="4171950" y="2228850"/>
            <a:ext cx="2343150" cy="914400"/>
          </a:xfrm>
          <a:prstGeom prst="roundRect">
            <a:avLst>
              <a:gd name="adj" fmla="val 16667"/>
            </a:avLst>
          </a:prstGeom>
          <a:solidFill>
            <a:schemeClr val="bg1"/>
          </a:solidFill>
          <a:ln>
            <a:headEnd/>
            <a:tailEnd/>
          </a:ln>
        </p:spPr>
        <p:style>
          <a:lnRef idx="0">
            <a:schemeClr val="accent3"/>
          </a:lnRef>
          <a:fillRef idx="3">
            <a:schemeClr val="accent3"/>
          </a:fillRef>
          <a:effectRef idx="3">
            <a:schemeClr val="accent3"/>
          </a:effectRef>
          <a:fontRef idx="minor">
            <a:schemeClr val="lt1"/>
          </a:fontRef>
        </p:style>
        <p:txBody>
          <a:bodyPr anchor="ctr"/>
          <a:lstStyle/>
          <a:p>
            <a:pPr algn="ctr">
              <a:defRPr/>
            </a:pPr>
            <a:r>
              <a:rPr lang="da-DK" sz="3600" dirty="0">
                <a:solidFill>
                  <a:srgbClr val="FFFF00"/>
                </a:solidFill>
              </a:rPr>
              <a:t>DBCG</a:t>
            </a:r>
          </a:p>
        </p:txBody>
      </p:sp>
      <p:sp>
        <p:nvSpPr>
          <p:cNvPr id="11270" name="Tekstboks 7"/>
          <p:cNvSpPr txBox="1">
            <a:spLocks noChangeArrowheads="1"/>
          </p:cNvSpPr>
          <p:nvPr/>
        </p:nvSpPr>
        <p:spPr bwMode="auto">
          <a:xfrm>
            <a:off x="2286001" y="4857751"/>
            <a:ext cx="3992953" cy="507831"/>
          </a:xfrm>
          <a:prstGeom prst="rect">
            <a:avLst/>
          </a:prstGeom>
          <a:ln>
            <a:headEnd/>
            <a:tailEnd/>
          </a:ln>
          <a:effectLst>
            <a:glow rad="101600">
              <a:schemeClr val="accent3">
                <a:alpha val="75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da-DK" altLang="da-DK" sz="1350" b="1">
                <a:solidFill>
                  <a:srgbClr val="575863"/>
                </a:solidFill>
              </a:rPr>
              <a:t>25% døde inden for 1.5 år og 50% døde inden for 5 år</a:t>
            </a:r>
          </a:p>
          <a:p>
            <a:pPr eaLnBrk="1" hangingPunct="1">
              <a:defRPr/>
            </a:pPr>
            <a:r>
              <a:rPr lang="da-DK" altLang="da-DK" sz="1350" b="1">
                <a:solidFill>
                  <a:srgbClr val="575863"/>
                </a:solidFill>
              </a:rPr>
              <a:t>Betydelig geografisk variation!!!</a:t>
            </a:r>
          </a:p>
        </p:txBody>
      </p:sp>
    </p:spTree>
    <p:extLst>
      <p:ext uri="{BB962C8B-B14F-4D97-AF65-F5344CB8AC3E}">
        <p14:creationId xmlns:p14="http://schemas.microsoft.com/office/powerpoint/2010/main" val="3381230786"/>
      </p:ext>
    </p:extLst>
  </p:cSld>
  <p:clrMapOvr>
    <a:masterClrMapping/>
  </p:clrMapOvr>
  <p:transition>
    <p:circle/>
  </p:transition>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Bildobjekt 1" descr="1.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40768"/>
            <a:ext cx="9144000" cy="5168348"/>
          </a:xfrm>
          <a:prstGeom prst="rect">
            <a:avLst/>
          </a:prstGeom>
        </p:spPr>
      </p:pic>
      <p:sp>
        <p:nvSpPr>
          <p:cNvPr id="3" name="Titel 4">
            <a:extLst>
              <a:ext uri="{FF2B5EF4-FFF2-40B4-BE49-F238E27FC236}">
                <a16:creationId xmlns:a16="http://schemas.microsoft.com/office/drawing/2014/main" id="{10EC39FD-0357-9B44-98A9-7A50B718D6F9}"/>
              </a:ext>
            </a:extLst>
          </p:cNvPr>
          <p:cNvSpPr txBox="1">
            <a:spLocks/>
          </p:cNvSpPr>
          <p:nvPr/>
        </p:nvSpPr>
        <p:spPr>
          <a:xfrm>
            <a:off x="683568" y="517358"/>
            <a:ext cx="7704856" cy="463370"/>
          </a:xfrm>
          <a:prstGeom prst="rect">
            <a:avLst/>
          </a:prstGeom>
        </p:spPr>
        <p:txBody>
          <a:bodyPr>
            <a:normAutofit fontScale="5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dirty="0" err="1"/>
              <a:t>Kan</a:t>
            </a:r>
            <a:r>
              <a:rPr lang="en-US" dirty="0"/>
              <a:t> </a:t>
            </a:r>
            <a:r>
              <a:rPr lang="en-US" dirty="0" err="1"/>
              <a:t>genprofiler</a:t>
            </a:r>
            <a:r>
              <a:rPr lang="en-US" dirty="0"/>
              <a:t> </a:t>
            </a:r>
            <a:r>
              <a:rPr lang="en-US" dirty="0" err="1"/>
              <a:t>bruges</a:t>
            </a:r>
            <a:r>
              <a:rPr lang="en-US" dirty="0"/>
              <a:t> </a:t>
            </a:r>
            <a:r>
              <a:rPr lang="en-US" dirty="0" err="1"/>
              <a:t>til</a:t>
            </a:r>
            <a:r>
              <a:rPr lang="en-US" dirty="0"/>
              <a:t> </a:t>
            </a:r>
            <a:r>
              <a:rPr lang="en-US" dirty="0" err="1"/>
              <a:t>forudsige</a:t>
            </a:r>
            <a:r>
              <a:rPr lang="en-US" dirty="0"/>
              <a:t> </a:t>
            </a:r>
            <a:r>
              <a:rPr lang="en-US" dirty="0" err="1"/>
              <a:t>typen</a:t>
            </a:r>
            <a:r>
              <a:rPr lang="en-US" dirty="0"/>
              <a:t> </a:t>
            </a:r>
            <a:r>
              <a:rPr lang="en-US" dirty="0" err="1"/>
              <a:t>af</a:t>
            </a:r>
            <a:r>
              <a:rPr lang="en-US" dirty="0"/>
              <a:t> </a:t>
            </a:r>
            <a:r>
              <a:rPr lang="en-US" dirty="0" err="1"/>
              <a:t>kemoterapi</a:t>
            </a:r>
            <a:r>
              <a:rPr lang="en-US" dirty="0"/>
              <a:t>?</a:t>
            </a:r>
            <a:endParaRPr lang="da-DK" dirty="0"/>
          </a:p>
        </p:txBody>
      </p:sp>
      <p:pic>
        <p:nvPicPr>
          <p:cNvPr id="4" name="Billede 3">
            <a:extLst>
              <a:ext uri="{FF2B5EF4-FFF2-40B4-BE49-F238E27FC236}">
                <a16:creationId xmlns:a16="http://schemas.microsoft.com/office/drawing/2014/main" id="{97180DE7-22D8-9F48-B75A-B0CB7E1C2D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8755" y="59206"/>
            <a:ext cx="6832236" cy="247324"/>
          </a:xfrm>
          <a:prstGeom prst="rect">
            <a:avLst/>
          </a:prstGeom>
        </p:spPr>
      </p:pic>
    </p:spTree>
    <p:extLst>
      <p:ext uri="{BB962C8B-B14F-4D97-AF65-F5344CB8AC3E}">
        <p14:creationId xmlns:p14="http://schemas.microsoft.com/office/powerpoint/2010/main" val="565520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C09E89-4DA3-5549-92B0-CBA84BAA19AF}"/>
              </a:ext>
            </a:extLst>
          </p:cNvPr>
          <p:cNvSpPr>
            <a:spLocks noGrp="1"/>
          </p:cNvSpPr>
          <p:nvPr>
            <p:ph type="title"/>
          </p:nvPr>
        </p:nvSpPr>
        <p:spPr/>
        <p:txBody>
          <a:bodyPr/>
          <a:lstStyle/>
          <a:p>
            <a:r>
              <a:rPr lang="da-DK" dirty="0">
                <a:solidFill>
                  <a:srgbClr val="FFFF00"/>
                </a:solidFill>
              </a:rPr>
              <a:t>Kemoterapi</a:t>
            </a:r>
          </a:p>
        </p:txBody>
      </p:sp>
      <p:sp>
        <p:nvSpPr>
          <p:cNvPr id="3" name="Pladsholder til indhold 2">
            <a:extLst>
              <a:ext uri="{FF2B5EF4-FFF2-40B4-BE49-F238E27FC236}">
                <a16:creationId xmlns:a16="http://schemas.microsoft.com/office/drawing/2014/main" id="{E5490527-B501-D44D-BB48-070107B0A9A1}"/>
              </a:ext>
            </a:extLst>
          </p:cNvPr>
          <p:cNvSpPr>
            <a:spLocks noGrp="1"/>
          </p:cNvSpPr>
          <p:nvPr>
            <p:ph idx="1"/>
          </p:nvPr>
        </p:nvSpPr>
        <p:spPr/>
        <p:txBody>
          <a:bodyPr/>
          <a:lstStyle/>
          <a:p>
            <a:r>
              <a:rPr lang="da-DK" dirty="0"/>
              <a:t>NU – kombination af </a:t>
            </a:r>
            <a:r>
              <a:rPr lang="da-DK" dirty="0" err="1"/>
              <a:t>antrakcyklin</a:t>
            </a:r>
            <a:r>
              <a:rPr lang="da-DK" dirty="0"/>
              <a:t> og </a:t>
            </a:r>
            <a:r>
              <a:rPr lang="da-DK" dirty="0" err="1"/>
              <a:t>taxan</a:t>
            </a:r>
            <a:endParaRPr lang="da-DK" dirty="0"/>
          </a:p>
          <a:p>
            <a:r>
              <a:rPr lang="da-DK" dirty="0"/>
              <a:t>Inden for det næste år - DOSE-DENSE</a:t>
            </a:r>
          </a:p>
        </p:txBody>
      </p:sp>
      <p:pic>
        <p:nvPicPr>
          <p:cNvPr id="4" name="Billede 3">
            <a:extLst>
              <a:ext uri="{FF2B5EF4-FFF2-40B4-BE49-F238E27FC236}">
                <a16:creationId xmlns:a16="http://schemas.microsoft.com/office/drawing/2014/main" id="{8F7724EF-F1B5-014B-964C-DC5E5E4A00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928" y="1340768"/>
            <a:ext cx="4608807" cy="4968937"/>
          </a:xfrm>
          <a:prstGeom prst="rect">
            <a:avLst/>
          </a:prstGeom>
        </p:spPr>
      </p:pic>
    </p:spTree>
    <p:extLst>
      <p:ext uri="{BB962C8B-B14F-4D97-AF65-F5344CB8AC3E}">
        <p14:creationId xmlns:p14="http://schemas.microsoft.com/office/powerpoint/2010/main" val="1072224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950D9F-DADD-7049-B58A-C3C8A9AF6184}"/>
              </a:ext>
            </a:extLst>
          </p:cNvPr>
          <p:cNvSpPr>
            <a:spLocks noGrp="1"/>
          </p:cNvSpPr>
          <p:nvPr>
            <p:ph type="title"/>
          </p:nvPr>
        </p:nvSpPr>
        <p:spPr/>
        <p:txBody>
          <a:bodyPr/>
          <a:lstStyle/>
          <a:p>
            <a:r>
              <a:rPr lang="da-DK" dirty="0">
                <a:solidFill>
                  <a:srgbClr val="FFFF00"/>
                </a:solidFill>
              </a:rPr>
              <a:t>HER2-rettet behandling</a:t>
            </a:r>
          </a:p>
        </p:txBody>
      </p:sp>
      <p:sp>
        <p:nvSpPr>
          <p:cNvPr id="3" name="Pladsholder til indhold 2">
            <a:extLst>
              <a:ext uri="{FF2B5EF4-FFF2-40B4-BE49-F238E27FC236}">
                <a16:creationId xmlns:a16="http://schemas.microsoft.com/office/drawing/2014/main" id="{F5CF8C0C-1A3C-CA49-A9A8-F75F65D5659B}"/>
              </a:ext>
            </a:extLst>
          </p:cNvPr>
          <p:cNvSpPr>
            <a:spLocks noGrp="1"/>
          </p:cNvSpPr>
          <p:nvPr>
            <p:ph idx="1"/>
          </p:nvPr>
        </p:nvSpPr>
        <p:spPr/>
        <p:txBody>
          <a:bodyPr>
            <a:normAutofit/>
          </a:bodyPr>
          <a:lstStyle/>
          <a:p>
            <a:r>
              <a:rPr lang="da-DK" dirty="0"/>
              <a:t>NU – 1 års </a:t>
            </a:r>
            <a:r>
              <a:rPr lang="da-DK" dirty="0" err="1"/>
              <a:t>herceptin</a:t>
            </a:r>
            <a:r>
              <a:rPr lang="da-DK" dirty="0"/>
              <a:t>/</a:t>
            </a:r>
            <a:r>
              <a:rPr lang="da-DK" dirty="0" err="1"/>
              <a:t>trastuzumab</a:t>
            </a:r>
            <a:endParaRPr lang="da-DK" dirty="0"/>
          </a:p>
          <a:p>
            <a:endParaRPr lang="da-DK" dirty="0"/>
          </a:p>
          <a:p>
            <a:r>
              <a:rPr lang="da-DK" dirty="0"/>
              <a:t>I USA: </a:t>
            </a:r>
          </a:p>
          <a:p>
            <a:r>
              <a:rPr lang="da-DK" dirty="0" err="1">
                <a:solidFill>
                  <a:srgbClr val="FFFF00"/>
                </a:solidFill>
              </a:rPr>
              <a:t>pertuzumab</a:t>
            </a:r>
            <a:r>
              <a:rPr lang="da-DK" dirty="0"/>
              <a:t> in patients with node-positive, HER2-positive </a:t>
            </a:r>
            <a:r>
              <a:rPr lang="da-DK" dirty="0" err="1"/>
              <a:t>breast</a:t>
            </a:r>
            <a:r>
              <a:rPr lang="da-DK" dirty="0"/>
              <a:t> cancer</a:t>
            </a:r>
          </a:p>
          <a:p>
            <a:r>
              <a:rPr lang="da-DK" dirty="0" err="1">
                <a:solidFill>
                  <a:srgbClr val="FFFF00"/>
                </a:solidFill>
              </a:rPr>
              <a:t>neratinib</a:t>
            </a:r>
            <a:r>
              <a:rPr lang="da-DK" dirty="0"/>
              <a:t> in patients with HER2-positive, </a:t>
            </a:r>
            <a:r>
              <a:rPr lang="da-DK" dirty="0" err="1"/>
              <a:t>hormone</a:t>
            </a:r>
            <a:r>
              <a:rPr lang="da-DK" dirty="0"/>
              <a:t> receptor positive, and node-positive </a:t>
            </a:r>
            <a:r>
              <a:rPr lang="da-DK" dirty="0" err="1"/>
              <a:t>disease</a:t>
            </a:r>
            <a:r>
              <a:rPr lang="da-DK" dirty="0"/>
              <a:t>.</a:t>
            </a:r>
          </a:p>
          <a:p>
            <a:endParaRPr lang="da-DK" dirty="0"/>
          </a:p>
        </p:txBody>
      </p:sp>
      <p:sp>
        <p:nvSpPr>
          <p:cNvPr id="4" name="Rektangel 3">
            <a:extLst>
              <a:ext uri="{FF2B5EF4-FFF2-40B4-BE49-F238E27FC236}">
                <a16:creationId xmlns:a16="http://schemas.microsoft.com/office/drawing/2014/main" id="{E953D659-1413-164C-BBAE-745E146A99CA}"/>
              </a:ext>
            </a:extLst>
          </p:cNvPr>
          <p:cNvSpPr/>
          <p:nvPr/>
        </p:nvSpPr>
        <p:spPr>
          <a:xfrm rot="20329374">
            <a:off x="1044370" y="2655752"/>
            <a:ext cx="6839236" cy="190653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dirty="0">
                <a:solidFill>
                  <a:schemeClr val="bg1"/>
                </a:solidFill>
              </a:rPr>
              <a:t>Der søges om godkendelse i EU</a:t>
            </a:r>
          </a:p>
        </p:txBody>
      </p:sp>
    </p:spTree>
    <p:extLst>
      <p:ext uri="{BB962C8B-B14F-4D97-AF65-F5344CB8AC3E}">
        <p14:creationId xmlns:p14="http://schemas.microsoft.com/office/powerpoint/2010/main" val="209827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Content Placeholder 6"/>
          <p:cNvSpPr>
            <a:spLocks noGrp="1"/>
          </p:cNvSpPr>
          <p:nvPr>
            <p:ph idx="1"/>
          </p:nvPr>
        </p:nvSpPr>
        <p:spPr>
          <a:xfrm>
            <a:off x="395288" y="5241925"/>
            <a:ext cx="8355012" cy="627063"/>
          </a:xfrm>
        </p:spPr>
        <p:txBody>
          <a:bodyPr>
            <a:normAutofit fontScale="47500" lnSpcReduction="20000"/>
          </a:bodyPr>
          <a:lstStyle/>
          <a:p>
            <a:pPr>
              <a:spcBef>
                <a:spcPct val="0"/>
              </a:spcBef>
              <a:spcAft>
                <a:spcPts val="300"/>
              </a:spcAft>
            </a:pPr>
            <a:r>
              <a:rPr lang="en-GB" altLang="da-DK" sz="1400"/>
              <a:t>Pertuzumab binds to subdomain II and inhibits ligand-dependent signalling</a:t>
            </a:r>
            <a:r>
              <a:rPr lang="en-GB" altLang="da-DK" sz="1400" baseline="30000"/>
              <a:t>1</a:t>
            </a:r>
            <a:r>
              <a:rPr lang="en-GB" altLang="da-DK" sz="1400"/>
              <a:t> </a:t>
            </a:r>
          </a:p>
          <a:p>
            <a:pPr>
              <a:spcBef>
                <a:spcPct val="0"/>
              </a:spcBef>
              <a:spcAft>
                <a:spcPts val="300"/>
              </a:spcAft>
            </a:pPr>
            <a:r>
              <a:rPr lang="en-US" altLang="da-DK" sz="1400"/>
              <a:t>Trastuzumab binds to subdomain IV and inhibits </a:t>
            </a:r>
            <a:r>
              <a:rPr lang="en-GB" altLang="da-DK" sz="1400"/>
              <a:t>ligand-independent </a:t>
            </a:r>
            <a:r>
              <a:rPr lang="en-US" altLang="da-DK" sz="1400"/>
              <a:t>intracellular signalling</a:t>
            </a:r>
            <a:r>
              <a:rPr lang="en-GB" altLang="da-DK" sz="1400" baseline="30000"/>
              <a:t>2</a:t>
            </a:r>
            <a:endParaRPr lang="en-GB" altLang="da-DK" sz="1400"/>
          </a:p>
          <a:p>
            <a:pPr>
              <a:spcBef>
                <a:spcPct val="0"/>
              </a:spcBef>
              <a:spcAft>
                <a:spcPts val="300"/>
              </a:spcAft>
            </a:pPr>
            <a:r>
              <a:rPr lang="en-GB" altLang="da-DK" sz="1400" b="1"/>
              <a:t>The pertuzumab–trastuzumab combination offers a more comprehensive HER2 blockade</a:t>
            </a:r>
            <a:r>
              <a:rPr lang="en-GB" altLang="da-DK" sz="1400" b="1" baseline="30000"/>
              <a:t>3,4</a:t>
            </a:r>
            <a:endParaRPr lang="en-GB" altLang="da-DK" sz="1400" b="1"/>
          </a:p>
          <a:p>
            <a:pPr lvl="1">
              <a:spcBef>
                <a:spcPct val="0"/>
              </a:spcBef>
              <a:spcAft>
                <a:spcPts val="300"/>
              </a:spcAft>
            </a:pPr>
            <a:r>
              <a:rPr lang="en-US" altLang="da-DK" sz="1400"/>
              <a:t> The same MOA principles apply to pertuzumab–T-DM1 combination</a:t>
            </a:r>
            <a:r>
              <a:rPr lang="en-GB" altLang="da-DK" sz="1400" baseline="30000"/>
              <a:t>5</a:t>
            </a:r>
            <a:endParaRPr lang="en-GB" altLang="da-DK" sz="1400"/>
          </a:p>
          <a:p>
            <a:pPr>
              <a:spcBef>
                <a:spcPct val="0"/>
              </a:spcBef>
              <a:spcAft>
                <a:spcPts val="300"/>
              </a:spcAft>
            </a:pPr>
            <a:endParaRPr lang="en-GB" altLang="da-DK" sz="1400"/>
          </a:p>
        </p:txBody>
      </p:sp>
      <p:sp>
        <p:nvSpPr>
          <p:cNvPr id="12" name="Text Placeholder 11"/>
          <p:cNvSpPr>
            <a:spLocks noGrp="1"/>
          </p:cNvSpPr>
          <p:nvPr>
            <p:ph type="body" sz="quarter" idx="10"/>
          </p:nvPr>
        </p:nvSpPr>
        <p:spPr>
          <a:xfrm>
            <a:off x="395288" y="6621463"/>
            <a:ext cx="34925" cy="138112"/>
          </a:xfrm>
        </p:spPr>
        <p:txBody>
          <a:bodyPr/>
          <a:lstStyle/>
          <a:p>
            <a:pPr>
              <a:spcBef>
                <a:spcPct val="0"/>
              </a:spcBef>
              <a:spcAft>
                <a:spcPct val="0"/>
              </a:spcAft>
              <a:defRPr/>
            </a:pPr>
            <a:r>
              <a:rPr lang="en-GB"/>
              <a:t> </a:t>
            </a:r>
          </a:p>
        </p:txBody>
      </p:sp>
      <p:sp>
        <p:nvSpPr>
          <p:cNvPr id="2" name="Text Placeholder 1"/>
          <p:cNvSpPr>
            <a:spLocks noGrp="1"/>
          </p:cNvSpPr>
          <p:nvPr>
            <p:ph type="body" sz="quarter" idx="11"/>
          </p:nvPr>
        </p:nvSpPr>
        <p:spPr>
          <a:xfrm>
            <a:off x="1674813" y="6343650"/>
            <a:ext cx="7110412" cy="415925"/>
          </a:xfrm>
        </p:spPr>
        <p:txBody>
          <a:bodyPr/>
          <a:lstStyle/>
          <a:p>
            <a:pPr>
              <a:spcBef>
                <a:spcPct val="0"/>
              </a:spcBef>
              <a:spcAft>
                <a:spcPct val="0"/>
              </a:spcAft>
              <a:defRPr/>
            </a:pPr>
            <a:r>
              <a:rPr lang="da-DK" altLang="da-DK">
                <a:solidFill>
                  <a:srgbClr val="FFFFFF"/>
                </a:solidFill>
                <a:ea typeface="SimSun" pitchFamily="2" charset="-122"/>
              </a:rPr>
              <a:t>Figure adapted from: 1. Franklin MC, </a:t>
            </a:r>
            <a:r>
              <a:rPr lang="da-DK" altLang="da-DK" i="1">
                <a:solidFill>
                  <a:srgbClr val="FFFFFF"/>
                </a:solidFill>
                <a:ea typeface="SimSun" pitchFamily="2" charset="-122"/>
              </a:rPr>
              <a:t>et al. Cancer Cell </a:t>
            </a:r>
            <a:r>
              <a:rPr lang="da-DK" altLang="da-DK">
                <a:solidFill>
                  <a:srgbClr val="FFFFFF"/>
                </a:solidFill>
                <a:ea typeface="SimSun" pitchFamily="2" charset="-122"/>
              </a:rPr>
              <a:t>2004; </a:t>
            </a:r>
            <a:r>
              <a:rPr lang="da-DK" altLang="da-DK" b="1">
                <a:solidFill>
                  <a:srgbClr val="FFFFFF"/>
                </a:solidFill>
                <a:ea typeface="SimSun" pitchFamily="2" charset="-122"/>
              </a:rPr>
              <a:t>5</a:t>
            </a:r>
            <a:r>
              <a:rPr lang="da-DK" altLang="da-DK">
                <a:solidFill>
                  <a:srgbClr val="FFFFFF"/>
                </a:solidFill>
                <a:ea typeface="SimSun" pitchFamily="2" charset="-122"/>
              </a:rPr>
              <a:t>:317–328</a:t>
            </a:r>
            <a:r>
              <a:rPr lang="da-DK" altLang="da-DK">
                <a:ea typeface="SimSun" pitchFamily="2" charset="-122"/>
              </a:rPr>
              <a:t>;  2. Junttila TT, </a:t>
            </a:r>
            <a:r>
              <a:rPr lang="da-DK" altLang="da-DK" i="1">
                <a:ea typeface="SimSun" pitchFamily="2" charset="-122"/>
              </a:rPr>
              <a:t>et al. Cancer Cell </a:t>
            </a:r>
            <a:r>
              <a:rPr lang="da-DK" altLang="da-DK">
                <a:ea typeface="SimSun" pitchFamily="2" charset="-122"/>
              </a:rPr>
              <a:t>2010; </a:t>
            </a:r>
            <a:r>
              <a:rPr lang="da-DK" altLang="da-DK" b="1">
                <a:ea typeface="SimSun" pitchFamily="2" charset="-122"/>
              </a:rPr>
              <a:t>15</a:t>
            </a:r>
            <a:r>
              <a:rPr lang="da-DK" altLang="da-DK">
                <a:ea typeface="SimSun" pitchFamily="2" charset="-122"/>
              </a:rPr>
              <a:t>:429–440; </a:t>
            </a:r>
          </a:p>
          <a:p>
            <a:pPr>
              <a:spcBef>
                <a:spcPct val="0"/>
              </a:spcBef>
              <a:spcAft>
                <a:spcPct val="0"/>
              </a:spcAft>
              <a:defRPr/>
            </a:pPr>
            <a:r>
              <a:rPr lang="da-DK" altLang="da-DK">
                <a:ea typeface="SimSun" pitchFamily="2" charset="-122"/>
              </a:rPr>
              <a:t>3. Nahta R, </a:t>
            </a:r>
            <a:r>
              <a:rPr lang="da-DK" altLang="da-DK" i="1">
                <a:ea typeface="SimSun" pitchFamily="2" charset="-122"/>
              </a:rPr>
              <a:t>et al. Cancer Res </a:t>
            </a:r>
            <a:r>
              <a:rPr lang="da-DK" altLang="da-DK">
                <a:ea typeface="SimSun" pitchFamily="2" charset="-122"/>
              </a:rPr>
              <a:t>2004; </a:t>
            </a:r>
            <a:r>
              <a:rPr lang="da-DK" altLang="da-DK" b="1">
                <a:ea typeface="SimSun" pitchFamily="2" charset="-122"/>
              </a:rPr>
              <a:t>64</a:t>
            </a:r>
            <a:r>
              <a:rPr lang="da-DK" altLang="da-DK">
                <a:ea typeface="SimSun" pitchFamily="2" charset="-122"/>
              </a:rPr>
              <a:t>:2343–2346; 4. Scheuer W, </a:t>
            </a:r>
            <a:r>
              <a:rPr lang="da-DK" altLang="da-DK" i="1">
                <a:ea typeface="SimSun" pitchFamily="2" charset="-122"/>
              </a:rPr>
              <a:t>et al. Cancer Res </a:t>
            </a:r>
            <a:r>
              <a:rPr lang="da-DK" altLang="da-DK">
                <a:ea typeface="SimSun" pitchFamily="2" charset="-122"/>
              </a:rPr>
              <a:t>2009; </a:t>
            </a:r>
            <a:r>
              <a:rPr lang="da-DK" altLang="da-DK" b="1">
                <a:ea typeface="SimSun" pitchFamily="2" charset="-122"/>
              </a:rPr>
              <a:t>69</a:t>
            </a:r>
            <a:r>
              <a:rPr lang="da-DK" altLang="da-DK">
                <a:ea typeface="SimSun" pitchFamily="2" charset="-122"/>
              </a:rPr>
              <a:t>:9330–9336; </a:t>
            </a:r>
          </a:p>
          <a:p>
            <a:pPr>
              <a:spcBef>
                <a:spcPct val="0"/>
              </a:spcBef>
              <a:spcAft>
                <a:spcPct val="0"/>
              </a:spcAft>
              <a:defRPr/>
            </a:pPr>
            <a:r>
              <a:rPr lang="fr-FR" altLang="da-DK">
                <a:ea typeface="SimSun" pitchFamily="2" charset="-122"/>
              </a:rPr>
              <a:t>5. </a:t>
            </a:r>
            <a:r>
              <a:rPr altLang="da-DK">
                <a:ea typeface="MS PGothic" pitchFamily="34" charset="-128"/>
              </a:rPr>
              <a:t>Fields C, </a:t>
            </a:r>
            <a:r>
              <a:rPr altLang="da-DK" i="1">
                <a:ea typeface="MS PGothic" pitchFamily="34" charset="-128"/>
              </a:rPr>
              <a:t>et al</a:t>
            </a:r>
            <a:r>
              <a:rPr altLang="da-DK">
                <a:ea typeface="MS PGothic" pitchFamily="34" charset="-128"/>
              </a:rPr>
              <a:t>. AACR 2010. Abstract 5607</a:t>
            </a:r>
            <a:r>
              <a:rPr lang="en-GB" altLang="da-DK">
                <a:ea typeface="MS PGothic" pitchFamily="34" charset="-128"/>
              </a:rPr>
              <a:t>.</a:t>
            </a:r>
          </a:p>
        </p:txBody>
      </p:sp>
      <p:sp>
        <p:nvSpPr>
          <p:cNvPr id="189445" name="Rectangle 724"/>
          <p:cNvSpPr>
            <a:spLocks noGrp="1" noChangeArrowheads="1"/>
          </p:cNvSpPr>
          <p:nvPr>
            <p:ph type="title"/>
          </p:nvPr>
        </p:nvSpPr>
        <p:spPr>
          <a:xfrm>
            <a:off x="685800" y="400050"/>
            <a:ext cx="7772400" cy="1274763"/>
          </a:xfrm>
          <a:solidFill>
            <a:srgbClr val="000000"/>
          </a:solidFill>
        </p:spPr>
        <p:txBody>
          <a:bodyPr>
            <a:normAutofit fontScale="90000"/>
          </a:bodyPr>
          <a:lstStyle/>
          <a:p>
            <a:r>
              <a:rPr lang="en-GB" altLang="da-DK" sz="3200"/>
              <a:t>Pertuzumab and trastuzumab (or T-DM1) </a:t>
            </a:r>
            <a:br>
              <a:rPr lang="en-GB" altLang="da-DK" sz="3200"/>
            </a:br>
            <a:r>
              <a:rPr lang="en-GB" altLang="da-DK" sz="3200"/>
              <a:t>bind to different domains on HER2 and </a:t>
            </a:r>
            <a:br>
              <a:rPr lang="en-GB" altLang="da-DK" sz="3200"/>
            </a:br>
            <a:r>
              <a:rPr lang="en-GB" altLang="da-DK" sz="3200"/>
              <a:t>have complementary mechanisms of action</a:t>
            </a:r>
          </a:p>
        </p:txBody>
      </p:sp>
      <p:pic>
        <p:nvPicPr>
          <p:cNvPr id="189446" name="Pictur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2275" y="1752600"/>
            <a:ext cx="8280400" cy="349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47" name="Picture 5" descr="C:\Users\simon.watts\Desktop\2023694 = Perjeta animations\PNG Assets\her 2extr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9075" y="2333625"/>
            <a:ext cx="1027113"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0" descr="C:\Users\simon.watts\Desktop\2023694 = Perjeta animations\PNG Assets\p.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900000">
            <a:off x="4117975" y="2090738"/>
            <a:ext cx="1322388"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49" name="Picture 4" descr="C:\Users\simon.watts\Desktop\2023694 = Perjeta animations\PNG Assets\her 2 Intra.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80038" y="3813175"/>
            <a:ext cx="73025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23"/>
          <p:cNvGrpSpPr>
            <a:grpSpLocks/>
          </p:cNvGrpSpPr>
          <p:nvPr/>
        </p:nvGrpSpPr>
        <p:grpSpPr bwMode="auto">
          <a:xfrm>
            <a:off x="2870200" y="2389188"/>
            <a:ext cx="1187450" cy="2857500"/>
            <a:chOff x="2879812" y="2617211"/>
            <a:chExt cx="1188132" cy="2857533"/>
          </a:xfrm>
        </p:grpSpPr>
        <p:pic>
          <p:nvPicPr>
            <p:cNvPr id="189457" name="Picture 6" descr="C:\Users\simon.watts\Desktop\2023694 = Perjeta animations\PNG Assets\her 3 extra.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79812" y="2617211"/>
              <a:ext cx="981973" cy="1315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58" name="Picture 7" descr="C:\Users\simon.watts\Desktop\2023694 = Perjeta animations\PNG Assets\her 3 intra.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85971" y="4149080"/>
              <a:ext cx="981973" cy="1325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Picture 11" descr="C:\Users\simon.watts\Desktop\2023694 = Perjeta animations\PNG Assets\t.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35663" y="2332038"/>
            <a:ext cx="1271587"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52" name="Picture 3" descr="C:\Users\simon.watts\Desktop\2023694 = Perjeta animations\Cell wall.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2275" y="3487738"/>
            <a:ext cx="82804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53" name="Rectangle 5"/>
          <p:cNvSpPr>
            <a:spLocks noChangeArrowheads="1"/>
          </p:cNvSpPr>
          <p:nvPr/>
        </p:nvSpPr>
        <p:spPr bwMode="auto">
          <a:xfrm>
            <a:off x="5346700" y="1933575"/>
            <a:ext cx="7969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algn="ctr" eaLnBrk="1" hangingPunct="1">
              <a:spcBef>
                <a:spcPct val="0"/>
              </a:spcBef>
              <a:buClrTx/>
              <a:buFontTx/>
              <a:buNone/>
            </a:pPr>
            <a:r>
              <a:rPr lang="en-US" altLang="da-DK" sz="1800" b="1">
                <a:solidFill>
                  <a:srgbClr val="FFFFFF"/>
                </a:solidFill>
                <a:latin typeface="Arial" pitchFamily="34" charset="0"/>
              </a:rPr>
              <a:t>HER2</a:t>
            </a:r>
          </a:p>
        </p:txBody>
      </p:sp>
      <p:sp>
        <p:nvSpPr>
          <p:cNvPr id="189454" name="Rectangle 108"/>
          <p:cNvSpPr>
            <a:spLocks noChangeArrowheads="1"/>
          </p:cNvSpPr>
          <p:nvPr/>
        </p:nvSpPr>
        <p:spPr bwMode="invGray">
          <a:xfrm>
            <a:off x="2543175" y="1933575"/>
            <a:ext cx="130968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algn="ctr" eaLnBrk="1" hangingPunct="1">
              <a:spcBef>
                <a:spcPct val="0"/>
              </a:spcBef>
              <a:buClrTx/>
              <a:buFontTx/>
              <a:buNone/>
            </a:pPr>
            <a:r>
              <a:rPr lang="en-US" altLang="da-DK" sz="1800" b="1">
                <a:solidFill>
                  <a:srgbClr val="FFFFFF"/>
                </a:solidFill>
                <a:latin typeface="Arial" pitchFamily="34" charset="0"/>
              </a:rPr>
              <a:t>HER1, 3, 4</a:t>
            </a:r>
          </a:p>
        </p:txBody>
      </p:sp>
      <p:sp>
        <p:nvSpPr>
          <p:cNvPr id="31" name="Rectangle 27"/>
          <p:cNvSpPr>
            <a:spLocks noChangeArrowheads="1"/>
          </p:cNvSpPr>
          <p:nvPr/>
        </p:nvSpPr>
        <p:spPr bwMode="auto">
          <a:xfrm>
            <a:off x="5884863" y="2063750"/>
            <a:ext cx="24892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algn="ctr" eaLnBrk="1" hangingPunct="1">
              <a:lnSpc>
                <a:spcPct val="90000"/>
              </a:lnSpc>
              <a:spcBef>
                <a:spcPct val="0"/>
              </a:spcBef>
              <a:spcAft>
                <a:spcPct val="30000"/>
              </a:spcAft>
              <a:buClrTx/>
              <a:buFontTx/>
              <a:buNone/>
            </a:pPr>
            <a:r>
              <a:rPr lang="en-GB" altLang="da-DK" sz="1800" b="1">
                <a:solidFill>
                  <a:srgbClr val="FFFFFF"/>
                </a:solidFill>
                <a:latin typeface="Arial" pitchFamily="34" charset="0"/>
              </a:rPr>
              <a:t>  Trastuzumab/T-DM1</a:t>
            </a:r>
          </a:p>
        </p:txBody>
      </p:sp>
      <p:sp>
        <p:nvSpPr>
          <p:cNvPr id="32" name="Rectangle 27"/>
          <p:cNvSpPr>
            <a:spLocks noChangeArrowheads="1"/>
          </p:cNvSpPr>
          <p:nvPr/>
        </p:nvSpPr>
        <p:spPr bwMode="auto">
          <a:xfrm>
            <a:off x="3986213" y="1752600"/>
            <a:ext cx="1503362"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algn="ctr" eaLnBrk="1" hangingPunct="1">
              <a:lnSpc>
                <a:spcPct val="90000"/>
              </a:lnSpc>
              <a:spcBef>
                <a:spcPct val="0"/>
              </a:spcBef>
              <a:spcAft>
                <a:spcPct val="30000"/>
              </a:spcAft>
              <a:buClrTx/>
              <a:buFontTx/>
              <a:buNone/>
            </a:pPr>
            <a:r>
              <a:rPr lang="en-GB" altLang="da-DK" sz="1800" b="1">
                <a:solidFill>
                  <a:srgbClr val="FFFFFF"/>
                </a:solidFill>
                <a:latin typeface="Arial" pitchFamily="34" charset="0"/>
              </a:rPr>
              <a:t>Pertuzumab</a:t>
            </a:r>
          </a:p>
        </p:txBody>
      </p:sp>
    </p:spTree>
    <p:custDataLst>
      <p:tags r:id="rId1"/>
    </p:custDataLst>
    <p:extLst>
      <p:ext uri="{BB962C8B-B14F-4D97-AF65-F5344CB8AC3E}">
        <p14:creationId xmlns:p14="http://schemas.microsoft.com/office/powerpoint/2010/main" val="41210947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3000" fill="hold"/>
                                        <p:tgtEl>
                                          <p:spTgt spid="27"/>
                                        </p:tgtEl>
                                        <p:attrNameLst>
                                          <p:attrName>ppt_w</p:attrName>
                                        </p:attrNameLst>
                                      </p:cBhvr>
                                      <p:tavLst>
                                        <p:tav tm="0">
                                          <p:val>
                                            <p:fltVal val="0"/>
                                          </p:val>
                                        </p:tav>
                                        <p:tav tm="100000">
                                          <p:val>
                                            <p:strVal val="#ppt_w"/>
                                          </p:val>
                                        </p:tav>
                                      </p:tavLst>
                                    </p:anim>
                                    <p:anim calcmode="lin" valueType="num">
                                      <p:cBhvr>
                                        <p:cTn id="8" dur="3000" fill="hold"/>
                                        <p:tgtEl>
                                          <p:spTgt spid="27"/>
                                        </p:tgtEl>
                                        <p:attrNameLst>
                                          <p:attrName>ppt_h</p:attrName>
                                        </p:attrNameLst>
                                      </p:cBhvr>
                                      <p:tavLst>
                                        <p:tav tm="0">
                                          <p:val>
                                            <p:fltVal val="0"/>
                                          </p:val>
                                        </p:tav>
                                        <p:tav tm="100000">
                                          <p:val>
                                            <p:strVal val="#ppt_h"/>
                                          </p:val>
                                        </p:tav>
                                      </p:tavLst>
                                    </p:anim>
                                    <p:animEffect transition="in" filter="fade">
                                      <p:cBhvr>
                                        <p:cTn id="9" dur="3000"/>
                                        <p:tgtEl>
                                          <p:spTgt spid="27"/>
                                        </p:tgtEl>
                                      </p:cBhvr>
                                    </p:animEffect>
                                  </p:childTnLst>
                                </p:cTn>
                              </p:par>
                              <p:par>
                                <p:cTn id="10" presetID="0" presetClass="path" presetSubtype="0" accel="50000" decel="14000" fill="hold" nodeType="withEffect">
                                  <p:stCondLst>
                                    <p:cond delay="0"/>
                                  </p:stCondLst>
                                  <p:childTnLst>
                                    <p:animMotion origin="layout" path="M 0.15851 -0.10949 C 0.13611 -0.1081 0.12378 -0.10903 0.11042 -0.08565 C 0.10885 -0.07801 0.10694 -0.07129 0.10469 -0.06412 C 0.1033 -0.05972 0.09896 -0.05162 0.09896 -0.05162 C 0.09271 -0.01504 0.05747 -0.02129 0.03681 -0.02014 C 0.03403 -0.01898 0.02865 -0.01643 0.02552 -0.01643 L -1.94444E-6 1.85185E-6 " pathEditMode="relative" ptsTypes="fffffAA">
                                      <p:cBhvr>
                                        <p:cTn id="11" dur="3000" fill="hold"/>
                                        <p:tgtEl>
                                          <p:spTgt spid="27"/>
                                        </p:tgtEl>
                                        <p:attrNameLst>
                                          <p:attrName>ppt_x</p:attrName>
                                          <p:attrName>ppt_y</p:attrName>
                                        </p:attrNameLst>
                                      </p:cBhvr>
                                    </p:animMotion>
                                  </p:childTnLst>
                                </p:cTn>
                              </p:par>
                            </p:childTnLst>
                          </p:cTn>
                        </p:par>
                        <p:par>
                          <p:cTn id="12" fill="hold" nodeType="afterGroup">
                            <p:stCondLst>
                              <p:cond delay="3000"/>
                            </p:stCondLst>
                            <p:childTnLst>
                              <p:par>
                                <p:cTn id="13" presetID="1"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par>
                          <p:cTn id="15" fill="hold" nodeType="afterGroup">
                            <p:stCondLst>
                              <p:cond delay="3000"/>
                            </p:stCondLst>
                            <p:childTnLst>
                              <p:par>
                                <p:cTn id="16" presetID="53" presetClass="entr" presetSubtype="16"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3000" fill="hold"/>
                                        <p:tgtEl>
                                          <p:spTgt spid="22"/>
                                        </p:tgtEl>
                                        <p:attrNameLst>
                                          <p:attrName>ppt_w</p:attrName>
                                        </p:attrNameLst>
                                      </p:cBhvr>
                                      <p:tavLst>
                                        <p:tav tm="0">
                                          <p:val>
                                            <p:fltVal val="0"/>
                                          </p:val>
                                        </p:tav>
                                        <p:tav tm="100000">
                                          <p:val>
                                            <p:strVal val="#ppt_w"/>
                                          </p:val>
                                        </p:tav>
                                      </p:tavLst>
                                    </p:anim>
                                    <p:anim calcmode="lin" valueType="num">
                                      <p:cBhvr>
                                        <p:cTn id="19" dur="3000" fill="hold"/>
                                        <p:tgtEl>
                                          <p:spTgt spid="22"/>
                                        </p:tgtEl>
                                        <p:attrNameLst>
                                          <p:attrName>ppt_h</p:attrName>
                                        </p:attrNameLst>
                                      </p:cBhvr>
                                      <p:tavLst>
                                        <p:tav tm="0">
                                          <p:val>
                                            <p:fltVal val="0"/>
                                          </p:val>
                                        </p:tav>
                                        <p:tav tm="100000">
                                          <p:val>
                                            <p:strVal val="#ppt_h"/>
                                          </p:val>
                                        </p:tav>
                                      </p:tavLst>
                                    </p:anim>
                                    <p:animEffect transition="in" filter="fade">
                                      <p:cBhvr>
                                        <p:cTn id="20" dur="3000"/>
                                        <p:tgtEl>
                                          <p:spTgt spid="22"/>
                                        </p:tgtEl>
                                      </p:cBhvr>
                                    </p:animEffect>
                                  </p:childTnLst>
                                </p:cTn>
                              </p:par>
                              <p:par>
                                <p:cTn id="21" presetID="0" presetClass="path" presetSubtype="0" accel="50000" decel="10000" fill="hold" nodeType="withEffect">
                                  <p:stCondLst>
                                    <p:cond delay="0"/>
                                  </p:stCondLst>
                                  <p:childTnLst>
                                    <p:animMotion origin="layout" path="M -0.43021 -0.07407 C -0.42396 -0.07245 -0.38437 0.00787 -0.3651 0.01991 C -0.34792 0.03009 -0.28646 0.04607 -0.26979 0.04283 C -0.23576 0.04074 -0.20608 -0.04143 -0.16111 -0.04861 C -0.11614 -0.05579 -0.03351 -0.01018 -1.11111E-6 -1.48148E-6 " pathEditMode="relative" rAng="0" ptsTypes="fffaf">
                                      <p:cBhvr>
                                        <p:cTn id="22" dur="3000" fill="hold"/>
                                        <p:tgtEl>
                                          <p:spTgt spid="22"/>
                                        </p:tgtEl>
                                        <p:attrNameLst>
                                          <p:attrName>ppt_x</p:attrName>
                                          <p:attrName>ppt_y</p:attrName>
                                        </p:attrNameLst>
                                      </p:cBhvr>
                                      <p:rCtr x="21510" y="5995"/>
                                    </p:animMotion>
                                  </p:childTnLst>
                                </p:cTn>
                              </p:par>
                              <p:par>
                                <p:cTn id="23" presetID="63" presetClass="path" presetSubtype="0" accel="50000" decel="50000" autoRev="1" fill="hold" nodeType="withEffect">
                                  <p:stCondLst>
                                    <p:cond delay="0"/>
                                  </p:stCondLst>
                                  <p:childTnLst>
                                    <p:animMotion origin="layout" path="M -1.11111E-6 3.7037E-6 L 0.03906 3.7037E-6 " pathEditMode="relative" rAng="0" ptsTypes="AA">
                                      <p:cBhvr>
                                        <p:cTn id="24" dur="2000" fill="hold"/>
                                        <p:tgtEl>
                                          <p:spTgt spid="24"/>
                                        </p:tgtEl>
                                        <p:attrNameLst>
                                          <p:attrName>ppt_x</p:attrName>
                                          <p:attrName>ppt_y</p:attrName>
                                        </p:attrNameLst>
                                      </p:cBhvr>
                                      <p:rCtr x="1944" y="0"/>
                                    </p:animMotion>
                                  </p:childTnLst>
                                </p:cTn>
                              </p:par>
                            </p:childTnLst>
                          </p:cTn>
                        </p:par>
                        <p:par>
                          <p:cTn id="25" fill="hold" nodeType="afterGroup">
                            <p:stCondLst>
                              <p:cond delay="7000"/>
                            </p:stCondLst>
                            <p:childTnLst>
                              <p:par>
                                <p:cTn id="26" presetID="1" presetClass="entr" presetSubtype="0" fill="hold" grpId="0" nodeType="afterEffect">
                                  <p:stCondLst>
                                    <p:cond delay="0"/>
                                  </p:stCondLst>
                                  <p:childTnLst>
                                    <p:set>
                                      <p:cBhvr>
                                        <p:cTn id="27"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260648"/>
            <a:ext cx="3107283" cy="6198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700808"/>
            <a:ext cx="4791075" cy="282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99807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style>
          <a:lnRef idx="3">
            <a:schemeClr val="lt1"/>
          </a:lnRef>
          <a:fillRef idx="1">
            <a:schemeClr val="dk1"/>
          </a:fillRef>
          <a:effectRef idx="1">
            <a:schemeClr val="dk1"/>
          </a:effectRef>
          <a:fontRef idx="minor">
            <a:schemeClr val="lt1"/>
          </a:fontRef>
        </p:style>
        <p:txBody>
          <a:bodyPr/>
          <a:lstStyle/>
          <a:p>
            <a:r>
              <a:rPr lang="da-DK" dirty="0"/>
              <a:t>Knogler og brystkræft</a:t>
            </a:r>
          </a:p>
        </p:txBody>
      </p:sp>
      <p:pic>
        <p:nvPicPr>
          <p:cNvPr id="6" name="Platshållare för innehåll 5" descr="knogler.jpg"/>
          <p:cNvPicPr>
            <a:picLocks noGrp="1" noChangeAspect="1"/>
          </p:cNvPicPr>
          <p:nvPr>
            <p:ph idx="1"/>
          </p:nvPr>
        </p:nvPicPr>
        <p:blipFill>
          <a:blip r:embed="rId3">
            <a:extLst>
              <a:ext uri="{28A0092B-C50C-407E-A947-70E740481C1C}">
                <a14:useLocalDpi xmlns:a14="http://schemas.microsoft.com/office/drawing/2010/main" val="0"/>
              </a:ext>
            </a:extLst>
          </a:blip>
          <a:srcRect l="-7775" r="-7775"/>
          <a:stretch>
            <a:fillRect/>
          </a:stretch>
        </p:blipFill>
        <p:spPr>
          <a:ln>
            <a:solidFill>
              <a:srgbClr val="FF3AAC"/>
            </a:solidFill>
          </a:ln>
          <a:effectLst>
            <a:glow rad="139700">
              <a:schemeClr val="accent1">
                <a:satMod val="175000"/>
                <a:alpha val="40000"/>
              </a:schemeClr>
            </a:glow>
          </a:effectLst>
        </p:spPr>
      </p:pic>
    </p:spTree>
    <p:extLst>
      <p:ext uri="{BB962C8B-B14F-4D97-AF65-F5344CB8AC3E}">
        <p14:creationId xmlns:p14="http://schemas.microsoft.com/office/powerpoint/2010/main" val="27651959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p:cNvSpPr txBox="1">
            <a:spLocks noChangeArrowheads="1"/>
          </p:cNvSpPr>
          <p:nvPr/>
        </p:nvSpPr>
        <p:spPr bwMode="auto">
          <a:xfrm>
            <a:off x="254000" y="6477000"/>
            <a:ext cx="254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nb-NO" sz="1000"/>
              <a:t>© Tidsskrift for Den norske legeforening</a:t>
            </a:r>
          </a:p>
        </p:txBody>
      </p:sp>
      <p:pic>
        <p:nvPicPr>
          <p:cNvPr id="2053" name="Picture 5" descr="T-09-0470-01-Over"/>
          <p:cNvPicPr>
            <a:picLocks noChangeAspect="1" noChangeArrowheads="1"/>
          </p:cNvPicPr>
          <p:nvPr/>
        </p:nvPicPr>
        <p:blipFill rotWithShape="1">
          <a:blip r:embed="rId3">
            <a:extLst>
              <a:ext uri="{28A0092B-C50C-407E-A947-70E740481C1C}">
                <a14:useLocalDpi xmlns:a14="http://schemas.microsoft.com/office/drawing/2010/main" val="0"/>
              </a:ext>
            </a:extLst>
          </a:blip>
          <a:srcRect l="60761"/>
          <a:stretch/>
        </p:blipFill>
        <p:spPr bwMode="auto">
          <a:xfrm>
            <a:off x="254000" y="1543050"/>
            <a:ext cx="3652353" cy="44683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054" name="Picture 6" descr="pptTidsskriftet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2000" y="5588000"/>
            <a:ext cx="1924050" cy="1085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Rubrik 1"/>
          <p:cNvSpPr>
            <a:spLocks noGrp="1"/>
          </p:cNvSpPr>
          <p:nvPr>
            <p:ph type="title"/>
          </p:nvPr>
        </p:nvSpPr>
        <p:spPr>
          <a:xfrm>
            <a:off x="467544" y="167228"/>
            <a:ext cx="8229600" cy="1143000"/>
          </a:xfrm>
        </p:spPr>
        <p:txBody>
          <a:bodyPr>
            <a:normAutofit/>
          </a:bodyPr>
          <a:lstStyle/>
          <a:p>
            <a:r>
              <a:rPr lang="da-DK" dirty="0" err="1">
                <a:solidFill>
                  <a:srgbClr val="FFFF00"/>
                </a:solidFill>
              </a:rPr>
              <a:t>Bisfosfonater</a:t>
            </a:r>
            <a:endParaRPr lang="da-DK" dirty="0"/>
          </a:p>
        </p:txBody>
      </p:sp>
      <p:pic>
        <p:nvPicPr>
          <p:cNvPr id="4" name="Bildobjekt 3" descr="osteo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4605" y="1087500"/>
            <a:ext cx="4013200" cy="2019300"/>
          </a:xfrm>
          <a:prstGeom prst="rect">
            <a:avLst/>
          </a:prstGeom>
        </p:spPr>
      </p:pic>
      <p:pic>
        <p:nvPicPr>
          <p:cNvPr id="3" name="Bildobjekt 2" descr="0104-osteoporose-knochendichte-aufbauen-mit-bellicon-493x268.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5796" y="3106800"/>
            <a:ext cx="6261100" cy="3403600"/>
          </a:xfrm>
          <a:prstGeom prst="rect">
            <a:avLst/>
          </a:prstGeom>
        </p:spPr>
      </p:pic>
    </p:spTree>
    <p:extLst>
      <p:ext uri="{BB962C8B-B14F-4D97-AF65-F5344CB8AC3E}">
        <p14:creationId xmlns:p14="http://schemas.microsoft.com/office/powerpoint/2010/main" val="3949092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da-DK" dirty="0"/>
              <a:t>Tilbagefald</a:t>
            </a:r>
          </a:p>
        </p:txBody>
      </p:sp>
      <p:sp>
        <p:nvSpPr>
          <p:cNvPr id="3" name="Platshållare för innehåll 2"/>
          <p:cNvSpPr>
            <a:spLocks noGrp="1"/>
          </p:cNvSpPr>
          <p:nvPr>
            <p:ph idx="1"/>
          </p:nvPr>
        </p:nvSpPr>
        <p:spPr>
          <a:xfrm>
            <a:off x="852488" y="2420868"/>
            <a:ext cx="7772400" cy="1298437"/>
          </a:xfrm>
        </p:spPr>
        <p:style>
          <a:lnRef idx="3">
            <a:schemeClr val="lt1"/>
          </a:lnRef>
          <a:fillRef idx="1">
            <a:schemeClr val="dk1"/>
          </a:fillRef>
          <a:effectRef idx="1">
            <a:schemeClr val="dk1"/>
          </a:effectRef>
          <a:fontRef idx="minor">
            <a:schemeClr val="lt1"/>
          </a:fontRef>
        </p:style>
        <p:txBody>
          <a:bodyPr/>
          <a:lstStyle/>
          <a:p>
            <a:r>
              <a:rPr lang="da-DK" dirty="0"/>
              <a:t>Af de kvinder der får tilbagefald vil 50-70% have knoglemetastaser </a:t>
            </a:r>
          </a:p>
        </p:txBody>
      </p:sp>
    </p:spTree>
    <p:extLst>
      <p:ext uri="{BB962C8B-B14F-4D97-AF65-F5344CB8AC3E}">
        <p14:creationId xmlns:p14="http://schemas.microsoft.com/office/powerpoint/2010/main" val="12111446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da-DK" dirty="0">
                <a:solidFill>
                  <a:srgbClr val="FFFF00"/>
                </a:solidFill>
              </a:rPr>
              <a:t>Bisfosfonater - baggrund</a:t>
            </a:r>
          </a:p>
        </p:txBody>
      </p:sp>
      <p:sp>
        <p:nvSpPr>
          <p:cNvPr id="3" name="Platshållare för innehåll 2"/>
          <p:cNvSpPr>
            <a:spLocks noGrp="1"/>
          </p:cNvSpPr>
          <p:nvPr>
            <p:ph idx="1"/>
          </p:nvPr>
        </p:nvSpPr>
        <p:spPr/>
        <p:txBody>
          <a:bodyPr>
            <a:normAutofit fontScale="92500" lnSpcReduction="10000"/>
          </a:bodyPr>
          <a:lstStyle/>
          <a:p>
            <a:r>
              <a:rPr lang="da-DK" dirty="0" err="1"/>
              <a:t>Diel</a:t>
            </a:r>
            <a:r>
              <a:rPr lang="da-DK" dirty="0"/>
              <a:t> (2008), </a:t>
            </a:r>
            <a:r>
              <a:rPr lang="da-DK" dirty="0" err="1"/>
              <a:t>Powles</a:t>
            </a:r>
            <a:r>
              <a:rPr lang="da-DK" dirty="0"/>
              <a:t> (2006), </a:t>
            </a:r>
            <a:r>
              <a:rPr lang="da-DK" dirty="0" err="1"/>
              <a:t>Saarto</a:t>
            </a:r>
            <a:r>
              <a:rPr lang="da-DK" dirty="0"/>
              <a:t> (2004)</a:t>
            </a:r>
          </a:p>
          <a:p>
            <a:pPr lvl="1"/>
            <a:r>
              <a:rPr lang="da-DK" dirty="0"/>
              <a:t>Bisfosfonat som piller 2-3 år,       knoglemetastaser</a:t>
            </a:r>
          </a:p>
          <a:p>
            <a:r>
              <a:rPr lang="da-DK" dirty="0"/>
              <a:t>DBCG (2008) – bisfosfonat som piller – ingen effekt</a:t>
            </a:r>
          </a:p>
          <a:p>
            <a:r>
              <a:rPr lang="da-DK" dirty="0"/>
              <a:t>Siden 5 studier i blandede populationer (præ + post) – med forskellige resultater?!?!</a:t>
            </a:r>
          </a:p>
          <a:p>
            <a:endParaRPr lang="da-DK" dirty="0"/>
          </a:p>
          <a:p>
            <a:r>
              <a:rPr lang="da-DK" dirty="0">
                <a:solidFill>
                  <a:srgbClr val="CCFFCC"/>
                </a:solidFill>
              </a:rPr>
              <a:t>Undergruppe analyser antydede dog effekt i ØSTROGEN-FATTIGT MILJØ</a:t>
            </a:r>
          </a:p>
          <a:p>
            <a:endParaRPr lang="da-DK" dirty="0"/>
          </a:p>
        </p:txBody>
      </p:sp>
      <p:sp>
        <p:nvSpPr>
          <p:cNvPr id="4" name="Ned 3"/>
          <p:cNvSpPr/>
          <p:nvPr/>
        </p:nvSpPr>
        <p:spPr>
          <a:xfrm>
            <a:off x="5148064" y="2078028"/>
            <a:ext cx="410111" cy="39689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1614515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272775" y="693362"/>
            <a:ext cx="8595684" cy="2722399"/>
          </a:xfrm>
          <a:prstGeom prst="rect">
            <a:avLst/>
          </a:prstGeom>
          <a:solidFill>
            <a:srgbClr val="FFFF00"/>
          </a:solidFill>
          <a:ln/>
          <a:extLst/>
        </p:spPr>
        <p:style>
          <a:lnRef idx="3">
            <a:schemeClr val="lt1"/>
          </a:lnRef>
          <a:fillRef idx="1">
            <a:schemeClr val="accent6"/>
          </a:fillRef>
          <a:effectRef idx="1">
            <a:schemeClr val="accent6"/>
          </a:effectRef>
          <a:fontRef idx="minor">
            <a:schemeClr val="lt1"/>
          </a:fontRef>
        </p:style>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9pPr>
          </a:lstStyle>
          <a:p>
            <a:pPr algn="ctr">
              <a:spcAft>
                <a:spcPts val="3188"/>
              </a:spcAft>
            </a:pPr>
            <a:r>
              <a:rPr lang="en-US" sz="3600" i="1" dirty="0">
                <a:solidFill>
                  <a:schemeClr val="bg1"/>
                </a:solidFill>
              </a:rPr>
              <a:t>Adjuvant bisphosphonate treatment in early breast cancer: meta-analyses of individual patient data from </a:t>
            </a:r>
            <a:r>
              <a:rPr lang="en-US" sz="3600" i="1" dirty="0" err="1">
                <a:solidFill>
                  <a:schemeClr val="bg1"/>
                </a:solidFill>
              </a:rPr>
              <a:t>randomised</a:t>
            </a:r>
            <a:r>
              <a:rPr lang="en-US" sz="3600" i="1" dirty="0">
                <a:solidFill>
                  <a:schemeClr val="bg1"/>
                </a:solidFill>
              </a:rPr>
              <a:t> trials</a:t>
            </a:r>
            <a:r>
              <a:rPr lang="en-US" sz="3600" dirty="0">
                <a:solidFill>
                  <a:schemeClr val="bg1"/>
                </a:solidFill>
              </a:rPr>
              <a:t> </a:t>
            </a:r>
            <a:r>
              <a:rPr lang="en-US" sz="2400" i="1" dirty="0">
                <a:solidFill>
                  <a:schemeClr val="bg1"/>
                </a:solidFill>
              </a:rPr>
              <a:t>The Lancet</a:t>
            </a:r>
            <a:r>
              <a:rPr lang="en-US" sz="2400" dirty="0">
                <a:solidFill>
                  <a:schemeClr val="bg1"/>
                </a:solidFill>
              </a:rPr>
              <a:t> </a:t>
            </a:r>
          </a:p>
          <a:p>
            <a:pPr algn="ctr"/>
            <a:endParaRPr lang="en-US" sz="1600" dirty="0">
              <a:solidFill>
                <a:schemeClr val="bg1"/>
              </a:solidFill>
            </a:endParaRPr>
          </a:p>
          <a:p>
            <a:pPr algn="ctr"/>
            <a:endParaRPr lang="en-US" sz="4400" b="1" dirty="0">
              <a:solidFill>
                <a:schemeClr val="bg1"/>
              </a:solidFill>
            </a:endParaRPr>
          </a:p>
          <a:p>
            <a:pPr algn="ctr"/>
            <a:r>
              <a:rPr lang="en-US" sz="4400" b="1" dirty="0">
                <a:solidFill>
                  <a:schemeClr val="bg1"/>
                </a:solidFill>
              </a:rPr>
              <a:t>Ca</a:t>
            </a:r>
            <a:r>
              <a:rPr lang="en-US" sz="4400" b="1" dirty="0">
                <a:solidFill>
                  <a:srgbClr val="FFFF00"/>
                </a:solidFill>
              </a:rPr>
              <a:t>19.000 </a:t>
            </a:r>
            <a:r>
              <a:rPr lang="en-US" sz="4400" b="1" dirty="0" err="1">
                <a:solidFill>
                  <a:srgbClr val="FFFF00"/>
                </a:solidFill>
              </a:rPr>
              <a:t>kvinder</a:t>
            </a:r>
            <a:endParaRPr lang="en-US" sz="4400" b="1" dirty="0">
              <a:solidFill>
                <a:srgbClr val="FFFF00"/>
              </a:solidFill>
            </a:endParaRPr>
          </a:p>
        </p:txBody>
      </p:sp>
      <p:sp>
        <p:nvSpPr>
          <p:cNvPr id="3074" name="Text Box 2"/>
          <p:cNvSpPr txBox="1">
            <a:spLocks noChangeArrowheads="1"/>
          </p:cNvSpPr>
          <p:nvPr/>
        </p:nvSpPr>
        <p:spPr bwMode="auto">
          <a:xfrm>
            <a:off x="1043608" y="5949280"/>
            <a:ext cx="5631180" cy="5974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723900" algn="l"/>
                <a:tab pos="1447800" algn="l"/>
                <a:tab pos="2171700" algn="l"/>
                <a:tab pos="2895600" algn="l"/>
                <a:tab pos="3619500" algn="l"/>
                <a:tab pos="4343400" algn="l"/>
                <a:tab pos="5067300" algn="l"/>
              </a:tabLst>
              <a:defRPr sz="1400">
                <a:solidFill>
                  <a:srgbClr val="FFFFFF"/>
                </a:solidFill>
                <a:latin typeface="Arial" charset="0"/>
                <a:ea typeface="ＭＳ Ｐゴシック" charset="0"/>
                <a:cs typeface="ＭＳ Ｐゴシック" charset="0"/>
              </a:defRPr>
            </a:lvl1pPr>
            <a:lvl2pPr>
              <a:tabLst>
                <a:tab pos="723900" algn="l"/>
                <a:tab pos="1447800" algn="l"/>
                <a:tab pos="2171700" algn="l"/>
                <a:tab pos="2895600" algn="l"/>
                <a:tab pos="3619500" algn="l"/>
                <a:tab pos="4343400" algn="l"/>
                <a:tab pos="5067300" algn="l"/>
              </a:tabLst>
              <a:defRPr sz="1400">
                <a:solidFill>
                  <a:srgbClr val="FFFFFF"/>
                </a:solidFill>
                <a:latin typeface="Arial" charset="0"/>
                <a:ea typeface="ＭＳ Ｐゴシック" charset="0"/>
                <a:cs typeface="ＭＳ Ｐゴシック" charset="0"/>
              </a:defRPr>
            </a:lvl2pPr>
            <a:lvl3pPr>
              <a:tabLst>
                <a:tab pos="723900" algn="l"/>
                <a:tab pos="1447800" algn="l"/>
                <a:tab pos="2171700" algn="l"/>
                <a:tab pos="2895600" algn="l"/>
                <a:tab pos="3619500" algn="l"/>
                <a:tab pos="4343400" algn="l"/>
                <a:tab pos="5067300" algn="l"/>
              </a:tabLst>
              <a:defRPr sz="1400">
                <a:solidFill>
                  <a:srgbClr val="FFFFFF"/>
                </a:solidFill>
                <a:latin typeface="Arial" charset="0"/>
                <a:ea typeface="ＭＳ Ｐゴシック" charset="0"/>
                <a:cs typeface="ＭＳ Ｐゴシック" charset="0"/>
              </a:defRPr>
            </a:lvl3pPr>
            <a:lvl4pPr>
              <a:tabLst>
                <a:tab pos="723900" algn="l"/>
                <a:tab pos="1447800" algn="l"/>
                <a:tab pos="2171700" algn="l"/>
                <a:tab pos="2895600" algn="l"/>
                <a:tab pos="3619500" algn="l"/>
                <a:tab pos="4343400" algn="l"/>
                <a:tab pos="5067300" algn="l"/>
              </a:tabLst>
              <a:defRPr sz="1400">
                <a:solidFill>
                  <a:srgbClr val="FFFFFF"/>
                </a:solidFill>
                <a:latin typeface="Arial" charset="0"/>
                <a:ea typeface="ＭＳ Ｐゴシック" charset="0"/>
                <a:cs typeface="ＭＳ Ｐゴシック" charset="0"/>
              </a:defRPr>
            </a:lvl4pPr>
            <a:lvl5pPr>
              <a:tabLst>
                <a:tab pos="723900" algn="l"/>
                <a:tab pos="1447800" algn="l"/>
                <a:tab pos="2171700" algn="l"/>
                <a:tab pos="2895600" algn="l"/>
                <a:tab pos="3619500" algn="l"/>
                <a:tab pos="4343400" algn="l"/>
                <a:tab pos="5067300" algn="l"/>
              </a:tabLst>
              <a:defRPr sz="1400">
                <a:solidFill>
                  <a:srgbClr val="FFFFFF"/>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400">
                <a:solidFill>
                  <a:srgbClr val="FFFFFF"/>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400">
                <a:solidFill>
                  <a:srgbClr val="FFFFFF"/>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400">
                <a:solidFill>
                  <a:srgbClr val="FFFFFF"/>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400">
                <a:solidFill>
                  <a:srgbClr val="FFFFFF"/>
                </a:solidFill>
                <a:latin typeface="Arial" charset="0"/>
                <a:ea typeface="ＭＳ Ｐゴシック" charset="0"/>
                <a:cs typeface="ＭＳ Ｐゴシック" charset="0"/>
              </a:defRPr>
            </a:lvl9pPr>
          </a:lstStyle>
          <a:p>
            <a:r>
              <a:rPr lang="en-US" sz="900" dirty="0"/>
              <a:t>Copyright © 2015 Early Breast Cancer </a:t>
            </a:r>
            <a:r>
              <a:rPr lang="en-US" sz="900" dirty="0" err="1"/>
              <a:t>Trialists</a:t>
            </a:r>
            <a:r>
              <a:rPr lang="en-US" sz="900" dirty="0"/>
              <a:t>' Collaborative Group (EBCTCG). Open Access article distributed under the terms of CC BY</a:t>
            </a:r>
            <a:r>
              <a:rPr lang="en-US" sz="900" dirty="0">
                <a:hlinkClick r:id="rId3"/>
              </a:rPr>
              <a:t> Terms and Conditions  </a:t>
            </a:r>
            <a:r>
              <a:rPr lang="en-US" sz="900" dirty="0">
                <a:solidFill>
                  <a:schemeClr val="tx1"/>
                </a:solidFill>
              </a:rPr>
              <a:t>Volume 386, Issue 10001, Pages 1353-1361 (October 2015) </a:t>
            </a:r>
            <a:r>
              <a:rPr lang="en-US" sz="800" dirty="0">
                <a:solidFill>
                  <a:schemeClr val="tx1"/>
                </a:solidFill>
              </a:rPr>
              <a:t>DOI: 10.1016/S0140-6736(15)60908-4</a:t>
            </a:r>
            <a:endParaRPr lang="en-US" sz="900" dirty="0">
              <a:hlinkClick r:id="rId3"/>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75" y="6064250"/>
            <a:ext cx="708025" cy="79375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07290904"/>
      </p:ext>
    </p:extLst>
  </p:cSld>
  <p:clrMapOvr>
    <a:masterClrMapping/>
  </p:clrMapOvr>
  <p:transition>
    <p:wipe dir="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Rektangel 6"/>
          <p:cNvSpPr>
            <a:spLocks noChangeArrowheads="1"/>
          </p:cNvSpPr>
          <p:nvPr/>
        </p:nvSpPr>
        <p:spPr bwMode="auto">
          <a:xfrm>
            <a:off x="5543551" y="4341020"/>
            <a:ext cx="2160985" cy="415498"/>
          </a:xfrm>
          <a:prstGeom prst="rect">
            <a:avLst/>
          </a:prstGeom>
          <a:solidFill>
            <a:srgbClr val="2D2DB9"/>
          </a:solidFill>
          <a:ln w="9525">
            <a:solidFill>
              <a:srgbClr val="2E2ECB"/>
            </a:solidFill>
            <a:miter lim="800000"/>
            <a:headEnd/>
            <a:tailEnd/>
          </a:ln>
          <a:effectLst>
            <a:outerShdw blurRad="40000" dist="23000" dir="5400000" rotWithShape="0">
              <a:srgbClr val="808080">
                <a:alpha val="34999"/>
              </a:srgbClr>
            </a:outerShdw>
          </a:effectLst>
        </p:spPr>
        <p:txBody>
          <a:bodyPr>
            <a:spAutoFit/>
          </a:bodyPr>
          <a:lstStyle/>
          <a:p>
            <a:pPr>
              <a:defRPr/>
            </a:pPr>
            <a:r>
              <a:rPr lang="da-DK" sz="1050">
                <a:solidFill>
                  <a:srgbClr val="FFFFFF"/>
                </a:solidFill>
                <a:latin typeface="Calibri" charset="0"/>
                <a:ea typeface="Calibri" charset="0"/>
                <a:cs typeface="Calibri" charset="0"/>
              </a:rPr>
              <a:t>1916 af kirurgen Dr. Charles H. Mayo</a:t>
            </a:r>
          </a:p>
        </p:txBody>
      </p:sp>
      <p:pic>
        <p:nvPicPr>
          <p:cNvPr id="46083" name="Billede 5" descr="Banne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371600"/>
            <a:ext cx="6858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itel 6"/>
          <p:cNvSpPr>
            <a:spLocks noGrp="1"/>
          </p:cNvSpPr>
          <p:nvPr>
            <p:ph type="ctrTitle" idx="4294967295"/>
          </p:nvPr>
        </p:nvSpPr>
        <p:spPr>
          <a:xfrm>
            <a:off x="1657350" y="2840832"/>
            <a:ext cx="5829300" cy="1102519"/>
          </a:xfrm>
        </p:spPr>
        <p:txBody>
          <a:bodyPr>
            <a:normAutofit fontScale="90000"/>
          </a:bodyPr>
          <a:lstStyle/>
          <a:p>
            <a:pPr eaLnBrk="1" hangingPunct="1"/>
            <a:r>
              <a:rPr lang="ja-JP" altLang="da-DK" sz="3000" dirty="0">
                <a:latin typeface="Calibri" pitchFamily="34" charset="0"/>
              </a:rPr>
              <a:t>‘</a:t>
            </a:r>
            <a:r>
              <a:rPr lang="da-DK" altLang="ja-JP" sz="3000" dirty="0">
                <a:latin typeface="Calibri" pitchFamily="34" charset="0"/>
              </a:rPr>
              <a:t>Nøgleordet bag fremskridt i det 20</a:t>
            </a:r>
            <a:r>
              <a:rPr lang="ja-JP" altLang="da-DK" sz="3000" dirty="0">
                <a:latin typeface="Calibri" pitchFamily="34" charset="0"/>
              </a:rPr>
              <a:t>’</a:t>
            </a:r>
            <a:r>
              <a:rPr lang="da-DK" altLang="ja-JP" sz="3000" dirty="0">
                <a:latin typeface="Calibri" pitchFamily="34" charset="0"/>
              </a:rPr>
              <a:t>ende (og 21</a:t>
            </a:r>
            <a:r>
              <a:rPr lang="ja-JP" altLang="da-DK" sz="3000" dirty="0">
                <a:latin typeface="Calibri" pitchFamily="34" charset="0"/>
              </a:rPr>
              <a:t>’</a:t>
            </a:r>
            <a:r>
              <a:rPr lang="da-DK" altLang="ja-JP" sz="3000" dirty="0">
                <a:latin typeface="Calibri" pitchFamily="34" charset="0"/>
              </a:rPr>
              <a:t>ende) århundrede er systematisering og organisering  - med andre ord, </a:t>
            </a:r>
            <a:r>
              <a:rPr lang="ja-JP" altLang="da-DK" sz="3000">
                <a:latin typeface="Calibri" pitchFamily="34" charset="0"/>
              </a:rPr>
              <a:t>‘</a:t>
            </a:r>
            <a:r>
              <a:rPr lang="da-DK" altLang="ja-JP" sz="3000" dirty="0" err="1">
                <a:latin typeface="Calibri" pitchFamily="34" charset="0"/>
              </a:rPr>
              <a:t>team-work</a:t>
            </a:r>
            <a:r>
              <a:rPr lang="ja-JP" altLang="da-DK" sz="3000">
                <a:latin typeface="Calibri" pitchFamily="34" charset="0"/>
              </a:rPr>
              <a:t>’</a:t>
            </a:r>
            <a:r>
              <a:rPr lang="da-DK" altLang="ja-JP" sz="3000" dirty="0">
                <a:latin typeface="Calibri" pitchFamily="34" charset="0"/>
              </a:rPr>
              <a:t>’</a:t>
            </a:r>
            <a:br>
              <a:rPr lang="da-DK" altLang="ja-JP" sz="3000" dirty="0">
                <a:latin typeface="Calibri" pitchFamily="34" charset="0"/>
              </a:rPr>
            </a:br>
            <a:endParaRPr lang="da-DK" altLang="da-DK" sz="2100" dirty="0">
              <a:latin typeface="Calibri" pitchFamily="34" charset="0"/>
            </a:endParaRPr>
          </a:p>
        </p:txBody>
      </p:sp>
      <p:pic>
        <p:nvPicPr>
          <p:cNvPr id="46085" name="Billede 7" descr="Banne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5029200"/>
            <a:ext cx="6858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7184072"/>
      </p:ext>
    </p:extLst>
  </p:cSld>
  <p:clrMapOvr>
    <a:masterClrMapping/>
  </p:clrMapOvr>
  <p:transition>
    <p:circl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5235" y="250109"/>
            <a:ext cx="6098756" cy="619543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099" name="Text Box 3"/>
          <p:cNvSpPr txBox="1">
            <a:spLocks noChangeArrowheads="1"/>
          </p:cNvSpPr>
          <p:nvPr/>
        </p:nvSpPr>
        <p:spPr bwMode="auto">
          <a:xfrm>
            <a:off x="952500" y="6477000"/>
            <a:ext cx="8255000" cy="2270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9pPr>
          </a:lstStyle>
          <a:p>
            <a:r>
              <a:rPr lang="en-US" sz="900" i="1"/>
              <a:t>The Lancet</a:t>
            </a:r>
            <a:r>
              <a:rPr lang="en-US" sz="900"/>
              <a:t> 2015 386, 1353-1361DOI: (10.1016/S0140-6736(15)60908-4) </a:t>
            </a:r>
          </a:p>
        </p:txBody>
      </p:sp>
      <p:sp>
        <p:nvSpPr>
          <p:cNvPr id="4100" name="Text Box 4"/>
          <p:cNvSpPr txBox="1">
            <a:spLocks noChangeArrowheads="1"/>
          </p:cNvSpPr>
          <p:nvPr/>
        </p:nvSpPr>
        <p:spPr bwMode="auto">
          <a:xfrm>
            <a:off x="952500" y="6556375"/>
            <a:ext cx="5556250" cy="368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723900" algn="l"/>
                <a:tab pos="1447800" algn="l"/>
                <a:tab pos="2171700" algn="l"/>
                <a:tab pos="2895600" algn="l"/>
                <a:tab pos="3619500" algn="l"/>
                <a:tab pos="4343400" algn="l"/>
                <a:tab pos="5067300" algn="l"/>
              </a:tabLst>
              <a:defRPr sz="1400">
                <a:solidFill>
                  <a:srgbClr val="FFFFFF"/>
                </a:solidFill>
                <a:latin typeface="Arial" charset="0"/>
                <a:ea typeface="ＭＳ Ｐゴシック" charset="0"/>
                <a:cs typeface="ＭＳ Ｐゴシック" charset="0"/>
              </a:defRPr>
            </a:lvl1pPr>
            <a:lvl2pPr>
              <a:tabLst>
                <a:tab pos="723900" algn="l"/>
                <a:tab pos="1447800" algn="l"/>
                <a:tab pos="2171700" algn="l"/>
                <a:tab pos="2895600" algn="l"/>
                <a:tab pos="3619500" algn="l"/>
                <a:tab pos="4343400" algn="l"/>
                <a:tab pos="5067300" algn="l"/>
              </a:tabLst>
              <a:defRPr sz="1400">
                <a:solidFill>
                  <a:srgbClr val="FFFFFF"/>
                </a:solidFill>
                <a:latin typeface="Arial" charset="0"/>
                <a:ea typeface="ＭＳ Ｐゴシック" charset="0"/>
                <a:cs typeface="ＭＳ Ｐゴシック" charset="0"/>
              </a:defRPr>
            </a:lvl2pPr>
            <a:lvl3pPr>
              <a:tabLst>
                <a:tab pos="723900" algn="l"/>
                <a:tab pos="1447800" algn="l"/>
                <a:tab pos="2171700" algn="l"/>
                <a:tab pos="2895600" algn="l"/>
                <a:tab pos="3619500" algn="l"/>
                <a:tab pos="4343400" algn="l"/>
                <a:tab pos="5067300" algn="l"/>
              </a:tabLst>
              <a:defRPr sz="1400">
                <a:solidFill>
                  <a:srgbClr val="FFFFFF"/>
                </a:solidFill>
                <a:latin typeface="Arial" charset="0"/>
                <a:ea typeface="ＭＳ Ｐゴシック" charset="0"/>
                <a:cs typeface="ＭＳ Ｐゴシック" charset="0"/>
              </a:defRPr>
            </a:lvl3pPr>
            <a:lvl4pPr>
              <a:tabLst>
                <a:tab pos="723900" algn="l"/>
                <a:tab pos="1447800" algn="l"/>
                <a:tab pos="2171700" algn="l"/>
                <a:tab pos="2895600" algn="l"/>
                <a:tab pos="3619500" algn="l"/>
                <a:tab pos="4343400" algn="l"/>
                <a:tab pos="5067300" algn="l"/>
              </a:tabLst>
              <a:defRPr sz="1400">
                <a:solidFill>
                  <a:srgbClr val="FFFFFF"/>
                </a:solidFill>
                <a:latin typeface="Arial" charset="0"/>
                <a:ea typeface="ＭＳ Ｐゴシック" charset="0"/>
                <a:cs typeface="ＭＳ Ｐゴシック" charset="0"/>
              </a:defRPr>
            </a:lvl4pPr>
            <a:lvl5pPr>
              <a:tabLst>
                <a:tab pos="723900" algn="l"/>
                <a:tab pos="1447800" algn="l"/>
                <a:tab pos="2171700" algn="l"/>
                <a:tab pos="2895600" algn="l"/>
                <a:tab pos="3619500" algn="l"/>
                <a:tab pos="4343400" algn="l"/>
                <a:tab pos="5067300" algn="l"/>
              </a:tabLst>
              <a:defRPr sz="1400">
                <a:solidFill>
                  <a:srgbClr val="FFFFFF"/>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400">
                <a:solidFill>
                  <a:srgbClr val="FFFFFF"/>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400">
                <a:solidFill>
                  <a:srgbClr val="FFFFFF"/>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400">
                <a:solidFill>
                  <a:srgbClr val="FFFFFF"/>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400">
                <a:solidFill>
                  <a:srgbClr val="FFFFFF"/>
                </a:solidFill>
                <a:latin typeface="Arial" charset="0"/>
                <a:ea typeface="ＭＳ Ｐゴシック" charset="0"/>
                <a:cs typeface="ＭＳ Ｐゴシック" charset="0"/>
              </a:defRPr>
            </a:lvl9pPr>
          </a:lstStyle>
          <a:p>
            <a:r>
              <a:rPr lang="en-US" sz="900"/>
              <a:t>Copyright © 2015 Early Breast Cancer Trialists' Collaborative Group (EBCTCG). Open Access article distributed under the terms of CC BY</a:t>
            </a:r>
            <a:r>
              <a:rPr lang="en-US" sz="900">
                <a:hlinkClick r:id="rId4"/>
              </a:rPr>
              <a:t> Terms and Conditions</a:t>
            </a:r>
          </a:p>
        </p:txBody>
      </p:sp>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75" y="6064250"/>
            <a:ext cx="708025" cy="79375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Rektangel 1"/>
          <p:cNvSpPr/>
          <p:nvPr/>
        </p:nvSpPr>
        <p:spPr>
          <a:xfrm rot="19990801">
            <a:off x="1749604" y="2181861"/>
            <a:ext cx="5579791" cy="2289940"/>
          </a:xfrm>
          <a:prstGeom prst="rect">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a-DK" sz="3200" b="1" dirty="0">
                <a:solidFill>
                  <a:schemeClr val="bg1"/>
                </a:solidFill>
              </a:rPr>
              <a:t>Fjernmetastaser</a:t>
            </a:r>
          </a:p>
          <a:p>
            <a:pPr algn="ctr"/>
            <a:r>
              <a:rPr lang="da-DK" sz="3200" b="1" dirty="0">
                <a:solidFill>
                  <a:schemeClr val="bg1"/>
                </a:solidFill>
              </a:rPr>
              <a:t>Knoglemetastaser</a:t>
            </a:r>
          </a:p>
          <a:p>
            <a:pPr algn="ctr"/>
            <a:r>
              <a:rPr lang="da-DK" sz="3200" b="1" dirty="0">
                <a:solidFill>
                  <a:schemeClr val="bg1"/>
                </a:solidFill>
              </a:rPr>
              <a:t>Brystkræft dødelighed</a:t>
            </a:r>
          </a:p>
        </p:txBody>
      </p:sp>
    </p:spTree>
    <p:extLst>
      <p:ext uri="{BB962C8B-B14F-4D97-AF65-F5344CB8AC3E}">
        <p14:creationId xmlns:p14="http://schemas.microsoft.com/office/powerpoint/2010/main" val="245049632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3"/>
          <p:cNvSpPr txBox="1">
            <a:spLocks noChangeArrowheads="1"/>
          </p:cNvSpPr>
          <p:nvPr/>
        </p:nvSpPr>
        <p:spPr bwMode="auto">
          <a:xfrm>
            <a:off x="952500" y="6477000"/>
            <a:ext cx="8255000" cy="2270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9pPr>
          </a:lstStyle>
          <a:p>
            <a:r>
              <a:rPr lang="en-US" sz="900" i="1"/>
              <a:t>The Lancet</a:t>
            </a:r>
            <a:r>
              <a:rPr lang="en-US" sz="900"/>
              <a:t> 2015 386, 1353-1361DOI: (10.1016/S0140-6736(15)60908-4) </a:t>
            </a:r>
          </a:p>
        </p:txBody>
      </p:sp>
      <p:sp>
        <p:nvSpPr>
          <p:cNvPr id="6148" name="Text Box 4"/>
          <p:cNvSpPr txBox="1">
            <a:spLocks noChangeArrowheads="1"/>
          </p:cNvSpPr>
          <p:nvPr/>
        </p:nvSpPr>
        <p:spPr bwMode="auto">
          <a:xfrm>
            <a:off x="952500" y="6556375"/>
            <a:ext cx="5556250" cy="368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723900" algn="l"/>
                <a:tab pos="1447800" algn="l"/>
                <a:tab pos="2171700" algn="l"/>
                <a:tab pos="2895600" algn="l"/>
                <a:tab pos="3619500" algn="l"/>
                <a:tab pos="4343400" algn="l"/>
                <a:tab pos="5067300" algn="l"/>
              </a:tabLst>
              <a:defRPr sz="1400">
                <a:solidFill>
                  <a:srgbClr val="FFFFFF"/>
                </a:solidFill>
                <a:latin typeface="Arial" charset="0"/>
                <a:ea typeface="ＭＳ Ｐゴシック" charset="0"/>
                <a:cs typeface="ＭＳ Ｐゴシック" charset="0"/>
              </a:defRPr>
            </a:lvl1pPr>
            <a:lvl2pPr>
              <a:tabLst>
                <a:tab pos="723900" algn="l"/>
                <a:tab pos="1447800" algn="l"/>
                <a:tab pos="2171700" algn="l"/>
                <a:tab pos="2895600" algn="l"/>
                <a:tab pos="3619500" algn="l"/>
                <a:tab pos="4343400" algn="l"/>
                <a:tab pos="5067300" algn="l"/>
              </a:tabLst>
              <a:defRPr sz="1400">
                <a:solidFill>
                  <a:srgbClr val="FFFFFF"/>
                </a:solidFill>
                <a:latin typeface="Arial" charset="0"/>
                <a:ea typeface="ＭＳ Ｐゴシック" charset="0"/>
                <a:cs typeface="ＭＳ Ｐゴシック" charset="0"/>
              </a:defRPr>
            </a:lvl2pPr>
            <a:lvl3pPr>
              <a:tabLst>
                <a:tab pos="723900" algn="l"/>
                <a:tab pos="1447800" algn="l"/>
                <a:tab pos="2171700" algn="l"/>
                <a:tab pos="2895600" algn="l"/>
                <a:tab pos="3619500" algn="l"/>
                <a:tab pos="4343400" algn="l"/>
                <a:tab pos="5067300" algn="l"/>
              </a:tabLst>
              <a:defRPr sz="1400">
                <a:solidFill>
                  <a:srgbClr val="FFFFFF"/>
                </a:solidFill>
                <a:latin typeface="Arial" charset="0"/>
                <a:ea typeface="ＭＳ Ｐゴシック" charset="0"/>
                <a:cs typeface="ＭＳ Ｐゴシック" charset="0"/>
              </a:defRPr>
            </a:lvl3pPr>
            <a:lvl4pPr>
              <a:tabLst>
                <a:tab pos="723900" algn="l"/>
                <a:tab pos="1447800" algn="l"/>
                <a:tab pos="2171700" algn="l"/>
                <a:tab pos="2895600" algn="l"/>
                <a:tab pos="3619500" algn="l"/>
                <a:tab pos="4343400" algn="l"/>
                <a:tab pos="5067300" algn="l"/>
              </a:tabLst>
              <a:defRPr sz="1400">
                <a:solidFill>
                  <a:srgbClr val="FFFFFF"/>
                </a:solidFill>
                <a:latin typeface="Arial" charset="0"/>
                <a:ea typeface="ＭＳ Ｐゴシック" charset="0"/>
                <a:cs typeface="ＭＳ Ｐゴシック" charset="0"/>
              </a:defRPr>
            </a:lvl4pPr>
            <a:lvl5pPr>
              <a:tabLst>
                <a:tab pos="723900" algn="l"/>
                <a:tab pos="1447800" algn="l"/>
                <a:tab pos="2171700" algn="l"/>
                <a:tab pos="2895600" algn="l"/>
                <a:tab pos="3619500" algn="l"/>
                <a:tab pos="4343400" algn="l"/>
                <a:tab pos="5067300" algn="l"/>
              </a:tabLst>
              <a:defRPr sz="1400">
                <a:solidFill>
                  <a:srgbClr val="FFFFFF"/>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400">
                <a:solidFill>
                  <a:srgbClr val="FFFFFF"/>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400">
                <a:solidFill>
                  <a:srgbClr val="FFFFFF"/>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400">
                <a:solidFill>
                  <a:srgbClr val="FFFFFF"/>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400">
                <a:solidFill>
                  <a:srgbClr val="FFFFFF"/>
                </a:solidFill>
                <a:latin typeface="Arial" charset="0"/>
                <a:ea typeface="ＭＳ Ｐゴシック" charset="0"/>
                <a:cs typeface="ＭＳ Ｐゴシック" charset="0"/>
              </a:defRPr>
            </a:lvl9pPr>
          </a:lstStyle>
          <a:p>
            <a:r>
              <a:rPr lang="en-US" sz="900"/>
              <a:t>Copyright © 2015 Early Breast Cancer Trialists' Collaborative Group (EBCTCG). Open Access article distributed under the terms of CC BY</a:t>
            </a:r>
            <a:r>
              <a:rPr lang="en-US" sz="900">
                <a:hlinkClick r:id="rId3"/>
              </a:rPr>
              <a:t> Terms and Conditions</a:t>
            </a:r>
          </a:p>
        </p:txBody>
      </p:sp>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75" y="6064250"/>
            <a:ext cx="708025" cy="79375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extruta 1"/>
          <p:cNvSpPr txBox="1"/>
          <p:nvPr/>
        </p:nvSpPr>
        <p:spPr>
          <a:xfrm>
            <a:off x="370423" y="363819"/>
            <a:ext cx="8321297" cy="5909310"/>
          </a:xfrm>
          <a:prstGeom prst="rect">
            <a:avLst/>
          </a:prstGeom>
          <a:noFill/>
        </p:spPr>
        <p:txBody>
          <a:bodyPr wrap="square" rtlCol="0">
            <a:spAutoFit/>
          </a:bodyPr>
          <a:lstStyle/>
          <a:p>
            <a:r>
              <a:rPr lang="sv-SE" sz="2400" b="1" dirty="0">
                <a:solidFill>
                  <a:srgbClr val="00FFFF"/>
                </a:solidFill>
              </a:rPr>
              <a:t>Ca. 19.000 </a:t>
            </a:r>
            <a:r>
              <a:rPr lang="sv-SE" sz="2400" b="1" dirty="0" err="1">
                <a:solidFill>
                  <a:srgbClr val="00FFFF"/>
                </a:solidFill>
              </a:rPr>
              <a:t>kvinder</a:t>
            </a:r>
            <a:r>
              <a:rPr lang="sv-SE" sz="2400" b="1" dirty="0">
                <a:solidFill>
                  <a:srgbClr val="00FFFF"/>
                </a:solidFill>
              </a:rPr>
              <a:t> </a:t>
            </a:r>
            <a:r>
              <a:rPr lang="sv-SE" sz="2400" b="1" dirty="0" err="1">
                <a:solidFill>
                  <a:srgbClr val="00FFFF"/>
                </a:solidFill>
              </a:rPr>
              <a:t>fra</a:t>
            </a:r>
            <a:r>
              <a:rPr lang="sv-SE" sz="2400" b="1" dirty="0">
                <a:solidFill>
                  <a:srgbClr val="00FFFF"/>
                </a:solidFill>
              </a:rPr>
              <a:t> 26 </a:t>
            </a:r>
            <a:r>
              <a:rPr lang="sv-SE" sz="2400" b="1" dirty="0" err="1">
                <a:solidFill>
                  <a:srgbClr val="00FFFF"/>
                </a:solidFill>
              </a:rPr>
              <a:t>lodtrækningsforsøg</a:t>
            </a:r>
            <a:endParaRPr lang="sv-SE" sz="2400" b="1" dirty="0">
              <a:solidFill>
                <a:srgbClr val="00FFFF"/>
              </a:solidFill>
            </a:endParaRPr>
          </a:p>
          <a:p>
            <a:endParaRPr lang="sv-SE" dirty="0">
              <a:solidFill>
                <a:srgbClr val="00FFFF"/>
              </a:solidFill>
            </a:endParaRPr>
          </a:p>
          <a:p>
            <a:r>
              <a:rPr lang="da-DK" b="1" dirty="0" err="1"/>
              <a:t>Premenopausale</a:t>
            </a:r>
            <a:r>
              <a:rPr lang="da-DK" b="1" dirty="0"/>
              <a:t> kvinder: Bisfosfonat havde ingen effekt på nogle af parametrene</a:t>
            </a:r>
          </a:p>
          <a:p>
            <a:endParaRPr lang="sv-SE" dirty="0"/>
          </a:p>
          <a:p>
            <a:r>
              <a:rPr lang="sv-SE" sz="2400" dirty="0">
                <a:solidFill>
                  <a:srgbClr val="FFFF00"/>
                </a:solidFill>
              </a:rPr>
              <a:t>Hos 12.000 postmenopausale </a:t>
            </a:r>
            <a:r>
              <a:rPr lang="sv-SE" sz="2400" dirty="0" err="1">
                <a:solidFill>
                  <a:srgbClr val="FFFF00"/>
                </a:solidFill>
              </a:rPr>
              <a:t>kvinder</a:t>
            </a:r>
            <a:r>
              <a:rPr lang="sv-SE" sz="2400" dirty="0">
                <a:solidFill>
                  <a:srgbClr val="FFFF00"/>
                </a:solidFill>
              </a:rPr>
              <a:t> </a:t>
            </a:r>
            <a:r>
              <a:rPr lang="sv-SE" sz="2400" dirty="0" err="1">
                <a:solidFill>
                  <a:srgbClr val="FFFF00"/>
                </a:solidFill>
              </a:rPr>
              <a:t>fandt</a:t>
            </a:r>
            <a:r>
              <a:rPr lang="sv-SE" sz="2400" dirty="0">
                <a:solidFill>
                  <a:srgbClr val="FFFF00"/>
                </a:solidFill>
              </a:rPr>
              <a:t> man REDUKTION: </a:t>
            </a:r>
          </a:p>
          <a:p>
            <a:endParaRPr lang="sv-SE" sz="2400" dirty="0">
              <a:solidFill>
                <a:srgbClr val="FFFF00"/>
              </a:solidFill>
            </a:endParaRPr>
          </a:p>
          <a:p>
            <a:r>
              <a:rPr lang="sv-SE" dirty="0">
                <a:solidFill>
                  <a:srgbClr val="FFFF00"/>
                </a:solidFill>
              </a:rPr>
              <a:t>	</a:t>
            </a:r>
            <a:r>
              <a:rPr lang="sv-SE" b="1" dirty="0" err="1"/>
              <a:t>Tilbagefald</a:t>
            </a:r>
            <a:r>
              <a:rPr lang="sv-SE" b="1" dirty="0"/>
              <a:t> </a:t>
            </a:r>
            <a:r>
              <a:rPr lang="sv-SE" b="1" dirty="0">
                <a:solidFill>
                  <a:schemeClr val="tx2"/>
                </a:solidFill>
              </a:rPr>
              <a:t>14% </a:t>
            </a:r>
            <a:r>
              <a:rPr lang="sv-SE" b="1" dirty="0"/>
              <a:t>	</a:t>
            </a:r>
          </a:p>
          <a:p>
            <a:r>
              <a:rPr lang="sv-SE" b="1" dirty="0"/>
              <a:t>	</a:t>
            </a:r>
            <a:r>
              <a:rPr lang="sv-SE" b="1" dirty="0" err="1"/>
              <a:t>Fjernmetastaser</a:t>
            </a:r>
            <a:r>
              <a:rPr lang="sv-SE" b="1" dirty="0"/>
              <a:t> </a:t>
            </a:r>
            <a:r>
              <a:rPr lang="sv-SE" b="1" dirty="0">
                <a:solidFill>
                  <a:srgbClr val="FAFD00"/>
                </a:solidFill>
              </a:rPr>
              <a:t>18%</a:t>
            </a:r>
          </a:p>
          <a:p>
            <a:r>
              <a:rPr lang="sv-SE" b="1" dirty="0"/>
              <a:t>	</a:t>
            </a:r>
            <a:r>
              <a:rPr lang="sv-SE" b="1" dirty="0" err="1"/>
              <a:t>Knoglemetastaser</a:t>
            </a:r>
            <a:r>
              <a:rPr lang="sv-SE" b="1" dirty="0"/>
              <a:t> </a:t>
            </a:r>
            <a:r>
              <a:rPr lang="sv-SE" b="1" dirty="0">
                <a:solidFill>
                  <a:srgbClr val="FAFD00"/>
                </a:solidFill>
              </a:rPr>
              <a:t>28%</a:t>
            </a:r>
          </a:p>
          <a:p>
            <a:r>
              <a:rPr lang="sv-SE" b="1" dirty="0"/>
              <a:t>	</a:t>
            </a:r>
            <a:r>
              <a:rPr lang="sv-SE" b="1" dirty="0" err="1"/>
              <a:t>Dødligheden</a:t>
            </a:r>
            <a:r>
              <a:rPr lang="sv-SE" b="1" dirty="0"/>
              <a:t> </a:t>
            </a:r>
            <a:r>
              <a:rPr lang="sv-SE" b="1" dirty="0" err="1"/>
              <a:t>af</a:t>
            </a:r>
            <a:r>
              <a:rPr lang="sv-SE" b="1" dirty="0"/>
              <a:t> </a:t>
            </a:r>
            <a:r>
              <a:rPr lang="sv-SE" b="1" dirty="0" err="1"/>
              <a:t>brystkræft</a:t>
            </a:r>
            <a:r>
              <a:rPr lang="sv-SE" b="1" dirty="0"/>
              <a:t> </a:t>
            </a:r>
            <a:r>
              <a:rPr lang="sv-SE" b="1" dirty="0">
                <a:solidFill>
                  <a:srgbClr val="FAFD00"/>
                </a:solidFill>
              </a:rPr>
              <a:t>18%</a:t>
            </a:r>
          </a:p>
          <a:p>
            <a:r>
              <a:rPr lang="sv-SE" b="1" dirty="0"/>
              <a:t>	</a:t>
            </a:r>
            <a:r>
              <a:rPr lang="sv-SE" b="1" dirty="0" err="1"/>
              <a:t>Knogle</a:t>
            </a:r>
            <a:r>
              <a:rPr lang="sv-SE" b="1" dirty="0"/>
              <a:t> brud </a:t>
            </a:r>
            <a:r>
              <a:rPr lang="sv-SE" b="1" dirty="0">
                <a:solidFill>
                  <a:srgbClr val="FAFD00"/>
                </a:solidFill>
              </a:rPr>
              <a:t>15% </a:t>
            </a:r>
          </a:p>
          <a:p>
            <a:endParaRPr lang="sv-SE" dirty="0"/>
          </a:p>
          <a:p>
            <a:r>
              <a:rPr lang="sv-SE" dirty="0"/>
              <a:t>Effekt </a:t>
            </a:r>
            <a:r>
              <a:rPr lang="sv-SE" dirty="0" err="1"/>
              <a:t>uafhængigt</a:t>
            </a:r>
            <a:r>
              <a:rPr lang="sv-SE" dirty="0"/>
              <a:t> </a:t>
            </a:r>
            <a:r>
              <a:rPr lang="sv-SE" dirty="0" err="1"/>
              <a:t>af</a:t>
            </a:r>
            <a:r>
              <a:rPr lang="sv-SE" dirty="0"/>
              <a:t> hvilken slags </a:t>
            </a:r>
            <a:r>
              <a:rPr lang="da-DK" dirty="0"/>
              <a:t>bisfosfonater</a:t>
            </a:r>
            <a:r>
              <a:rPr lang="sv-SE" dirty="0"/>
              <a:t>, behandlings </a:t>
            </a:r>
            <a:r>
              <a:rPr lang="sv-SE" dirty="0" err="1"/>
              <a:t>hyppighed</a:t>
            </a:r>
            <a:r>
              <a:rPr lang="sv-SE" dirty="0"/>
              <a:t>, ER status, Antal N, +/-</a:t>
            </a:r>
            <a:r>
              <a:rPr lang="sv-SE" dirty="0" err="1"/>
              <a:t>kemeoterapi</a:t>
            </a:r>
            <a:endParaRPr lang="sv-SE" dirty="0"/>
          </a:p>
          <a:p>
            <a:r>
              <a:rPr lang="sv-SE" dirty="0"/>
              <a:t>Ingen </a:t>
            </a:r>
            <a:r>
              <a:rPr lang="sv-SE" dirty="0" err="1"/>
              <a:t>forskel</a:t>
            </a:r>
            <a:r>
              <a:rPr lang="sv-SE" dirty="0"/>
              <a:t> i </a:t>
            </a:r>
            <a:r>
              <a:rPr lang="sv-SE" dirty="0" err="1"/>
              <a:t>ikke-brystkræft</a:t>
            </a:r>
            <a:r>
              <a:rPr lang="sv-SE" dirty="0"/>
              <a:t> mortalitet</a:t>
            </a:r>
          </a:p>
          <a:p>
            <a:endParaRPr lang="sv-SE" b="1" dirty="0"/>
          </a:p>
          <a:p>
            <a:r>
              <a:rPr lang="sv-SE" b="1" dirty="0">
                <a:solidFill>
                  <a:srgbClr val="FFFF00"/>
                </a:solidFill>
              </a:rPr>
              <a:t>Konklusion: </a:t>
            </a:r>
          </a:p>
          <a:p>
            <a:r>
              <a:rPr lang="sv-SE" dirty="0" err="1">
                <a:solidFill>
                  <a:srgbClr val="FFFF00"/>
                </a:solidFill>
              </a:rPr>
              <a:t>Adjuverende</a:t>
            </a:r>
            <a:r>
              <a:rPr lang="sv-SE" dirty="0">
                <a:solidFill>
                  <a:srgbClr val="FFFF00"/>
                </a:solidFill>
              </a:rPr>
              <a:t> </a:t>
            </a:r>
            <a:r>
              <a:rPr lang="da-DK" dirty="0">
                <a:solidFill>
                  <a:srgbClr val="FFFF00"/>
                </a:solidFill>
              </a:rPr>
              <a:t>bisfosfonater reducerer recidiv-frekvensen og forbedre brystkræft overlevelsen – men KUN hos de kvinder, der var </a:t>
            </a:r>
            <a:r>
              <a:rPr lang="sv-SE" dirty="0">
                <a:solidFill>
                  <a:srgbClr val="FFFF00"/>
                </a:solidFill>
              </a:rPr>
              <a:t>postmenopausale da behandlingen </a:t>
            </a:r>
            <a:r>
              <a:rPr lang="sv-SE" dirty="0" err="1">
                <a:solidFill>
                  <a:srgbClr val="FFFF00"/>
                </a:solidFill>
              </a:rPr>
              <a:t>begyndte</a:t>
            </a:r>
            <a:endParaRPr lang="da-DK" dirty="0">
              <a:solidFill>
                <a:srgbClr val="FFFF00"/>
              </a:solidFill>
            </a:endParaRPr>
          </a:p>
        </p:txBody>
      </p:sp>
      <p:sp>
        <p:nvSpPr>
          <p:cNvPr id="3" name="Ram 2"/>
          <p:cNvSpPr/>
          <p:nvPr/>
        </p:nvSpPr>
        <p:spPr>
          <a:xfrm>
            <a:off x="233572" y="1992533"/>
            <a:ext cx="4189707" cy="2005205"/>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schemeClr val="tx1"/>
              </a:solidFill>
            </a:endParaRPr>
          </a:p>
        </p:txBody>
      </p:sp>
    </p:spTree>
    <p:extLst>
      <p:ext uri="{BB962C8B-B14F-4D97-AF65-F5344CB8AC3E}">
        <p14:creationId xmlns:p14="http://schemas.microsoft.com/office/powerpoint/2010/main" val="303938752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
                                            <p:txEl>
                                              <p:pRg st="15" end="15"/>
                                            </p:txEl>
                                          </p:spTgt>
                                        </p:tgtEl>
                                        <p:attrNameLst>
                                          <p:attrName>style.visibility</p:attrName>
                                        </p:attrNameLst>
                                      </p:cBhvr>
                                      <p:to>
                                        <p:strVal val="visible"/>
                                      </p:to>
                                    </p:set>
                                    <p:animEffect transition="in" filter="strips(downLeft)">
                                      <p:cBhvr>
                                        <p:cTn id="12" dur="500"/>
                                        <p:tgtEl>
                                          <p:spTgt spid="2">
                                            <p:txEl>
                                              <p:pRg st="15" end="15"/>
                                            </p:txEl>
                                          </p:spTgt>
                                        </p:tgtEl>
                                      </p:cBhvr>
                                    </p:animEffect>
                                  </p:childTnLst>
                                </p:cTn>
                              </p:par>
                              <p:par>
                                <p:cTn id="13" presetID="18" presetClass="entr" presetSubtype="12" fill="hold" nodeType="withEffect">
                                  <p:stCondLst>
                                    <p:cond delay="0"/>
                                  </p:stCondLst>
                                  <p:childTnLst>
                                    <p:set>
                                      <p:cBhvr>
                                        <p:cTn id="14" dur="1" fill="hold">
                                          <p:stCondLst>
                                            <p:cond delay="0"/>
                                          </p:stCondLst>
                                        </p:cTn>
                                        <p:tgtEl>
                                          <p:spTgt spid="2">
                                            <p:txEl>
                                              <p:pRg st="16" end="16"/>
                                            </p:txEl>
                                          </p:spTgt>
                                        </p:tgtEl>
                                        <p:attrNameLst>
                                          <p:attrName>style.visibility</p:attrName>
                                        </p:attrNameLst>
                                      </p:cBhvr>
                                      <p:to>
                                        <p:strVal val="visible"/>
                                      </p:to>
                                    </p:set>
                                    <p:animEffect transition="in" filter="strips(downLeft)">
                                      <p:cBhvr>
                                        <p:cTn id="15" dur="500"/>
                                        <p:tgtEl>
                                          <p:spTgt spid="2">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7522" name="Rubrik 1"/>
          <p:cNvSpPr>
            <a:spLocks noGrp="1"/>
          </p:cNvSpPr>
          <p:nvPr>
            <p:ph type="title"/>
          </p:nvPr>
        </p:nvSpPr>
        <p:spPr/>
        <p:txBody>
          <a:bodyPr/>
          <a:lstStyle/>
          <a:p>
            <a:endParaRPr lang="da-DK" altLang="da-DK"/>
          </a:p>
        </p:txBody>
      </p:sp>
      <p:pic>
        <p:nvPicPr>
          <p:cNvPr id="107523" name="Bildobjekt 2" descr="1.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900" y="0"/>
            <a:ext cx="8943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ctrTitle"/>
          </p:nvPr>
        </p:nvSpPr>
        <p:spPr>
          <a:solidFill>
            <a:srgbClr val="FFFF00"/>
          </a:solidFill>
        </p:spPr>
        <p:style>
          <a:lnRef idx="0">
            <a:schemeClr val="accent3"/>
          </a:lnRef>
          <a:fillRef idx="3">
            <a:schemeClr val="accent3"/>
          </a:fillRef>
          <a:effectRef idx="3">
            <a:schemeClr val="accent3"/>
          </a:effectRef>
          <a:fontRef idx="minor">
            <a:schemeClr val="lt1"/>
          </a:fontRef>
        </p:style>
        <p:txBody>
          <a:bodyPr/>
          <a:lstStyle/>
          <a:p>
            <a:r>
              <a:rPr lang="da-DK" dirty="0">
                <a:solidFill>
                  <a:schemeClr val="bg1"/>
                </a:solidFill>
              </a:rPr>
              <a:t>Metastatisk Brystkræft</a:t>
            </a:r>
          </a:p>
        </p:txBody>
      </p:sp>
      <p:sp>
        <p:nvSpPr>
          <p:cNvPr id="3" name="Undertitel 2"/>
          <p:cNvSpPr>
            <a:spLocks noGrp="1"/>
          </p:cNvSpPr>
          <p:nvPr>
            <p:ph type="subTitle" idx="1"/>
          </p:nvPr>
        </p:nvSpPr>
        <p:spPr/>
        <p:txBody>
          <a:bodyPr/>
          <a:lstStyle/>
          <a:p>
            <a:endParaRPr lang="da-DK"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4" name="Picture 2" descr="DISTM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ltGray">
          <a:xfrm>
            <a:off x="611188" y="333375"/>
            <a:ext cx="7924800" cy="5940425"/>
          </a:xfrm>
          <a:prstGeom prst="rect">
            <a:avLst/>
          </a:prstGeom>
          <a:noFill/>
          <a:extLst>
            <a:ext uri="{909E8E84-426E-40dd-AFC4-6F175D3DCCD1}">
              <a14:hiddenFill xmlns:a14="http://schemas.microsoft.com/office/drawing/2010/main" xmlns="">
                <a:solidFill>
                  <a:srgbClr val="FFFFFF"/>
                </a:solidFill>
              </a14:hiddenFill>
            </a:ext>
          </a:extLst>
        </p:spPr>
      </p:pic>
      <p:sp>
        <p:nvSpPr>
          <p:cNvPr id="325635" name="Rectangle 3"/>
          <p:cNvSpPr>
            <a:spLocks noGrp="1" noChangeArrowheads="1"/>
          </p:cNvSpPr>
          <p:nvPr>
            <p:ph type="title"/>
          </p:nvPr>
        </p:nvSpPr>
        <p:spPr>
          <a:xfrm>
            <a:off x="883474" y="21524"/>
            <a:ext cx="7748588" cy="1143000"/>
          </a:xfrm>
        </p:spPr>
        <p:txBody>
          <a:bodyPr>
            <a:normAutofit/>
          </a:bodyPr>
          <a:lstStyle/>
          <a:p>
            <a:r>
              <a:rPr lang="en-US" altLang="da-DK" sz="2800" dirty="0">
                <a:solidFill>
                  <a:srgbClr val="FF0000"/>
                </a:solidFill>
                <a:latin typeface="Arial Unicode MS" pitchFamily="34" charset="-128"/>
              </a:rPr>
              <a:t>SITES OF FIRST RECURRENCE</a:t>
            </a:r>
          </a:p>
        </p:txBody>
      </p:sp>
      <p:sp>
        <p:nvSpPr>
          <p:cNvPr id="325636" name="Rectangle 4"/>
          <p:cNvSpPr>
            <a:spLocks noChangeArrowheads="1"/>
          </p:cNvSpPr>
          <p:nvPr/>
        </p:nvSpPr>
        <p:spPr bwMode="auto">
          <a:xfrm>
            <a:off x="1546225" y="2268538"/>
            <a:ext cx="1962150" cy="3009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tx2"/>
                  </a:outerShdw>
                </a:effectLst>
              </a14:hiddenEffects>
            </a:ext>
          </a:extLst>
        </p:spPr>
        <p:txBody>
          <a:bodyPr lIns="90488" tIns="44450" rIns="90488" bIns="44450"/>
          <a:lstStyle>
            <a:lvl1pPr marL="228600" indent="-228600">
              <a:tabLst>
                <a:tab pos="2862263" algn="l"/>
              </a:tabLst>
              <a:defRPr sz="2400">
                <a:solidFill>
                  <a:schemeClr val="tx1"/>
                </a:solidFill>
                <a:latin typeface="Times New Roman" charset="0"/>
              </a:defRPr>
            </a:lvl1pPr>
            <a:lvl2pPr marL="742950" indent="-285750">
              <a:tabLst>
                <a:tab pos="2862263" algn="l"/>
              </a:tabLst>
              <a:defRPr sz="2400">
                <a:solidFill>
                  <a:schemeClr val="tx1"/>
                </a:solidFill>
                <a:latin typeface="Times New Roman" charset="0"/>
              </a:defRPr>
            </a:lvl2pPr>
            <a:lvl3pPr marL="1143000" indent="-228600">
              <a:tabLst>
                <a:tab pos="2862263" algn="l"/>
              </a:tabLst>
              <a:defRPr sz="2400">
                <a:solidFill>
                  <a:schemeClr val="tx1"/>
                </a:solidFill>
                <a:latin typeface="Times New Roman" charset="0"/>
              </a:defRPr>
            </a:lvl3pPr>
            <a:lvl4pPr marL="1600200" indent="-228600">
              <a:tabLst>
                <a:tab pos="2862263" algn="l"/>
              </a:tabLst>
              <a:defRPr sz="2400">
                <a:solidFill>
                  <a:schemeClr val="tx1"/>
                </a:solidFill>
                <a:latin typeface="Times New Roman" charset="0"/>
              </a:defRPr>
            </a:lvl4pPr>
            <a:lvl5pPr marL="2057400" indent="-228600">
              <a:tabLst>
                <a:tab pos="2862263" algn="l"/>
              </a:tabLst>
              <a:defRPr sz="2400">
                <a:solidFill>
                  <a:schemeClr val="tx1"/>
                </a:solidFill>
                <a:latin typeface="Times New Roman" charset="0"/>
              </a:defRPr>
            </a:lvl5pPr>
            <a:lvl6pPr marL="2514600" indent="-228600" fontAlgn="base">
              <a:spcBef>
                <a:spcPct val="0"/>
              </a:spcBef>
              <a:spcAft>
                <a:spcPct val="0"/>
              </a:spcAft>
              <a:tabLst>
                <a:tab pos="2862263" algn="l"/>
              </a:tabLst>
              <a:defRPr sz="2400">
                <a:solidFill>
                  <a:schemeClr val="tx1"/>
                </a:solidFill>
                <a:latin typeface="Times New Roman" charset="0"/>
              </a:defRPr>
            </a:lvl6pPr>
            <a:lvl7pPr marL="2971800" indent="-228600" fontAlgn="base">
              <a:spcBef>
                <a:spcPct val="0"/>
              </a:spcBef>
              <a:spcAft>
                <a:spcPct val="0"/>
              </a:spcAft>
              <a:tabLst>
                <a:tab pos="2862263" algn="l"/>
              </a:tabLst>
              <a:defRPr sz="2400">
                <a:solidFill>
                  <a:schemeClr val="tx1"/>
                </a:solidFill>
                <a:latin typeface="Times New Roman" charset="0"/>
              </a:defRPr>
            </a:lvl7pPr>
            <a:lvl8pPr marL="3429000" indent="-228600" fontAlgn="base">
              <a:spcBef>
                <a:spcPct val="0"/>
              </a:spcBef>
              <a:spcAft>
                <a:spcPct val="0"/>
              </a:spcAft>
              <a:tabLst>
                <a:tab pos="2862263" algn="l"/>
              </a:tabLst>
              <a:defRPr sz="2400">
                <a:solidFill>
                  <a:schemeClr val="tx1"/>
                </a:solidFill>
                <a:latin typeface="Times New Roman" charset="0"/>
              </a:defRPr>
            </a:lvl8pPr>
            <a:lvl9pPr marL="3886200" indent="-228600" fontAlgn="base">
              <a:spcBef>
                <a:spcPct val="0"/>
              </a:spcBef>
              <a:spcAft>
                <a:spcPct val="0"/>
              </a:spcAft>
              <a:tabLst>
                <a:tab pos="2862263" algn="l"/>
              </a:tabLst>
              <a:defRPr sz="2400">
                <a:solidFill>
                  <a:schemeClr val="tx1"/>
                </a:solidFill>
                <a:latin typeface="Times New Roman" charset="0"/>
              </a:defRPr>
            </a:lvl9pPr>
          </a:lstStyle>
          <a:p>
            <a:pPr eaLnBrk="0" hangingPunct="0">
              <a:lnSpc>
                <a:spcPct val="150000"/>
              </a:lnSpc>
            </a:pPr>
            <a:endParaRPr lang="en-US" altLang="da-DK" sz="2000" b="1" dirty="0">
              <a:solidFill>
                <a:srgbClr val="FF0000"/>
              </a:solidFill>
              <a:effectLst>
                <a:outerShdw blurRad="38100" dist="38100" dir="2700000" algn="tl">
                  <a:srgbClr val="C0C0C0"/>
                </a:outerShdw>
              </a:effectLst>
              <a:latin typeface="+mj-lt"/>
            </a:endParaRPr>
          </a:p>
          <a:p>
            <a:pPr eaLnBrk="0" hangingPunct="0">
              <a:lnSpc>
                <a:spcPct val="150000"/>
              </a:lnSpc>
            </a:pPr>
            <a:endParaRPr lang="en-US" altLang="da-DK" sz="2000" b="1" dirty="0">
              <a:solidFill>
                <a:srgbClr val="FF0000"/>
              </a:solidFill>
              <a:effectLst>
                <a:outerShdw blurRad="38100" dist="38100" dir="2700000" algn="tl">
                  <a:srgbClr val="C0C0C0"/>
                </a:outerShdw>
              </a:effectLst>
              <a:latin typeface="+mj-lt"/>
            </a:endParaRPr>
          </a:p>
          <a:p>
            <a:pPr eaLnBrk="0" hangingPunct="0">
              <a:lnSpc>
                <a:spcPct val="150000"/>
              </a:lnSpc>
            </a:pPr>
            <a:endParaRPr lang="en-US" altLang="da-DK" sz="2000" b="1" dirty="0">
              <a:solidFill>
                <a:srgbClr val="FF0000"/>
              </a:solidFill>
              <a:effectLst>
                <a:outerShdw blurRad="38100" dist="38100" dir="2700000" algn="tl">
                  <a:srgbClr val="C0C0C0"/>
                </a:outerShdw>
              </a:effectLst>
              <a:latin typeface="+mj-lt"/>
            </a:endParaRPr>
          </a:p>
          <a:p>
            <a:pPr eaLnBrk="0" hangingPunct="0">
              <a:lnSpc>
                <a:spcPct val="150000"/>
              </a:lnSpc>
            </a:pPr>
            <a:endParaRPr lang="en-US" altLang="da-DK" sz="2000" b="1" dirty="0">
              <a:solidFill>
                <a:srgbClr val="FF0000"/>
              </a:solidFill>
              <a:effectLst>
                <a:outerShdw blurRad="38100" dist="38100" dir="2700000" algn="tl">
                  <a:srgbClr val="C0C0C0"/>
                </a:outerShdw>
              </a:effectLst>
              <a:latin typeface="+mj-lt"/>
            </a:endParaRPr>
          </a:p>
          <a:p>
            <a:pPr eaLnBrk="0" hangingPunct="0">
              <a:lnSpc>
                <a:spcPct val="130000"/>
              </a:lnSpc>
            </a:pPr>
            <a:endParaRPr lang="en-US" altLang="da-DK" sz="2000" b="1" dirty="0">
              <a:solidFill>
                <a:srgbClr val="FF0000"/>
              </a:solidFill>
              <a:effectLst>
                <a:outerShdw blurRad="38100" dist="38100" dir="2700000" algn="tl">
                  <a:srgbClr val="C0C0C0"/>
                </a:outerShdw>
              </a:effectLst>
              <a:latin typeface="+mj-lt"/>
            </a:endParaRPr>
          </a:p>
          <a:p>
            <a:pPr eaLnBrk="0" hangingPunct="0">
              <a:lnSpc>
                <a:spcPct val="130000"/>
              </a:lnSpc>
            </a:pPr>
            <a:endParaRPr lang="en-US" altLang="da-DK" sz="2000" b="1" dirty="0">
              <a:solidFill>
                <a:srgbClr val="FF0000"/>
              </a:solidFill>
              <a:effectLst>
                <a:outerShdw blurRad="38100" dist="38100" dir="2700000" algn="tl">
                  <a:srgbClr val="C0C0C0"/>
                </a:outerShdw>
              </a:effectLst>
              <a:latin typeface="+mj-lt"/>
            </a:endParaRPr>
          </a:p>
          <a:p>
            <a:pPr eaLnBrk="0" hangingPunct="0">
              <a:lnSpc>
                <a:spcPct val="130000"/>
              </a:lnSpc>
            </a:pPr>
            <a:endParaRPr lang="en-US" altLang="da-DK" sz="2000" b="1" dirty="0">
              <a:solidFill>
                <a:srgbClr val="FF0000"/>
              </a:solidFill>
              <a:effectLst>
                <a:outerShdw blurRad="38100" dist="38100" dir="2700000" algn="tl">
                  <a:srgbClr val="C0C0C0"/>
                </a:outerShdw>
              </a:effectLst>
              <a:latin typeface="+mj-lt"/>
            </a:endParaRPr>
          </a:p>
          <a:p>
            <a:pPr eaLnBrk="0" hangingPunct="0">
              <a:lnSpc>
                <a:spcPct val="150000"/>
              </a:lnSpc>
            </a:pPr>
            <a:endParaRPr lang="en-US" altLang="da-DK" sz="2000" b="1" dirty="0">
              <a:solidFill>
                <a:srgbClr val="FF0000"/>
              </a:solidFill>
              <a:effectLst>
                <a:outerShdw blurRad="38100" dist="38100" dir="2700000" algn="tl">
                  <a:srgbClr val="C0C0C0"/>
                </a:outerShdw>
              </a:effectLst>
              <a:latin typeface="+mj-lt"/>
            </a:endParaRPr>
          </a:p>
          <a:p>
            <a:pPr eaLnBrk="0" hangingPunct="0">
              <a:lnSpc>
                <a:spcPct val="150000"/>
              </a:lnSpc>
            </a:pPr>
            <a:endParaRPr lang="en-US" altLang="da-DK" sz="2000" b="1" dirty="0">
              <a:solidFill>
                <a:srgbClr val="FF0000"/>
              </a:solidFill>
              <a:effectLst>
                <a:outerShdw blurRad="38100" dist="38100" dir="2700000" algn="tl">
                  <a:srgbClr val="C0C0C0"/>
                </a:outerShdw>
              </a:effectLst>
              <a:latin typeface="+mj-lt"/>
            </a:endParaRPr>
          </a:p>
          <a:p>
            <a:pPr eaLnBrk="0" hangingPunct="0">
              <a:lnSpc>
                <a:spcPct val="150000"/>
              </a:lnSpc>
            </a:pPr>
            <a:endParaRPr lang="en-US" altLang="da-DK" sz="2000" b="1" dirty="0">
              <a:solidFill>
                <a:srgbClr val="FF0000"/>
              </a:solidFill>
              <a:effectLst>
                <a:outerShdw blurRad="38100" dist="38100" dir="2700000" algn="tl">
                  <a:srgbClr val="C0C0C0"/>
                </a:outerShdw>
              </a:effectLst>
              <a:latin typeface="+mj-lt"/>
            </a:endParaRPr>
          </a:p>
        </p:txBody>
      </p:sp>
      <p:sp>
        <p:nvSpPr>
          <p:cNvPr id="325637" name="Rectangle 5"/>
          <p:cNvSpPr>
            <a:spLocks noChangeArrowheads="1"/>
          </p:cNvSpPr>
          <p:nvPr/>
        </p:nvSpPr>
        <p:spPr bwMode="auto">
          <a:xfrm>
            <a:off x="5822950" y="2166938"/>
            <a:ext cx="2058988" cy="1839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tx2"/>
                  </a:outerShdw>
                </a:effectLst>
              </a14:hiddenEffects>
            </a:ext>
          </a:extLst>
        </p:spPr>
        <p:txBody>
          <a:bodyPr lIns="90488" tIns="44450" rIns="90488" bIns="44450"/>
          <a:lstStyle>
            <a:lvl1pPr marL="228600" indent="-228600">
              <a:tabLst>
                <a:tab pos="2862263" algn="l"/>
              </a:tabLst>
              <a:defRPr sz="2400">
                <a:solidFill>
                  <a:schemeClr val="tx1"/>
                </a:solidFill>
                <a:latin typeface="Times New Roman" charset="0"/>
              </a:defRPr>
            </a:lvl1pPr>
            <a:lvl2pPr marL="742950" indent="-285750">
              <a:tabLst>
                <a:tab pos="2862263" algn="l"/>
              </a:tabLst>
              <a:defRPr sz="2400">
                <a:solidFill>
                  <a:schemeClr val="tx1"/>
                </a:solidFill>
                <a:latin typeface="Times New Roman" charset="0"/>
              </a:defRPr>
            </a:lvl2pPr>
            <a:lvl3pPr marL="1143000" indent="-228600">
              <a:tabLst>
                <a:tab pos="2862263" algn="l"/>
              </a:tabLst>
              <a:defRPr sz="2400">
                <a:solidFill>
                  <a:schemeClr val="tx1"/>
                </a:solidFill>
                <a:latin typeface="Times New Roman" charset="0"/>
              </a:defRPr>
            </a:lvl3pPr>
            <a:lvl4pPr marL="1600200" indent="-228600">
              <a:tabLst>
                <a:tab pos="2862263" algn="l"/>
              </a:tabLst>
              <a:defRPr sz="2400">
                <a:solidFill>
                  <a:schemeClr val="tx1"/>
                </a:solidFill>
                <a:latin typeface="Times New Roman" charset="0"/>
              </a:defRPr>
            </a:lvl4pPr>
            <a:lvl5pPr marL="2057400" indent="-228600">
              <a:tabLst>
                <a:tab pos="2862263" algn="l"/>
              </a:tabLst>
              <a:defRPr sz="2400">
                <a:solidFill>
                  <a:schemeClr val="tx1"/>
                </a:solidFill>
                <a:latin typeface="Times New Roman" charset="0"/>
              </a:defRPr>
            </a:lvl5pPr>
            <a:lvl6pPr marL="2514600" indent="-228600" fontAlgn="base">
              <a:spcBef>
                <a:spcPct val="0"/>
              </a:spcBef>
              <a:spcAft>
                <a:spcPct val="0"/>
              </a:spcAft>
              <a:tabLst>
                <a:tab pos="2862263" algn="l"/>
              </a:tabLst>
              <a:defRPr sz="2400">
                <a:solidFill>
                  <a:schemeClr val="tx1"/>
                </a:solidFill>
                <a:latin typeface="Times New Roman" charset="0"/>
              </a:defRPr>
            </a:lvl6pPr>
            <a:lvl7pPr marL="2971800" indent="-228600" fontAlgn="base">
              <a:spcBef>
                <a:spcPct val="0"/>
              </a:spcBef>
              <a:spcAft>
                <a:spcPct val="0"/>
              </a:spcAft>
              <a:tabLst>
                <a:tab pos="2862263" algn="l"/>
              </a:tabLst>
              <a:defRPr sz="2400">
                <a:solidFill>
                  <a:schemeClr val="tx1"/>
                </a:solidFill>
                <a:latin typeface="Times New Roman" charset="0"/>
              </a:defRPr>
            </a:lvl7pPr>
            <a:lvl8pPr marL="3429000" indent="-228600" fontAlgn="base">
              <a:spcBef>
                <a:spcPct val="0"/>
              </a:spcBef>
              <a:spcAft>
                <a:spcPct val="0"/>
              </a:spcAft>
              <a:tabLst>
                <a:tab pos="2862263" algn="l"/>
              </a:tabLst>
              <a:defRPr sz="2400">
                <a:solidFill>
                  <a:schemeClr val="tx1"/>
                </a:solidFill>
                <a:latin typeface="Times New Roman" charset="0"/>
              </a:defRPr>
            </a:lvl8pPr>
            <a:lvl9pPr marL="3886200" indent="-228600" fontAlgn="base">
              <a:spcBef>
                <a:spcPct val="0"/>
              </a:spcBef>
              <a:spcAft>
                <a:spcPct val="0"/>
              </a:spcAft>
              <a:tabLst>
                <a:tab pos="2862263" algn="l"/>
              </a:tabLst>
              <a:defRPr sz="2400">
                <a:solidFill>
                  <a:schemeClr val="tx1"/>
                </a:solidFill>
                <a:latin typeface="Times New Roman" charset="0"/>
              </a:defRPr>
            </a:lvl9pPr>
          </a:lstStyle>
          <a:p>
            <a:pPr eaLnBrk="0" hangingPunct="0">
              <a:lnSpc>
                <a:spcPct val="130000"/>
              </a:lnSpc>
              <a:spcAft>
                <a:spcPct val="60000"/>
              </a:spcAft>
            </a:pPr>
            <a:endParaRPr lang="en-US" altLang="da-DK" sz="2000" b="1" dirty="0">
              <a:solidFill>
                <a:srgbClr val="FF0000"/>
              </a:solidFill>
              <a:effectLst>
                <a:outerShdw blurRad="38100" dist="38100" dir="2700000" algn="tl">
                  <a:srgbClr val="C0C0C0"/>
                </a:outerShdw>
              </a:effectLst>
              <a:latin typeface="+mj-lt"/>
            </a:endParaRPr>
          </a:p>
          <a:p>
            <a:pPr eaLnBrk="0" hangingPunct="0">
              <a:lnSpc>
                <a:spcPct val="130000"/>
              </a:lnSpc>
              <a:spcAft>
                <a:spcPct val="70000"/>
              </a:spcAft>
            </a:pPr>
            <a:r>
              <a:rPr lang="en-US" altLang="da-DK" sz="2000" b="1" dirty="0">
                <a:solidFill>
                  <a:srgbClr val="FF0000"/>
                </a:solidFill>
                <a:effectLst>
                  <a:outerShdw blurRad="38100" dist="38100" dir="2700000" algn="tl">
                    <a:srgbClr val="C0C0C0"/>
                  </a:outerShdw>
                </a:effectLst>
                <a:latin typeface="+mj-lt"/>
              </a:rPr>
              <a:t>12% </a:t>
            </a:r>
            <a:r>
              <a:rPr lang="en-US" altLang="da-DK" sz="2000" b="1" dirty="0" err="1">
                <a:solidFill>
                  <a:srgbClr val="FF0000"/>
                </a:solidFill>
                <a:effectLst>
                  <a:outerShdw blurRad="38100" dist="38100" dir="2700000" algn="tl">
                    <a:srgbClr val="C0C0C0"/>
                  </a:outerShdw>
                </a:effectLst>
                <a:latin typeface="+mj-lt"/>
              </a:rPr>
              <a:t>Lungehinde</a:t>
            </a:r>
            <a:endParaRPr lang="en-US" altLang="da-DK" sz="2000" b="1" dirty="0">
              <a:solidFill>
                <a:srgbClr val="FF0000"/>
              </a:solidFill>
              <a:effectLst>
                <a:outerShdw blurRad="38100" dist="38100" dir="2700000" algn="tl">
                  <a:srgbClr val="C0C0C0"/>
                </a:outerShdw>
              </a:effectLst>
              <a:latin typeface="+mj-lt"/>
            </a:endParaRPr>
          </a:p>
          <a:p>
            <a:pPr eaLnBrk="0" hangingPunct="0">
              <a:lnSpc>
                <a:spcPct val="130000"/>
              </a:lnSpc>
            </a:pPr>
            <a:r>
              <a:rPr lang="en-US" altLang="da-DK" sz="2000" b="1" dirty="0">
                <a:solidFill>
                  <a:srgbClr val="FF0000"/>
                </a:solidFill>
                <a:effectLst>
                  <a:outerShdw blurRad="38100" dist="38100" dir="2700000" algn="tl">
                    <a:srgbClr val="C0C0C0"/>
                  </a:outerShdw>
                </a:effectLst>
                <a:latin typeface="+mj-lt"/>
              </a:rPr>
              <a:t>19% Lunge</a:t>
            </a:r>
          </a:p>
        </p:txBody>
      </p:sp>
      <p:sp>
        <p:nvSpPr>
          <p:cNvPr id="325638" name="Freeform 6"/>
          <p:cNvSpPr>
            <a:spLocks/>
          </p:cNvSpPr>
          <p:nvPr/>
        </p:nvSpPr>
        <p:spPr bwMode="auto">
          <a:xfrm>
            <a:off x="3086100" y="2057400"/>
            <a:ext cx="1092200" cy="638175"/>
          </a:xfrm>
          <a:custGeom>
            <a:avLst/>
            <a:gdLst>
              <a:gd name="T0" fmla="*/ 0 w 688"/>
              <a:gd name="T1" fmla="*/ 402 h 402"/>
              <a:gd name="T2" fmla="*/ 688 w 688"/>
              <a:gd name="T3" fmla="*/ 0 h 402"/>
            </a:gdLst>
            <a:ahLst/>
            <a:cxnLst>
              <a:cxn ang="0">
                <a:pos x="T0" y="T1"/>
              </a:cxn>
              <a:cxn ang="0">
                <a:pos x="T2" y="T3"/>
              </a:cxn>
            </a:cxnLst>
            <a:rect l="0" t="0" r="r" b="b"/>
            <a:pathLst>
              <a:path w="688" h="402">
                <a:moveTo>
                  <a:pt x="0" y="402"/>
                </a:moveTo>
                <a:lnTo>
                  <a:pt x="688" y="0"/>
                </a:lnTo>
              </a:path>
            </a:pathLst>
          </a:custGeom>
          <a:noFill/>
          <a:ln w="22225" cap="rnd" cmpd="sng">
            <a:solidFill>
              <a:srgbClr val="FFFFFF"/>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tx2"/>
                  </a:outerShdw>
                </a:effectLst>
              </a14:hiddenEffects>
            </a:ext>
          </a:extLst>
        </p:spPr>
        <p:txBody>
          <a:bodyPr/>
          <a:lstStyle/>
          <a:p>
            <a:endParaRPr lang="da-DK" sz="2000">
              <a:solidFill>
                <a:srgbClr val="FF0000"/>
              </a:solidFill>
              <a:latin typeface="+mj-lt"/>
            </a:endParaRPr>
          </a:p>
        </p:txBody>
      </p:sp>
      <p:sp>
        <p:nvSpPr>
          <p:cNvPr id="325639" name="Freeform 7"/>
          <p:cNvSpPr>
            <a:spLocks/>
          </p:cNvSpPr>
          <p:nvPr/>
        </p:nvSpPr>
        <p:spPr bwMode="auto">
          <a:xfrm>
            <a:off x="2178050" y="3175000"/>
            <a:ext cx="1530350" cy="149225"/>
          </a:xfrm>
          <a:custGeom>
            <a:avLst/>
            <a:gdLst>
              <a:gd name="T0" fmla="*/ 0 w 964"/>
              <a:gd name="T1" fmla="*/ 94 h 94"/>
              <a:gd name="T2" fmla="*/ 294 w 964"/>
              <a:gd name="T3" fmla="*/ 94 h 94"/>
              <a:gd name="T4" fmla="*/ 964 w 964"/>
              <a:gd name="T5" fmla="*/ 0 h 94"/>
            </a:gdLst>
            <a:ahLst/>
            <a:cxnLst>
              <a:cxn ang="0">
                <a:pos x="T0" y="T1"/>
              </a:cxn>
              <a:cxn ang="0">
                <a:pos x="T2" y="T3"/>
              </a:cxn>
              <a:cxn ang="0">
                <a:pos x="T4" y="T5"/>
              </a:cxn>
            </a:cxnLst>
            <a:rect l="0" t="0" r="r" b="b"/>
            <a:pathLst>
              <a:path w="964" h="94">
                <a:moveTo>
                  <a:pt x="0" y="94"/>
                </a:moveTo>
                <a:lnTo>
                  <a:pt x="294" y="94"/>
                </a:lnTo>
                <a:lnTo>
                  <a:pt x="964" y="0"/>
                </a:lnTo>
              </a:path>
            </a:pathLst>
          </a:custGeom>
          <a:noFill/>
          <a:ln w="22225" cap="rnd" cmpd="sng">
            <a:solidFill>
              <a:srgbClr val="FFFFFF"/>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tx2"/>
                  </a:outerShdw>
                </a:effectLst>
              </a14:hiddenEffects>
            </a:ext>
          </a:extLst>
        </p:spPr>
        <p:txBody>
          <a:bodyPr/>
          <a:lstStyle/>
          <a:p>
            <a:endParaRPr lang="da-DK" sz="2000">
              <a:solidFill>
                <a:srgbClr val="FF0000"/>
              </a:solidFill>
              <a:latin typeface="+mj-lt"/>
            </a:endParaRPr>
          </a:p>
        </p:txBody>
      </p:sp>
      <p:sp>
        <p:nvSpPr>
          <p:cNvPr id="325640" name="Freeform 8"/>
          <p:cNvSpPr>
            <a:spLocks/>
          </p:cNvSpPr>
          <p:nvPr/>
        </p:nvSpPr>
        <p:spPr bwMode="auto">
          <a:xfrm>
            <a:off x="2295525" y="3213100"/>
            <a:ext cx="1844675" cy="892175"/>
          </a:xfrm>
          <a:custGeom>
            <a:avLst/>
            <a:gdLst>
              <a:gd name="T0" fmla="*/ 0 w 1162"/>
              <a:gd name="T1" fmla="*/ 562 h 562"/>
              <a:gd name="T2" fmla="*/ 294 w 1162"/>
              <a:gd name="T3" fmla="*/ 562 h 562"/>
              <a:gd name="T4" fmla="*/ 1162 w 1162"/>
              <a:gd name="T5" fmla="*/ 0 h 562"/>
            </a:gdLst>
            <a:ahLst/>
            <a:cxnLst>
              <a:cxn ang="0">
                <a:pos x="T0" y="T1"/>
              </a:cxn>
              <a:cxn ang="0">
                <a:pos x="T2" y="T3"/>
              </a:cxn>
              <a:cxn ang="0">
                <a:pos x="T4" y="T5"/>
              </a:cxn>
            </a:cxnLst>
            <a:rect l="0" t="0" r="r" b="b"/>
            <a:pathLst>
              <a:path w="1162" h="562">
                <a:moveTo>
                  <a:pt x="0" y="562"/>
                </a:moveTo>
                <a:lnTo>
                  <a:pt x="294" y="562"/>
                </a:lnTo>
                <a:lnTo>
                  <a:pt x="1162" y="0"/>
                </a:lnTo>
              </a:path>
            </a:pathLst>
          </a:custGeom>
          <a:noFill/>
          <a:ln w="22225" cap="rnd" cmpd="sng">
            <a:solidFill>
              <a:srgbClr val="FFFFFF"/>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tx2"/>
                  </a:outerShdw>
                </a:effectLst>
              </a14:hiddenEffects>
            </a:ext>
          </a:extLst>
        </p:spPr>
        <p:txBody>
          <a:bodyPr/>
          <a:lstStyle/>
          <a:p>
            <a:endParaRPr lang="da-DK" sz="2000">
              <a:solidFill>
                <a:srgbClr val="FF0000"/>
              </a:solidFill>
              <a:latin typeface="+mj-lt"/>
            </a:endParaRPr>
          </a:p>
        </p:txBody>
      </p:sp>
      <p:sp>
        <p:nvSpPr>
          <p:cNvPr id="325641" name="Freeform 9"/>
          <p:cNvSpPr>
            <a:spLocks/>
          </p:cNvSpPr>
          <p:nvPr/>
        </p:nvSpPr>
        <p:spPr bwMode="auto">
          <a:xfrm>
            <a:off x="4597400" y="1079500"/>
            <a:ext cx="1168400" cy="1320800"/>
          </a:xfrm>
          <a:custGeom>
            <a:avLst/>
            <a:gdLst>
              <a:gd name="T0" fmla="*/ 736 w 736"/>
              <a:gd name="T1" fmla="*/ 832 h 832"/>
              <a:gd name="T2" fmla="*/ 0 w 736"/>
              <a:gd name="T3" fmla="*/ 0 h 832"/>
            </a:gdLst>
            <a:ahLst/>
            <a:cxnLst>
              <a:cxn ang="0">
                <a:pos x="T0" y="T1"/>
              </a:cxn>
              <a:cxn ang="0">
                <a:pos x="T2" y="T3"/>
              </a:cxn>
            </a:cxnLst>
            <a:rect l="0" t="0" r="r" b="b"/>
            <a:pathLst>
              <a:path w="736" h="832">
                <a:moveTo>
                  <a:pt x="736" y="832"/>
                </a:moveTo>
                <a:lnTo>
                  <a:pt x="0" y="0"/>
                </a:lnTo>
              </a:path>
            </a:pathLst>
          </a:custGeom>
          <a:noFill/>
          <a:ln w="22225" cap="rnd" cmpd="sng">
            <a:solidFill>
              <a:srgbClr val="FFFFFF"/>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tx2"/>
                  </a:outerShdw>
                </a:effectLst>
              </a14:hiddenEffects>
            </a:ext>
          </a:extLst>
        </p:spPr>
        <p:txBody>
          <a:bodyPr/>
          <a:lstStyle/>
          <a:p>
            <a:endParaRPr lang="da-DK" sz="2000">
              <a:solidFill>
                <a:srgbClr val="FF0000"/>
              </a:solidFill>
              <a:latin typeface="+mj-lt"/>
            </a:endParaRPr>
          </a:p>
        </p:txBody>
      </p:sp>
      <p:sp>
        <p:nvSpPr>
          <p:cNvPr id="325642" name="Freeform 10"/>
          <p:cNvSpPr>
            <a:spLocks/>
          </p:cNvSpPr>
          <p:nvPr/>
        </p:nvSpPr>
        <p:spPr bwMode="auto">
          <a:xfrm>
            <a:off x="4889500" y="2755900"/>
            <a:ext cx="933450" cy="615950"/>
          </a:xfrm>
          <a:custGeom>
            <a:avLst/>
            <a:gdLst>
              <a:gd name="T0" fmla="*/ 588 w 588"/>
              <a:gd name="T1" fmla="*/ 388 h 388"/>
              <a:gd name="T2" fmla="*/ 0 w 588"/>
              <a:gd name="T3" fmla="*/ 0 h 388"/>
            </a:gdLst>
            <a:ahLst/>
            <a:cxnLst>
              <a:cxn ang="0">
                <a:pos x="T0" y="T1"/>
              </a:cxn>
              <a:cxn ang="0">
                <a:pos x="T2" y="T3"/>
              </a:cxn>
            </a:cxnLst>
            <a:rect l="0" t="0" r="r" b="b"/>
            <a:pathLst>
              <a:path w="588" h="388">
                <a:moveTo>
                  <a:pt x="588" y="388"/>
                </a:moveTo>
                <a:lnTo>
                  <a:pt x="0" y="0"/>
                </a:lnTo>
              </a:path>
            </a:pathLst>
          </a:custGeom>
          <a:noFill/>
          <a:ln w="22225" cap="rnd" cmpd="sng">
            <a:solidFill>
              <a:srgbClr val="FFFFFF"/>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tx2"/>
                  </a:outerShdw>
                </a:effectLst>
              </a14:hiddenEffects>
            </a:ext>
          </a:extLst>
        </p:spPr>
        <p:txBody>
          <a:bodyPr/>
          <a:lstStyle/>
          <a:p>
            <a:endParaRPr lang="da-DK" sz="2000">
              <a:solidFill>
                <a:srgbClr val="FF0000"/>
              </a:solidFill>
              <a:latin typeface="+mj-lt"/>
            </a:endParaRPr>
          </a:p>
        </p:txBody>
      </p:sp>
      <p:sp>
        <p:nvSpPr>
          <p:cNvPr id="325643" name="Freeform 11"/>
          <p:cNvSpPr>
            <a:spLocks/>
          </p:cNvSpPr>
          <p:nvPr/>
        </p:nvSpPr>
        <p:spPr bwMode="auto">
          <a:xfrm>
            <a:off x="2289175" y="5092700"/>
            <a:ext cx="1736725" cy="365125"/>
          </a:xfrm>
          <a:custGeom>
            <a:avLst/>
            <a:gdLst>
              <a:gd name="T0" fmla="*/ 1094 w 1094"/>
              <a:gd name="T1" fmla="*/ 0 h 230"/>
              <a:gd name="T2" fmla="*/ 0 w 1094"/>
              <a:gd name="T3" fmla="*/ 230 h 230"/>
            </a:gdLst>
            <a:ahLst/>
            <a:cxnLst>
              <a:cxn ang="0">
                <a:pos x="T0" y="T1"/>
              </a:cxn>
              <a:cxn ang="0">
                <a:pos x="T2" y="T3"/>
              </a:cxn>
            </a:cxnLst>
            <a:rect l="0" t="0" r="r" b="b"/>
            <a:pathLst>
              <a:path w="1094" h="230">
                <a:moveTo>
                  <a:pt x="1094" y="0"/>
                </a:moveTo>
                <a:lnTo>
                  <a:pt x="0" y="230"/>
                </a:lnTo>
              </a:path>
            </a:pathLst>
          </a:custGeom>
          <a:noFill/>
          <a:ln w="22225" cap="rnd" cmpd="sng">
            <a:solidFill>
              <a:srgbClr val="FFFFFF"/>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tx2"/>
                  </a:outerShdw>
                </a:effectLst>
              </a14:hiddenEffects>
            </a:ext>
          </a:extLst>
        </p:spPr>
        <p:txBody>
          <a:bodyPr/>
          <a:lstStyle/>
          <a:p>
            <a:endParaRPr lang="da-DK" sz="2000">
              <a:solidFill>
                <a:srgbClr val="FF0000"/>
              </a:solidFill>
              <a:latin typeface="+mj-lt"/>
            </a:endParaRPr>
          </a:p>
        </p:txBody>
      </p:sp>
      <p:sp>
        <p:nvSpPr>
          <p:cNvPr id="325644" name="Freeform 12"/>
          <p:cNvSpPr>
            <a:spLocks/>
          </p:cNvSpPr>
          <p:nvPr/>
        </p:nvSpPr>
        <p:spPr bwMode="auto">
          <a:xfrm>
            <a:off x="4584700" y="2146300"/>
            <a:ext cx="1279525" cy="723900"/>
          </a:xfrm>
          <a:custGeom>
            <a:avLst/>
            <a:gdLst>
              <a:gd name="T0" fmla="*/ 806 w 806"/>
              <a:gd name="T1" fmla="*/ 456 h 456"/>
              <a:gd name="T2" fmla="*/ 0 w 806"/>
              <a:gd name="T3" fmla="*/ 0 h 456"/>
            </a:gdLst>
            <a:ahLst/>
            <a:cxnLst>
              <a:cxn ang="0">
                <a:pos x="T0" y="T1"/>
              </a:cxn>
              <a:cxn ang="0">
                <a:pos x="T2" y="T3"/>
              </a:cxn>
            </a:cxnLst>
            <a:rect l="0" t="0" r="r" b="b"/>
            <a:pathLst>
              <a:path w="806" h="456">
                <a:moveTo>
                  <a:pt x="806" y="456"/>
                </a:moveTo>
                <a:lnTo>
                  <a:pt x="0" y="0"/>
                </a:lnTo>
              </a:path>
            </a:pathLst>
          </a:custGeom>
          <a:noFill/>
          <a:ln w="22225" cap="rnd" cmpd="sng">
            <a:solidFill>
              <a:srgbClr val="FFFFFF"/>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tx2"/>
                  </a:outerShdw>
                </a:effectLst>
              </a14:hiddenEffects>
            </a:ext>
          </a:extLst>
        </p:spPr>
        <p:txBody>
          <a:bodyPr/>
          <a:lstStyle/>
          <a:p>
            <a:endParaRPr lang="da-DK" sz="2000">
              <a:solidFill>
                <a:srgbClr val="FF0000"/>
              </a:solidFill>
              <a:latin typeface="+mj-lt"/>
            </a:endParaRPr>
          </a:p>
        </p:txBody>
      </p:sp>
      <p:sp>
        <p:nvSpPr>
          <p:cNvPr id="325646" name="Text Box 14"/>
          <p:cNvSpPr txBox="1">
            <a:spLocks noChangeArrowheads="1"/>
          </p:cNvSpPr>
          <p:nvPr/>
        </p:nvSpPr>
        <p:spPr bwMode="auto">
          <a:xfrm>
            <a:off x="5491986" y="2219325"/>
            <a:ext cx="1274708"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eaLnBrk="0" hangingPunct="0"/>
            <a:r>
              <a:rPr lang="en-US" altLang="da-DK" sz="2000" b="1" dirty="0">
                <a:solidFill>
                  <a:srgbClr val="FF0000"/>
                </a:solidFill>
                <a:effectLst>
                  <a:outerShdw blurRad="38100" dist="38100" dir="2700000" algn="tl">
                    <a:srgbClr val="C0C0C0"/>
                  </a:outerShdw>
                </a:effectLst>
                <a:latin typeface="+mj-lt"/>
              </a:rPr>
              <a:t>4% </a:t>
            </a:r>
            <a:r>
              <a:rPr lang="en-US" altLang="da-DK" sz="2000" b="1" dirty="0" err="1">
                <a:solidFill>
                  <a:srgbClr val="FF0000"/>
                </a:solidFill>
                <a:effectLst>
                  <a:outerShdw blurRad="38100" dist="38100" dir="2700000" algn="tl">
                    <a:srgbClr val="C0C0C0"/>
                  </a:outerShdw>
                </a:effectLst>
                <a:latin typeface="+mj-lt"/>
              </a:rPr>
              <a:t>Hjerne</a:t>
            </a:r>
            <a:endParaRPr lang="en-US" altLang="da-DK" sz="2000" b="1" dirty="0">
              <a:solidFill>
                <a:srgbClr val="FF0000"/>
              </a:solidFill>
              <a:effectLst>
                <a:outerShdw blurRad="38100" dist="38100" dir="2700000" algn="tl">
                  <a:srgbClr val="C0C0C0"/>
                </a:outerShdw>
              </a:effectLst>
              <a:latin typeface="+mj-lt"/>
            </a:endParaRPr>
          </a:p>
        </p:txBody>
      </p:sp>
      <p:sp>
        <p:nvSpPr>
          <p:cNvPr id="325650" name="Text Box 18"/>
          <p:cNvSpPr txBox="1">
            <a:spLocks noChangeArrowheads="1"/>
          </p:cNvSpPr>
          <p:nvPr/>
        </p:nvSpPr>
        <p:spPr bwMode="auto">
          <a:xfrm>
            <a:off x="288925" y="6192838"/>
            <a:ext cx="18415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endParaRPr lang="da-DK" altLang="da-DK" sz="1400">
              <a:solidFill>
                <a:schemeClr val="bg1"/>
              </a:solidFill>
              <a:latin typeface="Swiss" pitchFamily="34" charset="0"/>
            </a:endParaRPr>
          </a:p>
        </p:txBody>
      </p:sp>
      <p:sp>
        <p:nvSpPr>
          <p:cNvPr id="325651" name="Text Box 19"/>
          <p:cNvSpPr txBox="1">
            <a:spLocks noChangeArrowheads="1"/>
          </p:cNvSpPr>
          <p:nvPr/>
        </p:nvSpPr>
        <p:spPr bwMode="auto">
          <a:xfrm>
            <a:off x="1066800" y="5334000"/>
            <a:ext cx="1417824"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da-DK" altLang="da-DK" sz="2000" b="1" dirty="0">
                <a:solidFill>
                  <a:srgbClr val="FF0000"/>
                </a:solidFill>
                <a:latin typeface="+mj-lt"/>
              </a:rPr>
              <a:t>60% Knogle</a:t>
            </a:r>
          </a:p>
        </p:txBody>
      </p:sp>
      <p:sp>
        <p:nvSpPr>
          <p:cNvPr id="325652" name="Text Box 20"/>
          <p:cNvSpPr txBox="1">
            <a:spLocks noChangeArrowheads="1"/>
          </p:cNvSpPr>
          <p:nvPr/>
        </p:nvSpPr>
        <p:spPr bwMode="auto">
          <a:xfrm>
            <a:off x="1203325" y="3959225"/>
            <a:ext cx="1138828"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da-DK" altLang="da-DK" sz="2000" b="1" dirty="0">
                <a:solidFill>
                  <a:srgbClr val="FF0000"/>
                </a:solidFill>
                <a:latin typeface="+mj-lt"/>
              </a:rPr>
              <a:t>9% Lever</a:t>
            </a:r>
          </a:p>
        </p:txBody>
      </p:sp>
      <p:sp>
        <p:nvSpPr>
          <p:cNvPr id="325653" name="Text Box 21"/>
          <p:cNvSpPr txBox="1">
            <a:spLocks noChangeArrowheads="1"/>
          </p:cNvSpPr>
          <p:nvPr/>
        </p:nvSpPr>
        <p:spPr bwMode="auto">
          <a:xfrm>
            <a:off x="1066800" y="3124200"/>
            <a:ext cx="1761222"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da-DK" altLang="da-DK" sz="2000" b="1" dirty="0">
                <a:solidFill>
                  <a:srgbClr val="FF0000"/>
                </a:solidFill>
                <a:latin typeface="+mj-lt"/>
              </a:rPr>
              <a:t>29% Hud</a:t>
            </a:r>
          </a:p>
        </p:txBody>
      </p:sp>
      <p:sp>
        <p:nvSpPr>
          <p:cNvPr id="325654" name="Text Box 22"/>
          <p:cNvSpPr txBox="1">
            <a:spLocks noChangeArrowheads="1"/>
          </p:cNvSpPr>
          <p:nvPr/>
        </p:nvSpPr>
        <p:spPr bwMode="auto">
          <a:xfrm>
            <a:off x="990655" y="2355790"/>
            <a:ext cx="2095445"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da-DK" altLang="da-DK" sz="2000" b="1" dirty="0">
                <a:solidFill>
                  <a:srgbClr val="FF0000"/>
                </a:solidFill>
                <a:latin typeface="+mj-lt"/>
              </a:rPr>
              <a:t>39% Lymfeknuder</a:t>
            </a:r>
          </a:p>
        </p:txBody>
      </p:sp>
      <p:sp>
        <p:nvSpPr>
          <p:cNvPr id="325655" name="Text Box 23"/>
          <p:cNvSpPr txBox="1">
            <a:spLocks noChangeArrowheads="1"/>
          </p:cNvSpPr>
          <p:nvPr/>
        </p:nvSpPr>
        <p:spPr bwMode="auto">
          <a:xfrm>
            <a:off x="1508125" y="2892425"/>
            <a:ext cx="1813317"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da-DK" altLang="da-DK" sz="2000" b="1" dirty="0">
                <a:solidFill>
                  <a:srgbClr val="FF0000"/>
                </a:solidFill>
                <a:latin typeface="+mj-lt"/>
              </a:rPr>
              <a:t>Modsatte bryst</a:t>
            </a:r>
          </a:p>
        </p:txBody>
      </p:sp>
      <p:sp>
        <p:nvSpPr>
          <p:cNvPr id="325656" name="Line 24"/>
          <p:cNvSpPr>
            <a:spLocks noChangeShapeType="1"/>
          </p:cNvSpPr>
          <p:nvPr/>
        </p:nvSpPr>
        <p:spPr bwMode="auto">
          <a:xfrm flipV="1">
            <a:off x="3581400" y="2971800"/>
            <a:ext cx="457200" cy="76200"/>
          </a:xfrm>
          <a:prstGeom prst="line">
            <a:avLst/>
          </a:prstGeom>
          <a:noFill/>
          <a:ln w="952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a-DK" sz="2000">
              <a:solidFill>
                <a:srgbClr val="FF0000"/>
              </a:solidFill>
              <a:latin typeface="+mj-lt"/>
            </a:endParaRPr>
          </a:p>
        </p:txBody>
      </p:sp>
      <p:sp>
        <p:nvSpPr>
          <p:cNvPr id="325657" name="Text Box 25"/>
          <p:cNvSpPr txBox="1">
            <a:spLocks noChangeArrowheads="1"/>
          </p:cNvSpPr>
          <p:nvPr/>
        </p:nvSpPr>
        <p:spPr bwMode="auto">
          <a:xfrm>
            <a:off x="1143000" y="2895600"/>
            <a:ext cx="501635"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da-DK" altLang="da-DK" sz="2000" b="1">
                <a:solidFill>
                  <a:srgbClr val="FF0000"/>
                </a:solidFill>
                <a:latin typeface="+mj-lt"/>
              </a:rPr>
              <a:t>5%</a:t>
            </a:r>
          </a:p>
        </p:txBody>
      </p:sp>
      <p:sp>
        <p:nvSpPr>
          <p:cNvPr id="325658" name="Text Box 26"/>
          <p:cNvSpPr txBox="1">
            <a:spLocks noChangeArrowheads="1"/>
          </p:cNvSpPr>
          <p:nvPr/>
        </p:nvSpPr>
        <p:spPr bwMode="auto">
          <a:xfrm>
            <a:off x="3962400" y="6324600"/>
            <a:ext cx="4773613"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da-DK" altLang="da-DK" sz="1400" dirty="0">
                <a:latin typeface="Swiss" pitchFamily="34" charset="0"/>
              </a:rPr>
              <a:t>From </a:t>
            </a:r>
            <a:r>
              <a:rPr lang="da-DK" altLang="da-DK" sz="1400" dirty="0" err="1">
                <a:latin typeface="Swiss" pitchFamily="34" charset="0"/>
              </a:rPr>
              <a:t>Kamby</a:t>
            </a:r>
            <a:r>
              <a:rPr lang="da-DK" altLang="da-DK" sz="1400" dirty="0">
                <a:latin typeface="Swiss" pitchFamily="34" charset="0"/>
              </a:rPr>
              <a:t> 1992, </a:t>
            </a:r>
            <a:r>
              <a:rPr lang="da-DK" altLang="da-DK" sz="1400" dirty="0" err="1">
                <a:latin typeface="Swiss" pitchFamily="34" charset="0"/>
              </a:rPr>
              <a:t>mean</a:t>
            </a:r>
            <a:r>
              <a:rPr lang="da-DK" altLang="da-DK" sz="1400" dirty="0">
                <a:latin typeface="Swiss" pitchFamily="34" charset="0"/>
              </a:rPr>
              <a:t> </a:t>
            </a:r>
            <a:r>
              <a:rPr lang="da-DK" altLang="da-DK" sz="1400" dirty="0" err="1">
                <a:latin typeface="Swiss" pitchFamily="34" charset="0"/>
              </a:rPr>
              <a:t>values</a:t>
            </a:r>
            <a:r>
              <a:rPr lang="da-DK" altLang="da-DK" sz="1400" dirty="0">
                <a:latin typeface="Swiss" pitchFamily="34" charset="0"/>
              </a:rPr>
              <a:t> </a:t>
            </a:r>
            <a:r>
              <a:rPr lang="da-DK" altLang="da-DK" sz="1400" dirty="0" err="1">
                <a:latin typeface="Swiss" pitchFamily="34" charset="0"/>
              </a:rPr>
              <a:t>compiled</a:t>
            </a:r>
            <a:r>
              <a:rPr lang="da-DK" altLang="da-DK" sz="1400" dirty="0">
                <a:latin typeface="Swiss" pitchFamily="34" charset="0"/>
              </a:rPr>
              <a:t> from 37 studies</a:t>
            </a:r>
          </a:p>
        </p:txBody>
      </p:sp>
    </p:spTree>
    <p:extLst>
      <p:ext uri="{BB962C8B-B14F-4D97-AF65-F5344CB8AC3E}">
        <p14:creationId xmlns:p14="http://schemas.microsoft.com/office/powerpoint/2010/main" val="31026246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da-DK" dirty="0"/>
              <a:t>Udvikling</a:t>
            </a:r>
          </a:p>
        </p:txBody>
      </p:sp>
      <p:pic>
        <p:nvPicPr>
          <p:cNvPr id="4" name="Platshållare för innehåll 3" descr="2.tiff"/>
          <p:cNvPicPr>
            <a:picLocks noGrp="1" noChangeAspect="1"/>
          </p:cNvPicPr>
          <p:nvPr>
            <p:ph idx="1"/>
          </p:nvPr>
        </p:nvPicPr>
        <p:blipFill rotWithShape="1">
          <a:blip r:embed="rId3">
            <a:extLst>
              <a:ext uri="{28A0092B-C50C-407E-A947-70E740481C1C}">
                <a14:useLocalDpi xmlns:a14="http://schemas.microsoft.com/office/drawing/2010/main" val="0"/>
              </a:ext>
            </a:extLst>
          </a:blip>
          <a:srcRect t="449" b="-176"/>
          <a:stretch/>
        </p:blipFill>
        <p:spPr>
          <a:xfrm>
            <a:off x="457200" y="1742671"/>
            <a:ext cx="8229600" cy="1949408"/>
          </a:xfrm>
        </p:spPr>
      </p:pic>
      <p:sp>
        <p:nvSpPr>
          <p:cNvPr id="5" name="Rektangel med rundade hörn diagonalt 4"/>
          <p:cNvSpPr/>
          <p:nvPr/>
        </p:nvSpPr>
        <p:spPr>
          <a:xfrm>
            <a:off x="642397" y="3145653"/>
            <a:ext cx="7893357" cy="361822"/>
          </a:xfrm>
          <a:prstGeom prst="round2Diag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6" name="Rektangel 5"/>
          <p:cNvSpPr/>
          <p:nvPr/>
        </p:nvSpPr>
        <p:spPr>
          <a:xfrm>
            <a:off x="2163474" y="2277096"/>
            <a:ext cx="3152912" cy="86855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7" name="Bildobjekt 6" descr="3.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56163"/>
            <a:ext cx="9144000" cy="4643548"/>
          </a:xfrm>
          <a:prstGeom prst="rect">
            <a:avLst/>
          </a:prstGeom>
        </p:spPr>
      </p:pic>
    </p:spTree>
    <p:extLst>
      <p:ext uri="{BB962C8B-B14F-4D97-AF65-F5344CB8AC3E}">
        <p14:creationId xmlns:p14="http://schemas.microsoft.com/office/powerpoint/2010/main" val="261165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da-DK" dirty="0">
                <a:solidFill>
                  <a:srgbClr val="FFFF00"/>
                </a:solidFill>
              </a:rPr>
              <a:t>Brystkræft</a:t>
            </a:r>
          </a:p>
        </p:txBody>
      </p:sp>
      <p:sp>
        <p:nvSpPr>
          <p:cNvPr id="3" name="Platshållare för innehåll 2"/>
          <p:cNvSpPr>
            <a:spLocks noGrp="1"/>
          </p:cNvSpPr>
          <p:nvPr>
            <p:ph idx="1"/>
          </p:nvPr>
        </p:nvSpPr>
        <p:spPr/>
        <p:txBody>
          <a:bodyPr/>
          <a:lstStyle/>
          <a:p>
            <a:r>
              <a:rPr lang="da-DK" dirty="0"/>
              <a:t>Ved primær diagnose:</a:t>
            </a:r>
          </a:p>
          <a:p>
            <a:pPr lvl="1"/>
            <a:r>
              <a:rPr lang="da-DK" dirty="0"/>
              <a:t>Hormonfølsom = østrogen receptor positiv (80%)</a:t>
            </a:r>
          </a:p>
          <a:p>
            <a:pPr lvl="1"/>
            <a:r>
              <a:rPr lang="da-DK" dirty="0" err="1"/>
              <a:t>Herceptinfølsom</a:t>
            </a:r>
            <a:r>
              <a:rPr lang="da-DK" dirty="0"/>
              <a:t> =HER2 receptor (10-12%)</a:t>
            </a:r>
          </a:p>
          <a:p>
            <a:pPr lvl="1"/>
            <a:r>
              <a:rPr lang="da-DK" dirty="0"/>
              <a:t>”Total” – ufølsomhed = TNC (10-12%)</a:t>
            </a:r>
          </a:p>
          <a:p>
            <a:pPr lvl="1"/>
            <a:r>
              <a:rPr lang="da-DK" dirty="0"/>
              <a:t>Væksthastighed = grad (Ki67)</a:t>
            </a:r>
          </a:p>
          <a:p>
            <a:pPr lvl="1"/>
            <a:r>
              <a:rPr lang="da-DK" dirty="0"/>
              <a:t>Størrelse, antal positive lymfeknuder</a:t>
            </a:r>
          </a:p>
          <a:p>
            <a:pPr lvl="1"/>
            <a:r>
              <a:rPr lang="da-DK" dirty="0"/>
              <a:t>+/- brystbevarende radikal operation</a:t>
            </a:r>
          </a:p>
          <a:p>
            <a:pPr lvl="1"/>
            <a:r>
              <a:rPr lang="da-DK" dirty="0"/>
              <a:t>alder</a:t>
            </a:r>
          </a:p>
        </p:txBody>
      </p:sp>
      <p:sp>
        <p:nvSpPr>
          <p:cNvPr id="4" name="Rektangel med rundat hörn 3"/>
          <p:cNvSpPr/>
          <p:nvPr/>
        </p:nvSpPr>
        <p:spPr>
          <a:xfrm>
            <a:off x="457200" y="1600200"/>
            <a:ext cx="8423323" cy="4157399"/>
          </a:xfrm>
          <a:prstGeom prst="round1Rect">
            <a:avLst/>
          </a:prstGeom>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800" b="1" dirty="0">
                <a:solidFill>
                  <a:srgbClr val="FFFF00"/>
                </a:solidFill>
              </a:rPr>
              <a:t>Bruges til at estimerer </a:t>
            </a:r>
          </a:p>
          <a:p>
            <a:pPr algn="ctr"/>
            <a:endParaRPr lang="da-DK" sz="2800" b="1" dirty="0">
              <a:solidFill>
                <a:srgbClr val="FFFF00"/>
              </a:solidFill>
            </a:endParaRPr>
          </a:p>
          <a:p>
            <a:pPr marL="285750" indent="-285750" algn="ctr">
              <a:buFont typeface="Arial"/>
              <a:buChar char="•"/>
            </a:pPr>
            <a:r>
              <a:rPr lang="da-DK" sz="2800" b="1" dirty="0">
                <a:solidFill>
                  <a:srgbClr val="FFFF00"/>
                </a:solidFill>
              </a:rPr>
              <a:t>tumorfølsomhed</a:t>
            </a:r>
          </a:p>
          <a:p>
            <a:pPr marL="285750" indent="-285750" algn="ctr">
              <a:buFont typeface="Arial"/>
              <a:buChar char="•"/>
            </a:pPr>
            <a:r>
              <a:rPr lang="da-DK" sz="2800" b="1" dirty="0">
                <a:solidFill>
                  <a:srgbClr val="FFFF00"/>
                </a:solidFill>
              </a:rPr>
              <a:t>risikoen for tilbagefald </a:t>
            </a:r>
          </a:p>
          <a:p>
            <a:pPr marL="285750" indent="-285750" algn="ctr">
              <a:buFont typeface="Arial"/>
              <a:buChar char="•"/>
            </a:pPr>
            <a:endParaRPr lang="da-DK" sz="2800" b="1" dirty="0">
              <a:solidFill>
                <a:srgbClr val="FFFF00"/>
              </a:solidFill>
            </a:endParaRPr>
          </a:p>
          <a:p>
            <a:pPr algn="ctr"/>
            <a:r>
              <a:rPr lang="da-DK" sz="2800" b="1" dirty="0" err="1">
                <a:solidFill>
                  <a:srgbClr val="FFFF00"/>
                </a:solidFill>
              </a:rPr>
              <a:t>mhp</a:t>
            </a:r>
            <a:r>
              <a:rPr lang="da-DK" sz="2800" b="1" dirty="0">
                <a:solidFill>
                  <a:srgbClr val="FFFF00"/>
                </a:solidFill>
              </a:rPr>
              <a:t> tilbud om efterbehandling</a:t>
            </a:r>
          </a:p>
        </p:txBody>
      </p:sp>
    </p:spTree>
    <p:extLst>
      <p:ext uri="{BB962C8B-B14F-4D97-AF65-F5344CB8AC3E}">
        <p14:creationId xmlns:p14="http://schemas.microsoft.com/office/powerpoint/2010/main" val="57948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ubrik 6"/>
          <p:cNvSpPr>
            <a:spLocks noGrp="1"/>
          </p:cNvSpPr>
          <p:nvPr>
            <p:ph type="title"/>
          </p:nvPr>
        </p:nvSpPr>
        <p:spPr/>
        <p:txBody>
          <a:bodyPr>
            <a:normAutofit fontScale="90000"/>
          </a:bodyPr>
          <a:lstStyle/>
          <a:p>
            <a:pPr lvl="0">
              <a:spcBef>
                <a:spcPct val="20000"/>
              </a:spcBef>
            </a:pPr>
            <a:r>
              <a:rPr lang="da-DK" dirty="0">
                <a:solidFill>
                  <a:srgbClr val="FFFF00"/>
                </a:solidFill>
              </a:rPr>
              <a:t>Ved udbredt sygedom</a:t>
            </a:r>
            <a:br>
              <a:rPr lang="da-DK" dirty="0">
                <a:solidFill>
                  <a:srgbClr val="FFFF00"/>
                </a:solidFill>
              </a:rPr>
            </a:br>
            <a:r>
              <a:rPr lang="da-DK" sz="2400" b="1" dirty="0">
                <a:solidFill>
                  <a:prstClr val="white"/>
                </a:solidFill>
                <a:ea typeface="+mn-ea"/>
                <a:cs typeface="+mn-cs"/>
              </a:rPr>
              <a:t>Inddeles kræftvævet i følgende undertyper</a:t>
            </a:r>
            <a:br>
              <a:rPr lang="da-DK" sz="2400" b="1" dirty="0">
                <a:solidFill>
                  <a:prstClr val="white"/>
                </a:solidFill>
                <a:ea typeface="+mn-ea"/>
                <a:cs typeface="+mn-cs"/>
              </a:rPr>
            </a:br>
            <a:endParaRPr lang="da-DK" dirty="0">
              <a:solidFill>
                <a:srgbClr val="FFFF00"/>
              </a:solidFill>
            </a:endParaRPr>
          </a:p>
        </p:txBody>
      </p:sp>
      <p:sp>
        <p:nvSpPr>
          <p:cNvPr id="8" name="Platshållare för innehåll 7"/>
          <p:cNvSpPr>
            <a:spLocks noGrp="1"/>
          </p:cNvSpPr>
          <p:nvPr>
            <p:ph sz="half" idx="2"/>
          </p:nvPr>
        </p:nvSpPr>
        <p:spPr/>
        <p:txBody>
          <a:bodyPr/>
          <a:lstStyle/>
          <a:p>
            <a:r>
              <a:rPr lang="da-DK" dirty="0" err="1">
                <a:solidFill>
                  <a:srgbClr val="00FFFF"/>
                </a:solidFill>
              </a:rPr>
              <a:t>Luminal</a:t>
            </a:r>
            <a:endParaRPr lang="da-DK" dirty="0">
              <a:solidFill>
                <a:srgbClr val="00FFFF"/>
              </a:solidFill>
            </a:endParaRPr>
          </a:p>
          <a:p>
            <a:pPr lvl="1"/>
            <a:r>
              <a:rPr lang="da-DK" dirty="0">
                <a:solidFill>
                  <a:srgbClr val="00FFFF"/>
                </a:solidFill>
              </a:rPr>
              <a:t>A &amp; B</a:t>
            </a:r>
          </a:p>
          <a:p>
            <a:pPr lvl="1"/>
            <a:endParaRPr lang="da-DK" dirty="0">
              <a:solidFill>
                <a:srgbClr val="00FFFF"/>
              </a:solidFill>
            </a:endParaRPr>
          </a:p>
          <a:p>
            <a:r>
              <a:rPr lang="da-DK" dirty="0">
                <a:solidFill>
                  <a:srgbClr val="FF00FF"/>
                </a:solidFill>
              </a:rPr>
              <a:t>HER2-berigede/styrede</a:t>
            </a:r>
          </a:p>
          <a:p>
            <a:pPr lvl="1"/>
            <a:r>
              <a:rPr lang="da-DK" dirty="0">
                <a:solidFill>
                  <a:srgbClr val="FF00FF"/>
                </a:solidFill>
              </a:rPr>
              <a:t>ER pos og ER neg</a:t>
            </a:r>
          </a:p>
          <a:p>
            <a:r>
              <a:rPr lang="da-DK" dirty="0">
                <a:solidFill>
                  <a:srgbClr val="FFFF00"/>
                </a:solidFill>
              </a:rPr>
              <a:t>Basal-</a:t>
            </a:r>
            <a:r>
              <a:rPr lang="da-DK" dirty="0" err="1">
                <a:solidFill>
                  <a:srgbClr val="FFFF00"/>
                </a:solidFill>
              </a:rPr>
              <a:t>like</a:t>
            </a:r>
            <a:r>
              <a:rPr lang="da-DK" dirty="0">
                <a:solidFill>
                  <a:srgbClr val="FFFF00"/>
                </a:solidFill>
              </a:rPr>
              <a:t> </a:t>
            </a:r>
          </a:p>
        </p:txBody>
      </p:sp>
      <p:sp>
        <p:nvSpPr>
          <p:cNvPr id="4" name="Platshållare för innehåll 3"/>
          <p:cNvSpPr>
            <a:spLocks noGrp="1"/>
          </p:cNvSpPr>
          <p:nvPr>
            <p:ph sz="quarter" idx="4"/>
          </p:nvPr>
        </p:nvSpPr>
        <p:spPr/>
        <p:txBody>
          <a:bodyPr/>
          <a:lstStyle/>
          <a:p>
            <a:r>
              <a:rPr lang="da-DK" dirty="0">
                <a:solidFill>
                  <a:srgbClr val="00FFFF"/>
                </a:solidFill>
              </a:rPr>
              <a:t>Hormonfølsomme = </a:t>
            </a:r>
            <a:r>
              <a:rPr lang="da-DK" dirty="0" err="1">
                <a:solidFill>
                  <a:srgbClr val="00FFFF"/>
                </a:solidFill>
              </a:rPr>
              <a:t>ERpos</a:t>
            </a:r>
            <a:endParaRPr lang="da-DK" dirty="0">
              <a:solidFill>
                <a:srgbClr val="00FFFF"/>
              </a:solidFill>
            </a:endParaRPr>
          </a:p>
          <a:p>
            <a:pPr lvl="1"/>
            <a:r>
              <a:rPr lang="da-DK" dirty="0">
                <a:solidFill>
                  <a:srgbClr val="00FFFF"/>
                </a:solidFill>
              </a:rPr>
              <a:t>Lav (A) høj (B) væksthastighed</a:t>
            </a:r>
          </a:p>
          <a:p>
            <a:pPr lvl="1"/>
            <a:r>
              <a:rPr lang="da-DK" dirty="0">
                <a:solidFill>
                  <a:srgbClr val="00FFFF"/>
                </a:solidFill>
              </a:rPr>
              <a:t>HER2-negativ</a:t>
            </a:r>
          </a:p>
          <a:p>
            <a:r>
              <a:rPr lang="da-DK" dirty="0">
                <a:solidFill>
                  <a:srgbClr val="FF00FF"/>
                </a:solidFill>
              </a:rPr>
              <a:t>HER2-positive</a:t>
            </a:r>
          </a:p>
          <a:p>
            <a:pPr marL="742950" lvl="2" indent="-342900"/>
            <a:r>
              <a:rPr lang="da-DK" dirty="0">
                <a:solidFill>
                  <a:srgbClr val="FF00FF"/>
                </a:solidFill>
              </a:rPr>
              <a:t>ER pos og ER neg</a:t>
            </a:r>
          </a:p>
          <a:p>
            <a:r>
              <a:rPr lang="da-DK" dirty="0">
                <a:solidFill>
                  <a:srgbClr val="FFFF00"/>
                </a:solidFill>
              </a:rPr>
              <a:t>Hormon </a:t>
            </a:r>
            <a:r>
              <a:rPr lang="da-DK" dirty="0" err="1">
                <a:solidFill>
                  <a:srgbClr val="FFFF00"/>
                </a:solidFill>
              </a:rPr>
              <a:t>u-følsomme</a:t>
            </a:r>
            <a:r>
              <a:rPr lang="da-DK" dirty="0">
                <a:solidFill>
                  <a:srgbClr val="FFFF00"/>
                </a:solidFill>
              </a:rPr>
              <a:t>/HER2-negative = </a:t>
            </a:r>
            <a:r>
              <a:rPr lang="da-DK" dirty="0" err="1">
                <a:solidFill>
                  <a:srgbClr val="FFFF00"/>
                </a:solidFill>
              </a:rPr>
              <a:t>Trippel</a:t>
            </a:r>
            <a:r>
              <a:rPr lang="da-DK" dirty="0">
                <a:solidFill>
                  <a:srgbClr val="FFFF00"/>
                </a:solidFill>
              </a:rPr>
              <a:t>-negativ</a:t>
            </a:r>
          </a:p>
          <a:p>
            <a:pPr lvl="1"/>
            <a:r>
              <a:rPr lang="da-DK" dirty="0" err="1">
                <a:solidFill>
                  <a:srgbClr val="FFFF00"/>
                </a:solidFill>
              </a:rPr>
              <a:t>BRCApos</a:t>
            </a:r>
            <a:endParaRPr lang="da-DK" dirty="0">
              <a:solidFill>
                <a:srgbClr val="FFFF00"/>
              </a:solidFill>
            </a:endParaRPr>
          </a:p>
        </p:txBody>
      </p:sp>
    </p:spTree>
    <p:extLst>
      <p:ext uri="{BB962C8B-B14F-4D97-AF65-F5344CB8AC3E}">
        <p14:creationId xmlns:p14="http://schemas.microsoft.com/office/powerpoint/2010/main" val="9406191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da-DK" dirty="0">
                <a:solidFill>
                  <a:srgbClr val="FFFF00"/>
                </a:solidFill>
              </a:rPr>
              <a:t>Brystkræft</a:t>
            </a:r>
          </a:p>
        </p:txBody>
      </p:sp>
      <p:pic>
        <p:nvPicPr>
          <p:cNvPr id="4" name="Platshållare för innehåll 3" descr="2.tiff"/>
          <p:cNvPicPr>
            <a:picLocks noGrp="1" noChangeAspect="1"/>
          </p:cNvPicPr>
          <p:nvPr>
            <p:ph idx="1"/>
          </p:nvPr>
        </p:nvPicPr>
        <p:blipFill>
          <a:blip r:embed="rId3">
            <a:extLst>
              <a:ext uri="{28A0092B-C50C-407E-A947-70E740481C1C}">
                <a14:useLocalDpi xmlns:a14="http://schemas.microsoft.com/office/drawing/2010/main" val="0"/>
              </a:ext>
            </a:extLst>
          </a:blip>
          <a:srcRect l="-14312" r="-14312"/>
          <a:stretch>
            <a:fillRect/>
          </a:stretch>
        </p:blipFill>
        <p:spPr>
          <a:xfrm>
            <a:off x="30999" y="1331374"/>
            <a:ext cx="9508531" cy="5229326"/>
          </a:xfrm>
        </p:spPr>
      </p:pic>
      <p:grpSp>
        <p:nvGrpSpPr>
          <p:cNvPr id="11" name="Grupp 10"/>
          <p:cNvGrpSpPr/>
          <p:nvPr/>
        </p:nvGrpSpPr>
        <p:grpSpPr>
          <a:xfrm>
            <a:off x="639025" y="1296288"/>
            <a:ext cx="4319712" cy="5264412"/>
            <a:chOff x="-161786" y="1425728"/>
            <a:chExt cx="5096290" cy="5264412"/>
          </a:xfrm>
        </p:grpSpPr>
        <p:sp>
          <p:nvSpPr>
            <p:cNvPr id="3" name="Ram 2"/>
            <p:cNvSpPr/>
            <p:nvPr/>
          </p:nvSpPr>
          <p:spPr>
            <a:xfrm>
              <a:off x="-161786" y="1425728"/>
              <a:ext cx="5096290" cy="5264412"/>
            </a:xfrm>
            <a:prstGeom prst="frame">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solidFill>
                  <a:schemeClr val="bg1"/>
                </a:solidFill>
              </a:endParaRPr>
            </a:p>
          </p:txBody>
        </p:sp>
        <p:sp>
          <p:nvSpPr>
            <p:cNvPr id="10" name="textruta 9"/>
            <p:cNvSpPr txBox="1"/>
            <p:nvPr/>
          </p:nvSpPr>
          <p:spPr>
            <a:xfrm>
              <a:off x="364021" y="1578877"/>
              <a:ext cx="1600093" cy="369332"/>
            </a:xfrm>
            <a:prstGeom prst="rect">
              <a:avLst/>
            </a:prstGeom>
            <a:noFill/>
          </p:spPr>
          <p:txBody>
            <a:bodyPr wrap="none" rtlCol="0">
              <a:spAutoFit/>
            </a:bodyPr>
            <a:lstStyle/>
            <a:p>
              <a:r>
                <a:rPr lang="da-DK" dirty="0">
                  <a:solidFill>
                    <a:srgbClr val="FFFF00"/>
                  </a:solidFill>
                </a:rPr>
                <a:t>Hormonfølsom</a:t>
              </a:r>
            </a:p>
          </p:txBody>
        </p:sp>
      </p:grpSp>
      <p:grpSp>
        <p:nvGrpSpPr>
          <p:cNvPr id="12" name="Grupp 11"/>
          <p:cNvGrpSpPr/>
          <p:nvPr/>
        </p:nvGrpSpPr>
        <p:grpSpPr>
          <a:xfrm>
            <a:off x="3082009" y="1288197"/>
            <a:ext cx="2653342" cy="5207785"/>
            <a:chOff x="3049685" y="1417638"/>
            <a:chExt cx="2556235" cy="4940826"/>
          </a:xfrm>
        </p:grpSpPr>
        <p:sp>
          <p:nvSpPr>
            <p:cNvPr id="6" name="Ram 5"/>
            <p:cNvSpPr/>
            <p:nvPr/>
          </p:nvSpPr>
          <p:spPr>
            <a:xfrm>
              <a:off x="3049685" y="1417638"/>
              <a:ext cx="2556235" cy="4940826"/>
            </a:xfrm>
            <a:prstGeom prst="fram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schemeClr val="tx1"/>
                </a:solidFill>
              </a:endParaRPr>
            </a:p>
          </p:txBody>
        </p:sp>
        <p:sp>
          <p:nvSpPr>
            <p:cNvPr id="8" name="textruta 7"/>
            <p:cNvSpPr txBox="1"/>
            <p:nvPr/>
          </p:nvSpPr>
          <p:spPr>
            <a:xfrm>
              <a:off x="3203375" y="1417638"/>
              <a:ext cx="1300356" cy="369332"/>
            </a:xfrm>
            <a:prstGeom prst="rect">
              <a:avLst/>
            </a:prstGeom>
            <a:noFill/>
          </p:spPr>
          <p:txBody>
            <a:bodyPr wrap="none" rtlCol="0">
              <a:spAutoFit/>
            </a:bodyPr>
            <a:lstStyle/>
            <a:p>
              <a:r>
                <a:rPr lang="da-DK" dirty="0">
                  <a:solidFill>
                    <a:srgbClr val="3366FF"/>
                  </a:solidFill>
                </a:rPr>
                <a:t>HER2-styret</a:t>
              </a:r>
            </a:p>
          </p:txBody>
        </p:sp>
      </p:grpSp>
      <p:grpSp>
        <p:nvGrpSpPr>
          <p:cNvPr id="13" name="Grupp 12"/>
          <p:cNvGrpSpPr/>
          <p:nvPr/>
        </p:nvGrpSpPr>
        <p:grpSpPr>
          <a:xfrm>
            <a:off x="4837397" y="1288198"/>
            <a:ext cx="4557191" cy="5596088"/>
            <a:chOff x="4756150" y="1417638"/>
            <a:chExt cx="3922118" cy="5427863"/>
          </a:xfrm>
        </p:grpSpPr>
        <p:sp>
          <p:nvSpPr>
            <p:cNvPr id="5" name="textruta 4"/>
            <p:cNvSpPr txBox="1"/>
            <p:nvPr/>
          </p:nvSpPr>
          <p:spPr>
            <a:xfrm>
              <a:off x="6562071" y="6476169"/>
              <a:ext cx="2116197" cy="369332"/>
            </a:xfrm>
            <a:prstGeom prst="rect">
              <a:avLst/>
            </a:prstGeom>
            <a:noFill/>
          </p:spPr>
          <p:txBody>
            <a:bodyPr wrap="none" rtlCol="0">
              <a:spAutoFit/>
            </a:bodyPr>
            <a:lstStyle/>
            <a:p>
              <a:r>
                <a:rPr lang="da-DK" dirty="0"/>
                <a:t>JCO 2010: 28:3271-7</a:t>
              </a:r>
            </a:p>
          </p:txBody>
        </p:sp>
        <p:sp>
          <p:nvSpPr>
            <p:cNvPr id="7" name="Ram 6"/>
            <p:cNvSpPr/>
            <p:nvPr/>
          </p:nvSpPr>
          <p:spPr>
            <a:xfrm>
              <a:off x="4756150" y="1417638"/>
              <a:ext cx="2864019" cy="4940826"/>
            </a:xfrm>
            <a:prstGeom prst="fram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schemeClr val="tx1"/>
                </a:solidFill>
              </a:endParaRPr>
            </a:p>
          </p:txBody>
        </p:sp>
        <p:sp>
          <p:nvSpPr>
            <p:cNvPr id="9" name="textruta 8"/>
            <p:cNvSpPr txBox="1"/>
            <p:nvPr/>
          </p:nvSpPr>
          <p:spPr>
            <a:xfrm>
              <a:off x="4946521" y="1417638"/>
              <a:ext cx="1896410" cy="369332"/>
            </a:xfrm>
            <a:prstGeom prst="rect">
              <a:avLst/>
            </a:prstGeom>
            <a:noFill/>
          </p:spPr>
          <p:txBody>
            <a:bodyPr wrap="none" rtlCol="0">
              <a:spAutoFit/>
            </a:bodyPr>
            <a:lstStyle/>
            <a:p>
              <a:r>
                <a:rPr lang="da-DK" dirty="0">
                  <a:solidFill>
                    <a:srgbClr val="FF6600"/>
                  </a:solidFill>
                </a:rPr>
                <a:t>Hormon - ufølsom</a:t>
              </a:r>
            </a:p>
          </p:txBody>
        </p:sp>
      </p:grpSp>
    </p:spTree>
    <p:extLst>
      <p:ext uri="{BB962C8B-B14F-4D97-AF65-F5344CB8AC3E}">
        <p14:creationId xmlns:p14="http://schemas.microsoft.com/office/powerpoint/2010/main" val="401068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nodeType="clickEffect">
                                  <p:stCondLst>
                                    <p:cond delay="0"/>
                                  </p:stCondLst>
                                  <p:childTnLst>
                                    <p:animEffect transition="out" filter="blinds(horizontal)">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3" presetClass="exit" presetSubtype="10" fill="hold" nodeType="clickEffect">
                                  <p:stCondLst>
                                    <p:cond delay="0"/>
                                  </p:stCondLst>
                                  <p:childTnLst>
                                    <p:animEffect transition="out" filter="blinds(horizontal)">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xit" presetSubtype="10" fill="hold" nodeType="clickEffect">
                                  <p:stCondLst>
                                    <p:cond delay="0"/>
                                  </p:stCondLst>
                                  <p:childTnLst>
                                    <p:animEffect transition="out" filter="blinds(horizontal)">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da-DK"/>
          </a:p>
        </p:txBody>
      </p:sp>
      <p:pic>
        <p:nvPicPr>
          <p:cNvPr id="4" name="Platshållare för innehåll 3" descr="Uden navn.tiff"/>
          <p:cNvPicPr>
            <a:picLocks noGrp="1" noChangeAspect="1"/>
          </p:cNvPicPr>
          <p:nvPr>
            <p:ph idx="1"/>
          </p:nvPr>
        </p:nvPicPr>
        <p:blipFill rotWithShape="1">
          <a:blip r:embed="rId3">
            <a:extLst>
              <a:ext uri="{28A0092B-C50C-407E-A947-70E740481C1C}">
                <a14:useLocalDpi xmlns:a14="http://schemas.microsoft.com/office/drawing/2010/main" val="0"/>
              </a:ext>
            </a:extLst>
          </a:blip>
          <a:srcRect l="4465" r="50000"/>
          <a:stretch/>
        </p:blipFill>
        <p:spPr>
          <a:xfrm>
            <a:off x="1185332" y="-13229"/>
            <a:ext cx="5799667" cy="6379187"/>
          </a:xfrm>
        </p:spPr>
      </p:pic>
      <p:sp>
        <p:nvSpPr>
          <p:cNvPr id="5" name="textruta 4"/>
          <p:cNvSpPr txBox="1"/>
          <p:nvPr/>
        </p:nvSpPr>
        <p:spPr>
          <a:xfrm>
            <a:off x="4863142" y="6239643"/>
            <a:ext cx="3823658" cy="369332"/>
          </a:xfrm>
          <a:prstGeom prst="rect">
            <a:avLst/>
          </a:prstGeom>
          <a:noFill/>
        </p:spPr>
        <p:txBody>
          <a:bodyPr wrap="none" rtlCol="0">
            <a:spAutoFit/>
          </a:bodyPr>
          <a:lstStyle/>
          <a:p>
            <a:r>
              <a:rPr lang="da-DK" dirty="0" err="1"/>
              <a:t>Largillier</a:t>
            </a:r>
            <a:r>
              <a:rPr lang="da-DK" dirty="0"/>
              <a:t> et al. Ann </a:t>
            </a:r>
            <a:r>
              <a:rPr lang="da-DK" dirty="0" err="1"/>
              <a:t>Oncol</a:t>
            </a:r>
            <a:r>
              <a:rPr lang="da-DK" dirty="0"/>
              <a:t>: 2008 2012-9</a:t>
            </a:r>
          </a:p>
        </p:txBody>
      </p:sp>
    </p:spTree>
    <p:extLst>
      <p:ext uri="{BB962C8B-B14F-4D97-AF65-F5344CB8AC3E}">
        <p14:creationId xmlns:p14="http://schemas.microsoft.com/office/powerpoint/2010/main" val="2709491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178" name="Billede 3" descr="Uden nav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931070"/>
            <a:ext cx="6858000" cy="5069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Billede 3" descr="overskrift.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914401"/>
            <a:ext cx="6858000" cy="332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Bildobjekt 1" descr="1.tif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87166" y="1235870"/>
            <a:ext cx="6113859" cy="47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0029581"/>
      </p:ext>
    </p:extLst>
  </p:cSld>
  <p:clrMapOvr>
    <a:masterClrMapping/>
  </p:clrMapOvr>
  <p:transition>
    <p:circle/>
  </p:transition>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da-DK" dirty="0">
                <a:solidFill>
                  <a:srgbClr val="FFFF00"/>
                </a:solidFill>
              </a:rPr>
              <a:t>Udredning </a:t>
            </a:r>
            <a:r>
              <a:rPr lang="da-DK" dirty="0" err="1">
                <a:solidFill>
                  <a:srgbClr val="FFFF00"/>
                </a:solidFill>
              </a:rPr>
              <a:t>ifb</a:t>
            </a:r>
            <a:r>
              <a:rPr lang="da-DK" dirty="0">
                <a:solidFill>
                  <a:srgbClr val="FFFF00"/>
                </a:solidFill>
              </a:rPr>
              <a:t> med tilbagefald</a:t>
            </a:r>
          </a:p>
        </p:txBody>
      </p:sp>
      <p:sp>
        <p:nvSpPr>
          <p:cNvPr id="3" name="Platshållare för innehåll 2"/>
          <p:cNvSpPr>
            <a:spLocks noGrp="1"/>
          </p:cNvSpPr>
          <p:nvPr>
            <p:ph idx="1"/>
          </p:nvPr>
        </p:nvSpPr>
        <p:spPr/>
        <p:txBody>
          <a:bodyPr>
            <a:normAutofit fontScale="77500" lnSpcReduction="20000"/>
          </a:bodyPr>
          <a:lstStyle/>
          <a:p>
            <a:r>
              <a:rPr lang="da-DK" dirty="0"/>
              <a:t>CT-scanning fra hals til bækkenbund</a:t>
            </a:r>
          </a:p>
          <a:p>
            <a:r>
              <a:rPr lang="da-DK" dirty="0" err="1"/>
              <a:t>Knogleskintigrafi</a:t>
            </a:r>
            <a:endParaRPr lang="da-DK" dirty="0"/>
          </a:p>
          <a:p>
            <a:r>
              <a:rPr lang="da-DK" dirty="0"/>
              <a:t>(MUGA, Klinisk foto)</a:t>
            </a:r>
          </a:p>
          <a:p>
            <a:r>
              <a:rPr lang="da-DK" dirty="0"/>
              <a:t>Blodprøver</a:t>
            </a:r>
          </a:p>
          <a:p>
            <a:pPr lvl="1"/>
            <a:r>
              <a:rPr lang="da-DK" dirty="0" err="1"/>
              <a:t>Incl</a:t>
            </a:r>
            <a:r>
              <a:rPr lang="da-DK" dirty="0"/>
              <a:t>. levertal og Kalcium</a:t>
            </a:r>
          </a:p>
          <a:p>
            <a:r>
              <a:rPr lang="da-DK" dirty="0"/>
              <a:t>Vævsprøve?</a:t>
            </a:r>
          </a:p>
          <a:p>
            <a:pPr lvl="1"/>
            <a:r>
              <a:rPr lang="da-DK" dirty="0"/>
              <a:t>Altid ved solitær metastase</a:t>
            </a:r>
          </a:p>
          <a:p>
            <a:pPr lvl="1"/>
            <a:r>
              <a:rPr lang="da-DK" dirty="0"/>
              <a:t>Altid hvis langt tidsinterval mellem primær og nu</a:t>
            </a:r>
          </a:p>
          <a:p>
            <a:pPr lvl="1"/>
            <a:r>
              <a:rPr lang="da-DK" dirty="0"/>
              <a:t>Ofte – hvis behandlingsmessing konsekvens </a:t>
            </a:r>
          </a:p>
          <a:p>
            <a:pPr lvl="1"/>
            <a:r>
              <a:rPr lang="da-DK" dirty="0" err="1"/>
              <a:t>Evt</a:t>
            </a:r>
            <a:r>
              <a:rPr lang="da-DK" dirty="0"/>
              <a:t> – hvis deltagelse i videnskabelig undersøgelse</a:t>
            </a:r>
          </a:p>
          <a:p>
            <a:pPr lvl="1"/>
            <a:r>
              <a:rPr lang="da-DK" dirty="0"/>
              <a:t>Som del af den nye rutine?!</a:t>
            </a:r>
          </a:p>
        </p:txBody>
      </p:sp>
    </p:spTree>
    <p:extLst>
      <p:ext uri="{BB962C8B-B14F-4D97-AF65-F5344CB8AC3E}">
        <p14:creationId xmlns:p14="http://schemas.microsoft.com/office/powerpoint/2010/main" val="356636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Effect transition="in" filter="barn(inVertical)">
                                      <p:cBhvr>
                                        <p:cTn id="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da-DK" dirty="0">
                <a:solidFill>
                  <a:srgbClr val="FFFF00"/>
                </a:solidFill>
              </a:rPr>
              <a:t>Udredning </a:t>
            </a:r>
            <a:r>
              <a:rPr lang="da-DK" dirty="0" err="1">
                <a:solidFill>
                  <a:srgbClr val="FFFF00"/>
                </a:solidFill>
              </a:rPr>
              <a:t>ifb</a:t>
            </a:r>
            <a:r>
              <a:rPr lang="da-DK" dirty="0">
                <a:solidFill>
                  <a:srgbClr val="FFFF00"/>
                </a:solidFill>
              </a:rPr>
              <a:t> med tilbagefald</a:t>
            </a:r>
          </a:p>
        </p:txBody>
      </p:sp>
      <p:sp>
        <p:nvSpPr>
          <p:cNvPr id="3" name="Platshållare för innehåll 2"/>
          <p:cNvSpPr>
            <a:spLocks noGrp="1"/>
          </p:cNvSpPr>
          <p:nvPr>
            <p:ph idx="1"/>
          </p:nvPr>
        </p:nvSpPr>
        <p:spPr/>
        <p:txBody>
          <a:bodyPr/>
          <a:lstStyle/>
          <a:p>
            <a:r>
              <a:rPr lang="da-DK" dirty="0"/>
              <a:t>Vævsprøve?:</a:t>
            </a:r>
          </a:p>
          <a:p>
            <a:pPr marL="0" indent="0">
              <a:buNone/>
            </a:pPr>
            <a:endParaRPr lang="da-DK" dirty="0"/>
          </a:p>
        </p:txBody>
      </p:sp>
      <p:pic>
        <p:nvPicPr>
          <p:cNvPr id="4" name="Bildobjekt 3" descr="Namnlös.png"/>
          <p:cNvPicPr>
            <a:picLocks noChangeAspect="1"/>
          </p:cNvPicPr>
          <p:nvPr/>
        </p:nvPicPr>
        <p:blipFill rotWithShape="1">
          <a:blip r:embed="rId3">
            <a:extLst>
              <a:ext uri="{28A0092B-C50C-407E-A947-70E740481C1C}">
                <a14:useLocalDpi xmlns:a14="http://schemas.microsoft.com/office/drawing/2010/main" val="0"/>
              </a:ext>
            </a:extLst>
          </a:blip>
          <a:srcRect r="2147" b="21208"/>
          <a:stretch/>
        </p:blipFill>
        <p:spPr>
          <a:xfrm>
            <a:off x="499872" y="2485727"/>
            <a:ext cx="7969427" cy="36552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11"/>
          <p:cNvSpPr txBox="1">
            <a:spLocks noChangeArrowheads="1"/>
          </p:cNvSpPr>
          <p:nvPr/>
        </p:nvSpPr>
        <p:spPr bwMode="auto">
          <a:xfrm>
            <a:off x="3401037" y="1823718"/>
            <a:ext cx="3102520" cy="261610"/>
          </a:xfrm>
          <a:prstGeom prst="rect">
            <a:avLst/>
          </a:prstGeom>
          <a:noFill/>
          <a:ln w="9525">
            <a:noFill/>
            <a:miter lim="800000"/>
            <a:headEnd/>
            <a:tailEnd/>
          </a:ln>
        </p:spPr>
        <p:txBody>
          <a:bodyPr wrap="none">
            <a:spAutoFit/>
          </a:bodyPr>
          <a:lstStyle/>
          <a:p>
            <a:r>
              <a:rPr lang="da-DK" sz="1100" dirty="0"/>
              <a:t>Dupont Jensen et al, </a:t>
            </a:r>
            <a:r>
              <a:rPr lang="da-DK" sz="1100" dirty="0" err="1"/>
              <a:t>Breast</a:t>
            </a:r>
            <a:r>
              <a:rPr lang="da-DK" sz="1100" dirty="0"/>
              <a:t> C</a:t>
            </a:r>
            <a:r>
              <a:rPr lang="en-GB" sz="1100" dirty="0" err="1"/>
              <a:t>ancer</a:t>
            </a:r>
            <a:r>
              <a:rPr lang="en-GB" sz="1100" dirty="0"/>
              <a:t> Res Treat 2011; </a:t>
            </a:r>
            <a:endParaRPr lang="da-DK" sz="1100" dirty="0"/>
          </a:p>
        </p:txBody>
      </p:sp>
    </p:spTree>
    <p:extLst>
      <p:ext uri="{BB962C8B-B14F-4D97-AF65-F5344CB8AC3E}">
        <p14:creationId xmlns:p14="http://schemas.microsoft.com/office/powerpoint/2010/main" val="28157603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da-DK" dirty="0">
                <a:solidFill>
                  <a:srgbClr val="FFFF00"/>
                </a:solidFill>
              </a:rPr>
              <a:t>Udredning </a:t>
            </a:r>
            <a:r>
              <a:rPr lang="da-DK" dirty="0" err="1">
                <a:solidFill>
                  <a:srgbClr val="FFFF00"/>
                </a:solidFill>
              </a:rPr>
              <a:t>ifb</a:t>
            </a:r>
            <a:r>
              <a:rPr lang="da-DK" dirty="0">
                <a:solidFill>
                  <a:srgbClr val="FFFF00"/>
                </a:solidFill>
              </a:rPr>
              <a:t> med tilbagefald</a:t>
            </a:r>
          </a:p>
        </p:txBody>
      </p:sp>
      <p:sp>
        <p:nvSpPr>
          <p:cNvPr id="3" name="Platshållare för innehåll 2"/>
          <p:cNvSpPr>
            <a:spLocks noGrp="1"/>
          </p:cNvSpPr>
          <p:nvPr>
            <p:ph idx="1"/>
          </p:nvPr>
        </p:nvSpPr>
        <p:spPr/>
        <p:txBody>
          <a:bodyPr/>
          <a:lstStyle/>
          <a:p>
            <a:r>
              <a:rPr lang="da-DK" dirty="0"/>
              <a:t>Vævsprøve?:</a:t>
            </a:r>
          </a:p>
          <a:p>
            <a:pPr marL="0" indent="0">
              <a:buNone/>
            </a:pPr>
            <a:endParaRPr lang="da-DK" dirty="0"/>
          </a:p>
        </p:txBody>
      </p:sp>
      <p:sp>
        <p:nvSpPr>
          <p:cNvPr id="5" name="TextBox 11"/>
          <p:cNvSpPr txBox="1">
            <a:spLocks noChangeArrowheads="1"/>
          </p:cNvSpPr>
          <p:nvPr/>
        </p:nvSpPr>
        <p:spPr bwMode="auto">
          <a:xfrm>
            <a:off x="3401037" y="1823718"/>
            <a:ext cx="3102520" cy="261610"/>
          </a:xfrm>
          <a:prstGeom prst="rect">
            <a:avLst/>
          </a:prstGeom>
          <a:noFill/>
          <a:ln w="9525">
            <a:noFill/>
            <a:miter lim="800000"/>
            <a:headEnd/>
            <a:tailEnd/>
          </a:ln>
        </p:spPr>
        <p:txBody>
          <a:bodyPr wrap="none">
            <a:spAutoFit/>
          </a:bodyPr>
          <a:lstStyle/>
          <a:p>
            <a:r>
              <a:rPr lang="da-DK" sz="1100" dirty="0"/>
              <a:t>Dupont Jensen et al, </a:t>
            </a:r>
            <a:r>
              <a:rPr lang="da-DK" sz="1100" dirty="0" err="1"/>
              <a:t>Breast</a:t>
            </a:r>
            <a:r>
              <a:rPr lang="da-DK" sz="1100" dirty="0"/>
              <a:t> C</a:t>
            </a:r>
            <a:r>
              <a:rPr lang="en-GB" sz="1100" dirty="0" err="1"/>
              <a:t>ancer</a:t>
            </a:r>
            <a:r>
              <a:rPr lang="en-GB" sz="1100" dirty="0"/>
              <a:t> Res Treat 2011; </a:t>
            </a:r>
            <a:endParaRPr lang="da-DK" sz="1100" dirty="0"/>
          </a:p>
        </p:txBody>
      </p:sp>
      <p:pic>
        <p:nvPicPr>
          <p:cNvPr id="6" name="Bildobjekt 5" descr="Namnlös.png"/>
          <p:cNvPicPr>
            <a:picLocks noChangeAspect="1"/>
          </p:cNvPicPr>
          <p:nvPr/>
        </p:nvPicPr>
        <p:blipFill rotWithShape="1">
          <a:blip r:embed="rId3">
            <a:extLst>
              <a:ext uri="{28A0092B-C50C-407E-A947-70E740481C1C}">
                <a14:useLocalDpi xmlns:a14="http://schemas.microsoft.com/office/drawing/2010/main" val="0"/>
              </a:ext>
            </a:extLst>
          </a:blip>
          <a:srcRect r="1847" b="33541"/>
          <a:stretch/>
        </p:blipFill>
        <p:spPr>
          <a:xfrm>
            <a:off x="646520" y="2702414"/>
            <a:ext cx="7778476" cy="3249171"/>
          </a:xfrm>
          <a:prstGeom prst="rect">
            <a:avLst/>
          </a:prstGeom>
        </p:spPr>
      </p:pic>
      <p:sp>
        <p:nvSpPr>
          <p:cNvPr id="4" name="Ram 3"/>
          <p:cNvSpPr/>
          <p:nvPr/>
        </p:nvSpPr>
        <p:spPr>
          <a:xfrm>
            <a:off x="4175809" y="3454559"/>
            <a:ext cx="1151577" cy="355142"/>
          </a:xfrm>
          <a:prstGeom prst="fram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schemeClr val="tx1"/>
              </a:solidFill>
            </a:endParaRPr>
          </a:p>
        </p:txBody>
      </p:sp>
      <p:sp>
        <p:nvSpPr>
          <p:cNvPr id="7" name="Ram 6"/>
          <p:cNvSpPr/>
          <p:nvPr/>
        </p:nvSpPr>
        <p:spPr>
          <a:xfrm>
            <a:off x="3079817" y="3682293"/>
            <a:ext cx="1151577" cy="355142"/>
          </a:xfrm>
          <a:prstGeom prst="fram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schemeClr val="tx1"/>
              </a:solidFill>
            </a:endParaRPr>
          </a:p>
        </p:txBody>
      </p:sp>
      <p:sp>
        <p:nvSpPr>
          <p:cNvPr id="8" name="Ram 7"/>
          <p:cNvSpPr/>
          <p:nvPr/>
        </p:nvSpPr>
        <p:spPr>
          <a:xfrm>
            <a:off x="4175809" y="5006002"/>
            <a:ext cx="1151577" cy="355142"/>
          </a:xfrm>
          <a:prstGeom prst="fram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schemeClr val="tx1"/>
              </a:solidFill>
            </a:endParaRPr>
          </a:p>
        </p:txBody>
      </p:sp>
      <p:sp>
        <p:nvSpPr>
          <p:cNvPr id="9" name="Ram 8"/>
          <p:cNvSpPr/>
          <p:nvPr/>
        </p:nvSpPr>
        <p:spPr>
          <a:xfrm>
            <a:off x="3024232" y="5361144"/>
            <a:ext cx="1151577" cy="355142"/>
          </a:xfrm>
          <a:prstGeom prst="fram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schemeClr val="tx1"/>
              </a:solidFill>
            </a:endParaRPr>
          </a:p>
        </p:txBody>
      </p:sp>
    </p:spTree>
    <p:extLst>
      <p:ext uri="{BB962C8B-B14F-4D97-AF65-F5344CB8AC3E}">
        <p14:creationId xmlns:p14="http://schemas.microsoft.com/office/powerpoint/2010/main" val="351697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linds(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da-DK" dirty="0">
                <a:solidFill>
                  <a:srgbClr val="FFFF00"/>
                </a:solidFill>
              </a:rPr>
              <a:t>Planlægning af behandling</a:t>
            </a:r>
          </a:p>
        </p:txBody>
      </p:sp>
      <p:sp>
        <p:nvSpPr>
          <p:cNvPr id="3" name="Platshållare för innehåll 2"/>
          <p:cNvSpPr>
            <a:spLocks noGrp="1"/>
          </p:cNvSpPr>
          <p:nvPr>
            <p:ph idx="1"/>
          </p:nvPr>
        </p:nvSpPr>
        <p:spPr/>
        <p:style>
          <a:lnRef idx="3">
            <a:schemeClr val="lt1"/>
          </a:lnRef>
          <a:fillRef idx="1">
            <a:schemeClr val="dk1"/>
          </a:fillRef>
          <a:effectRef idx="1">
            <a:schemeClr val="dk1"/>
          </a:effectRef>
          <a:fontRef idx="minor">
            <a:schemeClr val="lt1"/>
          </a:fontRef>
        </p:style>
        <p:txBody>
          <a:bodyPr>
            <a:normAutofit fontScale="85000" lnSpcReduction="10000"/>
          </a:bodyPr>
          <a:lstStyle/>
          <a:p>
            <a:r>
              <a:rPr lang="da-DK" dirty="0"/>
              <a:t>Hvad er der givet som efterbehandling?</a:t>
            </a:r>
          </a:p>
          <a:p>
            <a:r>
              <a:rPr lang="da-DK" dirty="0"/>
              <a:t>Hvilke gener er der efter tidligere behandling?</a:t>
            </a:r>
          </a:p>
          <a:p>
            <a:r>
              <a:rPr lang="da-DK" dirty="0"/>
              <a:t>Co-morbiditet = gener af andre sygdomme?</a:t>
            </a:r>
          </a:p>
          <a:p>
            <a:r>
              <a:rPr lang="da-DK" dirty="0"/>
              <a:t>Almen tilstand?</a:t>
            </a:r>
          </a:p>
          <a:p>
            <a:r>
              <a:rPr lang="da-DK" dirty="0"/>
              <a:t>Receptorstatus?</a:t>
            </a:r>
          </a:p>
          <a:p>
            <a:r>
              <a:rPr lang="da-DK" dirty="0"/>
              <a:t>Mutationsstatus?</a:t>
            </a:r>
          </a:p>
          <a:p>
            <a:r>
              <a:rPr lang="da-DK" dirty="0"/>
              <a:t>Hvor udbredt er sygdommen?</a:t>
            </a:r>
          </a:p>
          <a:p>
            <a:r>
              <a:rPr lang="da-DK" dirty="0"/>
              <a:t>Gener af tilbagefaldet?</a:t>
            </a:r>
          </a:p>
          <a:p>
            <a:r>
              <a:rPr lang="da-DK" dirty="0"/>
              <a:t>Ønske</a:t>
            </a:r>
          </a:p>
        </p:txBody>
      </p:sp>
    </p:spTree>
    <p:extLst>
      <p:ext uri="{BB962C8B-B14F-4D97-AF65-F5344CB8AC3E}">
        <p14:creationId xmlns:p14="http://schemas.microsoft.com/office/powerpoint/2010/main" val="32625041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da-DK" dirty="0"/>
              <a:t>Givet til kvinder med tilbagefald</a:t>
            </a:r>
          </a:p>
        </p:txBody>
      </p:sp>
      <p:sp>
        <p:nvSpPr>
          <p:cNvPr id="5" name="Platshållare för text 4"/>
          <p:cNvSpPr>
            <a:spLocks noGrp="1"/>
          </p:cNvSpPr>
          <p:nvPr>
            <p:ph type="body" idx="1"/>
          </p:nvPr>
        </p:nvSpPr>
        <p:spPr/>
        <p:txBody>
          <a:bodyPr/>
          <a:lstStyle/>
          <a:p>
            <a:r>
              <a:rPr lang="da-DK" dirty="0"/>
              <a:t>Bisfosfonat</a:t>
            </a:r>
          </a:p>
        </p:txBody>
      </p:sp>
    </p:spTree>
    <p:extLst>
      <p:ext uri="{BB962C8B-B14F-4D97-AF65-F5344CB8AC3E}">
        <p14:creationId xmlns:p14="http://schemas.microsoft.com/office/powerpoint/2010/main" val="39652308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27" y="33581"/>
            <a:ext cx="9071773" cy="67897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extruta 2"/>
          <p:cNvSpPr txBox="1"/>
          <p:nvPr/>
        </p:nvSpPr>
        <p:spPr>
          <a:xfrm>
            <a:off x="585305" y="1060184"/>
            <a:ext cx="7776488" cy="400110"/>
          </a:xfrm>
          <a:prstGeom prst="rect">
            <a:avLst/>
          </a:prstGeom>
          <a:solidFill>
            <a:schemeClr val="tx1"/>
          </a:solidFill>
        </p:spPr>
        <p:txBody>
          <a:bodyPr wrap="none" rtlCol="0">
            <a:spAutoFit/>
          </a:bodyPr>
          <a:lstStyle/>
          <a:p>
            <a:r>
              <a:rPr lang="da-DK" sz="2000" b="1" dirty="0">
                <a:solidFill>
                  <a:schemeClr val="bg2"/>
                </a:solidFill>
              </a:rPr>
              <a:t>Hvis INGEN bisfosfonater eller </a:t>
            </a:r>
            <a:r>
              <a:rPr lang="da-DK" sz="2000" b="1" dirty="0" err="1">
                <a:solidFill>
                  <a:schemeClr val="bg2"/>
                </a:solidFill>
              </a:rPr>
              <a:t>Xgeva</a:t>
            </a:r>
            <a:r>
              <a:rPr lang="da-DK" sz="2000" b="1" dirty="0">
                <a:solidFill>
                  <a:schemeClr val="bg2"/>
                </a:solidFill>
              </a:rPr>
              <a:t> – 64% risiko for en ”knogle” event</a:t>
            </a:r>
          </a:p>
        </p:txBody>
      </p:sp>
      <p:sp>
        <p:nvSpPr>
          <p:cNvPr id="7" name="Rektangel 6"/>
          <p:cNvSpPr/>
          <p:nvPr/>
        </p:nvSpPr>
        <p:spPr>
          <a:xfrm>
            <a:off x="3655391" y="1976783"/>
            <a:ext cx="4538870" cy="419889"/>
          </a:xfrm>
          <a:prstGeom prst="rect">
            <a:avLst/>
          </a:prstGeom>
          <a:solidFill>
            <a:srgbClr val="FFFFFF"/>
          </a:solidFill>
          <a:ln>
            <a:solidFill>
              <a:srgbClr val="FFFFFF"/>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0" name="Rektangel 9"/>
          <p:cNvSpPr/>
          <p:nvPr/>
        </p:nvSpPr>
        <p:spPr>
          <a:xfrm>
            <a:off x="5102087" y="2135011"/>
            <a:ext cx="3445565" cy="736293"/>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1" name="Rektangel 10"/>
          <p:cNvSpPr/>
          <p:nvPr/>
        </p:nvSpPr>
        <p:spPr>
          <a:xfrm>
            <a:off x="5753652" y="3611217"/>
            <a:ext cx="2076174" cy="872435"/>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2" name="Rektangel 11"/>
          <p:cNvSpPr/>
          <p:nvPr/>
        </p:nvSpPr>
        <p:spPr>
          <a:xfrm>
            <a:off x="2573130" y="1833217"/>
            <a:ext cx="1082261" cy="301794"/>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5" name="Rektangel 4"/>
          <p:cNvSpPr/>
          <p:nvPr/>
        </p:nvSpPr>
        <p:spPr>
          <a:xfrm>
            <a:off x="1185745" y="1499813"/>
            <a:ext cx="6316869" cy="425788"/>
          </a:xfrm>
          <a:prstGeom prst="rect">
            <a:avLst/>
          </a:prstGeom>
          <a:solidFill>
            <a:srgbClr val="FFFFFF"/>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6" name="textruta 5"/>
          <p:cNvSpPr txBox="1"/>
          <p:nvPr/>
        </p:nvSpPr>
        <p:spPr>
          <a:xfrm>
            <a:off x="2475580" y="1448547"/>
            <a:ext cx="4689279" cy="646331"/>
          </a:xfrm>
          <a:prstGeom prst="rect">
            <a:avLst/>
          </a:prstGeom>
          <a:solidFill>
            <a:schemeClr val="tx1"/>
          </a:solidFill>
        </p:spPr>
        <p:txBody>
          <a:bodyPr wrap="none" rtlCol="0">
            <a:spAutoFit/>
          </a:bodyPr>
          <a:lstStyle/>
          <a:p>
            <a:r>
              <a:rPr lang="da-DK" b="1" dirty="0">
                <a:solidFill>
                  <a:schemeClr val="bg2"/>
                </a:solidFill>
              </a:rPr>
              <a:t>Hvis bisfosfonat piller – </a:t>
            </a:r>
          </a:p>
          <a:p>
            <a:r>
              <a:rPr lang="da-DK" b="1" dirty="0">
                <a:solidFill>
                  <a:schemeClr val="bg2"/>
                </a:solidFill>
              </a:rPr>
              <a:t>reduceres risiko for en ”knogle” event med 1/3</a:t>
            </a:r>
          </a:p>
        </p:txBody>
      </p:sp>
      <p:sp>
        <p:nvSpPr>
          <p:cNvPr id="8" name="textruta 7"/>
          <p:cNvSpPr txBox="1"/>
          <p:nvPr/>
        </p:nvSpPr>
        <p:spPr>
          <a:xfrm>
            <a:off x="3910759" y="1833217"/>
            <a:ext cx="4758372" cy="646331"/>
          </a:xfrm>
          <a:prstGeom prst="rect">
            <a:avLst/>
          </a:prstGeom>
          <a:solidFill>
            <a:schemeClr val="tx1"/>
          </a:solidFill>
        </p:spPr>
        <p:txBody>
          <a:bodyPr wrap="none" rtlCol="0">
            <a:spAutoFit/>
          </a:bodyPr>
          <a:lstStyle/>
          <a:p>
            <a:r>
              <a:rPr lang="da-DK" b="1" dirty="0">
                <a:solidFill>
                  <a:schemeClr val="bg2"/>
                </a:solidFill>
              </a:rPr>
              <a:t>Hvis </a:t>
            </a:r>
            <a:r>
              <a:rPr lang="da-DK" b="1" dirty="0" err="1">
                <a:solidFill>
                  <a:schemeClr val="bg2"/>
                </a:solidFill>
              </a:rPr>
              <a:t>Zometa</a:t>
            </a:r>
            <a:r>
              <a:rPr lang="da-DK" b="1" dirty="0">
                <a:solidFill>
                  <a:schemeClr val="bg2"/>
                </a:solidFill>
              </a:rPr>
              <a:t>-infusion </a:t>
            </a:r>
          </a:p>
          <a:p>
            <a:r>
              <a:rPr lang="da-DK" b="1" dirty="0">
                <a:solidFill>
                  <a:schemeClr val="bg2"/>
                </a:solidFill>
              </a:rPr>
              <a:t>reduceres risiko for en ”knogle” event med 50%</a:t>
            </a:r>
          </a:p>
        </p:txBody>
      </p:sp>
      <p:sp>
        <p:nvSpPr>
          <p:cNvPr id="9" name="textruta 8"/>
          <p:cNvSpPr txBox="1"/>
          <p:nvPr/>
        </p:nvSpPr>
        <p:spPr>
          <a:xfrm>
            <a:off x="5729633" y="3681080"/>
            <a:ext cx="3182444" cy="646331"/>
          </a:xfrm>
          <a:prstGeom prst="rect">
            <a:avLst/>
          </a:prstGeom>
          <a:solidFill>
            <a:schemeClr val="tx1"/>
          </a:solidFill>
        </p:spPr>
        <p:txBody>
          <a:bodyPr wrap="none" rtlCol="0">
            <a:spAutoFit/>
          </a:bodyPr>
          <a:lstStyle/>
          <a:p>
            <a:r>
              <a:rPr lang="da-DK" b="1" dirty="0">
                <a:solidFill>
                  <a:schemeClr val="bg2"/>
                </a:solidFill>
              </a:rPr>
              <a:t>Hvis </a:t>
            </a:r>
            <a:r>
              <a:rPr lang="da-DK" b="1" dirty="0" err="1">
                <a:solidFill>
                  <a:schemeClr val="bg2"/>
                </a:solidFill>
              </a:rPr>
              <a:t>Xgeva</a:t>
            </a:r>
            <a:r>
              <a:rPr lang="da-DK" b="1" dirty="0">
                <a:solidFill>
                  <a:schemeClr val="bg2"/>
                </a:solidFill>
              </a:rPr>
              <a:t> reduceres risiko </a:t>
            </a:r>
          </a:p>
          <a:p>
            <a:r>
              <a:rPr lang="da-DK" b="1" dirty="0">
                <a:solidFill>
                  <a:schemeClr val="bg2"/>
                </a:solidFill>
              </a:rPr>
              <a:t>for en ”knogle” event med 75%</a:t>
            </a:r>
          </a:p>
        </p:txBody>
      </p:sp>
    </p:spTree>
    <p:extLst>
      <p:ext uri="{BB962C8B-B14F-4D97-AF65-F5344CB8AC3E}">
        <p14:creationId xmlns:p14="http://schemas.microsoft.com/office/powerpoint/2010/main" val="411744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179388" y="781050"/>
            <a:ext cx="8713787" cy="685800"/>
          </a:xfrm>
        </p:spPr>
        <p:txBody>
          <a:bodyPr>
            <a:normAutofit fontScale="90000"/>
          </a:bodyPr>
          <a:lstStyle/>
          <a:p>
            <a:pPr>
              <a:defRPr/>
            </a:pPr>
            <a:r>
              <a:rPr lang="da-DK" dirty="0">
                <a:solidFill>
                  <a:srgbClr val="FFFF00"/>
                </a:solidFill>
              </a:rPr>
              <a:t>Hvad er der givet som efterbehandling?</a:t>
            </a:r>
            <a:br>
              <a:rPr lang="en-US" dirty="0">
                <a:solidFill>
                  <a:srgbClr val="FFFF00"/>
                </a:solidFill>
              </a:rPr>
            </a:br>
            <a:r>
              <a:rPr lang="en-US" dirty="0">
                <a:solidFill>
                  <a:srgbClr val="FFFF00"/>
                </a:solidFill>
              </a:rPr>
              <a:t>ex: </a:t>
            </a:r>
            <a:r>
              <a:rPr lang="en-US" sz="3200" dirty="0">
                <a:solidFill>
                  <a:srgbClr val="FFFF00"/>
                </a:solidFill>
              </a:rPr>
              <a:t>Postmenopausal ER+ </a:t>
            </a:r>
            <a:r>
              <a:rPr lang="en-US" sz="3200" dirty="0" err="1">
                <a:solidFill>
                  <a:srgbClr val="FFFF00"/>
                </a:solidFill>
              </a:rPr>
              <a:t>og</a:t>
            </a:r>
            <a:r>
              <a:rPr lang="en-US" sz="3200" dirty="0">
                <a:solidFill>
                  <a:srgbClr val="FFFF00"/>
                </a:solidFill>
              </a:rPr>
              <a:t> HER2neg -patienter</a:t>
            </a:r>
            <a:endParaRPr lang="en-US" dirty="0">
              <a:solidFill>
                <a:srgbClr val="FFFF00"/>
              </a:solidFill>
            </a:endParaRPr>
          </a:p>
        </p:txBody>
      </p:sp>
      <p:graphicFrame>
        <p:nvGraphicFramePr>
          <p:cNvPr id="4" name="Pladsholder til indhold 3"/>
          <p:cNvGraphicFramePr>
            <a:graphicFrameLocks noGrp="1"/>
          </p:cNvGraphicFramePr>
          <p:nvPr>
            <p:ph idx="1"/>
            <p:extLst>
              <p:ext uri="{D42A27DB-BD31-4B8C-83A1-F6EECF244321}">
                <p14:modId xmlns:p14="http://schemas.microsoft.com/office/powerpoint/2010/main" val="1390765986"/>
              </p:ext>
            </p:extLst>
          </p:nvPr>
        </p:nvGraphicFramePr>
        <p:xfrm>
          <a:off x="457200" y="2146897"/>
          <a:ext cx="8229600" cy="4302167"/>
        </p:xfrm>
        <a:graphic>
          <a:graphicData uri="http://schemas.openxmlformats.org/drawingml/2006/table">
            <a:tbl>
              <a:tblPr firstRow="1" bandRow="1">
                <a:tableStyleId>{21E4AEA4-8DFA-4A89-87EB-49C32662AFE0}</a:tableStyleId>
              </a:tblPr>
              <a:tblGrid>
                <a:gridCol w="3178696">
                  <a:extLst>
                    <a:ext uri="{9D8B030D-6E8A-4147-A177-3AD203B41FA5}">
                      <a16:colId xmlns:a16="http://schemas.microsoft.com/office/drawing/2014/main" val="20000"/>
                    </a:ext>
                  </a:extLst>
                </a:gridCol>
                <a:gridCol w="2307704">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672059">
                <a:tc>
                  <a:txBody>
                    <a:bodyPr/>
                    <a:lstStyle/>
                    <a:p>
                      <a:r>
                        <a:rPr lang="en-US" sz="2000" noProof="0" dirty="0" err="1"/>
                        <a:t>Adjuverende</a:t>
                      </a:r>
                      <a:endParaRPr lang="en-US" sz="2000" noProof="0" dirty="0"/>
                    </a:p>
                  </a:txBody>
                  <a:tcPr marT="45719" marB="45719" anchor="ctr"/>
                </a:tc>
                <a:tc>
                  <a:txBody>
                    <a:bodyPr/>
                    <a:lstStyle/>
                    <a:p>
                      <a:pPr algn="ctr"/>
                      <a:r>
                        <a:rPr lang="en-US" sz="2000" noProof="0" dirty="0"/>
                        <a:t>Interval</a:t>
                      </a:r>
                    </a:p>
                  </a:txBody>
                  <a:tcPr marT="45719" marB="45719" anchor="ctr"/>
                </a:tc>
                <a:tc>
                  <a:txBody>
                    <a:bodyPr/>
                    <a:lstStyle/>
                    <a:p>
                      <a:r>
                        <a:rPr lang="en-US" sz="2000" noProof="0" dirty="0"/>
                        <a:t>1. line </a:t>
                      </a:r>
                      <a:r>
                        <a:rPr lang="en-US" sz="2000" noProof="0" dirty="0" err="1"/>
                        <a:t>metastatisk</a:t>
                      </a:r>
                      <a:endParaRPr lang="en-US" sz="2000" noProof="0" dirty="0"/>
                    </a:p>
                  </a:txBody>
                  <a:tcPr marT="45719" marB="45719" anchor="ctr"/>
                </a:tc>
                <a:extLst>
                  <a:ext uri="{0D108BD9-81ED-4DB2-BD59-A6C34878D82A}">
                    <a16:rowId xmlns:a16="http://schemas.microsoft.com/office/drawing/2014/main" val="10000"/>
                  </a:ext>
                </a:extLst>
              </a:tr>
              <a:tr h="672059">
                <a:tc>
                  <a:txBody>
                    <a:bodyPr/>
                    <a:lstStyle/>
                    <a:p>
                      <a:r>
                        <a:rPr lang="en-US" sz="2000" noProof="0" dirty="0"/>
                        <a:t>0</a:t>
                      </a:r>
                    </a:p>
                  </a:txBody>
                  <a:tcPr marT="45719" marB="45719" anchor="ctr"/>
                </a:tc>
                <a:tc>
                  <a:txBody>
                    <a:bodyPr/>
                    <a:lstStyle/>
                    <a:p>
                      <a:pPr algn="ctr"/>
                      <a:r>
                        <a:rPr lang="en-US" sz="2000" noProof="0" dirty="0"/>
                        <a:t>?</a:t>
                      </a:r>
                    </a:p>
                  </a:txBody>
                  <a:tcPr marT="45719" marB="45719" anchor="ctr"/>
                </a:tc>
                <a:tc>
                  <a:txBody>
                    <a:bodyPr/>
                    <a:lstStyle/>
                    <a:p>
                      <a:r>
                        <a:rPr lang="en-US" sz="2000" baseline="0" noProof="0" dirty="0" err="1"/>
                        <a:t>aromataseinh</a:t>
                      </a:r>
                      <a:endParaRPr lang="en-US" sz="2000" noProof="0" dirty="0"/>
                    </a:p>
                  </a:txBody>
                  <a:tcPr marT="45719" marB="45719" anchor="ctr"/>
                </a:tc>
                <a:extLst>
                  <a:ext uri="{0D108BD9-81ED-4DB2-BD59-A6C34878D82A}">
                    <a16:rowId xmlns:a16="http://schemas.microsoft.com/office/drawing/2014/main" val="10001"/>
                  </a:ext>
                </a:extLst>
              </a:tr>
              <a:tr h="672059">
                <a:tc>
                  <a:txBody>
                    <a:bodyPr/>
                    <a:lstStyle/>
                    <a:p>
                      <a:r>
                        <a:rPr lang="en-US" sz="2000" noProof="0"/>
                        <a:t>Tamoxifen</a:t>
                      </a:r>
                    </a:p>
                  </a:txBody>
                  <a:tcPr marT="45719" marB="45719" anchor="ctr"/>
                </a:tc>
                <a:tc>
                  <a:txBody>
                    <a:bodyPr/>
                    <a:lstStyle/>
                    <a:p>
                      <a:pPr algn="ctr"/>
                      <a:r>
                        <a:rPr lang="en-US" sz="2000" noProof="0" dirty="0"/>
                        <a:t>?</a:t>
                      </a:r>
                    </a:p>
                  </a:txBody>
                  <a:tcPr marT="45719" marB="45719" anchor="ctr"/>
                </a:tc>
                <a:tc>
                  <a:txBody>
                    <a:bodyPr/>
                    <a:lstStyle/>
                    <a:p>
                      <a:r>
                        <a:rPr lang="en-US" sz="2000" baseline="0" noProof="0" dirty="0" err="1"/>
                        <a:t>aromataseinh</a:t>
                      </a:r>
                      <a:endParaRPr lang="en-US" sz="2000" noProof="0" dirty="0"/>
                    </a:p>
                  </a:txBody>
                  <a:tcPr marT="45719" marB="45719" anchor="ctr"/>
                </a:tc>
                <a:extLst>
                  <a:ext uri="{0D108BD9-81ED-4DB2-BD59-A6C34878D82A}">
                    <a16:rowId xmlns:a16="http://schemas.microsoft.com/office/drawing/2014/main" val="10002"/>
                  </a:ext>
                </a:extLst>
              </a:tr>
              <a:tr h="396231">
                <a:tc rowSpan="2">
                  <a:txBody>
                    <a:bodyPr/>
                    <a:lstStyle/>
                    <a:p>
                      <a:r>
                        <a:rPr lang="en-US" sz="2000" noProof="0" dirty="0" err="1"/>
                        <a:t>Både</a:t>
                      </a:r>
                      <a:r>
                        <a:rPr lang="en-US" sz="2000" baseline="0" noProof="0" dirty="0"/>
                        <a:t> tam and </a:t>
                      </a:r>
                      <a:r>
                        <a:rPr lang="en-US" sz="2000" baseline="0" noProof="0" dirty="0" err="1"/>
                        <a:t>aromataseinh</a:t>
                      </a:r>
                      <a:endParaRPr lang="en-US" sz="2000" noProof="0" dirty="0"/>
                    </a:p>
                  </a:txBody>
                  <a:tcPr marT="45719" marB="45719" anchor="ctr"/>
                </a:tc>
                <a:tc>
                  <a:txBody>
                    <a:bodyPr/>
                    <a:lstStyle/>
                    <a:p>
                      <a:pPr algn="ctr"/>
                      <a:r>
                        <a:rPr lang="en-US" sz="2000" noProof="0" dirty="0"/>
                        <a:t>&lt; 12 </a:t>
                      </a:r>
                      <a:r>
                        <a:rPr lang="en-US" sz="2000" noProof="0" dirty="0" err="1"/>
                        <a:t>mdr</a:t>
                      </a:r>
                      <a:r>
                        <a:rPr lang="en-US" sz="2000" noProof="0" dirty="0"/>
                        <a:t>.</a:t>
                      </a:r>
                    </a:p>
                  </a:txBody>
                  <a:tcPr marT="45719" marB="45719" anchor="ctr"/>
                </a:tc>
                <a:tc>
                  <a:txBody>
                    <a:bodyPr/>
                    <a:lstStyle/>
                    <a:p>
                      <a:r>
                        <a:rPr lang="en-US" sz="2000" noProof="0" dirty="0" err="1"/>
                        <a:t>Taxan</a:t>
                      </a:r>
                      <a:r>
                        <a:rPr lang="en-US" sz="2000" noProof="0" dirty="0"/>
                        <a:t> - </a:t>
                      </a:r>
                      <a:r>
                        <a:rPr lang="en-US" sz="2000" noProof="0" dirty="0" err="1"/>
                        <a:t>anthracyclin</a:t>
                      </a:r>
                      <a:endParaRPr lang="en-US" sz="2000" noProof="0" dirty="0"/>
                    </a:p>
                  </a:txBody>
                  <a:tcPr marT="45719" marB="45719" anchor="ctr"/>
                </a:tc>
                <a:extLst>
                  <a:ext uri="{0D108BD9-81ED-4DB2-BD59-A6C34878D82A}">
                    <a16:rowId xmlns:a16="http://schemas.microsoft.com/office/drawing/2014/main" val="10003"/>
                  </a:ext>
                </a:extLst>
              </a:tr>
              <a:tr h="396231">
                <a:tc vMerge="1">
                  <a:txBody>
                    <a:bodyPr/>
                    <a:lstStyle/>
                    <a:p>
                      <a:endParaRPr lang="da-DK"/>
                    </a:p>
                  </a:txBody>
                  <a:tcPr/>
                </a:tc>
                <a:tc>
                  <a:txBody>
                    <a:bodyPr/>
                    <a:lstStyle/>
                    <a:p>
                      <a:pPr algn="ctr"/>
                      <a:r>
                        <a:rPr lang="en-US" sz="2000" noProof="0" dirty="0"/>
                        <a:t>&gt; 12 </a:t>
                      </a:r>
                      <a:r>
                        <a:rPr lang="en-US" sz="2000" noProof="0" dirty="0" err="1"/>
                        <a:t>mdr</a:t>
                      </a:r>
                      <a:r>
                        <a:rPr lang="en-US" sz="2000" noProof="0" dirty="0"/>
                        <a:t>.</a:t>
                      </a:r>
                    </a:p>
                  </a:txBody>
                  <a:tcPr marT="45719" marB="45719" anchor="ctr"/>
                </a:tc>
                <a:tc>
                  <a:txBody>
                    <a:bodyPr/>
                    <a:lstStyle/>
                    <a:p>
                      <a:r>
                        <a:rPr lang="en-US" sz="2000" noProof="0" dirty="0"/>
                        <a:t>AI-Tam-</a:t>
                      </a:r>
                      <a:r>
                        <a:rPr lang="en-US" sz="2000" noProof="0" dirty="0" err="1"/>
                        <a:t>fulvestrant</a:t>
                      </a:r>
                      <a:r>
                        <a:rPr lang="en-US" sz="2000" noProof="0" dirty="0"/>
                        <a:t>?</a:t>
                      </a:r>
                    </a:p>
                  </a:txBody>
                  <a:tcPr marT="45719" marB="45719" anchor="ctr"/>
                </a:tc>
                <a:extLst>
                  <a:ext uri="{0D108BD9-81ED-4DB2-BD59-A6C34878D82A}">
                    <a16:rowId xmlns:a16="http://schemas.microsoft.com/office/drawing/2014/main" val="10004"/>
                  </a:ext>
                </a:extLst>
              </a:tr>
              <a:tr h="396231">
                <a:tc rowSpan="2">
                  <a:txBody>
                    <a:bodyPr/>
                    <a:lstStyle/>
                    <a:p>
                      <a:r>
                        <a:rPr lang="en-US" sz="2000" noProof="0" dirty="0"/>
                        <a:t>5</a:t>
                      </a:r>
                      <a:r>
                        <a:rPr lang="en-US" sz="2000" baseline="0" noProof="0" dirty="0"/>
                        <a:t> </a:t>
                      </a:r>
                      <a:r>
                        <a:rPr lang="en-US" sz="2000" baseline="0" noProof="0" dirty="0" err="1"/>
                        <a:t>års</a:t>
                      </a:r>
                      <a:r>
                        <a:rPr lang="en-US" sz="2000" baseline="0" noProof="0" dirty="0"/>
                        <a:t> </a:t>
                      </a:r>
                      <a:r>
                        <a:rPr lang="en-US" sz="2000" baseline="0" noProof="0" dirty="0" err="1"/>
                        <a:t>aromataseinh</a:t>
                      </a:r>
                      <a:endParaRPr lang="en-US" sz="2000" noProof="0" dirty="0"/>
                    </a:p>
                  </a:txBody>
                  <a:tcPr marT="45719" marB="4571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noProof="0" dirty="0"/>
                        <a:t>&lt; 12 </a:t>
                      </a:r>
                      <a:r>
                        <a:rPr lang="en-US" sz="2000" noProof="0" dirty="0" err="1"/>
                        <a:t>mdr</a:t>
                      </a:r>
                      <a:r>
                        <a:rPr lang="en-US" sz="2000" noProof="0" dirty="0"/>
                        <a:t>.</a:t>
                      </a:r>
                    </a:p>
                  </a:txBody>
                  <a:tcPr marT="45719" marB="45719" anchor="ctr"/>
                </a:tc>
                <a:tc>
                  <a:txBody>
                    <a:bodyPr/>
                    <a:lstStyle/>
                    <a:p>
                      <a:r>
                        <a:rPr lang="en-US" sz="2000" noProof="0" dirty="0" err="1"/>
                        <a:t>Taxane</a:t>
                      </a:r>
                      <a:r>
                        <a:rPr lang="en-US" sz="2000" noProof="0" dirty="0"/>
                        <a:t> - </a:t>
                      </a:r>
                      <a:r>
                        <a:rPr lang="en-US" sz="2000" noProof="0" dirty="0" err="1"/>
                        <a:t>anthracyclin</a:t>
                      </a:r>
                      <a:endParaRPr lang="en-US" sz="2000" noProof="0" dirty="0"/>
                    </a:p>
                  </a:txBody>
                  <a:tcPr marT="45719" marB="45719" anchor="ctr"/>
                </a:tc>
                <a:extLst>
                  <a:ext uri="{0D108BD9-81ED-4DB2-BD59-A6C34878D82A}">
                    <a16:rowId xmlns:a16="http://schemas.microsoft.com/office/drawing/2014/main" val="10005"/>
                  </a:ext>
                </a:extLst>
              </a:tr>
              <a:tr h="396231">
                <a:tc vMerge="1">
                  <a:txBody>
                    <a:bodyPr/>
                    <a:lstStyle/>
                    <a:p>
                      <a:endParaRPr lang="da-DK"/>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noProof="0" dirty="0"/>
                        <a:t>&gt; 12 </a:t>
                      </a:r>
                      <a:r>
                        <a:rPr lang="en-US" sz="2000" noProof="0" dirty="0" err="1"/>
                        <a:t>mdr</a:t>
                      </a:r>
                      <a:r>
                        <a:rPr lang="en-US" sz="2000" noProof="0" dirty="0"/>
                        <a:t>.</a:t>
                      </a:r>
                    </a:p>
                  </a:txBody>
                  <a:tcPr marT="45719" marB="45719" anchor="ctr"/>
                </a:tc>
                <a:tc>
                  <a:txBody>
                    <a:bodyPr/>
                    <a:lstStyle/>
                    <a:p>
                      <a:r>
                        <a:rPr lang="en-US" sz="2000" noProof="0"/>
                        <a:t>Tam – fulvestrant?</a:t>
                      </a:r>
                    </a:p>
                  </a:txBody>
                  <a:tcPr marT="45719" marB="45719" anchor="ctr"/>
                </a:tc>
                <a:extLst>
                  <a:ext uri="{0D108BD9-81ED-4DB2-BD59-A6C34878D82A}">
                    <a16:rowId xmlns:a16="http://schemas.microsoft.com/office/drawing/2014/main" val="10006"/>
                  </a:ext>
                </a:extLst>
              </a:tr>
              <a:tr h="701024">
                <a:tc>
                  <a:txBody>
                    <a:bodyPr/>
                    <a:lstStyle/>
                    <a:p>
                      <a:r>
                        <a:rPr lang="en-US" sz="2000" noProof="0" dirty="0"/>
                        <a:t>5</a:t>
                      </a:r>
                      <a:r>
                        <a:rPr lang="en-US" sz="2000" baseline="0" noProof="0" dirty="0"/>
                        <a:t> </a:t>
                      </a:r>
                      <a:r>
                        <a:rPr lang="en-US" sz="2000" baseline="0" noProof="0" dirty="0" err="1"/>
                        <a:t>års</a:t>
                      </a:r>
                      <a:r>
                        <a:rPr lang="en-US" sz="2000" baseline="0" noProof="0" dirty="0"/>
                        <a:t> AI /</a:t>
                      </a:r>
                      <a:r>
                        <a:rPr lang="en-US" sz="2000" baseline="0" noProof="0" dirty="0" err="1"/>
                        <a:t>adjuverende</a:t>
                      </a:r>
                      <a:r>
                        <a:rPr lang="en-US" sz="2000" baseline="0" noProof="0" dirty="0"/>
                        <a:t> </a:t>
                      </a:r>
                      <a:r>
                        <a:rPr lang="en-US" sz="2000" baseline="0" noProof="0" dirty="0" err="1"/>
                        <a:t>kemo</a:t>
                      </a:r>
                      <a:r>
                        <a:rPr lang="en-US" sz="2000" baseline="0" noProof="0" dirty="0"/>
                        <a:t> </a:t>
                      </a:r>
                      <a:r>
                        <a:rPr lang="en-US" sz="2000" baseline="0" noProof="0" dirty="0" err="1"/>
                        <a:t>Taxan</a:t>
                      </a:r>
                      <a:r>
                        <a:rPr lang="en-US" sz="2000" baseline="0" noProof="0" dirty="0"/>
                        <a:t> + </a:t>
                      </a:r>
                      <a:r>
                        <a:rPr lang="en-US" sz="2000" baseline="0" noProof="0" dirty="0" err="1"/>
                        <a:t>anthracycline</a:t>
                      </a:r>
                      <a:endParaRPr lang="en-US" sz="2000" noProof="0" dirty="0"/>
                    </a:p>
                  </a:txBody>
                  <a:tcPr marT="45719" marB="45719" anchor="ctr"/>
                </a:tc>
                <a:tc>
                  <a:txBody>
                    <a:bodyPr/>
                    <a:lstStyle/>
                    <a:p>
                      <a:pPr algn="ctr"/>
                      <a:r>
                        <a:rPr lang="en-US" sz="2000" noProof="0" dirty="0"/>
                        <a:t>?</a:t>
                      </a:r>
                    </a:p>
                  </a:txBody>
                  <a:tcPr marT="45719" marB="45719" anchor="ctr"/>
                </a:tc>
                <a:tc>
                  <a:txBody>
                    <a:bodyPr/>
                    <a:lstStyle/>
                    <a:p>
                      <a:pPr algn="ctr"/>
                      <a:r>
                        <a:rPr lang="en-US" sz="3600" noProof="0" dirty="0"/>
                        <a:t>?</a:t>
                      </a:r>
                    </a:p>
                  </a:txBody>
                  <a:tcPr marT="45719" marB="45719"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5645476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63" y="1611817"/>
            <a:ext cx="8296275" cy="493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boks 1"/>
          <p:cNvSpPr txBox="1"/>
          <p:nvPr/>
        </p:nvSpPr>
        <p:spPr>
          <a:xfrm>
            <a:off x="5868144" y="6525344"/>
            <a:ext cx="3090333" cy="369332"/>
          </a:xfrm>
          <a:prstGeom prst="rect">
            <a:avLst/>
          </a:prstGeom>
          <a:noFill/>
        </p:spPr>
        <p:txBody>
          <a:bodyPr wrap="none" rtlCol="0">
            <a:spAutoFit/>
          </a:bodyPr>
          <a:lstStyle/>
          <a:p>
            <a:r>
              <a:rPr lang="da-DK" dirty="0"/>
              <a:t>Eckhoff el al. </a:t>
            </a:r>
            <a:r>
              <a:rPr lang="da-DK" dirty="0" err="1"/>
              <a:t>Eur</a:t>
            </a:r>
            <a:r>
              <a:rPr lang="da-DK" dirty="0"/>
              <a:t> J Cancer 2015</a:t>
            </a:r>
          </a:p>
        </p:txBody>
      </p:sp>
      <p:sp>
        <p:nvSpPr>
          <p:cNvPr id="3" name="Tekstboks 2"/>
          <p:cNvSpPr txBox="1"/>
          <p:nvPr/>
        </p:nvSpPr>
        <p:spPr>
          <a:xfrm>
            <a:off x="2555776" y="5777504"/>
            <a:ext cx="720080" cy="369332"/>
          </a:xfrm>
          <a:prstGeom prst="rect">
            <a:avLst/>
          </a:prstGeom>
          <a:noFill/>
        </p:spPr>
        <p:txBody>
          <a:bodyPr wrap="square" rtlCol="0">
            <a:spAutoFit/>
          </a:bodyPr>
          <a:lstStyle/>
          <a:p>
            <a:r>
              <a:rPr lang="da-DK" dirty="0">
                <a:solidFill>
                  <a:srgbClr val="FF0000"/>
                </a:solidFill>
              </a:rPr>
              <a:t>23%</a:t>
            </a:r>
          </a:p>
        </p:txBody>
      </p:sp>
      <p:sp>
        <p:nvSpPr>
          <p:cNvPr id="4" name="Tekstboks 3"/>
          <p:cNvSpPr txBox="1"/>
          <p:nvPr/>
        </p:nvSpPr>
        <p:spPr>
          <a:xfrm>
            <a:off x="4355976" y="5849512"/>
            <a:ext cx="720080" cy="369332"/>
          </a:xfrm>
          <a:prstGeom prst="rect">
            <a:avLst/>
          </a:prstGeom>
          <a:noFill/>
        </p:spPr>
        <p:txBody>
          <a:bodyPr wrap="square" rtlCol="0">
            <a:spAutoFit/>
          </a:bodyPr>
          <a:lstStyle/>
          <a:p>
            <a:r>
              <a:rPr lang="da-DK" dirty="0">
                <a:solidFill>
                  <a:srgbClr val="FF0000"/>
                </a:solidFill>
              </a:rPr>
              <a:t>16%</a:t>
            </a:r>
          </a:p>
        </p:txBody>
      </p:sp>
      <p:sp>
        <p:nvSpPr>
          <p:cNvPr id="5" name="Tekstboks 4"/>
          <p:cNvSpPr txBox="1"/>
          <p:nvPr/>
        </p:nvSpPr>
        <p:spPr>
          <a:xfrm>
            <a:off x="6123300" y="5849512"/>
            <a:ext cx="680947" cy="369332"/>
          </a:xfrm>
          <a:prstGeom prst="rect">
            <a:avLst/>
          </a:prstGeom>
          <a:noFill/>
        </p:spPr>
        <p:txBody>
          <a:bodyPr wrap="square" rtlCol="0">
            <a:spAutoFit/>
          </a:bodyPr>
          <a:lstStyle/>
          <a:p>
            <a:r>
              <a:rPr lang="da-DK" dirty="0">
                <a:solidFill>
                  <a:srgbClr val="FF0000"/>
                </a:solidFill>
              </a:rPr>
              <a:t>16%</a:t>
            </a:r>
          </a:p>
        </p:txBody>
      </p:sp>
      <p:sp>
        <p:nvSpPr>
          <p:cNvPr id="6" name="Tekstboks 5"/>
          <p:cNvSpPr txBox="1"/>
          <p:nvPr/>
        </p:nvSpPr>
        <p:spPr>
          <a:xfrm>
            <a:off x="7884368" y="5832135"/>
            <a:ext cx="720080" cy="369332"/>
          </a:xfrm>
          <a:prstGeom prst="rect">
            <a:avLst/>
          </a:prstGeom>
          <a:noFill/>
        </p:spPr>
        <p:txBody>
          <a:bodyPr wrap="square" rtlCol="0">
            <a:spAutoFit/>
          </a:bodyPr>
          <a:lstStyle/>
          <a:p>
            <a:r>
              <a:rPr lang="da-DK" dirty="0">
                <a:solidFill>
                  <a:srgbClr val="FF0000"/>
                </a:solidFill>
              </a:rPr>
              <a:t>14%</a:t>
            </a:r>
          </a:p>
        </p:txBody>
      </p:sp>
      <p:sp>
        <p:nvSpPr>
          <p:cNvPr id="7" name="Rubrik 6"/>
          <p:cNvSpPr>
            <a:spLocks noGrp="1"/>
          </p:cNvSpPr>
          <p:nvPr>
            <p:ph type="title"/>
          </p:nvPr>
        </p:nvSpPr>
        <p:spPr/>
        <p:txBody>
          <a:bodyPr>
            <a:normAutofit fontScale="90000"/>
          </a:bodyPr>
          <a:lstStyle/>
          <a:p>
            <a:r>
              <a:rPr lang="da-DK" dirty="0">
                <a:solidFill>
                  <a:srgbClr val="FFFF00"/>
                </a:solidFill>
              </a:rPr>
              <a:t>Hvilke gener er der efter tidligere behandling?</a:t>
            </a:r>
          </a:p>
        </p:txBody>
      </p:sp>
      <p:sp>
        <p:nvSpPr>
          <p:cNvPr id="8" name="textruta 7"/>
          <p:cNvSpPr txBox="1"/>
          <p:nvPr/>
        </p:nvSpPr>
        <p:spPr>
          <a:xfrm>
            <a:off x="568558" y="1654045"/>
            <a:ext cx="1864613" cy="369332"/>
          </a:xfrm>
          <a:prstGeom prst="rect">
            <a:avLst/>
          </a:prstGeom>
          <a:noFill/>
        </p:spPr>
        <p:txBody>
          <a:bodyPr wrap="none" rtlCol="0">
            <a:spAutoFit/>
          </a:bodyPr>
          <a:lstStyle/>
          <a:p>
            <a:r>
              <a:rPr lang="da-DK" dirty="0">
                <a:solidFill>
                  <a:srgbClr val="FF0000"/>
                </a:solidFill>
              </a:rPr>
              <a:t>Nervebivirkninger</a:t>
            </a:r>
          </a:p>
        </p:txBody>
      </p:sp>
    </p:spTree>
    <p:extLst>
      <p:ext uri="{BB962C8B-B14F-4D97-AF65-F5344CB8AC3E}">
        <p14:creationId xmlns:p14="http://schemas.microsoft.com/office/powerpoint/2010/main" val="28366772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solidFill>
                  <a:srgbClr val="FFFF00"/>
                </a:solidFill>
              </a:rPr>
              <a:t>Hvilke gener er der efter tidligere behandling?</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1645" y="1535604"/>
            <a:ext cx="5816068" cy="5260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ruta 5"/>
          <p:cNvSpPr txBox="1"/>
          <p:nvPr/>
        </p:nvSpPr>
        <p:spPr>
          <a:xfrm>
            <a:off x="3064306" y="1654045"/>
            <a:ext cx="4362192" cy="369332"/>
          </a:xfrm>
          <a:prstGeom prst="rect">
            <a:avLst/>
          </a:prstGeom>
          <a:noFill/>
        </p:spPr>
        <p:txBody>
          <a:bodyPr wrap="none" rtlCol="0">
            <a:spAutoFit/>
          </a:bodyPr>
          <a:lstStyle/>
          <a:p>
            <a:r>
              <a:rPr lang="da-DK" dirty="0">
                <a:solidFill>
                  <a:srgbClr val="FF0000"/>
                </a:solidFill>
              </a:rPr>
              <a:t>Leukemi eller anden knoglemarvs påvirkning</a:t>
            </a:r>
          </a:p>
        </p:txBody>
      </p:sp>
      <p:cxnSp>
        <p:nvCxnSpPr>
          <p:cNvPr id="7" name="Rak 6"/>
          <p:cNvCxnSpPr/>
          <p:nvPr/>
        </p:nvCxnSpPr>
        <p:spPr>
          <a:xfrm>
            <a:off x="5235164" y="2156163"/>
            <a:ext cx="7384" cy="1151922"/>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cxnSp>
        <p:nvCxnSpPr>
          <p:cNvPr id="9" name="Rak 8"/>
          <p:cNvCxnSpPr/>
          <p:nvPr/>
        </p:nvCxnSpPr>
        <p:spPr>
          <a:xfrm>
            <a:off x="4110155" y="4641945"/>
            <a:ext cx="7384" cy="1151922"/>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4193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6"/>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304197" y="1523541"/>
            <a:ext cx="6926070" cy="5194553"/>
          </a:xfrm>
          <a:prstGeom prst="rect">
            <a:avLst/>
          </a:prstGeom>
          <a:ln>
            <a:noFill/>
          </a:ln>
          <a:effectLst>
            <a:softEdge rad="112500"/>
          </a:effectLst>
        </p:spPr>
      </p:pic>
      <p:sp>
        <p:nvSpPr>
          <p:cNvPr id="3" name="Rubrik 6"/>
          <p:cNvSpPr txBox="1">
            <a:spLocks/>
          </p:cNvSpPr>
          <p:nvPr/>
        </p:nvSpPr>
        <p:spPr>
          <a:xfrm>
            <a:off x="457200" y="274638"/>
            <a:ext cx="8229600" cy="1143000"/>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a-DK" dirty="0">
                <a:solidFill>
                  <a:srgbClr val="FFFF00"/>
                </a:solidFill>
              </a:rPr>
              <a:t>Hvilke gener er der efter tidligere behandling?</a:t>
            </a:r>
          </a:p>
        </p:txBody>
      </p:sp>
      <p:sp>
        <p:nvSpPr>
          <p:cNvPr id="4" name="textruta 3"/>
          <p:cNvSpPr txBox="1"/>
          <p:nvPr/>
        </p:nvSpPr>
        <p:spPr>
          <a:xfrm>
            <a:off x="3900361" y="3244334"/>
            <a:ext cx="1749886" cy="369332"/>
          </a:xfrm>
          <a:prstGeom prst="rect">
            <a:avLst/>
          </a:prstGeom>
          <a:noFill/>
        </p:spPr>
        <p:txBody>
          <a:bodyPr wrap="none" rtlCol="0">
            <a:spAutoFit/>
          </a:bodyPr>
          <a:lstStyle/>
          <a:p>
            <a:r>
              <a:rPr lang="da-DK" dirty="0">
                <a:solidFill>
                  <a:srgbClr val="FF0000"/>
                </a:solidFill>
              </a:rPr>
              <a:t>Hjertepåvirkning</a:t>
            </a:r>
          </a:p>
        </p:txBody>
      </p:sp>
    </p:spTree>
    <p:extLst>
      <p:ext uri="{BB962C8B-B14F-4D97-AF65-F5344CB8AC3E}">
        <p14:creationId xmlns:p14="http://schemas.microsoft.com/office/powerpoint/2010/main" val="892816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6" name="Tekstboks 9"/>
          <p:cNvSpPr txBox="1">
            <a:spLocks noChangeArrowheads="1"/>
          </p:cNvSpPr>
          <p:nvPr/>
        </p:nvSpPr>
        <p:spPr bwMode="auto">
          <a:xfrm>
            <a:off x="894161" y="1988841"/>
            <a:ext cx="2591989"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eaLnBrk="1" hangingPunct="1">
              <a:spcBef>
                <a:spcPct val="0"/>
              </a:spcBef>
              <a:buClrTx/>
              <a:buFontTx/>
              <a:buNone/>
            </a:pPr>
            <a:r>
              <a:rPr lang="da-DK" altLang="da-DK" sz="1600" dirty="0"/>
              <a:t>4.800 kvinder blev diagnosticeret med brystkræft i Denmark i 2015.</a:t>
            </a:r>
          </a:p>
          <a:p>
            <a:pPr eaLnBrk="1" hangingPunct="1">
              <a:spcBef>
                <a:spcPct val="0"/>
              </a:spcBef>
              <a:buClrTx/>
              <a:buFontTx/>
              <a:buNone/>
            </a:pPr>
            <a:endParaRPr lang="da-DK" altLang="da-DK" sz="1600" dirty="0"/>
          </a:p>
          <a:p>
            <a:pPr eaLnBrk="1" hangingPunct="1">
              <a:spcBef>
                <a:spcPct val="0"/>
              </a:spcBef>
              <a:buClrTx/>
              <a:buFontTx/>
              <a:buNone/>
            </a:pPr>
            <a:r>
              <a:rPr lang="da-DK" altLang="da-DK" sz="1600" dirty="0"/>
              <a:t>50% mellem 50 &amp; 70 år</a:t>
            </a:r>
          </a:p>
          <a:p>
            <a:pPr eaLnBrk="1" hangingPunct="1">
              <a:spcBef>
                <a:spcPct val="0"/>
              </a:spcBef>
              <a:buClrTx/>
              <a:buFontTx/>
              <a:buNone/>
            </a:pPr>
            <a:r>
              <a:rPr lang="da-DK" altLang="da-DK" sz="1600" dirty="0"/>
              <a:t>25% &lt; 50 år</a:t>
            </a:r>
          </a:p>
          <a:p>
            <a:pPr eaLnBrk="1" hangingPunct="1">
              <a:spcBef>
                <a:spcPct val="0"/>
              </a:spcBef>
              <a:buClrTx/>
              <a:buFontTx/>
              <a:buNone/>
            </a:pPr>
            <a:r>
              <a:rPr lang="da-DK" altLang="da-DK" sz="1600" dirty="0"/>
              <a:t>25% &gt; 50 år</a:t>
            </a:r>
          </a:p>
          <a:p>
            <a:pPr eaLnBrk="1" hangingPunct="1">
              <a:spcBef>
                <a:spcPct val="0"/>
              </a:spcBef>
              <a:buClrTx/>
            </a:pPr>
            <a:endParaRPr lang="da-DK" altLang="da-DK" sz="1600" dirty="0"/>
          </a:p>
          <a:p>
            <a:pPr eaLnBrk="1" hangingPunct="1">
              <a:spcBef>
                <a:spcPct val="0"/>
              </a:spcBef>
              <a:buClrTx/>
              <a:buFontTx/>
              <a:buNone/>
            </a:pPr>
            <a:r>
              <a:rPr lang="da-DK" altLang="da-DK" sz="1600" dirty="0"/>
              <a:t>I 2015, levede 62.000 kvinder I DK der havde fået stillet diagnosen - brystkræft</a:t>
            </a:r>
          </a:p>
          <a:p>
            <a:pPr eaLnBrk="1" hangingPunct="1">
              <a:spcBef>
                <a:spcPct val="0"/>
              </a:spcBef>
              <a:buClrTx/>
              <a:buFontTx/>
              <a:buNone/>
            </a:pPr>
            <a:endParaRPr lang="da-DK" altLang="da-DK" sz="1600" dirty="0"/>
          </a:p>
        </p:txBody>
      </p:sp>
      <p:sp>
        <p:nvSpPr>
          <p:cNvPr id="38917" name="Tekstboks 10"/>
          <p:cNvSpPr txBox="1">
            <a:spLocks noChangeArrowheads="1"/>
          </p:cNvSpPr>
          <p:nvPr/>
        </p:nvSpPr>
        <p:spPr bwMode="auto">
          <a:xfrm>
            <a:off x="2071800" y="5275532"/>
            <a:ext cx="66210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2"/>
              </a:buClr>
              <a:buChar char="•"/>
              <a:defRPr sz="3200">
                <a:solidFill>
                  <a:schemeClr val="tx1"/>
                </a:solidFill>
                <a:latin typeface="Calibri" pitchFamily="34" charset="0"/>
                <a:ea typeface="MS PGothic" pitchFamily="34" charset="-128"/>
              </a:defRPr>
            </a:lvl1pPr>
            <a:lvl2pPr marL="742950" indent="-285750" eaLnBrk="0" hangingPunct="0">
              <a:spcBef>
                <a:spcPct val="20000"/>
              </a:spcBef>
              <a:buClr>
                <a:schemeClr val="tx1"/>
              </a:buClr>
              <a:buChar char="•"/>
              <a:defRPr sz="2800">
                <a:solidFill>
                  <a:schemeClr val="tx1"/>
                </a:solidFill>
                <a:latin typeface="Calibri" pitchFamily="34" charset="0"/>
                <a:ea typeface="MS PGothic" pitchFamily="34" charset="-128"/>
              </a:defRPr>
            </a:lvl2pPr>
            <a:lvl3pPr marL="1143000" indent="-228600" eaLnBrk="0" hangingPunct="0">
              <a:spcBef>
                <a:spcPct val="20000"/>
              </a:spcBef>
              <a:buClr>
                <a:schemeClr val="hlink"/>
              </a:buClr>
              <a:buChar char="•"/>
              <a:defRPr sz="2400">
                <a:solidFill>
                  <a:schemeClr val="tx1"/>
                </a:solidFill>
                <a:latin typeface="Calibri" pitchFamily="34"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Calibri" pitchFamily="34" charset="0"/>
                <a:ea typeface="MS PGothic" pitchFamily="34" charset="-128"/>
              </a:defRPr>
            </a:lvl4pPr>
            <a:lvl5pPr marL="2057400" indent="-228600" eaLnBrk="0" hangingPunct="0">
              <a:spcBef>
                <a:spcPct val="20000"/>
              </a:spcBef>
              <a:buClr>
                <a:schemeClr val="accent2"/>
              </a:buClr>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Calibri" pitchFamily="34" charset="0"/>
                <a:ea typeface="MS PGothic" pitchFamily="34" charset="-128"/>
              </a:defRPr>
            </a:lvl9pPr>
          </a:lstStyle>
          <a:p>
            <a:pPr eaLnBrk="1" hangingPunct="1">
              <a:spcBef>
                <a:spcPct val="0"/>
              </a:spcBef>
              <a:buClrTx/>
              <a:buFontTx/>
              <a:buNone/>
            </a:pPr>
            <a:r>
              <a:rPr lang="da-DK" altLang="da-DK" sz="1050" dirty="0" err="1"/>
              <a:t>Nordcan</a:t>
            </a:r>
            <a:endParaRPr lang="da-DK" altLang="da-DK" sz="1050" dirty="0"/>
          </a:p>
        </p:txBody>
      </p:sp>
      <p:sp>
        <p:nvSpPr>
          <p:cNvPr id="3" name="Titel 2">
            <a:extLst>
              <a:ext uri="{FF2B5EF4-FFF2-40B4-BE49-F238E27FC236}">
                <a16:creationId xmlns:a16="http://schemas.microsoft.com/office/drawing/2014/main" id="{E60765CA-E062-104D-8783-76C48C1A921D}"/>
              </a:ext>
            </a:extLst>
          </p:cNvPr>
          <p:cNvSpPr>
            <a:spLocks noGrp="1"/>
          </p:cNvSpPr>
          <p:nvPr>
            <p:ph type="title"/>
          </p:nvPr>
        </p:nvSpPr>
        <p:spPr/>
        <p:txBody>
          <a:bodyPr/>
          <a:lstStyle/>
          <a:p>
            <a:r>
              <a:rPr lang="da-DK" dirty="0"/>
              <a:t>Danmark</a:t>
            </a:r>
          </a:p>
        </p:txBody>
      </p:sp>
      <p:pic>
        <p:nvPicPr>
          <p:cNvPr id="10" name="Pladsholder til indhold 3">
            <a:extLst>
              <a:ext uri="{FF2B5EF4-FFF2-40B4-BE49-F238E27FC236}">
                <a16:creationId xmlns:a16="http://schemas.microsoft.com/office/drawing/2014/main" id="{03E5D204-8B41-0446-96D5-448D4530B62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95936" y="2276475"/>
            <a:ext cx="4792889" cy="2396445"/>
          </a:xfrm>
          <a:ln w="57150">
            <a:solidFill>
              <a:schemeClr val="accent1">
                <a:lumMod val="60000"/>
                <a:lumOff val="40000"/>
              </a:schemeClr>
            </a:solidFill>
          </a:ln>
          <a:effectLst>
            <a:innerShdw blurRad="63500" dist="50800" dir="2700000">
              <a:prstClr val="black">
                <a:alpha val="50000"/>
              </a:prstClr>
            </a:innerShdw>
          </a:effectLst>
        </p:spPr>
        <p:style>
          <a:lnRef idx="0">
            <a:schemeClr val="accent4"/>
          </a:lnRef>
          <a:fillRef idx="3">
            <a:schemeClr val="accent4"/>
          </a:fillRef>
          <a:effectRef idx="3">
            <a:schemeClr val="accent4"/>
          </a:effectRef>
          <a:fontRef idx="minor">
            <a:schemeClr val="lt1"/>
          </a:fontRef>
        </p:style>
      </p:pic>
    </p:spTree>
    <p:extLst>
      <p:ext uri="{BB962C8B-B14F-4D97-AF65-F5344CB8AC3E}">
        <p14:creationId xmlns:p14="http://schemas.microsoft.com/office/powerpoint/2010/main" val="14915473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085" t="35905" r="36351" b="12425"/>
          <a:stretch/>
        </p:blipFill>
        <p:spPr bwMode="auto">
          <a:xfrm>
            <a:off x="1528461" y="74201"/>
            <a:ext cx="6556877" cy="6747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ruta 2"/>
          <p:cNvSpPr txBox="1"/>
          <p:nvPr/>
        </p:nvSpPr>
        <p:spPr>
          <a:xfrm>
            <a:off x="5118699" y="844495"/>
            <a:ext cx="1572478" cy="369332"/>
          </a:xfrm>
          <a:prstGeom prst="rect">
            <a:avLst/>
          </a:prstGeom>
          <a:noFill/>
        </p:spPr>
        <p:txBody>
          <a:bodyPr wrap="none" rtlCol="0">
            <a:spAutoFit/>
          </a:bodyPr>
          <a:lstStyle/>
          <a:p>
            <a:r>
              <a:rPr lang="da-DK" dirty="0">
                <a:solidFill>
                  <a:srgbClr val="FF0000"/>
                </a:solidFill>
              </a:rPr>
              <a:t>Kronisk Hårtab</a:t>
            </a:r>
          </a:p>
        </p:txBody>
      </p:sp>
    </p:spTree>
    <p:extLst>
      <p:ext uri="{BB962C8B-B14F-4D97-AF65-F5344CB8AC3E}">
        <p14:creationId xmlns:p14="http://schemas.microsoft.com/office/powerpoint/2010/main" val="2622979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da-DK" dirty="0">
                <a:solidFill>
                  <a:srgbClr val="FFFF00"/>
                </a:solidFill>
              </a:rPr>
              <a:t>Ønske</a:t>
            </a:r>
          </a:p>
        </p:txBody>
      </p:sp>
      <p:sp>
        <p:nvSpPr>
          <p:cNvPr id="3" name="Platshållare för innehåll 2"/>
          <p:cNvSpPr>
            <a:spLocks noGrp="1"/>
          </p:cNvSpPr>
          <p:nvPr>
            <p:ph idx="1"/>
          </p:nvPr>
        </p:nvSpPr>
        <p:spPr/>
        <p:style>
          <a:lnRef idx="3">
            <a:schemeClr val="lt1"/>
          </a:lnRef>
          <a:fillRef idx="1">
            <a:schemeClr val="dk1"/>
          </a:fillRef>
          <a:effectRef idx="1">
            <a:schemeClr val="dk1"/>
          </a:effectRef>
          <a:fontRef idx="minor">
            <a:schemeClr val="lt1"/>
          </a:fontRef>
        </p:style>
        <p:txBody>
          <a:bodyPr/>
          <a:lstStyle/>
          <a:p>
            <a:r>
              <a:rPr lang="da-DK" dirty="0"/>
              <a:t>Hårtab</a:t>
            </a:r>
          </a:p>
          <a:p>
            <a:r>
              <a:rPr lang="da-DK" dirty="0"/>
              <a:t>Tidligere bivirkninger</a:t>
            </a:r>
          </a:p>
          <a:p>
            <a:r>
              <a:rPr lang="da-DK" dirty="0"/>
              <a:t>Tablet vs. infusion</a:t>
            </a:r>
          </a:p>
          <a:p>
            <a:r>
              <a:rPr lang="da-DK" dirty="0"/>
              <a:t>Afstand til afdeling</a:t>
            </a:r>
          </a:p>
          <a:p>
            <a:r>
              <a:rPr lang="da-DK" dirty="0"/>
              <a:t>Planlagt rejse – fest - begivenhed</a:t>
            </a:r>
          </a:p>
        </p:txBody>
      </p:sp>
    </p:spTree>
    <p:extLst>
      <p:ext uri="{BB962C8B-B14F-4D97-AF65-F5344CB8AC3E}">
        <p14:creationId xmlns:p14="http://schemas.microsoft.com/office/powerpoint/2010/main" val="30519547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a:xfrm>
            <a:off x="685800" y="0"/>
            <a:ext cx="7772400" cy="1143000"/>
          </a:xfrm>
        </p:spPr>
        <p:txBody>
          <a:bodyPr>
            <a:normAutofit/>
          </a:bodyPr>
          <a:lstStyle/>
          <a:p>
            <a:r>
              <a:rPr lang="da-DK" altLang="da-DK" sz="3700" dirty="0">
                <a:solidFill>
                  <a:srgbClr val="FFFF00"/>
                </a:solidFill>
                <a:latin typeface="Arial Unicode MS" pitchFamily="34" charset="-128"/>
              </a:rPr>
              <a:t>Hvad er formålet med behandling?</a:t>
            </a:r>
          </a:p>
        </p:txBody>
      </p:sp>
      <p:sp>
        <p:nvSpPr>
          <p:cNvPr id="335875" name="Rectangle 3"/>
          <p:cNvSpPr>
            <a:spLocks noGrp="1" noChangeArrowheads="1"/>
          </p:cNvSpPr>
          <p:nvPr>
            <p:ph type="body" idx="1"/>
          </p:nvPr>
        </p:nvSpPr>
        <p:spPr>
          <a:xfrm>
            <a:off x="559641" y="1248377"/>
            <a:ext cx="8362381" cy="5477789"/>
          </a:xfrm>
        </p:spPr>
        <p:style>
          <a:lnRef idx="3">
            <a:schemeClr val="lt1"/>
          </a:lnRef>
          <a:fillRef idx="1">
            <a:schemeClr val="dk1"/>
          </a:fillRef>
          <a:effectRef idx="1">
            <a:schemeClr val="dk1"/>
          </a:effectRef>
          <a:fontRef idx="minor">
            <a:schemeClr val="lt1"/>
          </a:fontRef>
        </p:style>
        <p:txBody>
          <a:bodyPr/>
          <a:lstStyle/>
          <a:p>
            <a:r>
              <a:rPr lang="da-DK" altLang="da-DK" dirty="0">
                <a:latin typeface="Arial Unicode MS" pitchFamily="34" charset="-128"/>
              </a:rPr>
              <a:t>Helbredelse?</a:t>
            </a:r>
          </a:p>
          <a:p>
            <a:pPr>
              <a:buFontTx/>
              <a:buNone/>
            </a:pPr>
            <a:r>
              <a:rPr lang="da-DK" altLang="da-DK" dirty="0">
                <a:latin typeface="Arial Unicode MS" pitchFamily="34" charset="-128"/>
              </a:rPr>
              <a:t>	Sandsynligvis ikke (men husk ”halen”!)</a:t>
            </a:r>
          </a:p>
          <a:p>
            <a:r>
              <a:rPr lang="da-DK" altLang="da-DK" dirty="0">
                <a:latin typeface="Arial Unicode MS" pitchFamily="34" charset="-128"/>
              </a:rPr>
              <a:t>Forlængelse af liv?</a:t>
            </a:r>
          </a:p>
          <a:p>
            <a:pPr marL="0" indent="0">
              <a:buNone/>
            </a:pPr>
            <a:r>
              <a:rPr lang="da-DK" altLang="da-DK" dirty="0">
                <a:latin typeface="Arial Unicode MS" pitchFamily="34" charset="-128"/>
              </a:rPr>
              <a:t>	Ja - indirekte – flere studier har vist 	overlevelsesgevinst</a:t>
            </a:r>
          </a:p>
          <a:p>
            <a:r>
              <a:rPr lang="da-DK" altLang="da-DK" dirty="0">
                <a:latin typeface="Arial Unicode MS" pitchFamily="34" charset="-128"/>
              </a:rPr>
              <a:t>Bedre liv med udbredt sygdom?</a:t>
            </a:r>
          </a:p>
          <a:p>
            <a:pPr lvl="1"/>
            <a:r>
              <a:rPr lang="da-DK" altLang="da-DK" dirty="0">
                <a:latin typeface="Arial Unicode MS" pitchFamily="34" charset="-128"/>
              </a:rPr>
              <a:t>Ja, på trods af bivirkninger</a:t>
            </a:r>
          </a:p>
        </p:txBody>
      </p:sp>
    </p:spTree>
    <p:extLst>
      <p:ext uri="{BB962C8B-B14F-4D97-AF65-F5344CB8AC3E}">
        <p14:creationId xmlns:p14="http://schemas.microsoft.com/office/powerpoint/2010/main" val="353110027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9970" name="Rectangle 2"/>
          <p:cNvSpPr>
            <a:spLocks noChangeArrowheads="1"/>
          </p:cNvSpPr>
          <p:nvPr/>
        </p:nvSpPr>
        <p:spPr bwMode="auto">
          <a:xfrm>
            <a:off x="1495973" y="1086950"/>
            <a:ext cx="5467297" cy="4247317"/>
          </a:xfrm>
          <a:prstGeom prst="rect">
            <a:avLst/>
          </a:prstGeom>
          <a:ln/>
          <a:extLst/>
        </p:spPr>
        <p:style>
          <a:lnRef idx="3">
            <a:schemeClr val="lt1"/>
          </a:lnRef>
          <a:fillRef idx="1">
            <a:schemeClr val="dk1"/>
          </a:fillRef>
          <a:effectRef idx="1">
            <a:schemeClr val="dk1"/>
          </a:effectRef>
          <a:fontRef idx="minor">
            <a:schemeClr val="lt1"/>
          </a:fontRef>
        </p:style>
        <p:txBody>
          <a:bodyPr wrap="square">
            <a:spAutoFit/>
          </a:bodyPr>
          <a:lstStyle/>
          <a:p>
            <a:r>
              <a:rPr lang="en-US" altLang="da-DK" b="1" dirty="0" err="1">
                <a:solidFill>
                  <a:srgbClr val="00FFFF"/>
                </a:solidFill>
                <a:latin typeface="Arial" charset="0"/>
              </a:rPr>
              <a:t>Anastrozole</a:t>
            </a:r>
            <a:r>
              <a:rPr lang="en-US" altLang="da-DK" b="1" dirty="0">
                <a:solidFill>
                  <a:srgbClr val="00FFFF"/>
                </a:solidFill>
                <a:latin typeface="Arial" charset="0"/>
              </a:rPr>
              <a:t> &gt; MGA</a:t>
            </a:r>
          </a:p>
          <a:p>
            <a:r>
              <a:rPr lang="en-US" altLang="da-DK" b="1" dirty="0" err="1">
                <a:solidFill>
                  <a:srgbClr val="00FFFF"/>
                </a:solidFill>
                <a:latin typeface="Arial" charset="0"/>
              </a:rPr>
              <a:t>Exemestane</a:t>
            </a:r>
            <a:r>
              <a:rPr lang="en-US" altLang="da-DK" b="1" dirty="0">
                <a:solidFill>
                  <a:srgbClr val="00FFFF"/>
                </a:solidFill>
                <a:latin typeface="Arial" charset="0"/>
              </a:rPr>
              <a:t> &gt; MGA</a:t>
            </a:r>
          </a:p>
          <a:p>
            <a:r>
              <a:rPr lang="en-US" altLang="da-DK" b="1" dirty="0" err="1">
                <a:solidFill>
                  <a:srgbClr val="00FFFF"/>
                </a:solidFill>
                <a:latin typeface="Arial" charset="0"/>
              </a:rPr>
              <a:t>Docetaxel</a:t>
            </a:r>
            <a:r>
              <a:rPr lang="en-US" altLang="da-DK" b="1" dirty="0">
                <a:solidFill>
                  <a:srgbClr val="00FFFF"/>
                </a:solidFill>
                <a:latin typeface="Arial" charset="0"/>
              </a:rPr>
              <a:t> &gt; paclitaxel </a:t>
            </a:r>
          </a:p>
          <a:p>
            <a:r>
              <a:rPr lang="en-US" altLang="da-DK" b="1" dirty="0" err="1">
                <a:solidFill>
                  <a:srgbClr val="00FFFF"/>
                </a:solidFill>
                <a:latin typeface="Arial" charset="0"/>
              </a:rPr>
              <a:t>Docetaxel</a:t>
            </a:r>
            <a:r>
              <a:rPr lang="en-US" altLang="da-DK" b="1" dirty="0">
                <a:solidFill>
                  <a:srgbClr val="00FFFF"/>
                </a:solidFill>
                <a:latin typeface="Arial" charset="0"/>
              </a:rPr>
              <a:t> &gt; </a:t>
            </a:r>
            <a:r>
              <a:rPr lang="en-US" altLang="da-DK" b="1" dirty="0" err="1">
                <a:solidFill>
                  <a:srgbClr val="00FFFF"/>
                </a:solidFill>
                <a:latin typeface="Arial" charset="0"/>
              </a:rPr>
              <a:t>mitomycin</a:t>
            </a:r>
            <a:r>
              <a:rPr lang="en-US" altLang="da-DK" b="1" dirty="0">
                <a:solidFill>
                  <a:srgbClr val="00FFFF"/>
                </a:solidFill>
                <a:latin typeface="Arial" charset="0"/>
              </a:rPr>
              <a:t>/vinblastine</a:t>
            </a:r>
          </a:p>
          <a:p>
            <a:r>
              <a:rPr lang="en-US" altLang="da-DK" b="1" dirty="0" err="1">
                <a:solidFill>
                  <a:srgbClr val="00FFFF"/>
                </a:solidFill>
                <a:latin typeface="Arial" charset="0"/>
              </a:rPr>
              <a:t>Vinorelbine</a:t>
            </a:r>
            <a:r>
              <a:rPr lang="en-US" altLang="da-DK" b="1" dirty="0">
                <a:solidFill>
                  <a:srgbClr val="00FFFF"/>
                </a:solidFill>
                <a:latin typeface="Arial" charset="0"/>
              </a:rPr>
              <a:t> &gt; </a:t>
            </a:r>
            <a:r>
              <a:rPr lang="en-US" altLang="da-DK" b="1" dirty="0" err="1">
                <a:solidFill>
                  <a:srgbClr val="00FFFF"/>
                </a:solidFill>
                <a:latin typeface="Arial" charset="0"/>
              </a:rPr>
              <a:t>melphalan</a:t>
            </a:r>
            <a:r>
              <a:rPr lang="en-US" altLang="da-DK" b="1" dirty="0">
                <a:solidFill>
                  <a:srgbClr val="00FFFF"/>
                </a:solidFill>
                <a:latin typeface="Arial" charset="0"/>
              </a:rPr>
              <a:t> </a:t>
            </a:r>
          </a:p>
          <a:p>
            <a:r>
              <a:rPr lang="en-US" altLang="da-DK" b="1" dirty="0">
                <a:solidFill>
                  <a:srgbClr val="00FFFF"/>
                </a:solidFill>
                <a:latin typeface="Arial" charset="0"/>
              </a:rPr>
              <a:t>Oral CMF &gt; IV CMF</a:t>
            </a:r>
          </a:p>
          <a:p>
            <a:r>
              <a:rPr lang="en-US" altLang="da-DK" b="1" dirty="0">
                <a:solidFill>
                  <a:srgbClr val="00FFFF"/>
                </a:solidFill>
                <a:latin typeface="Arial" charset="0"/>
              </a:rPr>
              <a:t>FAC &gt; CMF</a:t>
            </a:r>
          </a:p>
          <a:p>
            <a:r>
              <a:rPr lang="en-US" altLang="da-DK" b="1" dirty="0">
                <a:solidFill>
                  <a:srgbClr val="00FFFF"/>
                </a:solidFill>
                <a:latin typeface="Arial" charset="0"/>
              </a:rPr>
              <a:t>Doxorubicin/paclitaxel &gt; FAC</a:t>
            </a:r>
          </a:p>
          <a:p>
            <a:r>
              <a:rPr lang="en-US" altLang="da-DK" b="1" dirty="0" err="1">
                <a:solidFill>
                  <a:srgbClr val="00FFFF"/>
                </a:solidFill>
                <a:latin typeface="Arial" charset="0"/>
              </a:rPr>
              <a:t>Docetaxel</a:t>
            </a:r>
            <a:r>
              <a:rPr lang="en-US" altLang="da-DK" b="1" dirty="0">
                <a:solidFill>
                  <a:srgbClr val="00FFFF"/>
                </a:solidFill>
                <a:latin typeface="Arial" charset="0"/>
              </a:rPr>
              <a:t>/doxorubicin &gt; FAC</a:t>
            </a:r>
          </a:p>
          <a:p>
            <a:r>
              <a:rPr lang="en-US" altLang="da-DK" b="1" dirty="0" err="1">
                <a:solidFill>
                  <a:srgbClr val="00FFFF"/>
                </a:solidFill>
                <a:latin typeface="Arial" charset="0"/>
              </a:rPr>
              <a:t>Docetaxel</a:t>
            </a:r>
            <a:r>
              <a:rPr lang="en-US" altLang="da-DK" b="1" dirty="0">
                <a:solidFill>
                  <a:srgbClr val="00FFFF"/>
                </a:solidFill>
                <a:latin typeface="Arial" charset="0"/>
              </a:rPr>
              <a:t>/</a:t>
            </a:r>
            <a:r>
              <a:rPr lang="en-US" altLang="da-DK" b="1" dirty="0" err="1">
                <a:solidFill>
                  <a:srgbClr val="00FFFF"/>
                </a:solidFill>
                <a:latin typeface="Arial" charset="0"/>
              </a:rPr>
              <a:t>capecitabine</a:t>
            </a:r>
            <a:r>
              <a:rPr lang="en-US" altLang="da-DK" b="1" dirty="0">
                <a:solidFill>
                  <a:srgbClr val="00FFFF"/>
                </a:solidFill>
                <a:latin typeface="Arial" charset="0"/>
              </a:rPr>
              <a:t> &gt; </a:t>
            </a:r>
            <a:r>
              <a:rPr lang="en-US" altLang="da-DK" b="1" dirty="0" err="1">
                <a:solidFill>
                  <a:srgbClr val="00FFFF"/>
                </a:solidFill>
                <a:latin typeface="Arial" charset="0"/>
              </a:rPr>
              <a:t>docetaxel</a:t>
            </a:r>
            <a:r>
              <a:rPr lang="en-US" altLang="da-DK" b="1" dirty="0">
                <a:solidFill>
                  <a:srgbClr val="00FFFF"/>
                </a:solidFill>
                <a:latin typeface="Arial" charset="0"/>
              </a:rPr>
              <a:t> </a:t>
            </a:r>
          </a:p>
          <a:p>
            <a:r>
              <a:rPr lang="en-US" altLang="da-DK" b="1" dirty="0" err="1">
                <a:solidFill>
                  <a:srgbClr val="00FFFF"/>
                </a:solidFill>
                <a:latin typeface="Arial" charset="0"/>
              </a:rPr>
              <a:t>Eribulin</a:t>
            </a:r>
            <a:r>
              <a:rPr lang="en-US" altLang="da-DK" b="1" dirty="0">
                <a:solidFill>
                  <a:srgbClr val="00FFFF"/>
                </a:solidFill>
                <a:latin typeface="Arial" charset="0"/>
              </a:rPr>
              <a:t>&gt;</a:t>
            </a:r>
            <a:r>
              <a:rPr lang="en-US" altLang="da-DK" b="1" dirty="0" err="1">
                <a:solidFill>
                  <a:srgbClr val="00FFFF"/>
                </a:solidFill>
                <a:latin typeface="Arial" charset="0"/>
              </a:rPr>
              <a:t>phycisians</a:t>
            </a:r>
            <a:r>
              <a:rPr lang="en-US" altLang="da-DK" b="1" dirty="0">
                <a:solidFill>
                  <a:srgbClr val="00FFFF"/>
                </a:solidFill>
                <a:latin typeface="Arial" charset="0"/>
              </a:rPr>
              <a:t> choice</a:t>
            </a:r>
          </a:p>
          <a:p>
            <a:r>
              <a:rPr lang="en-US" altLang="da-DK" b="1" dirty="0" err="1">
                <a:solidFill>
                  <a:srgbClr val="00FFFF"/>
                </a:solidFill>
                <a:latin typeface="Arial" charset="0"/>
              </a:rPr>
              <a:t>CT+trastuzumab</a:t>
            </a:r>
            <a:r>
              <a:rPr lang="en-US" altLang="da-DK" b="1" dirty="0">
                <a:solidFill>
                  <a:srgbClr val="00FFFF"/>
                </a:solidFill>
                <a:latin typeface="Arial" charset="0"/>
              </a:rPr>
              <a:t> &gt; chemotherapy</a:t>
            </a:r>
          </a:p>
          <a:p>
            <a:r>
              <a:rPr lang="en-US" altLang="da-DK" b="1" dirty="0" err="1">
                <a:solidFill>
                  <a:srgbClr val="00FFFF"/>
                </a:solidFill>
                <a:latin typeface="Arial" charset="0"/>
              </a:rPr>
              <a:t>Trastuzumab+pertuzumab+CT</a:t>
            </a:r>
            <a:r>
              <a:rPr lang="en-US" altLang="da-DK" b="1" dirty="0">
                <a:solidFill>
                  <a:srgbClr val="00FFFF"/>
                </a:solidFill>
                <a:latin typeface="Arial" charset="0"/>
              </a:rPr>
              <a:t>&gt;</a:t>
            </a:r>
            <a:r>
              <a:rPr lang="en-US" altLang="da-DK" b="1" dirty="0" err="1">
                <a:solidFill>
                  <a:srgbClr val="00FFFF"/>
                </a:solidFill>
                <a:latin typeface="Arial" charset="0"/>
              </a:rPr>
              <a:t>trastuzumab+CT</a:t>
            </a:r>
            <a:endParaRPr lang="en-US" altLang="da-DK" b="1" dirty="0">
              <a:solidFill>
                <a:srgbClr val="00FFFF"/>
              </a:solidFill>
              <a:latin typeface="Arial" charset="0"/>
            </a:endParaRPr>
          </a:p>
          <a:p>
            <a:r>
              <a:rPr lang="en-US" altLang="da-DK" b="1" dirty="0">
                <a:solidFill>
                  <a:srgbClr val="00FFFF"/>
                </a:solidFill>
                <a:latin typeface="Arial" charset="0"/>
              </a:rPr>
              <a:t>T-DM1&gt;physicians choice</a:t>
            </a:r>
          </a:p>
          <a:p>
            <a:r>
              <a:rPr lang="en-US" altLang="da-DK" dirty="0">
                <a:solidFill>
                  <a:srgbClr val="00FFFF"/>
                </a:solidFill>
                <a:latin typeface="Arial" charset="0"/>
              </a:rPr>
              <a:t> </a:t>
            </a:r>
          </a:p>
        </p:txBody>
      </p:sp>
      <p:sp>
        <p:nvSpPr>
          <p:cNvPr id="339971" name="Rectangle 3"/>
          <p:cNvSpPr>
            <a:spLocks noGrp="1" noChangeArrowheads="1"/>
          </p:cNvSpPr>
          <p:nvPr>
            <p:ph type="title"/>
          </p:nvPr>
        </p:nvSpPr>
        <p:spPr>
          <a:xfrm>
            <a:off x="467544" y="116632"/>
            <a:ext cx="8229600" cy="1143000"/>
          </a:xfrm>
        </p:spPr>
        <p:txBody>
          <a:bodyPr>
            <a:normAutofit/>
          </a:bodyPr>
          <a:lstStyle/>
          <a:p>
            <a:r>
              <a:rPr lang="en-US" altLang="da-DK" sz="3200" dirty="0">
                <a:solidFill>
                  <a:srgbClr val="FFFF00"/>
                </a:solidFill>
                <a:latin typeface="Arial Unicode MS" pitchFamily="34" charset="-128"/>
              </a:rPr>
              <a:t>Studier </a:t>
            </a:r>
            <a:r>
              <a:rPr lang="en-US" altLang="da-DK" sz="3200" dirty="0" err="1">
                <a:solidFill>
                  <a:srgbClr val="FFFF00"/>
                </a:solidFill>
                <a:latin typeface="Arial Unicode MS" pitchFamily="34" charset="-128"/>
              </a:rPr>
              <a:t>hvor</a:t>
            </a:r>
            <a:r>
              <a:rPr lang="en-US" altLang="da-DK" sz="3200" dirty="0">
                <a:solidFill>
                  <a:srgbClr val="FFFF00"/>
                </a:solidFill>
                <a:latin typeface="Arial Unicode MS" pitchFamily="34" charset="-128"/>
              </a:rPr>
              <a:t> der </a:t>
            </a:r>
            <a:r>
              <a:rPr lang="en-US" altLang="da-DK" sz="3200" dirty="0" err="1">
                <a:solidFill>
                  <a:srgbClr val="FFFF00"/>
                </a:solidFill>
                <a:latin typeface="Arial Unicode MS" pitchFamily="34" charset="-128"/>
              </a:rPr>
              <a:t>er</a:t>
            </a:r>
            <a:r>
              <a:rPr lang="en-US" altLang="da-DK" sz="3200" dirty="0">
                <a:solidFill>
                  <a:srgbClr val="FFFF00"/>
                </a:solidFill>
                <a:latin typeface="Arial Unicode MS" pitchFamily="34" charset="-128"/>
              </a:rPr>
              <a:t> </a:t>
            </a:r>
            <a:r>
              <a:rPr lang="en-US" altLang="da-DK" sz="3200" dirty="0" err="1">
                <a:solidFill>
                  <a:srgbClr val="FFFF00"/>
                </a:solidFill>
                <a:latin typeface="Arial Unicode MS" pitchFamily="34" charset="-128"/>
              </a:rPr>
              <a:t>vist</a:t>
            </a:r>
            <a:r>
              <a:rPr lang="en-US" altLang="da-DK" sz="3200" dirty="0">
                <a:solidFill>
                  <a:srgbClr val="FFFF00"/>
                </a:solidFill>
                <a:latin typeface="Arial Unicode MS" pitchFamily="34" charset="-128"/>
              </a:rPr>
              <a:t> </a:t>
            </a:r>
            <a:r>
              <a:rPr lang="en-US" altLang="da-DK" sz="3200" dirty="0" err="1">
                <a:solidFill>
                  <a:srgbClr val="FFFF00"/>
                </a:solidFill>
                <a:latin typeface="Arial Unicode MS" pitchFamily="34" charset="-128"/>
              </a:rPr>
              <a:t>overlevelsesgevinst</a:t>
            </a:r>
            <a:endParaRPr lang="da-DK" altLang="da-DK" sz="3200" dirty="0">
              <a:solidFill>
                <a:srgbClr val="FFFF00"/>
              </a:solidFill>
              <a:latin typeface="Arial Unicode MS" pitchFamily="34" charset="-128"/>
            </a:endParaRPr>
          </a:p>
        </p:txBody>
      </p:sp>
      <p:sp>
        <p:nvSpPr>
          <p:cNvPr id="339972" name="Rectangle 4"/>
          <p:cNvSpPr>
            <a:spLocks noChangeArrowheads="1"/>
          </p:cNvSpPr>
          <p:nvPr/>
        </p:nvSpPr>
        <p:spPr bwMode="auto">
          <a:xfrm>
            <a:off x="179388" y="5408613"/>
            <a:ext cx="8964612" cy="1370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da-DK" sz="1200" b="1">
                <a:latin typeface="Verdana" pitchFamily="34" charset="0"/>
              </a:rPr>
              <a:t>Buzdar et al </a:t>
            </a:r>
            <a:r>
              <a:rPr lang="en-US" altLang="da-DK" sz="1200" b="1" i="1">
                <a:latin typeface="Verdana" pitchFamily="34" charset="0"/>
              </a:rPr>
              <a:t>Cancer </a:t>
            </a:r>
            <a:r>
              <a:rPr lang="en-US" altLang="da-DK" sz="1200" b="1">
                <a:latin typeface="Verdana" pitchFamily="34" charset="0"/>
              </a:rPr>
              <a:t>1998, Kaufmann et al </a:t>
            </a:r>
            <a:r>
              <a:rPr lang="en-US" altLang="da-DK" sz="1200" b="1" i="1">
                <a:latin typeface="Verdana" pitchFamily="34" charset="0"/>
              </a:rPr>
              <a:t>J Clin Oncol </a:t>
            </a:r>
            <a:r>
              <a:rPr lang="en-US" altLang="da-DK" sz="1200" b="1">
                <a:latin typeface="Verdana" pitchFamily="34" charset="0"/>
              </a:rPr>
              <a:t>2000, Jones et al </a:t>
            </a:r>
            <a:r>
              <a:rPr lang="en-US" altLang="da-DK" sz="1200" b="1" i="1">
                <a:latin typeface="Verdana" pitchFamily="34" charset="0"/>
              </a:rPr>
              <a:t>J Clin Oncol </a:t>
            </a:r>
            <a:r>
              <a:rPr lang="en-US" altLang="da-DK" sz="1200" b="1">
                <a:latin typeface="Verdana" pitchFamily="34" charset="0"/>
              </a:rPr>
              <a:t>2005</a:t>
            </a:r>
            <a:r>
              <a:rPr lang="fr-FR" altLang="da-DK" sz="1200" b="1" i="1">
                <a:latin typeface="Verdana" pitchFamily="34" charset="0"/>
              </a:rPr>
              <a:t>, </a:t>
            </a:r>
            <a:r>
              <a:rPr lang="en-US" altLang="da-DK" sz="1200" b="1">
                <a:latin typeface="Verdana" pitchFamily="34" charset="0"/>
              </a:rPr>
              <a:t> Nabholtz et al. </a:t>
            </a:r>
            <a:r>
              <a:rPr lang="en-US" altLang="da-DK" sz="1200" b="1" i="1">
                <a:latin typeface="Verdana" pitchFamily="34" charset="0"/>
              </a:rPr>
              <a:t>J Clin Oncol</a:t>
            </a:r>
            <a:r>
              <a:rPr lang="en-US" altLang="da-DK" sz="1200" b="1">
                <a:latin typeface="Verdana" pitchFamily="34" charset="0"/>
              </a:rPr>
              <a:t> 1999; 17:1413-1424, Jones et al. </a:t>
            </a:r>
            <a:r>
              <a:rPr lang="en-US" altLang="da-DK" sz="1200" b="1" i="1">
                <a:latin typeface="Verdana" pitchFamily="34" charset="0"/>
              </a:rPr>
              <a:t>J Clin Oncol</a:t>
            </a:r>
            <a:r>
              <a:rPr lang="en-US" altLang="da-DK" sz="1200" b="1">
                <a:latin typeface="Verdana" pitchFamily="34" charset="0"/>
              </a:rPr>
              <a:t> 1995; 13:2567-2574, Engelsman et al. </a:t>
            </a:r>
            <a:r>
              <a:rPr lang="en-US" altLang="da-DK" sz="1200" b="1" i="1">
                <a:latin typeface="Verdana" pitchFamily="34" charset="0"/>
              </a:rPr>
              <a:t>Eur J Cancer</a:t>
            </a:r>
            <a:r>
              <a:rPr lang="en-US" altLang="da-DK" sz="1200" b="1">
                <a:latin typeface="Verdana" pitchFamily="34" charset="0"/>
              </a:rPr>
              <a:t> 1991; 21:966-970, Stewart et al. </a:t>
            </a:r>
            <a:r>
              <a:rPr lang="en-US" altLang="da-DK" sz="1200" b="1" i="1">
                <a:latin typeface="Verdana" pitchFamily="34" charset="0"/>
              </a:rPr>
              <a:t>J Clin Oncol</a:t>
            </a:r>
            <a:r>
              <a:rPr lang="en-US" altLang="da-DK" sz="1200" b="1">
                <a:latin typeface="Verdana" pitchFamily="34" charset="0"/>
              </a:rPr>
              <a:t> 1997; 15:1897-1905, Jassem et al. </a:t>
            </a:r>
            <a:r>
              <a:rPr lang="en-US" altLang="da-DK" sz="1200" b="1" i="1">
                <a:latin typeface="Verdana" pitchFamily="34" charset="0"/>
              </a:rPr>
              <a:t>J Clin Oncol</a:t>
            </a:r>
            <a:r>
              <a:rPr lang="en-US" altLang="da-DK" sz="1200" b="1">
                <a:latin typeface="Verdana" pitchFamily="34" charset="0"/>
              </a:rPr>
              <a:t> 2001; 19:1707-1715, Bontenbal  et al. ECCO 2003; abstract #671, O’Shaughnessy et al. </a:t>
            </a:r>
            <a:r>
              <a:rPr lang="da-DK" altLang="da-DK" sz="1200" b="1" i="1">
                <a:latin typeface="Verdana" pitchFamily="34" charset="0"/>
              </a:rPr>
              <a:t>J Clin Oncol</a:t>
            </a:r>
            <a:r>
              <a:rPr lang="da-DK" altLang="da-DK" sz="1200" b="1">
                <a:latin typeface="Verdana" pitchFamily="34" charset="0"/>
              </a:rPr>
              <a:t> 2002; 20:2812-2823, Slamon et al. </a:t>
            </a:r>
            <a:r>
              <a:rPr lang="da-DK" altLang="da-DK" sz="1200" b="1" i="1">
                <a:latin typeface="Verdana" pitchFamily="34" charset="0"/>
              </a:rPr>
              <a:t>NEJM</a:t>
            </a:r>
            <a:r>
              <a:rPr lang="da-DK" altLang="da-DK" sz="1200" b="1">
                <a:latin typeface="Verdana" pitchFamily="34" charset="0"/>
              </a:rPr>
              <a:t> 2001; 344:783-792, Marty et al. </a:t>
            </a:r>
            <a:r>
              <a:rPr lang="en-US" altLang="da-DK" sz="1200" b="1" i="1">
                <a:latin typeface="Verdana" pitchFamily="34" charset="0"/>
              </a:rPr>
              <a:t>J Clin Oncol</a:t>
            </a:r>
            <a:r>
              <a:rPr lang="en-US" altLang="da-DK" sz="1200" b="1">
                <a:latin typeface="Verdana" pitchFamily="34" charset="0"/>
              </a:rPr>
              <a:t> 23:19, July 1st, 2005.</a:t>
            </a:r>
            <a:r>
              <a:rPr lang="en-US" altLang="da-DK" sz="1200">
                <a:latin typeface="Verdana" pitchFamily="34" charset="0"/>
              </a:rPr>
              <a:t> </a:t>
            </a:r>
            <a:endParaRPr lang="da-DK" altLang="da-DK" sz="1200">
              <a:latin typeface="Verdana" pitchFamily="34" charset="0"/>
            </a:endParaRPr>
          </a:p>
          <a:p>
            <a:pPr eaLnBrk="0" hangingPunct="0"/>
            <a:endParaRPr lang="da-DK" altLang="da-DK" sz="1200">
              <a:latin typeface="Arial" charset="0"/>
            </a:endParaRPr>
          </a:p>
        </p:txBody>
      </p:sp>
    </p:spTree>
    <p:extLst>
      <p:ext uri="{BB962C8B-B14F-4D97-AF65-F5344CB8AC3E}">
        <p14:creationId xmlns:p14="http://schemas.microsoft.com/office/powerpoint/2010/main" val="211135847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4066" name="Picture 2" descr="odens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1874027"/>
            <a:ext cx="6858000" cy="3763963"/>
          </a:xfrm>
          <a:prstGeom prst="rect">
            <a:avLst/>
          </a:prstGeom>
          <a:noFill/>
          <a:extLst>
            <a:ext uri="{909E8E84-426E-40DD-AFC4-6F175D3DCCD1}">
              <a14:hiddenFill xmlns:a14="http://schemas.microsoft.com/office/drawing/2010/main">
                <a:solidFill>
                  <a:srgbClr val="FFFFFF"/>
                </a:solidFill>
              </a14:hiddenFill>
            </a:ext>
          </a:extLst>
        </p:spPr>
      </p:pic>
      <p:sp>
        <p:nvSpPr>
          <p:cNvPr id="344067" name="Text Box 3"/>
          <p:cNvSpPr txBox="1">
            <a:spLocks noChangeArrowheads="1"/>
          </p:cNvSpPr>
          <p:nvPr/>
        </p:nvSpPr>
        <p:spPr bwMode="auto">
          <a:xfrm>
            <a:off x="288925" y="5854700"/>
            <a:ext cx="44084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a-DK" altLang="da-DK" sz="1600">
                <a:solidFill>
                  <a:schemeClr val="bg2"/>
                </a:solidFill>
                <a:latin typeface="Arial Unicode MS" pitchFamily="34" charset="-128"/>
              </a:rPr>
              <a:t>Cold et al. Eur J Cancer 29A: 1146-1152, 1993</a:t>
            </a:r>
          </a:p>
        </p:txBody>
      </p:sp>
      <p:sp>
        <p:nvSpPr>
          <p:cNvPr id="2" name="Rubrik 1"/>
          <p:cNvSpPr>
            <a:spLocks noGrp="1"/>
          </p:cNvSpPr>
          <p:nvPr>
            <p:ph type="title"/>
          </p:nvPr>
        </p:nvSpPr>
        <p:spPr/>
        <p:txBody>
          <a:bodyPr/>
          <a:lstStyle/>
          <a:p>
            <a:r>
              <a:rPr lang="da-DK" dirty="0">
                <a:solidFill>
                  <a:srgbClr val="FFFF00"/>
                </a:solidFill>
              </a:rPr>
              <a:t>Behandling kan betale sig!</a:t>
            </a:r>
          </a:p>
        </p:txBody>
      </p:sp>
      <p:cxnSp>
        <p:nvCxnSpPr>
          <p:cNvPr id="4" name="Rak 3"/>
          <p:cNvCxnSpPr/>
          <p:nvPr/>
        </p:nvCxnSpPr>
        <p:spPr>
          <a:xfrm flipV="1">
            <a:off x="2539925" y="3422274"/>
            <a:ext cx="2066380" cy="10762"/>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Rak 5"/>
          <p:cNvCxnSpPr/>
          <p:nvPr/>
        </p:nvCxnSpPr>
        <p:spPr>
          <a:xfrm>
            <a:off x="3852937" y="3433036"/>
            <a:ext cx="10762" cy="1194567"/>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Rak 8"/>
          <p:cNvCxnSpPr/>
          <p:nvPr/>
        </p:nvCxnSpPr>
        <p:spPr>
          <a:xfrm>
            <a:off x="3863699" y="3433036"/>
            <a:ext cx="10762" cy="11945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Rak 9"/>
          <p:cNvCxnSpPr/>
          <p:nvPr/>
        </p:nvCxnSpPr>
        <p:spPr>
          <a:xfrm>
            <a:off x="4564961" y="3434768"/>
            <a:ext cx="10762" cy="1194567"/>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ruta 6"/>
          <p:cNvSpPr txBox="1"/>
          <p:nvPr/>
        </p:nvSpPr>
        <p:spPr>
          <a:xfrm>
            <a:off x="2970421" y="3949605"/>
            <a:ext cx="739994" cy="369332"/>
          </a:xfrm>
          <a:prstGeom prst="rect">
            <a:avLst/>
          </a:prstGeom>
          <a:noFill/>
        </p:spPr>
        <p:txBody>
          <a:bodyPr wrap="none" rtlCol="0">
            <a:spAutoFit/>
          </a:bodyPr>
          <a:lstStyle/>
          <a:p>
            <a:r>
              <a:rPr lang="da-DK" dirty="0">
                <a:solidFill>
                  <a:srgbClr val="FF0000"/>
                </a:solidFill>
              </a:rPr>
              <a:t>7 </a:t>
            </a:r>
            <a:r>
              <a:rPr lang="da-DK" dirty="0" err="1">
                <a:solidFill>
                  <a:srgbClr val="FF0000"/>
                </a:solidFill>
              </a:rPr>
              <a:t>mdr</a:t>
            </a:r>
            <a:endParaRPr lang="da-DK" dirty="0">
              <a:solidFill>
                <a:srgbClr val="FF0000"/>
              </a:solidFill>
            </a:endParaRPr>
          </a:p>
        </p:txBody>
      </p:sp>
    </p:spTree>
    <p:extLst>
      <p:ext uri="{BB962C8B-B14F-4D97-AF65-F5344CB8AC3E}">
        <p14:creationId xmlns:p14="http://schemas.microsoft.com/office/powerpoint/2010/main" val="152475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par>
                                <p:cTn id="14" presetID="9"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348478"/>
            <a:ext cx="8049018" cy="611456"/>
          </a:xfrm>
        </p:spPr>
        <p:txBody>
          <a:bodyPr>
            <a:normAutofit fontScale="90000"/>
          </a:bodyPr>
          <a:lstStyle/>
          <a:p>
            <a:r>
              <a:rPr lang="da-DK" dirty="0">
                <a:solidFill>
                  <a:srgbClr val="FFFF00"/>
                </a:solidFill>
              </a:rPr>
              <a:t>Overlevelsen forbedres hvert 5 år</a:t>
            </a:r>
          </a:p>
        </p:txBody>
      </p:sp>
      <p:pic>
        <p:nvPicPr>
          <p:cNvPr id="4" name="Platshållare för innehåll 3" descr="0.tiff"/>
          <p:cNvPicPr>
            <a:picLocks noGrp="1" noChangeAspect="1"/>
          </p:cNvPicPr>
          <p:nvPr>
            <p:ph idx="1"/>
          </p:nvPr>
        </p:nvPicPr>
        <p:blipFill rotWithShape="1">
          <a:blip r:embed="rId3">
            <a:extLst>
              <a:ext uri="{28A0092B-C50C-407E-A947-70E740481C1C}">
                <a14:useLocalDpi xmlns:a14="http://schemas.microsoft.com/office/drawing/2010/main" val="0"/>
              </a:ext>
            </a:extLst>
          </a:blip>
          <a:srcRect t="-443" b="-443"/>
          <a:stretch/>
        </p:blipFill>
        <p:spPr>
          <a:xfrm>
            <a:off x="1543229" y="1031026"/>
            <a:ext cx="6069541" cy="5636881"/>
          </a:xfrm>
        </p:spPr>
      </p:pic>
      <p:sp>
        <p:nvSpPr>
          <p:cNvPr id="7" name="Text Box 3"/>
          <p:cNvSpPr txBox="1">
            <a:spLocks noChangeArrowheads="1"/>
          </p:cNvSpPr>
          <p:nvPr/>
        </p:nvSpPr>
        <p:spPr bwMode="auto">
          <a:xfrm>
            <a:off x="1543229" y="1525419"/>
            <a:ext cx="3021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a-DK" altLang="da-DK" sz="2000" b="1" dirty="0" err="1">
                <a:solidFill>
                  <a:srgbClr val="FF0000"/>
                </a:solidFill>
                <a:latin typeface="Verdana" pitchFamily="34" charset="0"/>
              </a:rPr>
              <a:t>Giordano</a:t>
            </a:r>
            <a:r>
              <a:rPr lang="da-DK" altLang="da-DK" sz="2000" b="1" dirty="0">
                <a:solidFill>
                  <a:srgbClr val="FF0000"/>
                </a:solidFill>
                <a:latin typeface="Verdana" pitchFamily="34" charset="0"/>
              </a:rPr>
              <a:t> (N = 834)</a:t>
            </a:r>
          </a:p>
        </p:txBody>
      </p:sp>
      <p:cxnSp>
        <p:nvCxnSpPr>
          <p:cNvPr id="5" name="Rak 4"/>
          <p:cNvCxnSpPr/>
          <p:nvPr/>
        </p:nvCxnSpPr>
        <p:spPr>
          <a:xfrm>
            <a:off x="2475351" y="3766654"/>
            <a:ext cx="4617067" cy="10761"/>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Rak 7"/>
          <p:cNvCxnSpPr/>
          <p:nvPr/>
        </p:nvCxnSpPr>
        <p:spPr>
          <a:xfrm>
            <a:off x="3648452" y="3766654"/>
            <a:ext cx="10762" cy="1700375"/>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Rak 8"/>
          <p:cNvCxnSpPr/>
          <p:nvPr/>
        </p:nvCxnSpPr>
        <p:spPr>
          <a:xfrm>
            <a:off x="7007928" y="3768386"/>
            <a:ext cx="10762" cy="1700375"/>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ruta 9"/>
          <p:cNvSpPr txBox="1"/>
          <p:nvPr/>
        </p:nvSpPr>
        <p:spPr>
          <a:xfrm>
            <a:off x="2787460" y="4541508"/>
            <a:ext cx="720157" cy="369332"/>
          </a:xfrm>
          <a:prstGeom prst="rect">
            <a:avLst/>
          </a:prstGeom>
          <a:noFill/>
        </p:spPr>
        <p:txBody>
          <a:bodyPr wrap="none" rtlCol="0">
            <a:spAutoFit/>
          </a:bodyPr>
          <a:lstStyle/>
          <a:p>
            <a:r>
              <a:rPr lang="da-DK" dirty="0">
                <a:solidFill>
                  <a:srgbClr val="FF0000"/>
                </a:solidFill>
              </a:rPr>
              <a:t>3.5 år</a:t>
            </a:r>
          </a:p>
        </p:txBody>
      </p:sp>
    </p:spTree>
    <p:extLst>
      <p:ext uri="{BB962C8B-B14F-4D97-AF65-F5344CB8AC3E}">
        <p14:creationId xmlns:p14="http://schemas.microsoft.com/office/powerpoint/2010/main" val="372840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cstate="print"/>
          <a:srcRect r="24094"/>
          <a:stretch/>
        </p:blipFill>
        <p:spPr bwMode="auto">
          <a:xfrm>
            <a:off x="1314329" y="1665664"/>
            <a:ext cx="6940838" cy="3609315"/>
          </a:xfrm>
          <a:prstGeom prst="rect">
            <a:avLst/>
          </a:prstGeom>
          <a:noFill/>
          <a:ln w="9525">
            <a:noFill/>
            <a:miter lim="800000"/>
            <a:headEnd/>
            <a:tailEnd/>
          </a:ln>
        </p:spPr>
      </p:pic>
      <p:sp>
        <p:nvSpPr>
          <p:cNvPr id="4" name="Tekstboks 3"/>
          <p:cNvSpPr txBox="1"/>
          <p:nvPr/>
        </p:nvSpPr>
        <p:spPr>
          <a:xfrm>
            <a:off x="7439431" y="6581001"/>
            <a:ext cx="1704569" cy="276999"/>
          </a:xfrm>
          <a:prstGeom prst="rect">
            <a:avLst/>
          </a:prstGeom>
          <a:noFill/>
        </p:spPr>
        <p:txBody>
          <a:bodyPr wrap="none" rtlCol="0">
            <a:spAutoFit/>
          </a:bodyPr>
          <a:lstStyle/>
          <a:p>
            <a:r>
              <a:rPr lang="da-DK" sz="1200" dirty="0" err="1"/>
              <a:t>Geels</a:t>
            </a:r>
            <a:r>
              <a:rPr lang="da-DK" sz="1200" dirty="0"/>
              <a:t> JCO 2000;18:2395</a:t>
            </a:r>
            <a:endParaRPr lang="da-DK" dirty="0"/>
          </a:p>
        </p:txBody>
      </p:sp>
      <p:sp>
        <p:nvSpPr>
          <p:cNvPr id="2" name="Rubrik 1"/>
          <p:cNvSpPr>
            <a:spLocks noGrp="1"/>
          </p:cNvSpPr>
          <p:nvPr>
            <p:ph type="title"/>
          </p:nvPr>
        </p:nvSpPr>
        <p:spPr/>
        <p:txBody>
          <a:bodyPr/>
          <a:lstStyle/>
          <a:p>
            <a:r>
              <a:rPr lang="da-DK" dirty="0">
                <a:solidFill>
                  <a:srgbClr val="FFFF00"/>
                </a:solidFill>
              </a:rPr>
              <a:t>Symptomlindring</a:t>
            </a:r>
          </a:p>
        </p:txBody>
      </p:sp>
      <p:sp>
        <p:nvSpPr>
          <p:cNvPr id="5" name="Rektangel med rundade hörn diagonalt 4"/>
          <p:cNvSpPr/>
          <p:nvPr/>
        </p:nvSpPr>
        <p:spPr>
          <a:xfrm>
            <a:off x="516871" y="5479016"/>
            <a:ext cx="3625480" cy="347053"/>
          </a:xfrm>
          <a:prstGeom prst="round2Diag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a:solidFill>
                  <a:schemeClr val="bg1"/>
                </a:solidFill>
              </a:rPr>
              <a:t>Respons på behandling</a:t>
            </a:r>
          </a:p>
        </p:txBody>
      </p:sp>
      <p:sp>
        <p:nvSpPr>
          <p:cNvPr id="7" name="Rektangel med rundade hörn diagonalt 6"/>
          <p:cNvSpPr/>
          <p:nvPr/>
        </p:nvSpPr>
        <p:spPr>
          <a:xfrm>
            <a:off x="536359" y="5889856"/>
            <a:ext cx="3605992" cy="347053"/>
          </a:xfrm>
          <a:prstGeom prst="round2DiagRect">
            <a:avLst/>
          </a:prstGeom>
          <a:solidFill>
            <a:schemeClr val="tx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a:solidFill>
                  <a:srgbClr val="000000"/>
                </a:solidFill>
              </a:rPr>
              <a:t>Stabil sygdom</a:t>
            </a:r>
          </a:p>
        </p:txBody>
      </p:sp>
      <p:sp>
        <p:nvSpPr>
          <p:cNvPr id="8" name="Rektangel med rundade hörn diagonalt 7"/>
          <p:cNvSpPr/>
          <p:nvPr/>
        </p:nvSpPr>
        <p:spPr>
          <a:xfrm>
            <a:off x="514207" y="6303360"/>
            <a:ext cx="3628144" cy="347053"/>
          </a:xfrm>
          <a:prstGeom prst="round2Diag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a:t>Ingen respons på behandling</a:t>
            </a:r>
          </a:p>
        </p:txBody>
      </p:sp>
      <p:sp>
        <p:nvSpPr>
          <p:cNvPr id="6" name="textruta 5"/>
          <p:cNvSpPr txBox="1"/>
          <p:nvPr/>
        </p:nvSpPr>
        <p:spPr>
          <a:xfrm>
            <a:off x="1624451" y="4799677"/>
            <a:ext cx="7184506" cy="369332"/>
          </a:xfrm>
          <a:prstGeom prst="rect">
            <a:avLst/>
          </a:prstGeom>
          <a:solidFill>
            <a:srgbClr val="000000"/>
          </a:solidFill>
        </p:spPr>
        <p:txBody>
          <a:bodyPr wrap="square" rtlCol="0">
            <a:spAutoFit/>
          </a:bodyPr>
          <a:lstStyle/>
          <a:p>
            <a:r>
              <a:rPr lang="da-DK" dirty="0"/>
              <a:t>Smerter    Smerter   Vejrtrækning            Humør     Bekymring Depression </a:t>
            </a:r>
          </a:p>
        </p:txBody>
      </p:sp>
    </p:spTree>
    <p:extLst>
      <p:ext uri="{BB962C8B-B14F-4D97-AF65-F5344CB8AC3E}">
        <p14:creationId xmlns:p14="http://schemas.microsoft.com/office/powerpoint/2010/main" val="254925471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srcRect r="23932"/>
          <a:stretch/>
        </p:blipFill>
        <p:spPr bwMode="auto">
          <a:xfrm>
            <a:off x="967304" y="1340768"/>
            <a:ext cx="6955606" cy="3639373"/>
          </a:xfrm>
          <a:prstGeom prst="rect">
            <a:avLst/>
          </a:prstGeom>
          <a:noFill/>
          <a:ln w="9525">
            <a:noFill/>
            <a:miter lim="800000"/>
            <a:headEnd/>
            <a:tailEnd/>
          </a:ln>
        </p:spPr>
      </p:pic>
      <p:sp>
        <p:nvSpPr>
          <p:cNvPr id="3" name="Rektangel 2"/>
          <p:cNvSpPr/>
          <p:nvPr/>
        </p:nvSpPr>
        <p:spPr>
          <a:xfrm>
            <a:off x="7439431" y="6581001"/>
            <a:ext cx="1704569" cy="276999"/>
          </a:xfrm>
          <a:prstGeom prst="rect">
            <a:avLst/>
          </a:prstGeom>
        </p:spPr>
        <p:txBody>
          <a:bodyPr wrap="none">
            <a:spAutoFit/>
          </a:bodyPr>
          <a:lstStyle/>
          <a:p>
            <a:r>
              <a:rPr lang="da-DK" sz="1200" dirty="0" err="1"/>
              <a:t>Geels</a:t>
            </a:r>
            <a:r>
              <a:rPr lang="da-DK" sz="1200" dirty="0"/>
              <a:t> JCO 2000;18:2395</a:t>
            </a:r>
          </a:p>
        </p:txBody>
      </p:sp>
      <p:sp>
        <p:nvSpPr>
          <p:cNvPr id="5" name="Rubrik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a-DK" dirty="0">
                <a:solidFill>
                  <a:srgbClr val="FFFF00"/>
                </a:solidFill>
              </a:rPr>
              <a:t>Symptomlindring</a:t>
            </a:r>
          </a:p>
        </p:txBody>
      </p:sp>
      <p:sp>
        <p:nvSpPr>
          <p:cNvPr id="6" name="Rektangel med rundade hörn diagonalt 5"/>
          <p:cNvSpPr/>
          <p:nvPr/>
        </p:nvSpPr>
        <p:spPr>
          <a:xfrm>
            <a:off x="516871" y="5479016"/>
            <a:ext cx="3625480" cy="347053"/>
          </a:xfrm>
          <a:prstGeom prst="round2Diag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a:solidFill>
                  <a:schemeClr val="bg1"/>
                </a:solidFill>
              </a:rPr>
              <a:t>Respons på behandling</a:t>
            </a:r>
          </a:p>
        </p:txBody>
      </p:sp>
      <p:sp>
        <p:nvSpPr>
          <p:cNvPr id="7" name="Rektangel med rundade hörn diagonalt 6"/>
          <p:cNvSpPr/>
          <p:nvPr/>
        </p:nvSpPr>
        <p:spPr>
          <a:xfrm>
            <a:off x="536359" y="5889856"/>
            <a:ext cx="3605992" cy="347053"/>
          </a:xfrm>
          <a:prstGeom prst="round2DiagRect">
            <a:avLst/>
          </a:prstGeom>
          <a:solidFill>
            <a:schemeClr val="tx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a:solidFill>
                  <a:srgbClr val="000000"/>
                </a:solidFill>
              </a:rPr>
              <a:t>Stabil sygdom</a:t>
            </a:r>
          </a:p>
        </p:txBody>
      </p:sp>
      <p:sp>
        <p:nvSpPr>
          <p:cNvPr id="8" name="Rektangel med rundade hörn diagonalt 7"/>
          <p:cNvSpPr/>
          <p:nvPr/>
        </p:nvSpPr>
        <p:spPr>
          <a:xfrm>
            <a:off x="514207" y="6303360"/>
            <a:ext cx="3628144" cy="347053"/>
          </a:xfrm>
          <a:prstGeom prst="round2DiagRect">
            <a:avLst/>
          </a:prstGeom>
          <a:solidFill>
            <a:srgbClr val="000000"/>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a:t>Ingen respons på behandling</a:t>
            </a:r>
          </a:p>
        </p:txBody>
      </p:sp>
      <p:sp>
        <p:nvSpPr>
          <p:cNvPr id="9" name="textruta 8"/>
          <p:cNvSpPr txBox="1"/>
          <p:nvPr/>
        </p:nvSpPr>
        <p:spPr>
          <a:xfrm>
            <a:off x="1424504" y="4467265"/>
            <a:ext cx="7184506" cy="369332"/>
          </a:xfrm>
          <a:prstGeom prst="rect">
            <a:avLst/>
          </a:prstGeom>
          <a:solidFill>
            <a:srgbClr val="000000"/>
          </a:solidFill>
        </p:spPr>
        <p:txBody>
          <a:bodyPr wrap="square" rtlCol="0">
            <a:spAutoFit/>
          </a:bodyPr>
          <a:lstStyle/>
          <a:p>
            <a:r>
              <a:rPr lang="da-DK" dirty="0"/>
              <a:t>Forstoppelse                    Kvalme                          Vægttab</a:t>
            </a:r>
          </a:p>
        </p:txBody>
      </p:sp>
    </p:spTree>
    <p:extLst>
      <p:ext uri="{BB962C8B-B14F-4D97-AF65-F5344CB8AC3E}">
        <p14:creationId xmlns:p14="http://schemas.microsoft.com/office/powerpoint/2010/main" val="41921728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cstate="print"/>
          <a:srcRect b="20624"/>
          <a:stretch/>
        </p:blipFill>
        <p:spPr bwMode="auto">
          <a:xfrm>
            <a:off x="1395551" y="1324116"/>
            <a:ext cx="6101680" cy="3342648"/>
          </a:xfrm>
          <a:prstGeom prst="rect">
            <a:avLst/>
          </a:prstGeom>
          <a:noFill/>
          <a:ln w="9525">
            <a:noFill/>
            <a:miter lim="800000"/>
            <a:headEnd/>
            <a:tailEnd/>
          </a:ln>
        </p:spPr>
      </p:pic>
      <p:sp>
        <p:nvSpPr>
          <p:cNvPr id="3" name="Rektangel 2"/>
          <p:cNvSpPr/>
          <p:nvPr/>
        </p:nvSpPr>
        <p:spPr>
          <a:xfrm>
            <a:off x="7439431" y="6581001"/>
            <a:ext cx="1704569" cy="276999"/>
          </a:xfrm>
          <a:prstGeom prst="rect">
            <a:avLst/>
          </a:prstGeom>
        </p:spPr>
        <p:txBody>
          <a:bodyPr wrap="none">
            <a:spAutoFit/>
          </a:bodyPr>
          <a:lstStyle/>
          <a:p>
            <a:r>
              <a:rPr lang="da-DK" sz="1200" dirty="0" err="1"/>
              <a:t>Geels</a:t>
            </a:r>
            <a:r>
              <a:rPr lang="da-DK" sz="1200" dirty="0"/>
              <a:t> JCO 2000;18:2395</a:t>
            </a:r>
          </a:p>
        </p:txBody>
      </p:sp>
      <p:sp>
        <p:nvSpPr>
          <p:cNvPr id="4" name="Rubrik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a-DK" dirty="0">
                <a:solidFill>
                  <a:srgbClr val="FFFF00"/>
                </a:solidFill>
              </a:rPr>
              <a:t>Symptomlindring</a:t>
            </a:r>
          </a:p>
        </p:txBody>
      </p:sp>
      <p:sp>
        <p:nvSpPr>
          <p:cNvPr id="5" name="Rektangel med rundade hörn diagonalt 4"/>
          <p:cNvSpPr/>
          <p:nvPr/>
        </p:nvSpPr>
        <p:spPr>
          <a:xfrm>
            <a:off x="516871" y="5479016"/>
            <a:ext cx="3625480" cy="347053"/>
          </a:xfrm>
          <a:prstGeom prst="round2Diag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a:solidFill>
                  <a:schemeClr val="bg1"/>
                </a:solidFill>
              </a:rPr>
              <a:t>Respons på behandling</a:t>
            </a:r>
          </a:p>
        </p:txBody>
      </p:sp>
      <p:sp>
        <p:nvSpPr>
          <p:cNvPr id="6" name="Rektangel med rundade hörn diagonalt 5"/>
          <p:cNvSpPr/>
          <p:nvPr/>
        </p:nvSpPr>
        <p:spPr>
          <a:xfrm>
            <a:off x="536359" y="5889856"/>
            <a:ext cx="3605992" cy="347053"/>
          </a:xfrm>
          <a:prstGeom prst="round2DiagRect">
            <a:avLst/>
          </a:prstGeom>
          <a:solidFill>
            <a:schemeClr val="tx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a:solidFill>
                  <a:srgbClr val="000000"/>
                </a:solidFill>
              </a:rPr>
              <a:t>Stabil sygdom</a:t>
            </a:r>
          </a:p>
        </p:txBody>
      </p:sp>
      <p:sp>
        <p:nvSpPr>
          <p:cNvPr id="7" name="Rektangel med rundade hörn diagonalt 6"/>
          <p:cNvSpPr/>
          <p:nvPr/>
        </p:nvSpPr>
        <p:spPr>
          <a:xfrm>
            <a:off x="514207" y="6303360"/>
            <a:ext cx="3628144" cy="347053"/>
          </a:xfrm>
          <a:prstGeom prst="round2DiagRect">
            <a:avLst/>
          </a:prstGeom>
          <a:solidFill>
            <a:srgbClr val="000000"/>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a:t>Ingen respons på behandling</a:t>
            </a:r>
          </a:p>
        </p:txBody>
      </p:sp>
      <p:sp>
        <p:nvSpPr>
          <p:cNvPr id="8" name="textruta 7"/>
          <p:cNvSpPr txBox="1"/>
          <p:nvPr/>
        </p:nvSpPr>
        <p:spPr>
          <a:xfrm>
            <a:off x="2037947" y="4149874"/>
            <a:ext cx="982055" cy="369332"/>
          </a:xfrm>
          <a:prstGeom prst="rect">
            <a:avLst/>
          </a:prstGeom>
          <a:solidFill>
            <a:srgbClr val="000000"/>
          </a:solidFill>
        </p:spPr>
        <p:txBody>
          <a:bodyPr wrap="square" rtlCol="0">
            <a:spAutoFit/>
          </a:bodyPr>
          <a:lstStyle/>
          <a:p>
            <a:r>
              <a:rPr lang="da-DK" dirty="0" err="1"/>
              <a:t>Fatige</a:t>
            </a:r>
            <a:r>
              <a:rPr lang="da-DK" dirty="0"/>
              <a:t> - </a:t>
            </a:r>
          </a:p>
        </p:txBody>
      </p:sp>
    </p:spTree>
    <p:extLst>
      <p:ext uri="{BB962C8B-B14F-4D97-AF65-F5344CB8AC3E}">
        <p14:creationId xmlns:p14="http://schemas.microsoft.com/office/powerpoint/2010/main" val="23349348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8402" name="Rectangle 2"/>
          <p:cNvSpPr>
            <a:spLocks noGrp="1" noChangeArrowheads="1"/>
          </p:cNvSpPr>
          <p:nvPr>
            <p:ph type="title"/>
          </p:nvPr>
        </p:nvSpPr>
        <p:spPr/>
        <p:txBody>
          <a:bodyPr>
            <a:normAutofit fontScale="90000"/>
          </a:bodyPr>
          <a:lstStyle/>
          <a:p>
            <a:r>
              <a:rPr lang="da-DK" altLang="da-DK" sz="3700" dirty="0">
                <a:solidFill>
                  <a:srgbClr val="FFFF00"/>
                </a:solidFill>
                <a:latin typeface="Arial Unicode MS" pitchFamily="34" charset="-128"/>
              </a:rPr>
              <a:t>Udbredt sygdom – behandlings muligheder</a:t>
            </a:r>
          </a:p>
        </p:txBody>
      </p:sp>
      <p:sp>
        <p:nvSpPr>
          <p:cNvPr id="358403" name="Rectangle 3"/>
          <p:cNvSpPr>
            <a:spLocks noGrp="1" noChangeArrowheads="1"/>
          </p:cNvSpPr>
          <p:nvPr>
            <p:ph type="body" idx="1"/>
          </p:nvPr>
        </p:nvSpPr>
        <p:spPr/>
        <p:style>
          <a:lnRef idx="3">
            <a:schemeClr val="lt1"/>
          </a:lnRef>
          <a:fillRef idx="1">
            <a:schemeClr val="dk1"/>
          </a:fillRef>
          <a:effectRef idx="1">
            <a:schemeClr val="dk1"/>
          </a:effectRef>
          <a:fontRef idx="minor">
            <a:schemeClr val="lt1"/>
          </a:fontRef>
        </p:style>
        <p:txBody>
          <a:bodyPr>
            <a:normAutofit fontScale="92500" lnSpcReduction="10000"/>
          </a:bodyPr>
          <a:lstStyle/>
          <a:p>
            <a:r>
              <a:rPr lang="da-DK" altLang="da-DK" dirty="0">
                <a:latin typeface="Arial Unicode MS" pitchFamily="34" charset="-128"/>
              </a:rPr>
              <a:t>Kemoterapi</a:t>
            </a:r>
          </a:p>
          <a:p>
            <a:r>
              <a:rPr lang="da-DK" altLang="da-DK" dirty="0">
                <a:latin typeface="Arial Unicode MS" pitchFamily="34" charset="-128"/>
              </a:rPr>
              <a:t>HER2-targeteret behandling</a:t>
            </a:r>
          </a:p>
          <a:p>
            <a:r>
              <a:rPr lang="da-DK" altLang="da-DK" dirty="0">
                <a:latin typeface="Arial Unicode MS" pitchFamily="34" charset="-128"/>
              </a:rPr>
              <a:t>Anti-hormonel behandling /CDK4/6 inhibitor</a:t>
            </a:r>
          </a:p>
          <a:p>
            <a:r>
              <a:rPr lang="da-DK" altLang="da-DK" dirty="0">
                <a:latin typeface="Arial Unicode MS" pitchFamily="34" charset="-128"/>
              </a:rPr>
              <a:t>Anti-knogle-nedbrydende-behandling</a:t>
            </a:r>
          </a:p>
          <a:p>
            <a:endParaRPr lang="da-DK" altLang="da-DK" dirty="0">
              <a:latin typeface="Arial Unicode MS" pitchFamily="34" charset="-128"/>
            </a:endParaRPr>
          </a:p>
          <a:p>
            <a:r>
              <a:rPr lang="da-DK" altLang="da-DK" dirty="0">
                <a:latin typeface="Arial Unicode MS" pitchFamily="34" charset="-128"/>
              </a:rPr>
              <a:t>Strålebehandling</a:t>
            </a:r>
          </a:p>
          <a:p>
            <a:r>
              <a:rPr lang="da-DK" altLang="da-DK" dirty="0">
                <a:latin typeface="Arial Unicode MS" pitchFamily="34" charset="-128"/>
              </a:rPr>
              <a:t>Operation</a:t>
            </a:r>
          </a:p>
        </p:txBody>
      </p:sp>
    </p:spTree>
    <p:extLst>
      <p:ext uri="{BB962C8B-B14F-4D97-AF65-F5344CB8AC3E}">
        <p14:creationId xmlns:p14="http://schemas.microsoft.com/office/powerpoint/2010/main" val="35085166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Medicin, designskabelon">
  <a:themeElements>
    <a:clrScheme name="Medicin, designskabelon 1">
      <a:dk1>
        <a:srgbClr val="000000"/>
      </a:dk1>
      <a:lt1>
        <a:srgbClr val="FFFFFF"/>
      </a:lt1>
      <a:dk2>
        <a:srgbClr val="7F00FF"/>
      </a:dk2>
      <a:lt2>
        <a:srgbClr val="FAFD00"/>
      </a:lt2>
      <a:accent1>
        <a:srgbClr val="B50069"/>
      </a:accent1>
      <a:accent2>
        <a:srgbClr val="FF7F00"/>
      </a:accent2>
      <a:accent3>
        <a:srgbClr val="C0AAFF"/>
      </a:accent3>
      <a:accent4>
        <a:srgbClr val="DADADA"/>
      </a:accent4>
      <a:accent5>
        <a:srgbClr val="D7AAB9"/>
      </a:accent5>
      <a:accent6>
        <a:srgbClr val="E77200"/>
      </a:accent6>
      <a:hlink>
        <a:srgbClr val="FF00FF"/>
      </a:hlink>
      <a:folHlink>
        <a:srgbClr val="B760F9"/>
      </a:folHlink>
    </a:clrScheme>
    <a:fontScheme name="Medicin, designskabelo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edicin, designskabelon 1">
        <a:dk1>
          <a:srgbClr val="000000"/>
        </a:dk1>
        <a:lt1>
          <a:srgbClr val="FFFFFF"/>
        </a:lt1>
        <a:dk2>
          <a:srgbClr val="7F00FF"/>
        </a:dk2>
        <a:lt2>
          <a:srgbClr val="FAFD00"/>
        </a:lt2>
        <a:accent1>
          <a:srgbClr val="B50069"/>
        </a:accent1>
        <a:accent2>
          <a:srgbClr val="FF7F00"/>
        </a:accent2>
        <a:accent3>
          <a:srgbClr val="C0AAFF"/>
        </a:accent3>
        <a:accent4>
          <a:srgbClr val="DADADA"/>
        </a:accent4>
        <a:accent5>
          <a:srgbClr val="D7AAB9"/>
        </a:accent5>
        <a:accent6>
          <a:srgbClr val="E77200"/>
        </a:accent6>
        <a:hlink>
          <a:srgbClr val="FF00FF"/>
        </a:hlink>
        <a:folHlink>
          <a:srgbClr val="B760F9"/>
        </a:folHlink>
      </a:clrScheme>
      <a:clrMap bg1="dk2" tx1="lt1" bg2="dk1" tx2="lt2" accent1="accent1" accent2="accent2" accent3="accent3" accent4="accent4" accent5="accent5" accent6="accent6" hlink="hlink" folHlink="folHlink"/>
    </a:extraClrScheme>
    <a:extraClrScheme>
      <a:clrScheme name="Medicin, designskabelon 2">
        <a:dk1>
          <a:srgbClr val="000000"/>
        </a:dk1>
        <a:lt1>
          <a:srgbClr val="B760F9"/>
        </a:lt1>
        <a:dk2>
          <a:srgbClr val="7B00E4"/>
        </a:dk2>
        <a:lt2>
          <a:srgbClr val="280049"/>
        </a:lt2>
        <a:accent1>
          <a:srgbClr val="FFFFFF"/>
        </a:accent1>
        <a:accent2>
          <a:srgbClr val="FFFF00"/>
        </a:accent2>
        <a:accent3>
          <a:srgbClr val="D8B6FB"/>
        </a:accent3>
        <a:accent4>
          <a:srgbClr val="000000"/>
        </a:accent4>
        <a:accent5>
          <a:srgbClr val="FFFFFF"/>
        </a:accent5>
        <a:accent6>
          <a:srgbClr val="E7E700"/>
        </a:accent6>
        <a:hlink>
          <a:srgbClr val="FF00FF"/>
        </a:hlink>
        <a:folHlink>
          <a:srgbClr val="DFB6FF"/>
        </a:folHlink>
      </a:clrScheme>
      <a:clrMap bg1="lt1" tx1="dk1" bg2="lt2" tx2="dk2" accent1="accent1" accent2="accent2" accent3="accent3" accent4="accent4" accent5="accent5" accent6="accent6" hlink="hlink" folHlink="folHlink"/>
    </a:extraClrScheme>
    <a:extraClrScheme>
      <a:clrScheme name="Medicin, designskabelon 3">
        <a:dk1>
          <a:srgbClr val="000000"/>
        </a:dk1>
        <a:lt1>
          <a:srgbClr val="FFFFFF"/>
        </a:lt1>
        <a:dk2>
          <a:srgbClr val="000000"/>
        </a:dk2>
        <a:lt2>
          <a:srgbClr val="DADADA"/>
        </a:lt2>
        <a:accent1>
          <a:srgbClr val="F2F2F2"/>
        </a:accent1>
        <a:accent2>
          <a:srgbClr val="919191"/>
        </a:accent2>
        <a:accent3>
          <a:srgbClr val="FFFFFF"/>
        </a:accent3>
        <a:accent4>
          <a:srgbClr val="000000"/>
        </a:accent4>
        <a:accent5>
          <a:srgbClr val="F7F7F7"/>
        </a:accent5>
        <a:accent6>
          <a:srgbClr val="838383"/>
        </a:accent6>
        <a:hlink>
          <a:srgbClr val="DADADA"/>
        </a:hlink>
        <a:folHlink>
          <a:srgbClr val="676767"/>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Kontor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Medicin, designskabelon">
  <a:themeElements>
    <a:clrScheme name="1_Medicin, designskabelon 1">
      <a:dk1>
        <a:srgbClr val="000000"/>
      </a:dk1>
      <a:lt1>
        <a:srgbClr val="FFFFFF"/>
      </a:lt1>
      <a:dk2>
        <a:srgbClr val="7F00FF"/>
      </a:dk2>
      <a:lt2>
        <a:srgbClr val="FAFD00"/>
      </a:lt2>
      <a:accent1>
        <a:srgbClr val="B50069"/>
      </a:accent1>
      <a:accent2>
        <a:srgbClr val="FF7F00"/>
      </a:accent2>
      <a:accent3>
        <a:srgbClr val="C0AAFF"/>
      </a:accent3>
      <a:accent4>
        <a:srgbClr val="DADADA"/>
      </a:accent4>
      <a:accent5>
        <a:srgbClr val="D7AAB9"/>
      </a:accent5>
      <a:accent6>
        <a:srgbClr val="E77200"/>
      </a:accent6>
      <a:hlink>
        <a:srgbClr val="FF00FF"/>
      </a:hlink>
      <a:folHlink>
        <a:srgbClr val="B760F9"/>
      </a:folHlink>
    </a:clrScheme>
    <a:fontScheme name="1_Medicin, designskabelo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Medicin, designskabelon 1">
        <a:dk1>
          <a:srgbClr val="000000"/>
        </a:dk1>
        <a:lt1>
          <a:srgbClr val="FFFFFF"/>
        </a:lt1>
        <a:dk2>
          <a:srgbClr val="7F00FF"/>
        </a:dk2>
        <a:lt2>
          <a:srgbClr val="FAFD00"/>
        </a:lt2>
        <a:accent1>
          <a:srgbClr val="B50069"/>
        </a:accent1>
        <a:accent2>
          <a:srgbClr val="FF7F00"/>
        </a:accent2>
        <a:accent3>
          <a:srgbClr val="C0AAFF"/>
        </a:accent3>
        <a:accent4>
          <a:srgbClr val="DADADA"/>
        </a:accent4>
        <a:accent5>
          <a:srgbClr val="D7AAB9"/>
        </a:accent5>
        <a:accent6>
          <a:srgbClr val="E77200"/>
        </a:accent6>
        <a:hlink>
          <a:srgbClr val="FF00FF"/>
        </a:hlink>
        <a:folHlink>
          <a:srgbClr val="B760F9"/>
        </a:folHlink>
      </a:clrScheme>
      <a:clrMap bg1="dk2" tx1="lt1" bg2="dk1" tx2="lt2" accent1="accent1" accent2="accent2" accent3="accent3" accent4="accent4" accent5="accent5" accent6="accent6" hlink="hlink" folHlink="folHlink"/>
    </a:extraClrScheme>
    <a:extraClrScheme>
      <a:clrScheme name="1_Medicin, designskabelon 2">
        <a:dk1>
          <a:srgbClr val="000000"/>
        </a:dk1>
        <a:lt1>
          <a:srgbClr val="B760F9"/>
        </a:lt1>
        <a:dk2>
          <a:srgbClr val="7B00E4"/>
        </a:dk2>
        <a:lt2>
          <a:srgbClr val="280049"/>
        </a:lt2>
        <a:accent1>
          <a:srgbClr val="FFFFFF"/>
        </a:accent1>
        <a:accent2>
          <a:srgbClr val="FFFF00"/>
        </a:accent2>
        <a:accent3>
          <a:srgbClr val="D8B6FB"/>
        </a:accent3>
        <a:accent4>
          <a:srgbClr val="000000"/>
        </a:accent4>
        <a:accent5>
          <a:srgbClr val="FFFFFF"/>
        </a:accent5>
        <a:accent6>
          <a:srgbClr val="E7E700"/>
        </a:accent6>
        <a:hlink>
          <a:srgbClr val="FF00FF"/>
        </a:hlink>
        <a:folHlink>
          <a:srgbClr val="DFB6FF"/>
        </a:folHlink>
      </a:clrScheme>
      <a:clrMap bg1="lt1" tx1="dk1" bg2="lt2" tx2="dk2" accent1="accent1" accent2="accent2" accent3="accent3" accent4="accent4" accent5="accent5" accent6="accent6" hlink="hlink" folHlink="folHlink"/>
    </a:extraClrScheme>
    <a:extraClrScheme>
      <a:clrScheme name="1_Medicin, designskabelon 3">
        <a:dk1>
          <a:srgbClr val="000000"/>
        </a:dk1>
        <a:lt1>
          <a:srgbClr val="FFFFFF"/>
        </a:lt1>
        <a:dk2>
          <a:srgbClr val="000000"/>
        </a:dk2>
        <a:lt2>
          <a:srgbClr val="DADADA"/>
        </a:lt2>
        <a:accent1>
          <a:srgbClr val="F2F2F2"/>
        </a:accent1>
        <a:accent2>
          <a:srgbClr val="919191"/>
        </a:accent2>
        <a:accent3>
          <a:srgbClr val="FFFFFF"/>
        </a:accent3>
        <a:accent4>
          <a:srgbClr val="000000"/>
        </a:accent4>
        <a:accent5>
          <a:srgbClr val="F7F7F7"/>
        </a:accent5>
        <a:accent6>
          <a:srgbClr val="838383"/>
        </a:accent6>
        <a:hlink>
          <a:srgbClr val="DADADA"/>
        </a:hlink>
        <a:folHlink>
          <a:srgbClr val="676767"/>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Medicin, designskabelon">
  <a:themeElements>
    <a:clrScheme name="2_Medicin, designskabelon 1">
      <a:dk1>
        <a:srgbClr val="000000"/>
      </a:dk1>
      <a:lt1>
        <a:srgbClr val="FFFFFF"/>
      </a:lt1>
      <a:dk2>
        <a:srgbClr val="7F00FF"/>
      </a:dk2>
      <a:lt2>
        <a:srgbClr val="FAFD00"/>
      </a:lt2>
      <a:accent1>
        <a:srgbClr val="B50069"/>
      </a:accent1>
      <a:accent2>
        <a:srgbClr val="FF7F00"/>
      </a:accent2>
      <a:accent3>
        <a:srgbClr val="C0AAFF"/>
      </a:accent3>
      <a:accent4>
        <a:srgbClr val="DADADA"/>
      </a:accent4>
      <a:accent5>
        <a:srgbClr val="D7AAB9"/>
      </a:accent5>
      <a:accent6>
        <a:srgbClr val="E77200"/>
      </a:accent6>
      <a:hlink>
        <a:srgbClr val="FF00FF"/>
      </a:hlink>
      <a:folHlink>
        <a:srgbClr val="B760F9"/>
      </a:folHlink>
    </a:clrScheme>
    <a:fontScheme name="2_Medicin, designskabelo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Medicin, designskabelon 1">
        <a:dk1>
          <a:srgbClr val="000000"/>
        </a:dk1>
        <a:lt1>
          <a:srgbClr val="FFFFFF"/>
        </a:lt1>
        <a:dk2>
          <a:srgbClr val="7F00FF"/>
        </a:dk2>
        <a:lt2>
          <a:srgbClr val="FAFD00"/>
        </a:lt2>
        <a:accent1>
          <a:srgbClr val="B50069"/>
        </a:accent1>
        <a:accent2>
          <a:srgbClr val="FF7F00"/>
        </a:accent2>
        <a:accent3>
          <a:srgbClr val="C0AAFF"/>
        </a:accent3>
        <a:accent4>
          <a:srgbClr val="DADADA"/>
        </a:accent4>
        <a:accent5>
          <a:srgbClr val="D7AAB9"/>
        </a:accent5>
        <a:accent6>
          <a:srgbClr val="E77200"/>
        </a:accent6>
        <a:hlink>
          <a:srgbClr val="FF00FF"/>
        </a:hlink>
        <a:folHlink>
          <a:srgbClr val="B760F9"/>
        </a:folHlink>
      </a:clrScheme>
      <a:clrMap bg1="dk2" tx1="lt1" bg2="dk1" tx2="lt2" accent1="accent1" accent2="accent2" accent3="accent3" accent4="accent4" accent5="accent5" accent6="accent6" hlink="hlink" folHlink="folHlink"/>
    </a:extraClrScheme>
    <a:extraClrScheme>
      <a:clrScheme name="2_Medicin, designskabelon 2">
        <a:dk1>
          <a:srgbClr val="000000"/>
        </a:dk1>
        <a:lt1>
          <a:srgbClr val="B760F9"/>
        </a:lt1>
        <a:dk2>
          <a:srgbClr val="7B00E4"/>
        </a:dk2>
        <a:lt2>
          <a:srgbClr val="280049"/>
        </a:lt2>
        <a:accent1>
          <a:srgbClr val="FFFFFF"/>
        </a:accent1>
        <a:accent2>
          <a:srgbClr val="FFFF00"/>
        </a:accent2>
        <a:accent3>
          <a:srgbClr val="D8B6FB"/>
        </a:accent3>
        <a:accent4>
          <a:srgbClr val="000000"/>
        </a:accent4>
        <a:accent5>
          <a:srgbClr val="FFFFFF"/>
        </a:accent5>
        <a:accent6>
          <a:srgbClr val="E7E700"/>
        </a:accent6>
        <a:hlink>
          <a:srgbClr val="FF00FF"/>
        </a:hlink>
        <a:folHlink>
          <a:srgbClr val="DFB6FF"/>
        </a:folHlink>
      </a:clrScheme>
      <a:clrMap bg1="lt1" tx1="dk1" bg2="lt2" tx2="dk2" accent1="accent1" accent2="accent2" accent3="accent3" accent4="accent4" accent5="accent5" accent6="accent6" hlink="hlink" folHlink="folHlink"/>
    </a:extraClrScheme>
    <a:extraClrScheme>
      <a:clrScheme name="2_Medicin, designskabelon 3">
        <a:dk1>
          <a:srgbClr val="000000"/>
        </a:dk1>
        <a:lt1>
          <a:srgbClr val="FFFFFF"/>
        </a:lt1>
        <a:dk2>
          <a:srgbClr val="000000"/>
        </a:dk2>
        <a:lt2>
          <a:srgbClr val="DADADA"/>
        </a:lt2>
        <a:accent1>
          <a:srgbClr val="F2F2F2"/>
        </a:accent1>
        <a:accent2>
          <a:srgbClr val="919191"/>
        </a:accent2>
        <a:accent3>
          <a:srgbClr val="FFFFFF"/>
        </a:accent3>
        <a:accent4>
          <a:srgbClr val="000000"/>
        </a:accent4>
        <a:accent5>
          <a:srgbClr val="F7F7F7"/>
        </a:accent5>
        <a:accent6>
          <a:srgbClr val="838383"/>
        </a:accent6>
        <a:hlink>
          <a:srgbClr val="DADADA"/>
        </a:hlink>
        <a:folHlink>
          <a:srgbClr val="676767"/>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Medicin, designskabelon">
  <a:themeElements>
    <a:clrScheme name="4_Medicin, designskabelon 1">
      <a:dk1>
        <a:srgbClr val="000000"/>
      </a:dk1>
      <a:lt1>
        <a:srgbClr val="FFFFFF"/>
      </a:lt1>
      <a:dk2>
        <a:srgbClr val="7F00FF"/>
      </a:dk2>
      <a:lt2>
        <a:srgbClr val="FAFD00"/>
      </a:lt2>
      <a:accent1>
        <a:srgbClr val="B50069"/>
      </a:accent1>
      <a:accent2>
        <a:srgbClr val="FF7F00"/>
      </a:accent2>
      <a:accent3>
        <a:srgbClr val="C0AAFF"/>
      </a:accent3>
      <a:accent4>
        <a:srgbClr val="DADADA"/>
      </a:accent4>
      <a:accent5>
        <a:srgbClr val="D7AAB9"/>
      </a:accent5>
      <a:accent6>
        <a:srgbClr val="E77200"/>
      </a:accent6>
      <a:hlink>
        <a:srgbClr val="FF00FF"/>
      </a:hlink>
      <a:folHlink>
        <a:srgbClr val="B760F9"/>
      </a:folHlink>
    </a:clrScheme>
    <a:fontScheme name="4_Medicin, designskabelon">
      <a:majorFont>
        <a:latin typeface="Calibri"/>
        <a:ea typeface="ＭＳ Ｐゴシック"/>
        <a:cs typeface="ＭＳ Ｐゴシック"/>
      </a:majorFont>
      <a:minorFont>
        <a:latin typeface="Calibri"/>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Medicin, designskabelon 1">
        <a:dk1>
          <a:srgbClr val="000000"/>
        </a:dk1>
        <a:lt1>
          <a:srgbClr val="FFFFFF"/>
        </a:lt1>
        <a:dk2>
          <a:srgbClr val="7F00FF"/>
        </a:dk2>
        <a:lt2>
          <a:srgbClr val="FAFD00"/>
        </a:lt2>
        <a:accent1>
          <a:srgbClr val="B50069"/>
        </a:accent1>
        <a:accent2>
          <a:srgbClr val="FF7F00"/>
        </a:accent2>
        <a:accent3>
          <a:srgbClr val="C0AAFF"/>
        </a:accent3>
        <a:accent4>
          <a:srgbClr val="DADADA"/>
        </a:accent4>
        <a:accent5>
          <a:srgbClr val="D7AAB9"/>
        </a:accent5>
        <a:accent6>
          <a:srgbClr val="E77200"/>
        </a:accent6>
        <a:hlink>
          <a:srgbClr val="FF00FF"/>
        </a:hlink>
        <a:folHlink>
          <a:srgbClr val="B760F9"/>
        </a:folHlink>
      </a:clrScheme>
      <a:clrMap bg1="dk2" tx1="lt1" bg2="dk1" tx2="lt2" accent1="accent1" accent2="accent2" accent3="accent3" accent4="accent4" accent5="accent5" accent6="accent6" hlink="hlink" folHlink="folHlink"/>
    </a:extraClrScheme>
    <a:extraClrScheme>
      <a:clrScheme name="4_Medicin, designskabelon 2">
        <a:dk1>
          <a:srgbClr val="000000"/>
        </a:dk1>
        <a:lt1>
          <a:srgbClr val="B760F9"/>
        </a:lt1>
        <a:dk2>
          <a:srgbClr val="7B00E4"/>
        </a:dk2>
        <a:lt2>
          <a:srgbClr val="280049"/>
        </a:lt2>
        <a:accent1>
          <a:srgbClr val="FFFFFF"/>
        </a:accent1>
        <a:accent2>
          <a:srgbClr val="FFFF00"/>
        </a:accent2>
        <a:accent3>
          <a:srgbClr val="D8B6FB"/>
        </a:accent3>
        <a:accent4>
          <a:srgbClr val="000000"/>
        </a:accent4>
        <a:accent5>
          <a:srgbClr val="FFFFFF"/>
        </a:accent5>
        <a:accent6>
          <a:srgbClr val="E7E700"/>
        </a:accent6>
        <a:hlink>
          <a:srgbClr val="FF00FF"/>
        </a:hlink>
        <a:folHlink>
          <a:srgbClr val="DFB6FF"/>
        </a:folHlink>
      </a:clrScheme>
      <a:clrMap bg1="lt1" tx1="dk1" bg2="lt2" tx2="dk2" accent1="accent1" accent2="accent2" accent3="accent3" accent4="accent4" accent5="accent5" accent6="accent6" hlink="hlink" folHlink="folHlink"/>
    </a:extraClrScheme>
    <a:extraClrScheme>
      <a:clrScheme name="4_Medicin, designskabelon 3">
        <a:dk1>
          <a:srgbClr val="000000"/>
        </a:dk1>
        <a:lt1>
          <a:srgbClr val="FFFFFF"/>
        </a:lt1>
        <a:dk2>
          <a:srgbClr val="000000"/>
        </a:dk2>
        <a:lt2>
          <a:srgbClr val="DADADA"/>
        </a:lt2>
        <a:accent1>
          <a:srgbClr val="F2F2F2"/>
        </a:accent1>
        <a:accent2>
          <a:srgbClr val="919191"/>
        </a:accent2>
        <a:accent3>
          <a:srgbClr val="FFFFFF"/>
        </a:accent3>
        <a:accent4>
          <a:srgbClr val="000000"/>
        </a:accent4>
        <a:accent5>
          <a:srgbClr val="F7F7F7"/>
        </a:accent5>
        <a:accent6>
          <a:srgbClr val="838383"/>
        </a:accent6>
        <a:hlink>
          <a:srgbClr val="DADADA"/>
        </a:hlink>
        <a:folHlink>
          <a:srgbClr val="676767"/>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PrefHer master">
  <a:themeElements>
    <a:clrScheme name="PrefHer master 3">
      <a:dk1>
        <a:srgbClr val="27236A"/>
      </a:dk1>
      <a:lt1>
        <a:srgbClr val="FFFFFF"/>
      </a:lt1>
      <a:dk2>
        <a:srgbClr val="F2C6CB"/>
      </a:dk2>
      <a:lt2>
        <a:srgbClr val="D8D5E2"/>
      </a:lt2>
      <a:accent1>
        <a:srgbClr val="E37931"/>
      </a:accent1>
      <a:accent2>
        <a:srgbClr val="B6B2CC"/>
      </a:accent2>
      <a:accent3>
        <a:srgbClr val="FFFFFF"/>
      </a:accent3>
      <a:accent4>
        <a:srgbClr val="201C59"/>
      </a:accent4>
      <a:accent5>
        <a:srgbClr val="EFBEAD"/>
      </a:accent5>
      <a:accent6>
        <a:srgbClr val="A5A1B9"/>
      </a:accent6>
      <a:hlink>
        <a:srgbClr val="27236A"/>
      </a:hlink>
      <a:folHlink>
        <a:srgbClr val="27236A"/>
      </a:folHlink>
    </a:clrScheme>
    <a:fontScheme name="Verdana">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a:spPr>
      <a:bodyPr vert="horz" wrap="non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1800" b="0" i="0" u="none" strike="noStrike" cap="none" normalizeH="0" baseline="0" smtClean="0">
            <a:ln>
              <a:noFill/>
            </a:ln>
            <a:solidFill>
              <a:srgbClr val="330052"/>
            </a:solidFill>
            <a:effectLst/>
            <a:latin typeface="Her Light" pitchFamily="2" charset="0"/>
            <a:cs typeface="Arial" charset="0"/>
          </a:defRPr>
        </a:defPPr>
      </a:lstStyle>
    </a:spDef>
    <a:lnDef>
      <a:spPr bwMode="auto">
        <a:xfrm>
          <a:off x="0" y="0"/>
          <a:ext cx="1" cy="1"/>
        </a:xfrm>
        <a:custGeom>
          <a:avLst/>
          <a:gdLst/>
          <a:ahLst/>
          <a:cxnLst/>
          <a:rect l="0" t="0" r="0" b="0"/>
          <a:pathLst/>
        </a:cu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rgbClr val="330052"/>
            </a:solidFill>
            <a:effectLst/>
            <a:latin typeface="Her Light" pitchFamily="2" charset="0"/>
            <a:cs typeface="Arial" charset="0"/>
          </a:defRPr>
        </a:defPPr>
      </a:lstStyle>
    </a:lnDef>
    <a:txDef>
      <a:spPr>
        <a:noFill/>
      </a:spPr>
      <a:bodyPr wrap="square" rtlCol="0">
        <a:spAutoFit/>
      </a:bodyPr>
      <a:lstStyle>
        <a:defPPr algn="l">
          <a:defRPr sz="1000" dirty="0" err="1" smtClean="0">
            <a:latin typeface="Verdana" pitchFamily="34" charset="0"/>
            <a:ea typeface="Verdana" pitchFamily="34" charset="0"/>
            <a:cs typeface="Verdana" pitchFamily="34" charset="0"/>
          </a:defRPr>
        </a:defPPr>
      </a:lstStyle>
    </a:txDef>
  </a:objectDefaults>
  <a:extraClrSchemeLst>
    <a:extraClrScheme>
      <a:clrScheme name="10_Office Theme 1">
        <a:dk1>
          <a:srgbClr val="000000"/>
        </a:dk1>
        <a:lt1>
          <a:srgbClr val="FFFFFF"/>
        </a:lt1>
        <a:dk2>
          <a:srgbClr val="0079C2"/>
        </a:dk2>
        <a:lt2>
          <a:srgbClr val="D9D9D9"/>
        </a:lt2>
        <a:accent1>
          <a:srgbClr val="FB6D13"/>
        </a:accent1>
        <a:accent2>
          <a:srgbClr val="068D05"/>
        </a:accent2>
        <a:accent3>
          <a:srgbClr val="FFFFFF"/>
        </a:accent3>
        <a:accent4>
          <a:srgbClr val="000000"/>
        </a:accent4>
        <a:accent5>
          <a:srgbClr val="FDBAAA"/>
        </a:accent5>
        <a:accent6>
          <a:srgbClr val="057F04"/>
        </a:accent6>
        <a:hlink>
          <a:srgbClr val="7F7F7F"/>
        </a:hlink>
        <a:folHlink>
          <a:srgbClr val="D5E1EF"/>
        </a:folHlink>
      </a:clrScheme>
      <a:clrMap bg1="lt1" tx1="dk1" bg2="lt2" tx2="dk2" accent1="accent1" accent2="accent2" accent3="accent3" accent4="accent4" accent5="accent5" accent6="accent6" hlink="hlink" folHlink="folHlink"/>
    </a:extraClrScheme>
    <a:extraClrScheme>
      <a:clrScheme name="10_Office Theme 2">
        <a:dk1>
          <a:srgbClr val="27236A"/>
        </a:dk1>
        <a:lt1>
          <a:srgbClr val="FFFFFF"/>
        </a:lt1>
        <a:dk2>
          <a:srgbClr val="F2C6CB"/>
        </a:dk2>
        <a:lt2>
          <a:srgbClr val="D8D5E2"/>
        </a:lt2>
        <a:accent1>
          <a:srgbClr val="E37931"/>
        </a:accent1>
        <a:accent2>
          <a:srgbClr val="B6B2CC"/>
        </a:accent2>
        <a:accent3>
          <a:srgbClr val="FFFFFF"/>
        </a:accent3>
        <a:accent4>
          <a:srgbClr val="201C59"/>
        </a:accent4>
        <a:accent5>
          <a:srgbClr val="EFBEAD"/>
        </a:accent5>
        <a:accent6>
          <a:srgbClr val="A5A1B9"/>
        </a:accent6>
        <a:hlink>
          <a:srgbClr val="4A4C4B"/>
        </a:hlink>
        <a:folHlink>
          <a:srgbClr val="D63C66"/>
        </a:folHlink>
      </a:clrScheme>
      <a:clrMap bg1="lt1" tx1="dk1" bg2="lt2" tx2="dk2" accent1="accent1" accent2="accent2" accent3="accent3" accent4="accent4" accent5="accent5" accent6="accent6" hlink="hlink" folHlink="folHlink"/>
    </a:extraClrScheme>
    <a:extraClrScheme>
      <a:clrScheme name="PrefHer master 1">
        <a:dk1>
          <a:srgbClr val="000000"/>
        </a:dk1>
        <a:lt1>
          <a:srgbClr val="FFFFFF"/>
        </a:lt1>
        <a:dk2>
          <a:srgbClr val="0079C2"/>
        </a:dk2>
        <a:lt2>
          <a:srgbClr val="D9D9D9"/>
        </a:lt2>
        <a:accent1>
          <a:srgbClr val="FB6D13"/>
        </a:accent1>
        <a:accent2>
          <a:srgbClr val="068D05"/>
        </a:accent2>
        <a:accent3>
          <a:srgbClr val="FFFFFF"/>
        </a:accent3>
        <a:accent4>
          <a:srgbClr val="000000"/>
        </a:accent4>
        <a:accent5>
          <a:srgbClr val="FDBAAA"/>
        </a:accent5>
        <a:accent6>
          <a:srgbClr val="057F04"/>
        </a:accent6>
        <a:hlink>
          <a:srgbClr val="7F7F7F"/>
        </a:hlink>
        <a:folHlink>
          <a:srgbClr val="D5E1EF"/>
        </a:folHlink>
      </a:clrScheme>
      <a:clrMap bg1="lt1" tx1="dk1" bg2="lt2" tx2="dk2" accent1="accent1" accent2="accent2" accent3="accent3" accent4="accent4" accent5="accent5" accent6="accent6" hlink="hlink" folHlink="folHlink"/>
    </a:extraClrScheme>
    <a:extraClrScheme>
      <a:clrScheme name="PrefHer master 2">
        <a:dk1>
          <a:srgbClr val="27236A"/>
        </a:dk1>
        <a:lt1>
          <a:srgbClr val="FFFFFF"/>
        </a:lt1>
        <a:dk2>
          <a:srgbClr val="F2C6CB"/>
        </a:dk2>
        <a:lt2>
          <a:srgbClr val="D8D5E2"/>
        </a:lt2>
        <a:accent1>
          <a:srgbClr val="E37931"/>
        </a:accent1>
        <a:accent2>
          <a:srgbClr val="B6B2CC"/>
        </a:accent2>
        <a:accent3>
          <a:srgbClr val="FFFFFF"/>
        </a:accent3>
        <a:accent4>
          <a:srgbClr val="201C59"/>
        </a:accent4>
        <a:accent5>
          <a:srgbClr val="EFBEAD"/>
        </a:accent5>
        <a:accent6>
          <a:srgbClr val="A5A1B9"/>
        </a:accent6>
        <a:hlink>
          <a:srgbClr val="4A4C4B"/>
        </a:hlink>
        <a:folHlink>
          <a:srgbClr val="D63C66"/>
        </a:folHlink>
      </a:clrScheme>
      <a:clrMap bg1="lt1" tx1="dk1" bg2="lt2" tx2="dk2" accent1="accent1" accent2="accent2" accent3="accent3" accent4="accent4" accent5="accent5" accent6="accent6" hlink="hlink" folHlink="folHlink"/>
    </a:extraClrScheme>
    <a:extraClrScheme>
      <a:clrScheme name="PrefHer master 3">
        <a:dk1>
          <a:srgbClr val="27236A"/>
        </a:dk1>
        <a:lt1>
          <a:srgbClr val="FFFFFF"/>
        </a:lt1>
        <a:dk2>
          <a:srgbClr val="F2C6CB"/>
        </a:dk2>
        <a:lt2>
          <a:srgbClr val="D8D5E2"/>
        </a:lt2>
        <a:accent1>
          <a:srgbClr val="E37931"/>
        </a:accent1>
        <a:accent2>
          <a:srgbClr val="B6B2CC"/>
        </a:accent2>
        <a:accent3>
          <a:srgbClr val="FFFFFF"/>
        </a:accent3>
        <a:accent4>
          <a:srgbClr val="201C59"/>
        </a:accent4>
        <a:accent5>
          <a:srgbClr val="EFBEAD"/>
        </a:accent5>
        <a:accent6>
          <a:srgbClr val="A5A1B9"/>
        </a:accent6>
        <a:hlink>
          <a:srgbClr val="27236A"/>
        </a:hlink>
        <a:folHlink>
          <a:srgbClr val="27236A"/>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Medicin, designskabelon">
  <a:themeElements>
    <a:clrScheme name="Medicin, designskabelon 1">
      <a:dk1>
        <a:srgbClr val="000000"/>
      </a:dk1>
      <a:lt1>
        <a:srgbClr val="FFFFFF"/>
      </a:lt1>
      <a:dk2>
        <a:srgbClr val="7F00FF"/>
      </a:dk2>
      <a:lt2>
        <a:srgbClr val="FAFD00"/>
      </a:lt2>
      <a:accent1>
        <a:srgbClr val="B50069"/>
      </a:accent1>
      <a:accent2>
        <a:srgbClr val="FF7F00"/>
      </a:accent2>
      <a:accent3>
        <a:srgbClr val="C0AAFF"/>
      </a:accent3>
      <a:accent4>
        <a:srgbClr val="DADADA"/>
      </a:accent4>
      <a:accent5>
        <a:srgbClr val="D7AAB9"/>
      </a:accent5>
      <a:accent6>
        <a:srgbClr val="E77200"/>
      </a:accent6>
      <a:hlink>
        <a:srgbClr val="FF00FF"/>
      </a:hlink>
      <a:folHlink>
        <a:srgbClr val="B760F9"/>
      </a:folHlink>
    </a:clrScheme>
    <a:fontScheme name="Medicin, designskabelo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edicin, designskabelon 1">
        <a:dk1>
          <a:srgbClr val="000000"/>
        </a:dk1>
        <a:lt1>
          <a:srgbClr val="FFFFFF"/>
        </a:lt1>
        <a:dk2>
          <a:srgbClr val="7F00FF"/>
        </a:dk2>
        <a:lt2>
          <a:srgbClr val="FAFD00"/>
        </a:lt2>
        <a:accent1>
          <a:srgbClr val="B50069"/>
        </a:accent1>
        <a:accent2>
          <a:srgbClr val="FF7F00"/>
        </a:accent2>
        <a:accent3>
          <a:srgbClr val="C0AAFF"/>
        </a:accent3>
        <a:accent4>
          <a:srgbClr val="DADADA"/>
        </a:accent4>
        <a:accent5>
          <a:srgbClr val="D7AAB9"/>
        </a:accent5>
        <a:accent6>
          <a:srgbClr val="E77200"/>
        </a:accent6>
        <a:hlink>
          <a:srgbClr val="FF00FF"/>
        </a:hlink>
        <a:folHlink>
          <a:srgbClr val="B760F9"/>
        </a:folHlink>
      </a:clrScheme>
      <a:clrMap bg1="dk2" tx1="lt1" bg2="dk1" tx2="lt2" accent1="accent1" accent2="accent2" accent3="accent3" accent4="accent4" accent5="accent5" accent6="accent6" hlink="hlink" folHlink="folHlink"/>
    </a:extraClrScheme>
    <a:extraClrScheme>
      <a:clrScheme name="Medicin, designskabelon 2">
        <a:dk1>
          <a:srgbClr val="000000"/>
        </a:dk1>
        <a:lt1>
          <a:srgbClr val="B760F9"/>
        </a:lt1>
        <a:dk2>
          <a:srgbClr val="7B00E4"/>
        </a:dk2>
        <a:lt2>
          <a:srgbClr val="280049"/>
        </a:lt2>
        <a:accent1>
          <a:srgbClr val="FFFFFF"/>
        </a:accent1>
        <a:accent2>
          <a:srgbClr val="FFFF00"/>
        </a:accent2>
        <a:accent3>
          <a:srgbClr val="D8B6FB"/>
        </a:accent3>
        <a:accent4>
          <a:srgbClr val="000000"/>
        </a:accent4>
        <a:accent5>
          <a:srgbClr val="FFFFFF"/>
        </a:accent5>
        <a:accent6>
          <a:srgbClr val="E7E700"/>
        </a:accent6>
        <a:hlink>
          <a:srgbClr val="FF00FF"/>
        </a:hlink>
        <a:folHlink>
          <a:srgbClr val="DFB6FF"/>
        </a:folHlink>
      </a:clrScheme>
      <a:clrMap bg1="lt1" tx1="dk1" bg2="lt2" tx2="dk2" accent1="accent1" accent2="accent2" accent3="accent3" accent4="accent4" accent5="accent5" accent6="accent6" hlink="hlink" folHlink="folHlink"/>
    </a:extraClrScheme>
    <a:extraClrScheme>
      <a:clrScheme name="Medicin, designskabelon 3">
        <a:dk1>
          <a:srgbClr val="000000"/>
        </a:dk1>
        <a:lt1>
          <a:srgbClr val="FFFFFF"/>
        </a:lt1>
        <a:dk2>
          <a:srgbClr val="000000"/>
        </a:dk2>
        <a:lt2>
          <a:srgbClr val="DADADA"/>
        </a:lt2>
        <a:accent1>
          <a:srgbClr val="F2F2F2"/>
        </a:accent1>
        <a:accent2>
          <a:srgbClr val="919191"/>
        </a:accent2>
        <a:accent3>
          <a:srgbClr val="FFFFFF"/>
        </a:accent3>
        <a:accent4>
          <a:srgbClr val="000000"/>
        </a:accent4>
        <a:accent5>
          <a:srgbClr val="F7F7F7"/>
        </a:accent5>
        <a:accent6>
          <a:srgbClr val="838383"/>
        </a:accent6>
        <a:hlink>
          <a:srgbClr val="DADADA"/>
        </a:hlink>
        <a:folHlink>
          <a:srgbClr val="676767"/>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Medicin, designskabelon">
  <a:themeElements>
    <a:clrScheme name="Medicin, designskabelon 1">
      <a:dk1>
        <a:srgbClr val="000000"/>
      </a:dk1>
      <a:lt1>
        <a:srgbClr val="FFFFFF"/>
      </a:lt1>
      <a:dk2>
        <a:srgbClr val="7F00FF"/>
      </a:dk2>
      <a:lt2>
        <a:srgbClr val="FAFD00"/>
      </a:lt2>
      <a:accent1>
        <a:srgbClr val="B50069"/>
      </a:accent1>
      <a:accent2>
        <a:srgbClr val="FF7F00"/>
      </a:accent2>
      <a:accent3>
        <a:srgbClr val="C0AAFF"/>
      </a:accent3>
      <a:accent4>
        <a:srgbClr val="DADADA"/>
      </a:accent4>
      <a:accent5>
        <a:srgbClr val="D7AAB9"/>
      </a:accent5>
      <a:accent6>
        <a:srgbClr val="E77200"/>
      </a:accent6>
      <a:hlink>
        <a:srgbClr val="FF00FF"/>
      </a:hlink>
      <a:folHlink>
        <a:srgbClr val="B760F9"/>
      </a:folHlink>
    </a:clrScheme>
    <a:fontScheme name="Medicin, designskabelo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edicin, designskabelon 1">
        <a:dk1>
          <a:srgbClr val="000000"/>
        </a:dk1>
        <a:lt1>
          <a:srgbClr val="FFFFFF"/>
        </a:lt1>
        <a:dk2>
          <a:srgbClr val="7F00FF"/>
        </a:dk2>
        <a:lt2>
          <a:srgbClr val="FAFD00"/>
        </a:lt2>
        <a:accent1>
          <a:srgbClr val="B50069"/>
        </a:accent1>
        <a:accent2>
          <a:srgbClr val="FF7F00"/>
        </a:accent2>
        <a:accent3>
          <a:srgbClr val="C0AAFF"/>
        </a:accent3>
        <a:accent4>
          <a:srgbClr val="DADADA"/>
        </a:accent4>
        <a:accent5>
          <a:srgbClr val="D7AAB9"/>
        </a:accent5>
        <a:accent6>
          <a:srgbClr val="E77200"/>
        </a:accent6>
        <a:hlink>
          <a:srgbClr val="FF00FF"/>
        </a:hlink>
        <a:folHlink>
          <a:srgbClr val="B760F9"/>
        </a:folHlink>
      </a:clrScheme>
      <a:clrMap bg1="dk2" tx1="lt1" bg2="dk1" tx2="lt2" accent1="accent1" accent2="accent2" accent3="accent3" accent4="accent4" accent5="accent5" accent6="accent6" hlink="hlink" folHlink="folHlink"/>
    </a:extraClrScheme>
    <a:extraClrScheme>
      <a:clrScheme name="Medicin, designskabelon 2">
        <a:dk1>
          <a:srgbClr val="000000"/>
        </a:dk1>
        <a:lt1>
          <a:srgbClr val="B760F9"/>
        </a:lt1>
        <a:dk2>
          <a:srgbClr val="7B00E4"/>
        </a:dk2>
        <a:lt2>
          <a:srgbClr val="280049"/>
        </a:lt2>
        <a:accent1>
          <a:srgbClr val="FFFFFF"/>
        </a:accent1>
        <a:accent2>
          <a:srgbClr val="FFFF00"/>
        </a:accent2>
        <a:accent3>
          <a:srgbClr val="D8B6FB"/>
        </a:accent3>
        <a:accent4>
          <a:srgbClr val="000000"/>
        </a:accent4>
        <a:accent5>
          <a:srgbClr val="FFFFFF"/>
        </a:accent5>
        <a:accent6>
          <a:srgbClr val="E7E700"/>
        </a:accent6>
        <a:hlink>
          <a:srgbClr val="FF00FF"/>
        </a:hlink>
        <a:folHlink>
          <a:srgbClr val="DFB6FF"/>
        </a:folHlink>
      </a:clrScheme>
      <a:clrMap bg1="lt1" tx1="dk1" bg2="lt2" tx2="dk2" accent1="accent1" accent2="accent2" accent3="accent3" accent4="accent4" accent5="accent5" accent6="accent6" hlink="hlink" folHlink="folHlink"/>
    </a:extraClrScheme>
    <a:extraClrScheme>
      <a:clrScheme name="Medicin, designskabelon 3">
        <a:dk1>
          <a:srgbClr val="000000"/>
        </a:dk1>
        <a:lt1>
          <a:srgbClr val="FFFFFF"/>
        </a:lt1>
        <a:dk2>
          <a:srgbClr val="000000"/>
        </a:dk2>
        <a:lt2>
          <a:srgbClr val="DADADA"/>
        </a:lt2>
        <a:accent1>
          <a:srgbClr val="F2F2F2"/>
        </a:accent1>
        <a:accent2>
          <a:srgbClr val="919191"/>
        </a:accent2>
        <a:accent3>
          <a:srgbClr val="FFFFFF"/>
        </a:accent3>
        <a:accent4>
          <a:srgbClr val="000000"/>
        </a:accent4>
        <a:accent5>
          <a:srgbClr val="F7F7F7"/>
        </a:accent5>
        <a:accent6>
          <a:srgbClr val="838383"/>
        </a:accent6>
        <a:hlink>
          <a:srgbClr val="DADADA"/>
        </a:hlink>
        <a:folHlink>
          <a:srgbClr val="676767"/>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Svar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Kontor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10_Office Theme 2">
    <a:dk1>
      <a:srgbClr val="27236A"/>
    </a:dk1>
    <a:lt1>
      <a:srgbClr val="FFFFFF"/>
    </a:lt1>
    <a:dk2>
      <a:srgbClr val="F2C6CB"/>
    </a:dk2>
    <a:lt2>
      <a:srgbClr val="D8D5E2"/>
    </a:lt2>
    <a:accent1>
      <a:srgbClr val="E37931"/>
    </a:accent1>
    <a:accent2>
      <a:srgbClr val="B6B2CC"/>
    </a:accent2>
    <a:accent3>
      <a:srgbClr val="FFFFFF"/>
    </a:accent3>
    <a:accent4>
      <a:srgbClr val="201C59"/>
    </a:accent4>
    <a:accent5>
      <a:srgbClr val="EFBEAD"/>
    </a:accent5>
    <a:accent6>
      <a:srgbClr val="A5A1B9"/>
    </a:accent6>
    <a:hlink>
      <a:srgbClr val="4A4C4B"/>
    </a:hlink>
    <a:folHlink>
      <a:srgbClr val="D63C66"/>
    </a:folHlink>
  </a:clrScheme>
</a:themeOverride>
</file>

<file path=ppt/theme/themeOverride2.xml><?xml version="1.0" encoding="utf-8"?>
<a:themeOverride xmlns:a="http://schemas.openxmlformats.org/drawingml/2006/main">
  <a:clrScheme name="10_Office Theme 2">
    <a:dk1>
      <a:srgbClr val="27236A"/>
    </a:dk1>
    <a:lt1>
      <a:srgbClr val="FFFFFF"/>
    </a:lt1>
    <a:dk2>
      <a:srgbClr val="F2C6CB"/>
    </a:dk2>
    <a:lt2>
      <a:srgbClr val="D8D5E2"/>
    </a:lt2>
    <a:accent1>
      <a:srgbClr val="E37931"/>
    </a:accent1>
    <a:accent2>
      <a:srgbClr val="B6B2CC"/>
    </a:accent2>
    <a:accent3>
      <a:srgbClr val="FFFFFF"/>
    </a:accent3>
    <a:accent4>
      <a:srgbClr val="201C59"/>
    </a:accent4>
    <a:accent5>
      <a:srgbClr val="EFBEAD"/>
    </a:accent5>
    <a:accent6>
      <a:srgbClr val="A5A1B9"/>
    </a:accent6>
    <a:hlink>
      <a:srgbClr val="4A4C4B"/>
    </a:hlink>
    <a:folHlink>
      <a:srgbClr val="D63C66"/>
    </a:folHlink>
  </a:clrScheme>
</a:themeOverride>
</file>

<file path=ppt/theme/themeOverride3.xml><?xml version="1.0" encoding="utf-8"?>
<a:themeOverride xmlns:a="http://schemas.openxmlformats.org/drawingml/2006/main">
  <a:clrScheme name="10_Office Theme 2">
    <a:dk1>
      <a:srgbClr val="27236A"/>
    </a:dk1>
    <a:lt1>
      <a:srgbClr val="FFFFFF"/>
    </a:lt1>
    <a:dk2>
      <a:srgbClr val="F2C6CB"/>
    </a:dk2>
    <a:lt2>
      <a:srgbClr val="D8D5E2"/>
    </a:lt2>
    <a:accent1>
      <a:srgbClr val="E37931"/>
    </a:accent1>
    <a:accent2>
      <a:srgbClr val="B6B2CC"/>
    </a:accent2>
    <a:accent3>
      <a:srgbClr val="FFFFFF"/>
    </a:accent3>
    <a:accent4>
      <a:srgbClr val="201C59"/>
    </a:accent4>
    <a:accent5>
      <a:srgbClr val="EFBEAD"/>
    </a:accent5>
    <a:accent6>
      <a:srgbClr val="A5A1B9"/>
    </a:accent6>
    <a:hlink>
      <a:srgbClr val="4A4C4B"/>
    </a:hlink>
    <a:folHlink>
      <a:srgbClr val="D63C66"/>
    </a:folHlink>
  </a:clrScheme>
</a:themeOverride>
</file>

<file path=ppt/theme/themeOverride4.xml><?xml version="1.0" encoding="utf-8"?>
<a:themeOverride xmlns:a="http://schemas.openxmlformats.org/drawingml/2006/main">
  <a:clrScheme name="10_Office Theme 2">
    <a:dk1>
      <a:srgbClr val="27236A"/>
    </a:dk1>
    <a:lt1>
      <a:srgbClr val="FFFFFF"/>
    </a:lt1>
    <a:dk2>
      <a:srgbClr val="F2C6CB"/>
    </a:dk2>
    <a:lt2>
      <a:srgbClr val="D8D5E2"/>
    </a:lt2>
    <a:accent1>
      <a:srgbClr val="E37931"/>
    </a:accent1>
    <a:accent2>
      <a:srgbClr val="B6B2CC"/>
    </a:accent2>
    <a:accent3>
      <a:srgbClr val="FFFFFF"/>
    </a:accent3>
    <a:accent4>
      <a:srgbClr val="201C59"/>
    </a:accent4>
    <a:accent5>
      <a:srgbClr val="EFBEAD"/>
    </a:accent5>
    <a:accent6>
      <a:srgbClr val="A5A1B9"/>
    </a:accent6>
    <a:hlink>
      <a:srgbClr val="4A4C4B"/>
    </a:hlink>
    <a:folHlink>
      <a:srgbClr val="D63C66"/>
    </a:folHlink>
  </a:clrScheme>
</a:themeOverride>
</file>

<file path=ppt/theme/themeOverride5.xml><?xml version="1.0" encoding="utf-8"?>
<a:themeOverride xmlns:a="http://schemas.openxmlformats.org/drawingml/2006/main">
  <a:clrScheme name="10_Office Theme 2">
    <a:dk1>
      <a:srgbClr val="27236A"/>
    </a:dk1>
    <a:lt1>
      <a:srgbClr val="FFFFFF"/>
    </a:lt1>
    <a:dk2>
      <a:srgbClr val="F2C6CB"/>
    </a:dk2>
    <a:lt2>
      <a:srgbClr val="D8D5E2"/>
    </a:lt2>
    <a:accent1>
      <a:srgbClr val="E37931"/>
    </a:accent1>
    <a:accent2>
      <a:srgbClr val="B6B2CC"/>
    </a:accent2>
    <a:accent3>
      <a:srgbClr val="FFFFFF"/>
    </a:accent3>
    <a:accent4>
      <a:srgbClr val="201C59"/>
    </a:accent4>
    <a:accent5>
      <a:srgbClr val="EFBEAD"/>
    </a:accent5>
    <a:accent6>
      <a:srgbClr val="A5A1B9"/>
    </a:accent6>
    <a:hlink>
      <a:srgbClr val="4A4C4B"/>
    </a:hlink>
    <a:folHlink>
      <a:srgbClr val="D63C66"/>
    </a:folHlink>
  </a:clrScheme>
</a:themeOverride>
</file>

<file path=ppt/theme/themeOverride6.xml><?xml version="1.0" encoding="utf-8"?>
<a:themeOverride xmlns:a="http://schemas.openxmlformats.org/drawingml/2006/main">
  <a:clrScheme name="10_Office Theme 2">
    <a:dk1>
      <a:srgbClr val="27236A"/>
    </a:dk1>
    <a:lt1>
      <a:srgbClr val="FFFFFF"/>
    </a:lt1>
    <a:dk2>
      <a:srgbClr val="F2C6CB"/>
    </a:dk2>
    <a:lt2>
      <a:srgbClr val="D8D5E2"/>
    </a:lt2>
    <a:accent1>
      <a:srgbClr val="E37931"/>
    </a:accent1>
    <a:accent2>
      <a:srgbClr val="B6B2CC"/>
    </a:accent2>
    <a:accent3>
      <a:srgbClr val="FFFFFF"/>
    </a:accent3>
    <a:accent4>
      <a:srgbClr val="201C59"/>
    </a:accent4>
    <a:accent5>
      <a:srgbClr val="EFBEAD"/>
    </a:accent5>
    <a:accent6>
      <a:srgbClr val="A5A1B9"/>
    </a:accent6>
    <a:hlink>
      <a:srgbClr val="4A4C4B"/>
    </a:hlink>
    <a:folHlink>
      <a:srgbClr val="D63C66"/>
    </a:folHlink>
  </a:clrScheme>
</a:themeOverride>
</file>

<file path=ppt/theme/themeOverride7.xml><?xml version="1.0" encoding="utf-8"?>
<a:themeOverride xmlns:a="http://schemas.openxmlformats.org/drawingml/2006/main">
  <a:clrScheme name="10_Office Theme 2">
    <a:dk1>
      <a:srgbClr val="27236A"/>
    </a:dk1>
    <a:lt1>
      <a:srgbClr val="FFFFFF"/>
    </a:lt1>
    <a:dk2>
      <a:srgbClr val="F2C6CB"/>
    </a:dk2>
    <a:lt2>
      <a:srgbClr val="D8D5E2"/>
    </a:lt2>
    <a:accent1>
      <a:srgbClr val="E37931"/>
    </a:accent1>
    <a:accent2>
      <a:srgbClr val="B6B2CC"/>
    </a:accent2>
    <a:accent3>
      <a:srgbClr val="FFFFFF"/>
    </a:accent3>
    <a:accent4>
      <a:srgbClr val="201C59"/>
    </a:accent4>
    <a:accent5>
      <a:srgbClr val="EFBEAD"/>
    </a:accent5>
    <a:accent6>
      <a:srgbClr val="A5A1B9"/>
    </a:accent6>
    <a:hlink>
      <a:srgbClr val="4A4C4B"/>
    </a:hlink>
    <a:folHlink>
      <a:srgbClr val="D63C66"/>
    </a:folHlink>
  </a:clrScheme>
</a:themeOverride>
</file>

<file path=ppt/theme/themeOverride8.xml><?xml version="1.0" encoding="utf-8"?>
<a:themeOverride xmlns:a="http://schemas.openxmlformats.org/drawingml/2006/main">
  <a:clrScheme name="10_Office Theme 2">
    <a:dk1>
      <a:srgbClr val="27236A"/>
    </a:dk1>
    <a:lt1>
      <a:srgbClr val="FFFFFF"/>
    </a:lt1>
    <a:dk2>
      <a:srgbClr val="F2C6CB"/>
    </a:dk2>
    <a:lt2>
      <a:srgbClr val="D8D5E2"/>
    </a:lt2>
    <a:accent1>
      <a:srgbClr val="E37931"/>
    </a:accent1>
    <a:accent2>
      <a:srgbClr val="B6B2CC"/>
    </a:accent2>
    <a:accent3>
      <a:srgbClr val="FFFFFF"/>
    </a:accent3>
    <a:accent4>
      <a:srgbClr val="201C59"/>
    </a:accent4>
    <a:accent5>
      <a:srgbClr val="EFBEAD"/>
    </a:accent5>
    <a:accent6>
      <a:srgbClr val="A5A1B9"/>
    </a:accent6>
    <a:hlink>
      <a:srgbClr val="4A4C4B"/>
    </a:hlink>
    <a:folHlink>
      <a:srgbClr val="D63C66"/>
    </a:folHlink>
  </a:clrScheme>
</a:themeOverride>
</file>

<file path=ppt/theme/themeOverride9.xml><?xml version="1.0" encoding="utf-8"?>
<a:themeOverride xmlns:a="http://schemas.openxmlformats.org/drawingml/2006/main">
  <a:clrScheme name="10_Office Theme 2">
    <a:dk1>
      <a:srgbClr val="27236A"/>
    </a:dk1>
    <a:lt1>
      <a:srgbClr val="FFFFFF"/>
    </a:lt1>
    <a:dk2>
      <a:srgbClr val="F2C6CB"/>
    </a:dk2>
    <a:lt2>
      <a:srgbClr val="D8D5E2"/>
    </a:lt2>
    <a:accent1>
      <a:srgbClr val="E37931"/>
    </a:accent1>
    <a:accent2>
      <a:srgbClr val="B6B2CC"/>
    </a:accent2>
    <a:accent3>
      <a:srgbClr val="FFFFFF"/>
    </a:accent3>
    <a:accent4>
      <a:srgbClr val="201C59"/>
    </a:accent4>
    <a:accent5>
      <a:srgbClr val="EFBEAD"/>
    </a:accent5>
    <a:accent6>
      <a:srgbClr val="A5A1B9"/>
    </a:accent6>
    <a:hlink>
      <a:srgbClr val="4A4C4B"/>
    </a:hlink>
    <a:folHlink>
      <a:srgbClr val="D63C66"/>
    </a:folHlink>
  </a:clrScheme>
</a:themeOverride>
</file>

<file path=docProps/app.xml><?xml version="1.0" encoding="utf-8"?>
<Properties xmlns="http://schemas.openxmlformats.org/officeDocument/2006/extended-properties" xmlns:vt="http://schemas.openxmlformats.org/officeDocument/2006/docPropsVTypes">
  <TotalTime>30894</TotalTime>
  <Words>4534</Words>
  <Application>Microsoft Macintosh PowerPoint</Application>
  <PresentationFormat>Skærmshow (4:3)</PresentationFormat>
  <Paragraphs>1076</Paragraphs>
  <Slides>135</Slides>
  <Notes>118</Notes>
  <HiddenSlides>0</HiddenSlides>
  <MMClips>0</MMClips>
  <ScaleCrop>false</ScaleCrop>
  <HeadingPairs>
    <vt:vector size="6" baseType="variant">
      <vt:variant>
        <vt:lpstr>Benyttede skrifttyper</vt:lpstr>
      </vt:variant>
      <vt:variant>
        <vt:i4>18</vt:i4>
      </vt:variant>
      <vt:variant>
        <vt:lpstr>Tema</vt:lpstr>
      </vt:variant>
      <vt:variant>
        <vt:i4>8</vt:i4>
      </vt:variant>
      <vt:variant>
        <vt:lpstr>Slidetitler</vt:lpstr>
      </vt:variant>
      <vt:variant>
        <vt:i4>135</vt:i4>
      </vt:variant>
    </vt:vector>
  </HeadingPairs>
  <TitlesOfParts>
    <vt:vector size="161" baseType="lpstr">
      <vt:lpstr>Arial Unicode MS</vt:lpstr>
      <vt:lpstr>MS PGothic</vt:lpstr>
      <vt:lpstr>MS PGothic</vt:lpstr>
      <vt:lpstr>SimSun</vt:lpstr>
      <vt:lpstr>Arial</vt:lpstr>
      <vt:lpstr>Book Antiqua</vt:lpstr>
      <vt:lpstr>Calibri</vt:lpstr>
      <vt:lpstr>Her Medium</vt:lpstr>
      <vt:lpstr>Imago</vt:lpstr>
      <vt:lpstr>IPAMincho</vt:lpstr>
      <vt:lpstr>SPSS Marker Set</vt:lpstr>
      <vt:lpstr>StarSymbol</vt:lpstr>
      <vt:lpstr>Swiss</vt:lpstr>
      <vt:lpstr>Symbol</vt:lpstr>
      <vt:lpstr>Times New Roman</vt:lpstr>
      <vt:lpstr>Trebuchet MS</vt:lpstr>
      <vt:lpstr>Verdana</vt:lpstr>
      <vt:lpstr>Wingdings</vt:lpstr>
      <vt:lpstr>Medicin, designskabelon</vt:lpstr>
      <vt:lpstr>1_Medicin, designskabelon</vt:lpstr>
      <vt:lpstr>2_Medicin, designskabelon</vt:lpstr>
      <vt:lpstr>4_Medicin, designskabelon</vt:lpstr>
      <vt:lpstr>1_PrefHer master</vt:lpstr>
      <vt:lpstr>3_Medicin, designskabelon</vt:lpstr>
      <vt:lpstr>5_Medicin, designskabelon</vt:lpstr>
      <vt:lpstr>1_Svart</vt:lpstr>
      <vt:lpstr>Brystkræft</vt:lpstr>
      <vt:lpstr>Program</vt:lpstr>
      <vt:lpstr>PowerPoint-præsentation</vt:lpstr>
      <vt:lpstr>Brystkræft i verden</vt:lpstr>
      <vt:lpstr>Brystkræft i DK vs. Norden</vt:lpstr>
      <vt:lpstr>PowerPoint-præsentation</vt:lpstr>
      <vt:lpstr>‘Nøgleordet bag fremskridt i det 20’ende (og 21’ende) århundrede er systematisering og organisering  - med andre ord, ‘team-work’’ </vt:lpstr>
      <vt:lpstr>PowerPoint-præsentation</vt:lpstr>
      <vt:lpstr>Danmark</vt:lpstr>
      <vt:lpstr>Livstidsrisikoen for brystkræft i relation til  livsstil og hormonbrug:</vt:lpstr>
      <vt:lpstr>Brystets anatomi</vt:lpstr>
      <vt:lpstr>Størrelse &amp; spredning til lymfeknuderne</vt:lpstr>
      <vt:lpstr>Østrogen</vt:lpstr>
      <vt:lpstr>ER-status</vt:lpstr>
      <vt:lpstr>Østrogen receptorern som makør for prognosen?</vt:lpstr>
      <vt:lpstr>HER2-status</vt:lpstr>
      <vt:lpstr>HER2 receptoren stimulerer cellevækst</vt:lpstr>
      <vt:lpstr>TNC-brystkræft</vt:lpstr>
      <vt:lpstr>Gradering </vt:lpstr>
      <vt:lpstr>Lav-risiko gruppen i DBCG programmerne</vt:lpstr>
      <vt:lpstr>Adjuverende</vt:lpstr>
      <vt:lpstr>Adjuverende behandling – eller ej</vt:lpstr>
      <vt:lpstr> </vt:lpstr>
      <vt:lpstr>  </vt:lpstr>
      <vt:lpstr>EBCTCG har halveret mortaliteten af brystkræft ved at finde og kombinerer utallige moderate gevinster          ( + screening)</vt:lpstr>
      <vt:lpstr>PowerPoint-præsentation</vt:lpstr>
      <vt:lpstr>Neo-adjuverende behandling</vt:lpstr>
      <vt:lpstr>PowerPoint-præsentation</vt:lpstr>
      <vt:lpstr>Effekt af systemisk behandling efter op.</vt:lpstr>
      <vt:lpstr>PowerPoint-præsentation</vt:lpstr>
      <vt:lpstr>Endokrin behandling</vt:lpstr>
      <vt:lpstr>Brystkræft</vt:lpstr>
      <vt:lpstr>First ”anti-hormone”-treatment</vt:lpstr>
      <vt:lpstr>PowerPoint-præsentation</vt:lpstr>
      <vt:lpstr>The world did not stand still</vt:lpstr>
      <vt:lpstr>PowerPoint-præsentation</vt:lpstr>
      <vt:lpstr>PowerPoint-præsentation</vt:lpstr>
      <vt:lpstr>Tamoxifen længere end 5 år?</vt:lpstr>
      <vt:lpstr>ATLAS (53%Erpos) &amp; aTTom (40% Erpos) (N = ca. 20.000)</vt:lpstr>
      <vt:lpstr>Aromatasehæmmer</vt:lpstr>
      <vt:lpstr>Adjuvant AI in postmenopausal woman is superior to tamoxifen</vt:lpstr>
      <vt:lpstr>Risiko for fjern recidiv eller død af brystkræft gennem en 20 års periode</vt:lpstr>
      <vt:lpstr>PowerPoint-præsentation</vt:lpstr>
      <vt:lpstr>Antihormonbehandling</vt:lpstr>
      <vt:lpstr>Antihormonbehandling 2018</vt:lpstr>
      <vt:lpstr>Tamoxifen  Aromatasehæmmer</vt:lpstr>
      <vt:lpstr>DBCG 2018</vt:lpstr>
      <vt:lpstr>PowerPoint-præsentation</vt:lpstr>
      <vt:lpstr>Tager patienterne den ordinerede medicin?</vt:lpstr>
      <vt:lpstr>PowerPoint-præsentation</vt:lpstr>
      <vt:lpstr>PowerPoint-præsentation</vt:lpstr>
      <vt:lpstr>Gener</vt:lpstr>
      <vt:lpstr>Genprofiler – den gode, den dårlige og den ufortolkelige</vt:lpstr>
      <vt:lpstr>PowerPoint-præsentation</vt:lpstr>
      <vt:lpstr>PowerPoint-præsentation</vt:lpstr>
      <vt:lpstr>Kan genprofiler bruges til at undgå kemoterapi?</vt:lpstr>
      <vt:lpstr>Kan genprofiler bruges til forudsige typen af kemoterapi?</vt:lpstr>
      <vt:lpstr>PowerPoint-præsentation</vt:lpstr>
      <vt:lpstr>PowerPoint-præsentation</vt:lpstr>
      <vt:lpstr>PowerPoint-præsentation</vt:lpstr>
      <vt:lpstr>Kemoterapi</vt:lpstr>
      <vt:lpstr>HER2-rettet behandling</vt:lpstr>
      <vt:lpstr>Pertuzumab and trastuzumab (or T-DM1)  bind to different domains on HER2 and  have complementary mechanisms of action</vt:lpstr>
      <vt:lpstr>PowerPoint-præsentation</vt:lpstr>
      <vt:lpstr>Knogler og brystkræft</vt:lpstr>
      <vt:lpstr>Bisfosfonater</vt:lpstr>
      <vt:lpstr>Tilbagefald</vt:lpstr>
      <vt:lpstr>Bisfosfonater - baggrund</vt:lpstr>
      <vt:lpstr>PowerPoint-præsentation</vt:lpstr>
      <vt:lpstr>PowerPoint-præsentation</vt:lpstr>
      <vt:lpstr>PowerPoint-præsentation</vt:lpstr>
      <vt:lpstr>PowerPoint-præsentation</vt:lpstr>
      <vt:lpstr>Metastatisk Brystkræft</vt:lpstr>
      <vt:lpstr>SITES OF FIRST RECURRENCE</vt:lpstr>
      <vt:lpstr>Udvikling</vt:lpstr>
      <vt:lpstr>Brystkræft</vt:lpstr>
      <vt:lpstr>Ved udbredt sygedom Inddeles kræftvævet i følgende undertyper </vt:lpstr>
      <vt:lpstr>Brystkræft</vt:lpstr>
      <vt:lpstr>PowerPoint-præsentation</vt:lpstr>
      <vt:lpstr>Udredning ifb med tilbagefald</vt:lpstr>
      <vt:lpstr>Udredning ifb med tilbagefald</vt:lpstr>
      <vt:lpstr>Udredning ifb med tilbagefald</vt:lpstr>
      <vt:lpstr>Planlægning af behandling</vt:lpstr>
      <vt:lpstr>Givet til kvinder med tilbagefald</vt:lpstr>
      <vt:lpstr>PowerPoint-præsentation</vt:lpstr>
      <vt:lpstr>Hvad er der givet som efterbehandling? ex: Postmenopausal ER+ og HER2neg -patienter</vt:lpstr>
      <vt:lpstr>Hvilke gener er der efter tidligere behandling?</vt:lpstr>
      <vt:lpstr>Hvilke gener er der efter tidligere behandling?</vt:lpstr>
      <vt:lpstr>PowerPoint-præsentation</vt:lpstr>
      <vt:lpstr>PowerPoint-præsentation</vt:lpstr>
      <vt:lpstr>Ønske</vt:lpstr>
      <vt:lpstr>Hvad er formålet med behandling?</vt:lpstr>
      <vt:lpstr>Studier hvor der er vist overlevelsesgevinst</vt:lpstr>
      <vt:lpstr>Behandling kan betale sig!</vt:lpstr>
      <vt:lpstr>Overlevelsen forbedres hvert 5 år</vt:lpstr>
      <vt:lpstr>Symptomlindring</vt:lpstr>
      <vt:lpstr>PowerPoint-præsentation</vt:lpstr>
      <vt:lpstr>PowerPoint-præsentation</vt:lpstr>
      <vt:lpstr>Udbredt sygdom – behandlings muligheder</vt:lpstr>
      <vt:lpstr>Kemoterapi – internationale guidelines</vt:lpstr>
      <vt:lpstr>Behandling – hvor længe?</vt:lpstr>
      <vt:lpstr>Længere vs. kortere behandling</vt:lpstr>
      <vt:lpstr>Bonotto M et al. Oncologist 2015</vt:lpstr>
      <vt:lpstr>Antihormon behandling Internationale guidelines</vt:lpstr>
      <vt:lpstr>Antihormonbehandling – aktive stoffer</vt:lpstr>
      <vt:lpstr> PFS/TTP of AIs and  1ST-LineEndocrine Therapy Trials in HR+ MBC</vt:lpstr>
      <vt:lpstr>PowerPoint-præsentation</vt:lpstr>
      <vt:lpstr>PowerPoint-præsentation</vt:lpstr>
      <vt:lpstr>CDK4/6 inhibitor</vt:lpstr>
      <vt:lpstr>PowerPoint-præsentation</vt:lpstr>
      <vt:lpstr>Studier med antihormonbehandling og CDK 4/6 hæmmer</vt:lpstr>
      <vt:lpstr>Grade 3 and 4 toxicity – log-scale</vt:lpstr>
      <vt:lpstr>PowerPoint-præsentation</vt:lpstr>
      <vt:lpstr>Antihormonbehandling – rækkefølge?</vt:lpstr>
      <vt:lpstr>HER2-rettet behandling</vt:lpstr>
      <vt:lpstr>Pertuzumab (Pejeta) and trastuzumab (herceptin)(or T-DM1)  binder til forskellige domæner på HER2</vt:lpstr>
      <vt:lpstr>T-DM1 selectively delivers a highly toxic payload to HER2-positive tumor cells</vt:lpstr>
      <vt:lpstr>AntiHER2-behandling – aktive stoffer</vt:lpstr>
      <vt:lpstr>Behandlings algoritme for HER2+ MBC </vt:lpstr>
      <vt:lpstr>Immunbehandling</vt:lpstr>
      <vt:lpstr>IMMUN-terapi</vt:lpstr>
      <vt:lpstr>Immun-celler normalt vs. TNCB</vt:lpstr>
      <vt:lpstr>T-celler</vt:lpstr>
      <vt:lpstr>Som en scanner i en lufthavn </vt:lpstr>
      <vt:lpstr>Opdager cancer celler og inficerede celler</vt:lpstr>
      <vt:lpstr>Og ødelægger dem</vt:lpstr>
      <vt:lpstr>Nogle cancer celler kommer ”forklædt”</vt:lpstr>
      <vt:lpstr>Forklædning = PD-L1</vt:lpstr>
      <vt:lpstr>PD-L1 forstyrre T-cellens program – sensor og alarm</vt:lpstr>
      <vt:lpstr>Immunterapi</vt:lpstr>
      <vt:lpstr>Altså en update af softwaret i scanneren</vt:lpstr>
      <vt:lpstr>Så cancercellerne opdages – på trods af deres ”forklædning”</vt:lpstr>
      <vt:lpstr>PowerPoint-præsentation</vt:lpstr>
      <vt:lpstr>PowerPoint-præsentation</vt:lpstr>
      <vt:lpstr>PowerPoint-præsentation</vt:lpstr>
    </vt:vector>
  </TitlesOfParts>
  <Company>OUH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Breast cancer therapy 2008/9</dc:title>
  <dc:creator>ASK15</dc:creator>
  <cp:lastModifiedBy>Ann Knop</cp:lastModifiedBy>
  <cp:revision>256</cp:revision>
  <dcterms:created xsi:type="dcterms:W3CDTF">2012-09-12T15:04:01Z</dcterms:created>
  <dcterms:modified xsi:type="dcterms:W3CDTF">2018-09-13T12:16:10Z</dcterms:modified>
</cp:coreProperties>
</file>